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01" r:id="rId1"/>
  </p:sldMasterIdLst>
  <p:notesMasterIdLst>
    <p:notesMasterId r:id="rId23"/>
  </p:notesMasterIdLst>
  <p:handoutMasterIdLst>
    <p:handoutMasterId r:id="rId24"/>
  </p:handoutMasterIdLst>
  <p:sldIdLst>
    <p:sldId id="256" r:id="rId2"/>
    <p:sldId id="258" r:id="rId3"/>
    <p:sldId id="260" r:id="rId4"/>
    <p:sldId id="283" r:id="rId5"/>
    <p:sldId id="286" r:id="rId6"/>
    <p:sldId id="261" r:id="rId7"/>
    <p:sldId id="285" r:id="rId8"/>
    <p:sldId id="284" r:id="rId9"/>
    <p:sldId id="262" r:id="rId10"/>
    <p:sldId id="266" r:id="rId11"/>
    <p:sldId id="287" r:id="rId12"/>
    <p:sldId id="268" r:id="rId13"/>
    <p:sldId id="288" r:id="rId14"/>
    <p:sldId id="289" r:id="rId15"/>
    <p:sldId id="290" r:id="rId16"/>
    <p:sldId id="291" r:id="rId17"/>
    <p:sldId id="292" r:id="rId18"/>
    <p:sldId id="281" r:id="rId19"/>
    <p:sldId id="297" r:id="rId20"/>
    <p:sldId id="293" r:id="rId21"/>
    <p:sldId id="294" r:id="rId22"/>
  </p:sldIdLst>
  <p:sldSz cx="9144000" cy="6858000" type="screen4x3"/>
  <p:notesSz cx="6802438" cy="99345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sto" initials="d" lastIdx="2" clrIdx="0">
    <p:extLst>
      <p:ext uri="{19B8F6BF-5375-455C-9EA6-DF929625EA0E}">
        <p15:presenceInfo xmlns:p15="http://schemas.microsoft.com/office/powerpoint/2012/main" userId="5b9c666168024c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9CA3"/>
    <a:srgbClr val="F2F2F2"/>
    <a:srgbClr val="FFFF99"/>
    <a:srgbClr val="FFCCFF"/>
    <a:srgbClr val="6600FF"/>
    <a:srgbClr val="FFFFFF"/>
    <a:srgbClr val="FF66CC"/>
    <a:srgbClr val="FFCC00"/>
    <a:srgbClr val="FFFF00"/>
    <a:srgbClr val="C1D8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1" autoAdjust="0"/>
    <p:restoredTop sz="66058" autoAdjust="0"/>
  </p:normalViewPr>
  <p:slideViewPr>
    <p:cSldViewPr snapToGrid="0">
      <p:cViewPr>
        <p:scale>
          <a:sx n="55" d="100"/>
          <a:sy n="55" d="100"/>
        </p:scale>
        <p:origin x="1680" y="56"/>
      </p:cViewPr>
      <p:guideLst/>
    </p:cSldViewPr>
  </p:slideViewPr>
  <p:notesTextViewPr>
    <p:cViewPr>
      <p:scale>
        <a:sx n="1" d="1"/>
        <a:sy n="1" d="1"/>
      </p:scale>
      <p:origin x="0" y="0"/>
    </p:cViewPr>
  </p:notesTextViewPr>
  <p:notesViewPr>
    <p:cSldViewPr snapToGrid="0">
      <p:cViewPr varScale="1">
        <p:scale>
          <a:sx n="48" d="100"/>
          <a:sy n="48" d="100"/>
        </p:scale>
        <p:origin x="2756"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3142" y="1"/>
            <a:ext cx="2947723" cy="498454"/>
          </a:xfrm>
          <a:prstGeom prst="rect">
            <a:avLst/>
          </a:prstGeom>
        </p:spPr>
        <p:txBody>
          <a:bodyPr vert="horz" lIns="91431" tIns="45716" rIns="91431" bIns="45716" rtlCol="0"/>
          <a:lstStyle>
            <a:lvl1pPr algn="r">
              <a:defRPr sz="1200"/>
            </a:lvl1pPr>
          </a:lstStyle>
          <a:p>
            <a:fld id="{1A135487-3B0B-4099-A9AF-A1DD3FB96830}" type="datetimeFigureOut">
              <a:rPr kumimoji="1" lang="ja-JP" altLang="en-US" smtClean="0"/>
              <a:t>2021/12/14</a:t>
            </a:fld>
            <a:endParaRPr kumimoji="1" lang="ja-JP" altLang="en-US"/>
          </a:p>
        </p:txBody>
      </p:sp>
      <p:sp>
        <p:nvSpPr>
          <p:cNvPr id="4" name="フッター プレースホルダー 3"/>
          <p:cNvSpPr>
            <a:spLocks noGrp="1"/>
          </p:cNvSpPr>
          <p:nvPr>
            <p:ph type="ftr" sz="quarter" idx="2"/>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3142" y="9436124"/>
            <a:ext cx="2947723" cy="498453"/>
          </a:xfrm>
          <a:prstGeom prst="rect">
            <a:avLst/>
          </a:prstGeom>
        </p:spPr>
        <p:txBody>
          <a:bodyPr vert="horz" lIns="91431" tIns="45716" rIns="91431" bIns="45716" rtlCol="0" anchor="b"/>
          <a:lstStyle>
            <a:lvl1pPr algn="r">
              <a:defRPr sz="1200"/>
            </a:lvl1pPr>
          </a:lstStyle>
          <a:p>
            <a:fld id="{7CD364CF-2646-4E89-9FEB-C410F65C103E}" type="slidenum">
              <a:rPr kumimoji="1" lang="ja-JP" altLang="en-US" smtClean="0"/>
              <a:t>‹#›</a:t>
            </a:fld>
            <a:endParaRPr kumimoji="1" lang="ja-JP" altLang="en-US"/>
          </a:p>
        </p:txBody>
      </p:sp>
    </p:spTree>
    <p:extLst>
      <p:ext uri="{BB962C8B-B14F-4D97-AF65-F5344CB8AC3E}">
        <p14:creationId xmlns:p14="http://schemas.microsoft.com/office/powerpoint/2010/main" val="587173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3142" y="1"/>
            <a:ext cx="2947723" cy="498454"/>
          </a:xfrm>
          <a:prstGeom prst="rect">
            <a:avLst/>
          </a:prstGeom>
        </p:spPr>
        <p:txBody>
          <a:bodyPr vert="horz" lIns="91431" tIns="45716" rIns="91431" bIns="45716" rtlCol="0"/>
          <a:lstStyle>
            <a:lvl1pPr algn="r">
              <a:defRPr sz="1200"/>
            </a:lvl1pPr>
          </a:lstStyle>
          <a:p>
            <a:fld id="{311F266F-543F-491F-AAE1-BD3B073CB50F}" type="datetimeFigureOut">
              <a:rPr kumimoji="1" lang="ja-JP" altLang="en-US" smtClean="0"/>
              <a:t>2021/12/14</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8812" cy="3352800"/>
          </a:xfrm>
          <a:prstGeom prst="rect">
            <a:avLst/>
          </a:prstGeom>
          <a:noFill/>
          <a:ln w="12700">
            <a:solidFill>
              <a:prstClr val="black"/>
            </a:solidFill>
          </a:ln>
        </p:spPr>
        <p:txBody>
          <a:bodyPr vert="horz" lIns="91431" tIns="45716" rIns="91431" bIns="45716" rtlCol="0" anchor="ctr"/>
          <a:lstStyle/>
          <a:p>
            <a:endParaRPr lang="ja-JP" altLang="en-US"/>
          </a:p>
        </p:txBody>
      </p:sp>
      <p:sp>
        <p:nvSpPr>
          <p:cNvPr id="5" name="ノート プレースホルダー 4"/>
          <p:cNvSpPr>
            <a:spLocks noGrp="1"/>
          </p:cNvSpPr>
          <p:nvPr>
            <p:ph type="body" sz="quarter" idx="3"/>
          </p:nvPr>
        </p:nvSpPr>
        <p:spPr>
          <a:xfrm>
            <a:off x="680244" y="4781015"/>
            <a:ext cx="5441950" cy="3911739"/>
          </a:xfrm>
          <a:prstGeom prst="rect">
            <a:avLst/>
          </a:prstGeom>
        </p:spPr>
        <p:txBody>
          <a:bodyPr vert="horz" lIns="91431" tIns="45716" rIns="91431" bIns="4571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3142" y="9436124"/>
            <a:ext cx="2947723" cy="498453"/>
          </a:xfrm>
          <a:prstGeom prst="rect">
            <a:avLst/>
          </a:prstGeom>
        </p:spPr>
        <p:txBody>
          <a:bodyPr vert="horz" lIns="91431" tIns="45716" rIns="91431" bIns="45716" rtlCol="0" anchor="b"/>
          <a:lstStyle>
            <a:lvl1pPr algn="r">
              <a:defRPr sz="1200"/>
            </a:lvl1pPr>
          </a:lstStyle>
          <a:p>
            <a:fld id="{95767C1C-10FB-4333-8A05-1CD5D2B47B53}" type="slidenum">
              <a:rPr kumimoji="1" lang="ja-JP" altLang="en-US" smtClean="0"/>
              <a:t>‹#›</a:t>
            </a:fld>
            <a:endParaRPr kumimoji="1" lang="ja-JP" altLang="en-US"/>
          </a:p>
        </p:txBody>
      </p:sp>
    </p:spTree>
    <p:extLst>
      <p:ext uri="{BB962C8B-B14F-4D97-AF65-F5344CB8AC3E}">
        <p14:creationId xmlns:p14="http://schemas.microsoft.com/office/powerpoint/2010/main" val="3176996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0</a:t>
            </a:fld>
            <a:endParaRPr kumimoji="1" lang="ja-JP" altLang="en-US"/>
          </a:p>
        </p:txBody>
      </p:sp>
    </p:spTree>
    <p:extLst>
      <p:ext uri="{BB962C8B-B14F-4D97-AF65-F5344CB8AC3E}">
        <p14:creationId xmlns:p14="http://schemas.microsoft.com/office/powerpoint/2010/main" val="1177530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本研究のリサーチクエスチョンとして以下の二つを調査します．</a:t>
            </a:r>
            <a:endParaRPr kumimoji="1" lang="en-US" altLang="ja-JP" dirty="0"/>
          </a:p>
          <a:p>
            <a:endParaRPr kumimoji="1" lang="en-US" altLang="ja-JP" dirty="0"/>
          </a:p>
          <a:p>
            <a:r>
              <a:rPr kumimoji="1" lang="en-US" altLang="ja-JP" dirty="0"/>
              <a:t>RQ1</a:t>
            </a:r>
            <a:r>
              <a:rPr kumimoji="1" lang="ja-JP" altLang="en-US" dirty="0"/>
              <a:t>は，提案手法の分類精度は既存手法と比較してどの程度か？というもので，</a:t>
            </a:r>
            <a:endParaRPr kumimoji="1" lang="en-US" altLang="ja-JP" dirty="0"/>
          </a:p>
          <a:p>
            <a:r>
              <a:rPr kumimoji="1" lang="ja-JP" altLang="en-US" dirty="0"/>
              <a:t>既存手法に倣って，レビューの一部を教師データとした場合と，提案手法に倣って，フォーラム上のトピックを教師データとした場合の分類精度を比較します．</a:t>
            </a:r>
            <a:endParaRPr kumimoji="1" lang="en-US" altLang="ja-JP" dirty="0"/>
          </a:p>
          <a:p>
            <a:r>
              <a:rPr kumimoji="1" lang="ja-JP" altLang="en-US" dirty="0"/>
              <a:t>この記号は，あるアプリのレビューの一部を用いてあるアプリのレビューを分類するといったように，教師データとテストデータの組を表しています．</a:t>
            </a:r>
            <a:endParaRPr kumimoji="1" lang="en-US" altLang="ja-JP" dirty="0"/>
          </a:p>
          <a:p>
            <a:r>
              <a:rPr kumimoji="1" lang="ja-JP" altLang="en-US" dirty="0"/>
              <a:t>提案手法はあるアプリにフォーラムを用いてあるアプリのレビューを分類するので，このように表せます．</a:t>
            </a:r>
            <a:endParaRPr kumimoji="1" lang="en-US" altLang="ja-JP" dirty="0"/>
          </a:p>
          <a:p>
            <a:r>
              <a:rPr lang="ja-JP" altLang="en-US" dirty="0"/>
              <a:t>先述の通り，分類精度は低下することが予想されますが，既存手法に劣ったとしても，ある程度の精度で分類できることを期待しています．</a:t>
            </a:r>
            <a:endParaRPr kumimoji="1" lang="en-US" altLang="ja-JP" dirty="0"/>
          </a:p>
          <a:p>
            <a:endParaRPr kumimoji="1" lang="en-US" altLang="ja-JP" dirty="0"/>
          </a:p>
          <a:p>
            <a:r>
              <a:rPr kumimoji="1" lang="en-US" altLang="ja-JP" dirty="0"/>
              <a:t>RQ2</a:t>
            </a:r>
            <a:r>
              <a:rPr kumimoji="1" lang="ja-JP" altLang="en-US" dirty="0"/>
              <a:t>は，フォーラムを持たないアプリへのレビューを分類する際にも提案手法を適用可能か？</a:t>
            </a:r>
            <a:r>
              <a:rPr lang="ja-JP" altLang="en-US" dirty="0"/>
              <a:t>というもので，</a:t>
            </a:r>
            <a:endParaRPr lang="en-US" altLang="ja-JP" dirty="0"/>
          </a:p>
          <a:p>
            <a:r>
              <a:rPr lang="ja-JP" altLang="en-US" dirty="0"/>
              <a:t>フォーラムを持っていないアプリのレビューを分類する際に別のアプリのフォーラムを教師データとして利用するというシナリオを想定しています．</a:t>
            </a:r>
            <a:endParaRPr lang="en-US" altLang="ja-JP" dirty="0"/>
          </a:p>
          <a:p>
            <a:r>
              <a:rPr lang="en-US" altLang="ja-JP" dirty="0"/>
              <a:t>2</a:t>
            </a:r>
            <a:r>
              <a:rPr lang="ja-JP" altLang="en-US" dirty="0"/>
              <a:t>種類のアプリのフォーラムとレビューを用いて，交差的に提案手法を適用することで，分類精度の変化を確認します．</a:t>
            </a:r>
            <a:endParaRPr lang="en-US" altLang="ja-JP" dirty="0"/>
          </a:p>
          <a:p>
            <a:r>
              <a:rPr kumimoji="1" lang="ja-JP" altLang="en-US" dirty="0"/>
              <a:t>別のアプリのフォーラムを教師データとした場合でもある程度の精度で分類できれば，フォーラムを持たないアプリに対しても提案手法を適用できることが言えます．</a:t>
            </a:r>
          </a:p>
        </p:txBody>
      </p:sp>
      <p:sp>
        <p:nvSpPr>
          <p:cNvPr id="4" name="スライド番号プレースホルダー 3"/>
          <p:cNvSpPr>
            <a:spLocks noGrp="1"/>
          </p:cNvSpPr>
          <p:nvPr>
            <p:ph type="sldNum" sz="quarter" idx="10"/>
          </p:nvPr>
        </p:nvSpPr>
        <p:spPr/>
        <p:txBody>
          <a:bodyPr/>
          <a:lstStyle/>
          <a:p>
            <a:fld id="{95767C1C-10FB-4333-8A05-1CD5D2B47B53}" type="slidenum">
              <a:rPr kumimoji="1" lang="ja-JP" altLang="en-US" smtClean="0"/>
              <a:t>9</a:t>
            </a:fld>
            <a:endParaRPr kumimoji="1" lang="ja-JP" altLang="en-US"/>
          </a:p>
        </p:txBody>
      </p:sp>
    </p:spTree>
    <p:extLst>
      <p:ext uri="{BB962C8B-B14F-4D97-AF65-F5344CB8AC3E}">
        <p14:creationId xmlns:p14="http://schemas.microsoft.com/office/powerpoint/2010/main" val="3079984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本研究での実験手順について説明します．</a:t>
            </a:r>
            <a:endParaRPr kumimoji="1" lang="en-US" altLang="ja-JP" dirty="0"/>
          </a:p>
          <a:p>
            <a:endParaRPr kumimoji="1" lang="en-US" altLang="ja-JP" dirty="0"/>
          </a:p>
          <a:p>
            <a:r>
              <a:rPr kumimoji="1" lang="ja-JP" altLang="en-US" dirty="0"/>
              <a:t>まず実験対象ですが，先述した通りフォーラムはゲームの分野で設置されることが多いため，本実験では，</a:t>
            </a:r>
            <a:r>
              <a:rPr kumimoji="1" lang="en-US" altLang="ja-JP" dirty="0"/>
              <a:t>PC</a:t>
            </a:r>
            <a:r>
              <a:rPr kumimoji="1" lang="ja-JP" altLang="en-US" dirty="0"/>
              <a:t>ゲーム配信プラットフォームである</a:t>
            </a:r>
            <a:r>
              <a:rPr kumimoji="1" lang="en-US" altLang="ja-JP" dirty="0"/>
              <a:t>Steam</a:t>
            </a:r>
            <a:r>
              <a:rPr kumimoji="1" lang="ja-JP" altLang="en-US" dirty="0"/>
              <a:t>上のレビューを実験対象として分類します．</a:t>
            </a:r>
            <a:endParaRPr kumimoji="1" lang="en-US" altLang="ja-JP" dirty="0"/>
          </a:p>
          <a:p>
            <a:r>
              <a:rPr kumimoji="1" lang="en-US" altLang="ja-JP" dirty="0"/>
              <a:t>Steam</a:t>
            </a:r>
            <a:r>
              <a:rPr kumimoji="1" lang="ja-JP" altLang="en-US" dirty="0"/>
              <a:t>上のフォーラムを持つゲームタイトルとして，</a:t>
            </a:r>
            <a:r>
              <a:rPr kumimoji="1" lang="en-US" altLang="ja-JP" dirty="0"/>
              <a:t>Cities: Skylines </a:t>
            </a:r>
            <a:r>
              <a:rPr kumimoji="1" lang="ja-JP" altLang="en-US" dirty="0"/>
              <a:t>と </a:t>
            </a:r>
            <a:r>
              <a:rPr kumimoji="1" lang="en-US" altLang="ja-JP" dirty="0"/>
              <a:t>Euro Truck Simulator 2 </a:t>
            </a:r>
            <a:r>
              <a:rPr kumimoji="1" lang="ja-JP" altLang="en-US" dirty="0"/>
              <a:t>の</a:t>
            </a:r>
            <a:r>
              <a:rPr kumimoji="1" lang="en-US" altLang="ja-JP" dirty="0"/>
              <a:t>2</a:t>
            </a:r>
            <a:r>
              <a:rPr kumimoji="1" lang="ja-JP" altLang="en-US" dirty="0" err="1"/>
              <a:t>つの</a:t>
            </a:r>
            <a:r>
              <a:rPr kumimoji="1" lang="ja-JP" altLang="en-US" dirty="0"/>
              <a:t>ゲームタイトルを選定しました．</a:t>
            </a:r>
            <a:endParaRPr kumimoji="1" lang="en-US" altLang="ja-JP" dirty="0"/>
          </a:p>
          <a:p>
            <a:endParaRPr kumimoji="1" lang="en-US" altLang="ja-JP" dirty="0"/>
          </a:p>
          <a:p>
            <a:r>
              <a:rPr kumimoji="1" lang="ja-JP" altLang="en-US" dirty="0"/>
              <a:t>これらのタイトルのフォーラムから，バグ報告，機能要求，</a:t>
            </a:r>
            <a:r>
              <a:rPr kumimoji="1" lang="en-US" altLang="ja-JP" dirty="0"/>
              <a:t>General Discussion </a:t>
            </a:r>
            <a:r>
              <a:rPr kumimoji="1" lang="ja-JP" altLang="en-US" dirty="0"/>
              <a:t>に該当するカテゴリーのトピックを収集しました．</a:t>
            </a:r>
            <a:endParaRPr kumimoji="1" lang="en-US" altLang="ja-JP" dirty="0"/>
          </a:p>
          <a:p>
            <a:r>
              <a:rPr kumimoji="1" lang="ja-JP" altLang="en-US" dirty="0"/>
              <a:t>また，これらのタイトルのレビューからそれぞれ約</a:t>
            </a:r>
            <a:r>
              <a:rPr kumimoji="1" lang="en-US" altLang="ja-JP" dirty="0"/>
              <a:t>1000</a:t>
            </a:r>
            <a:r>
              <a:rPr kumimoji="1" lang="ja-JP" altLang="en-US" dirty="0"/>
              <a:t>件ほど抽出して，バグ報告，機能要求，その他のラベル付けを目視で行いました．</a:t>
            </a:r>
            <a:endParaRPr kumimoji="1" lang="en-US" altLang="ja-JP" dirty="0"/>
          </a:p>
          <a:p>
            <a:r>
              <a:rPr kumimoji="1" lang="ja-JP" altLang="en-US" dirty="0"/>
              <a:t>提案手法ではこのラベル付けの作業を行わないことがメリットであると言いましたが，比較対象として既存手法に倣って実験を行うのでラベル付け作業を行っています．</a:t>
            </a:r>
            <a:endParaRPr kumimoji="1" lang="en-US" altLang="ja-JP" dirty="0"/>
          </a:p>
          <a:p>
            <a:r>
              <a:rPr kumimoji="1" lang="ja-JP" altLang="en-US" dirty="0"/>
              <a:t>収集したデータ数は表のとおりで，提案手法では大量の教師データが用意できることがわかります．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10</a:t>
            </a:fld>
            <a:endParaRPr kumimoji="1" lang="ja-JP" altLang="en-US"/>
          </a:p>
        </p:txBody>
      </p:sp>
    </p:spTree>
    <p:extLst>
      <p:ext uri="{BB962C8B-B14F-4D97-AF65-F5344CB8AC3E}">
        <p14:creationId xmlns:p14="http://schemas.microsoft.com/office/powerpoint/2010/main" val="3529018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次に自然言語処理について説明します．</a:t>
            </a:r>
            <a:endParaRPr kumimoji="1" lang="en-US" altLang="ja-JP" dirty="0"/>
          </a:p>
          <a:p>
            <a:r>
              <a:rPr kumimoji="1" lang="ja-JP" altLang="en-US" dirty="0"/>
              <a:t>自然言語処理は，自然言語特有の曖昧さを少しでも取り除くための処理で，本実験では以下の</a:t>
            </a:r>
            <a:r>
              <a:rPr kumimoji="1" lang="en-US" altLang="ja-JP" dirty="0"/>
              <a:t>3</a:t>
            </a:r>
            <a:r>
              <a:rPr kumimoji="1" lang="ja-JP" altLang="en-US" dirty="0" err="1"/>
              <a:t>つの</a:t>
            </a:r>
            <a:r>
              <a:rPr kumimoji="1" lang="ja-JP" altLang="en-US" dirty="0"/>
              <a:t>処理を行います．</a:t>
            </a:r>
            <a:endParaRPr kumimoji="1" lang="en-US" altLang="ja-JP" dirty="0"/>
          </a:p>
          <a:p>
            <a:endParaRPr kumimoji="1" lang="en-US" altLang="ja-JP" dirty="0"/>
          </a:p>
          <a:p>
            <a:r>
              <a:rPr kumimoji="1" lang="ja-JP" altLang="en-US" dirty="0"/>
              <a:t>まずは小文字化を行います．これは単純に大文字小文字による曖昧さをなくすために文章を構成する文字をすべて小文字にします．</a:t>
            </a:r>
            <a:endParaRPr kumimoji="1" lang="en-US" altLang="ja-JP" dirty="0"/>
          </a:p>
          <a:p>
            <a:endParaRPr kumimoji="1" lang="en-US" altLang="ja-JP" dirty="0"/>
          </a:p>
          <a:p>
            <a:r>
              <a:rPr kumimoji="1" lang="ja-JP" altLang="en-US" dirty="0"/>
              <a:t>次にストップワード除去を行います．これは特定の単語を除去する処理で，頻出かつ文章の意味にあまり影響を与えない単語を除去します．</a:t>
            </a:r>
            <a:endParaRPr kumimoji="1" lang="en-US" altLang="ja-JP" dirty="0"/>
          </a:p>
          <a:p>
            <a:r>
              <a:rPr kumimoji="1" lang="ja-JP" altLang="en-US" dirty="0"/>
              <a:t>今回の例ですと，</a:t>
            </a:r>
            <a:r>
              <a:rPr kumimoji="1" lang="en-US" altLang="ja-JP" dirty="0"/>
              <a:t>I, this, and, it, is </a:t>
            </a:r>
            <a:r>
              <a:rPr kumimoji="1" lang="ja-JP" altLang="en-US" dirty="0"/>
              <a:t>が除去されます．除去する単語は既存研究で用いられたものを流用しています．</a:t>
            </a:r>
            <a:endParaRPr kumimoji="1" lang="en-US" altLang="ja-JP" dirty="0"/>
          </a:p>
          <a:p>
            <a:endParaRPr kumimoji="1" lang="en-US" altLang="ja-JP" dirty="0"/>
          </a:p>
          <a:p>
            <a:r>
              <a:rPr kumimoji="1" lang="ja-JP" altLang="en-US" dirty="0"/>
              <a:t>最後にレマム化という処理を行います．これは各単語を見出し語に変換する処理で，今回の例では</a:t>
            </a:r>
            <a:r>
              <a:rPr kumimoji="1" lang="en-US" altLang="ja-JP" dirty="0"/>
              <a:t>bought</a:t>
            </a:r>
            <a:r>
              <a:rPr kumimoji="1" lang="ja-JP" altLang="en-US" dirty="0"/>
              <a:t>が現在形の</a:t>
            </a:r>
            <a:r>
              <a:rPr kumimoji="1" lang="en-US" altLang="ja-JP" dirty="0"/>
              <a:t>buy</a:t>
            </a:r>
            <a:r>
              <a:rPr kumimoji="1" lang="ja-JP" altLang="en-US" dirty="0"/>
              <a:t>に変換され，</a:t>
            </a:r>
            <a:r>
              <a:rPr kumimoji="1" lang="en-US" altLang="ja-JP" dirty="0"/>
              <a:t>bugs</a:t>
            </a:r>
            <a:r>
              <a:rPr kumimoji="1" lang="ja-JP" altLang="en-US" dirty="0"/>
              <a:t>が複数形から単数形に変換されます．</a:t>
            </a:r>
            <a:endParaRPr kumimoji="1" lang="en-US" altLang="ja-JP" dirty="0"/>
          </a:p>
          <a:p>
            <a:endParaRPr kumimoji="1" lang="en-US" altLang="ja-JP" dirty="0"/>
          </a:p>
          <a:p>
            <a:r>
              <a:rPr kumimoji="1" lang="ja-JP" altLang="en-US" dirty="0"/>
              <a:t>このような一連の処理を施すことで，自然言語の曖昧さが軽減し，分類精度が上昇することが報告されています．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11</a:t>
            </a:fld>
            <a:endParaRPr kumimoji="1" lang="ja-JP" altLang="en-US"/>
          </a:p>
        </p:txBody>
      </p:sp>
    </p:spTree>
    <p:extLst>
      <p:ext uri="{BB962C8B-B14F-4D97-AF65-F5344CB8AC3E}">
        <p14:creationId xmlns:p14="http://schemas.microsoft.com/office/powerpoint/2010/main" val="2773918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分類モデルには</a:t>
            </a:r>
            <a:r>
              <a:rPr kumimoji="1" lang="en-US" altLang="ja-JP" dirty="0"/>
              <a:t>BERT</a:t>
            </a:r>
            <a:r>
              <a:rPr kumimoji="1" lang="ja-JP" altLang="en-US" dirty="0"/>
              <a:t>というモデルを利用しました．</a:t>
            </a:r>
            <a:endParaRPr kumimoji="1" lang="en-US" altLang="ja-JP" dirty="0"/>
          </a:p>
          <a:p>
            <a:r>
              <a:rPr kumimoji="1" lang="ja-JP" altLang="en-US" dirty="0"/>
              <a:t>詳細は割愛しますが，</a:t>
            </a:r>
            <a:r>
              <a:rPr kumimoji="1" lang="en-US" altLang="ja-JP" dirty="0"/>
              <a:t>Deep learning</a:t>
            </a:r>
            <a:r>
              <a:rPr kumimoji="1" lang="ja-JP" altLang="en-US" dirty="0"/>
              <a:t>を用いた自然言語処理のためのモデルで，アプリレビュー分類においても高い精度を示したことが報告されています．</a:t>
            </a:r>
            <a:endParaRPr kumimoji="1" lang="en-US" altLang="ja-JP" dirty="0"/>
          </a:p>
          <a:p>
            <a:endParaRPr kumimoji="1" lang="en-US" altLang="ja-JP" dirty="0"/>
          </a:p>
          <a:p>
            <a:r>
              <a:rPr kumimoji="1" lang="ja-JP" altLang="en-US" dirty="0"/>
              <a:t>ラベル付けを行ったレビューを</a:t>
            </a:r>
            <a:r>
              <a:rPr kumimoji="1" lang="en-US" altLang="ja-JP" dirty="0"/>
              <a:t>7:3</a:t>
            </a:r>
            <a:r>
              <a:rPr kumimoji="1" lang="ja-JP" altLang="en-US" dirty="0"/>
              <a:t>の割合で教師データとテストデータに分割し，</a:t>
            </a:r>
            <a:r>
              <a:rPr kumimoji="1" lang="en-US" altLang="ja-JP" dirty="0"/>
              <a:t>Cities</a:t>
            </a:r>
            <a:r>
              <a:rPr kumimoji="1" lang="ja-JP" altLang="en-US" dirty="0"/>
              <a:t>のレビュー，</a:t>
            </a:r>
            <a:r>
              <a:rPr kumimoji="1" lang="en-US" altLang="ja-JP" dirty="0"/>
              <a:t>Euro</a:t>
            </a:r>
            <a:r>
              <a:rPr kumimoji="1" lang="ja-JP" altLang="en-US" dirty="0"/>
              <a:t>のレビュー，</a:t>
            </a:r>
            <a:r>
              <a:rPr kumimoji="1" lang="en-US" altLang="ja-JP" dirty="0"/>
              <a:t>Cities</a:t>
            </a:r>
            <a:r>
              <a:rPr kumimoji="1" lang="ja-JP" altLang="en-US" dirty="0"/>
              <a:t>のフォーラム上のトピック，</a:t>
            </a:r>
            <a:r>
              <a:rPr kumimoji="1" lang="en-US" altLang="ja-JP" dirty="0"/>
              <a:t>Euro</a:t>
            </a:r>
            <a:r>
              <a:rPr kumimoji="1" lang="ja-JP" altLang="en-US" dirty="0"/>
              <a:t>のフォーラム上のトピックをそれぞれ教師データとして学習させた</a:t>
            </a:r>
            <a:r>
              <a:rPr kumimoji="1" lang="en-US" altLang="ja-JP" dirty="0"/>
              <a:t>4</a:t>
            </a:r>
            <a:r>
              <a:rPr kumimoji="1" lang="ja-JP" altLang="en-US" dirty="0" err="1"/>
              <a:t>つの</a:t>
            </a:r>
            <a:r>
              <a:rPr kumimoji="1" lang="ja-JP" altLang="en-US" dirty="0"/>
              <a:t>分類器を生成しました．</a:t>
            </a:r>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12</a:t>
            </a:fld>
            <a:endParaRPr kumimoji="1" lang="ja-JP" altLang="en-US"/>
          </a:p>
        </p:txBody>
      </p:sp>
    </p:spTree>
    <p:extLst>
      <p:ext uri="{BB962C8B-B14F-4D97-AF65-F5344CB8AC3E}">
        <p14:creationId xmlns:p14="http://schemas.microsoft.com/office/powerpoint/2010/main" val="2685754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最後に評価を行います</a:t>
            </a:r>
            <a:endParaRPr kumimoji="1" lang="en-US" altLang="ja-JP" dirty="0"/>
          </a:p>
          <a:p>
            <a:r>
              <a:rPr kumimoji="1" lang="ja-JP" altLang="en-US" dirty="0"/>
              <a:t>先ほど生成した</a:t>
            </a:r>
            <a:r>
              <a:rPr kumimoji="1" lang="en-US" altLang="ja-JP" dirty="0"/>
              <a:t>4</a:t>
            </a:r>
            <a:r>
              <a:rPr kumimoji="1" lang="ja-JP" altLang="en-US" dirty="0"/>
              <a:t>種類の分類器を用いて</a:t>
            </a:r>
            <a:r>
              <a:rPr kumimoji="1" lang="en-US" altLang="ja-JP" dirty="0"/>
              <a:t>cities</a:t>
            </a:r>
            <a:r>
              <a:rPr kumimoji="1" lang="ja-JP" altLang="en-US" dirty="0"/>
              <a:t>と</a:t>
            </a:r>
            <a:r>
              <a:rPr kumimoji="1" lang="en-US" altLang="ja-JP" dirty="0"/>
              <a:t>Euro</a:t>
            </a:r>
            <a:r>
              <a:rPr kumimoji="1" lang="ja-JP" altLang="en-US" dirty="0"/>
              <a:t>のレビューを分類し，その精度を確かめます．</a:t>
            </a:r>
            <a:endParaRPr kumimoji="1" lang="en-US" altLang="ja-JP" dirty="0"/>
          </a:p>
          <a:p>
            <a:r>
              <a:rPr kumimoji="1" lang="ja-JP" altLang="en-US" dirty="0"/>
              <a:t>分類器とテストデータの組み合わせは，既存手法に倣って～</a:t>
            </a:r>
            <a:endParaRPr kumimoji="1" lang="en-US" altLang="ja-JP" dirty="0"/>
          </a:p>
          <a:p>
            <a:r>
              <a:rPr kumimoji="1" lang="en-US" altLang="ja-JP" dirty="0"/>
              <a:t>RQ1</a:t>
            </a:r>
            <a:r>
              <a:rPr kumimoji="1" lang="ja-JP" altLang="en-US" dirty="0"/>
              <a:t>で提案手法の精度を確認するため，～</a:t>
            </a:r>
            <a:endParaRPr kumimoji="1" lang="en-US" altLang="ja-JP" dirty="0"/>
          </a:p>
          <a:p>
            <a:r>
              <a:rPr kumimoji="1" lang="en-US" altLang="ja-JP" dirty="0"/>
              <a:t>RQ2</a:t>
            </a:r>
            <a:r>
              <a:rPr kumimoji="1" lang="ja-JP" altLang="en-US" dirty="0"/>
              <a:t>ではフォーラムを持たないアプリが別のアプリのフォーラムを利用するシナリオを考えているため，提案手法を交差的に適用し～</a:t>
            </a:r>
            <a:endParaRPr kumimoji="1" lang="en-US" altLang="ja-JP" dirty="0"/>
          </a:p>
          <a:p>
            <a:endParaRPr kumimoji="1" lang="en-US" altLang="ja-JP" dirty="0"/>
          </a:p>
          <a:p>
            <a:r>
              <a:rPr kumimoji="1" lang="ja-JP" altLang="en-US" dirty="0"/>
              <a:t>評価指標には</a:t>
            </a:r>
            <a:r>
              <a:rPr kumimoji="1" lang="en-US" altLang="ja-JP" dirty="0" err="1"/>
              <a:t>Prscision,Recall</a:t>
            </a:r>
            <a:r>
              <a:rPr kumimoji="1" lang="en-US" altLang="ja-JP" dirty="0"/>
              <a:t>, F1-score,AUC</a:t>
            </a:r>
            <a:r>
              <a:rPr kumimoji="1" lang="ja-JP" altLang="en-US" dirty="0"/>
              <a:t>を用います．</a:t>
            </a:r>
            <a:endParaRPr kumimoji="1" lang="en-US" altLang="ja-JP" dirty="0"/>
          </a:p>
          <a:p>
            <a:r>
              <a:rPr kumimoji="1" lang="en-US" altLang="ja-JP" dirty="0"/>
              <a:t>AUC</a:t>
            </a:r>
            <a:r>
              <a:rPr kumimoji="1" lang="ja-JP" altLang="en-US" dirty="0"/>
              <a:t>とは</a:t>
            </a:r>
            <a:r>
              <a:rPr kumimoji="1" lang="en-US" altLang="ja-JP" dirty="0"/>
              <a:t>ROC</a:t>
            </a:r>
            <a:r>
              <a:rPr kumimoji="1" lang="ja-JP" altLang="en-US" dirty="0"/>
              <a:t>曲線の下側の面積で定義される値で，特定の閾値によらず分類器の性能を評価できる指標です．</a:t>
            </a:r>
            <a:endParaRPr kumimoji="1" lang="en-US" altLang="ja-JP" dirty="0"/>
          </a:p>
          <a:p>
            <a:r>
              <a:rPr kumimoji="1" lang="ja-JP" altLang="en-US" dirty="0"/>
              <a:t>分類器が完璧に分類できる場合，</a:t>
            </a:r>
            <a:r>
              <a:rPr kumimoji="1" lang="en-US" altLang="ja-JP" dirty="0"/>
              <a:t>AUC</a:t>
            </a:r>
            <a:r>
              <a:rPr kumimoji="1" lang="ja-JP" altLang="en-US" dirty="0"/>
              <a:t>は</a:t>
            </a:r>
            <a:r>
              <a:rPr kumimoji="1" lang="en-US" altLang="ja-JP" dirty="0"/>
              <a:t>1</a:t>
            </a:r>
            <a:r>
              <a:rPr kumimoji="1" lang="ja-JP" altLang="en-US" dirty="0"/>
              <a:t>となり，ランダムに分類する分類器の</a:t>
            </a:r>
            <a:r>
              <a:rPr kumimoji="1" lang="en-US" altLang="ja-JP" dirty="0"/>
              <a:t>AUC</a:t>
            </a:r>
            <a:r>
              <a:rPr kumimoji="1" lang="ja-JP" altLang="en-US" dirty="0"/>
              <a:t>は</a:t>
            </a:r>
            <a:r>
              <a:rPr kumimoji="1" lang="en-US" altLang="ja-JP" dirty="0"/>
              <a:t>0.5</a:t>
            </a:r>
            <a:r>
              <a:rPr kumimoji="1" lang="ja-JP" altLang="en-US" dirty="0"/>
              <a:t>になります．</a:t>
            </a:r>
            <a:endParaRPr kumimoji="1" lang="en-US" altLang="ja-JP" dirty="0"/>
          </a:p>
          <a:p>
            <a:r>
              <a:rPr kumimoji="1" lang="ja-JP" altLang="en-US" dirty="0"/>
              <a:t>一般に，</a:t>
            </a:r>
            <a:r>
              <a:rPr kumimoji="1" lang="en-US" altLang="ja-JP" dirty="0"/>
              <a:t>1.0~0.9</a:t>
            </a:r>
            <a:r>
              <a:rPr kumimoji="1" lang="ja-JP" altLang="en-US" dirty="0"/>
              <a:t>で～</a:t>
            </a:r>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13</a:t>
            </a:fld>
            <a:endParaRPr kumimoji="1" lang="ja-JP" altLang="en-US"/>
          </a:p>
        </p:txBody>
      </p:sp>
    </p:spTree>
    <p:extLst>
      <p:ext uri="{BB962C8B-B14F-4D97-AF65-F5344CB8AC3E}">
        <p14:creationId xmlns:p14="http://schemas.microsoft.com/office/powerpoint/2010/main" val="4029730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RQ1</a:t>
            </a:r>
            <a:r>
              <a:rPr kumimoji="1" lang="ja-JP" altLang="en-US" dirty="0"/>
              <a:t>の実験結果を表に示します．</a:t>
            </a:r>
            <a:endParaRPr kumimoji="1" lang="en-US" altLang="ja-JP" dirty="0"/>
          </a:p>
          <a:p>
            <a:endParaRPr kumimoji="1" lang="en-US" altLang="ja-JP" dirty="0"/>
          </a:p>
          <a:p>
            <a:r>
              <a:rPr kumimoji="1" lang="ja-JP" altLang="en-US" dirty="0"/>
              <a:t>太字はそれぞれのタイトルで各列の最高値を示していますが，ほとんどの指標で既存手法が高い値を示しています．</a:t>
            </a:r>
            <a:endParaRPr kumimoji="1" lang="en-US" altLang="ja-JP" dirty="0"/>
          </a:p>
          <a:p>
            <a:r>
              <a:rPr kumimoji="1" lang="ja-JP" altLang="en-US" dirty="0"/>
              <a:t>特に</a:t>
            </a:r>
            <a:r>
              <a:rPr kumimoji="1" lang="en-US" altLang="ja-JP" dirty="0"/>
              <a:t>AUC</a:t>
            </a:r>
            <a:r>
              <a:rPr kumimoji="1" lang="ja-JP" altLang="en-US" dirty="0"/>
              <a:t>はすべて</a:t>
            </a:r>
            <a:r>
              <a:rPr kumimoji="1" lang="en-US" altLang="ja-JP" dirty="0"/>
              <a:t>0.9</a:t>
            </a:r>
            <a:r>
              <a:rPr kumimoji="1" lang="ja-JP" altLang="en-US" dirty="0"/>
              <a:t>を超えていて非常に高い精度で分類ができています．</a:t>
            </a:r>
            <a:endParaRPr kumimoji="1" lang="en-US" altLang="ja-JP" dirty="0"/>
          </a:p>
          <a:p>
            <a:r>
              <a:rPr kumimoji="1" lang="ja-JP" altLang="en-US" dirty="0"/>
              <a:t>対して，提案手法は既存手法には劣るものの，</a:t>
            </a:r>
            <a:r>
              <a:rPr kumimoji="1" lang="en-US" altLang="ja-JP" dirty="0"/>
              <a:t>AUC</a:t>
            </a:r>
            <a:r>
              <a:rPr kumimoji="1" lang="ja-JP" altLang="en-US" dirty="0"/>
              <a:t>はすべて</a:t>
            </a:r>
            <a:r>
              <a:rPr kumimoji="1" lang="en-US" altLang="ja-JP" dirty="0"/>
              <a:t>0.7</a:t>
            </a:r>
            <a:r>
              <a:rPr kumimoji="1" lang="ja-JP" altLang="en-US" dirty="0"/>
              <a:t>を超えており，特に</a:t>
            </a:r>
            <a:r>
              <a:rPr kumimoji="1" lang="en-US" altLang="ja-JP" dirty="0"/>
              <a:t>Cities</a:t>
            </a:r>
            <a:r>
              <a:rPr kumimoji="1" lang="ja-JP" altLang="en-US" dirty="0"/>
              <a:t>のバグ報告や，</a:t>
            </a:r>
            <a:r>
              <a:rPr kumimoji="1" lang="en-US" altLang="ja-JP" dirty="0"/>
              <a:t>Euro</a:t>
            </a:r>
            <a:r>
              <a:rPr kumimoji="1" lang="ja-JP" altLang="en-US" dirty="0"/>
              <a:t>の機能要求の</a:t>
            </a:r>
            <a:r>
              <a:rPr kumimoji="1" lang="en-US" altLang="ja-JP" dirty="0"/>
              <a:t>AUC</a:t>
            </a:r>
            <a:r>
              <a:rPr kumimoji="1" lang="ja-JP" altLang="en-US" dirty="0"/>
              <a:t>は</a:t>
            </a:r>
            <a:r>
              <a:rPr kumimoji="1" lang="en-US" altLang="ja-JP" dirty="0"/>
              <a:t>0.9</a:t>
            </a:r>
            <a:r>
              <a:rPr kumimoji="1" lang="ja-JP" altLang="en-US" dirty="0"/>
              <a:t>を超えていて，ある程度高い精度で分類ができることが確認できます．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14</a:t>
            </a:fld>
            <a:endParaRPr kumimoji="1" lang="ja-JP" altLang="en-US"/>
          </a:p>
        </p:txBody>
      </p:sp>
    </p:spTree>
    <p:extLst>
      <p:ext uri="{BB962C8B-B14F-4D97-AF65-F5344CB8AC3E}">
        <p14:creationId xmlns:p14="http://schemas.microsoft.com/office/powerpoint/2010/main" val="3794876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RQ2</a:t>
            </a:r>
            <a:r>
              <a:rPr kumimoji="1" lang="ja-JP" altLang="en-US" dirty="0"/>
              <a:t>の実験結果を表に示します</a:t>
            </a:r>
            <a:endParaRPr kumimoji="1" lang="en-US" altLang="ja-JP" dirty="0"/>
          </a:p>
          <a:p>
            <a:r>
              <a:rPr kumimoji="1" lang="ja-JP" altLang="en-US" dirty="0"/>
              <a:t>各列で</a:t>
            </a:r>
            <a:r>
              <a:rPr kumimoji="1" lang="en-US" altLang="ja-JP" dirty="0"/>
              <a:t>0.02</a:t>
            </a:r>
            <a:r>
              <a:rPr kumimoji="1" lang="ja-JP" altLang="en-US" dirty="0"/>
              <a:t>以上の差がある場合は大きい方を太字で表しています</a:t>
            </a:r>
            <a:endParaRPr kumimoji="1" lang="en-US" altLang="ja-JP" dirty="0"/>
          </a:p>
          <a:p>
            <a:endParaRPr kumimoji="1" lang="en-US" altLang="ja-JP" dirty="0"/>
          </a:p>
          <a:p>
            <a:r>
              <a:rPr kumimoji="1" lang="ja-JP" altLang="en-US" dirty="0"/>
              <a:t>用いた教師データを固定して，同一のアプリのレビューを分類した場合と別のアプリを分類した場合を比較すると，一概にどちらが優れているという結果にはならず，大きく精度に差はみられませんでした．また，別のアプリのフォーラムを用いた場合でも</a:t>
            </a:r>
            <a:r>
              <a:rPr kumimoji="1" lang="en-US" altLang="ja-JP" dirty="0"/>
              <a:t>AUC</a:t>
            </a:r>
            <a:r>
              <a:rPr kumimoji="1" lang="ja-JP" altLang="en-US" dirty="0"/>
              <a:t>は</a:t>
            </a:r>
            <a:r>
              <a:rPr kumimoji="1" lang="en-US" altLang="ja-JP" dirty="0"/>
              <a:t>0.7</a:t>
            </a:r>
            <a:r>
              <a:rPr kumimoji="1" lang="ja-JP" altLang="en-US" dirty="0"/>
              <a:t>以上であり，ある程度の精度で分類できていることが確認できます．</a:t>
            </a:r>
            <a:endParaRPr kumimoji="1" lang="en-US" altLang="ja-JP" dirty="0"/>
          </a:p>
          <a:p>
            <a:r>
              <a:rPr kumimoji="1" lang="ja-JP" altLang="en-US" dirty="0"/>
              <a:t>このことから，フォーラムを持たないアプリでも別のアプリにフォーラムを利用することで提案手法を適用可能であるといえます．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15</a:t>
            </a:fld>
            <a:endParaRPr kumimoji="1" lang="ja-JP" altLang="en-US"/>
          </a:p>
        </p:txBody>
      </p:sp>
    </p:spTree>
    <p:extLst>
      <p:ext uri="{BB962C8B-B14F-4D97-AF65-F5344CB8AC3E}">
        <p14:creationId xmlns:p14="http://schemas.microsoft.com/office/powerpoint/2010/main" val="3532426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今後の予定としてはこのとおりです．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17</a:t>
            </a:fld>
            <a:endParaRPr kumimoji="1" lang="ja-JP" altLang="en-US"/>
          </a:p>
        </p:txBody>
      </p:sp>
    </p:spTree>
    <p:extLst>
      <p:ext uri="{BB962C8B-B14F-4D97-AF65-F5344CB8AC3E}">
        <p14:creationId xmlns:p14="http://schemas.microsoft.com/office/powerpoint/2010/main" val="4258275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アプリケーションのレビューはエンドユーザからのフィードバックとして開発者にとって重要な情報源です．</a:t>
            </a:r>
            <a:endParaRPr kumimoji="1" lang="en-US" altLang="ja-JP" dirty="0"/>
          </a:p>
          <a:p>
            <a:endParaRPr kumimoji="1" lang="en-US" altLang="ja-JP" dirty="0"/>
          </a:p>
          <a:p>
            <a:r>
              <a:rPr kumimoji="1" lang="ja-JP" altLang="en-US" dirty="0"/>
              <a:t>しかし，レビューには様々な内容のものが混在していて，開発者にとって有益なものもあれば，そうでないものも含まれています．</a:t>
            </a:r>
            <a:endParaRPr kumimoji="1" lang="en-US" altLang="ja-JP" dirty="0"/>
          </a:p>
          <a:p>
            <a:endParaRPr kumimoji="1" lang="en-US" altLang="ja-JP" dirty="0"/>
          </a:p>
          <a:p>
            <a:r>
              <a:rPr kumimoji="1" lang="ja-JP" altLang="en-US" dirty="0"/>
              <a:t>例えば，「アップデートをしたらフリーズした」というようなバグ報告としてのレビューや，</a:t>
            </a:r>
            <a:endParaRPr kumimoji="1" lang="en-US" altLang="ja-JP" dirty="0"/>
          </a:p>
          <a:p>
            <a:r>
              <a:rPr kumimoji="1" lang="ja-JP" altLang="en-US" dirty="0"/>
              <a:t>「コピーアンドペーストができる機能があればよかったのに」というような機能要求に該当するレビューなどがあります．</a:t>
            </a:r>
            <a:endParaRPr kumimoji="1" lang="en-US" altLang="ja-JP" dirty="0"/>
          </a:p>
          <a:p>
            <a:r>
              <a:rPr kumimoji="1" lang="ja-JP" altLang="en-US" dirty="0"/>
              <a:t>このようなレビューは開発に役立ち，開発者にとっては非常に有益な情報となります．</a:t>
            </a:r>
            <a:endParaRPr kumimoji="1" lang="en-US" altLang="ja-JP" dirty="0"/>
          </a:p>
          <a:p>
            <a:endParaRPr kumimoji="1" lang="en-US" altLang="ja-JP" dirty="0"/>
          </a:p>
          <a:p>
            <a:r>
              <a:rPr kumimoji="1" lang="ja-JP" altLang="en-US" dirty="0"/>
              <a:t>また，「とてもいいアプリだ」とアプリケーションの評価を行うようなレビューもあります．</a:t>
            </a:r>
            <a:endParaRPr kumimoji="1" lang="en-US" altLang="ja-JP" dirty="0"/>
          </a:p>
          <a:p>
            <a:r>
              <a:rPr kumimoji="1" lang="ja-JP" altLang="en-US" dirty="0"/>
              <a:t>このようなレビューはアプリをインストールするかどうかを迷っているエンドユーザにとっては有益ですが，開発者からみるとそれほど重要な情報ではありません．</a:t>
            </a:r>
            <a:endParaRPr kumimoji="1" lang="en-US" altLang="ja-JP" dirty="0"/>
          </a:p>
          <a:p>
            <a:r>
              <a:rPr kumimoji="1" lang="ja-JP" altLang="en-US" dirty="0"/>
              <a:t>また，レビューの中には単に顔文字のみを書いたような，情報量が少ない無意味なものも数多く存在します．</a:t>
            </a:r>
            <a:endParaRPr kumimoji="1" lang="en-US" altLang="ja-JP" dirty="0"/>
          </a:p>
          <a:p>
            <a:endParaRPr kumimoji="1" lang="en-US" altLang="ja-JP" dirty="0"/>
          </a:p>
          <a:p>
            <a:r>
              <a:rPr kumimoji="1" lang="ja-JP" altLang="en-US" dirty="0"/>
              <a:t>レビューは日々膨大な数が投稿されるため，開発者がこれらのレビューをすべて目視で確認することには限界があります．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a:t>
            </a:fld>
            <a:endParaRPr kumimoji="1" lang="ja-JP" altLang="en-US"/>
          </a:p>
        </p:txBody>
      </p:sp>
    </p:spTree>
    <p:extLst>
      <p:ext uri="{BB962C8B-B14F-4D97-AF65-F5344CB8AC3E}">
        <p14:creationId xmlns:p14="http://schemas.microsoft.com/office/powerpoint/2010/main" val="296289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そこで，アプリレビューの中から，開発者が効率的に有益な情報を取得することを目的として，レビューを種類毎に自動分類する研究が広く行われています．</a:t>
            </a:r>
            <a:endParaRPr kumimoji="1" lang="en-US" altLang="ja-JP" dirty="0"/>
          </a:p>
          <a:p>
            <a:r>
              <a:rPr kumimoji="1" lang="ja-JP" altLang="en-US" dirty="0"/>
              <a:t>これらの既存研究では主に，自然言語処理と機械学習，特に教師あり学習が用いられています．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2</a:t>
            </a:fld>
            <a:endParaRPr kumimoji="1" lang="ja-JP" altLang="en-US"/>
          </a:p>
        </p:txBody>
      </p:sp>
    </p:spTree>
    <p:extLst>
      <p:ext uri="{BB962C8B-B14F-4D97-AF65-F5344CB8AC3E}">
        <p14:creationId xmlns:p14="http://schemas.microsoft.com/office/powerpoint/2010/main" val="1577489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これらの既存研究では共通して，以下のようなフローでレビューを分類します．</a:t>
            </a:r>
            <a:endParaRPr kumimoji="1" lang="en-US" altLang="ja-JP" dirty="0"/>
          </a:p>
          <a:p>
            <a:endParaRPr kumimoji="1" lang="en-US" altLang="ja-JP" dirty="0"/>
          </a:p>
          <a:p>
            <a:r>
              <a:rPr kumimoji="1" lang="ja-JP" altLang="en-US" dirty="0"/>
              <a:t>まずは，データの用意を行います．</a:t>
            </a:r>
            <a:endParaRPr kumimoji="1" lang="en-US" altLang="ja-JP" dirty="0"/>
          </a:p>
          <a:p>
            <a:r>
              <a:rPr kumimoji="1" lang="ja-JP" altLang="en-US" dirty="0"/>
              <a:t>教師あり学習をおこなうので，教師データを作成するために，アプリストア上の分類したいレビューからいくつかのレビューを抽出し，目視での調査によって個々のレビューがどの種類に属するかをラベル付けします．</a:t>
            </a:r>
            <a:endParaRPr kumimoji="1" lang="en-US" altLang="ja-JP" dirty="0"/>
          </a:p>
          <a:p>
            <a:endParaRPr kumimoji="1" lang="en-US" altLang="ja-JP" dirty="0"/>
          </a:p>
          <a:p>
            <a:r>
              <a:rPr kumimoji="1" lang="ja-JP" altLang="en-US" dirty="0"/>
              <a:t>次に，自然言語処理を行います．</a:t>
            </a:r>
            <a:endParaRPr kumimoji="1" lang="en-US" altLang="ja-JP" dirty="0"/>
          </a:p>
          <a:p>
            <a:r>
              <a:rPr kumimoji="1" lang="ja-JP" altLang="en-US" dirty="0"/>
              <a:t>自然言語処理とは，曖昧な性質を持つ自然言語をコンピュータが扱えるように加工する処理のことで，</a:t>
            </a:r>
            <a:endParaRPr kumimoji="1" lang="en-US" altLang="ja-JP" dirty="0"/>
          </a:p>
          <a:p>
            <a:r>
              <a:rPr kumimoji="1" lang="ja-JP" altLang="en-US" dirty="0"/>
              <a:t>具体的には，文章を小文字に統一したり単語単位に分割したりするような前処理を行います．</a:t>
            </a:r>
            <a:endParaRPr kumimoji="1" lang="en-US" altLang="ja-JP" dirty="0"/>
          </a:p>
          <a:p>
            <a:r>
              <a:rPr kumimoji="1" lang="ja-JP" altLang="en-US" dirty="0"/>
              <a:t>また機械学習モデルは文章をそのままの状態では扱えないので，文章をベクトルに変換する処理を行います．</a:t>
            </a:r>
            <a:endParaRPr kumimoji="1" lang="en-US" altLang="ja-JP" dirty="0"/>
          </a:p>
          <a:p>
            <a:endParaRPr kumimoji="1" lang="en-US" altLang="ja-JP" dirty="0"/>
          </a:p>
          <a:p>
            <a:r>
              <a:rPr kumimoji="1" lang="ja-JP" altLang="en-US" dirty="0"/>
              <a:t>その後，分類モデルの構築を行います．</a:t>
            </a:r>
            <a:endParaRPr kumimoji="1" lang="en-US" altLang="ja-JP" dirty="0"/>
          </a:p>
          <a:p>
            <a:r>
              <a:rPr kumimoji="1" lang="ja-JP" altLang="en-US" dirty="0"/>
              <a:t>分類モデルに対して，自然言語処理を施した教師データを与えることで，正しく文章を分類できるように学習を行います．</a:t>
            </a:r>
            <a:endParaRPr kumimoji="1" lang="en-US" altLang="ja-JP" dirty="0"/>
          </a:p>
          <a:p>
            <a:endParaRPr kumimoji="1" lang="en-US" altLang="ja-JP" dirty="0"/>
          </a:p>
          <a:p>
            <a:r>
              <a:rPr kumimoji="1" lang="ja-JP" altLang="en-US" dirty="0"/>
              <a:t>最後に，レビューの分類を行います．</a:t>
            </a:r>
            <a:endParaRPr kumimoji="1" lang="en-US" altLang="ja-JP" dirty="0"/>
          </a:p>
          <a:p>
            <a:r>
              <a:rPr kumimoji="1" lang="ja-JP" altLang="en-US" dirty="0"/>
              <a:t>アプリストア上の未分類状態のレビューに自然言語処理を施して分類モデルに入力することで，各レビューがどの種類に属するかを判定します．</a:t>
            </a:r>
            <a:endParaRPr kumimoji="1" lang="en-US" altLang="ja-JP" dirty="0"/>
          </a:p>
          <a:p>
            <a:endParaRPr kumimoji="1" lang="en-US" altLang="ja-JP" dirty="0"/>
          </a:p>
          <a:p>
            <a:r>
              <a:rPr kumimoji="1" lang="ja-JP" altLang="en-US" dirty="0"/>
              <a:t>既存研究では，自然言語処理や分類モデルを工夫することで，分類精度を向上させられるかを検証しています．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3</a:t>
            </a:fld>
            <a:endParaRPr kumimoji="1" lang="ja-JP" altLang="en-US"/>
          </a:p>
        </p:txBody>
      </p:sp>
    </p:spTree>
    <p:extLst>
      <p:ext uri="{BB962C8B-B14F-4D97-AF65-F5344CB8AC3E}">
        <p14:creationId xmlns:p14="http://schemas.microsoft.com/office/powerpoint/2010/main" val="255535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しかし既存研究の課題として，データの用意にかかる労力が大きいことが挙げられます．</a:t>
            </a:r>
            <a:endParaRPr kumimoji="1" lang="en-US" altLang="ja-JP" dirty="0"/>
          </a:p>
          <a:p>
            <a:endParaRPr kumimoji="1" lang="en-US" altLang="ja-JP" dirty="0"/>
          </a:p>
          <a:p>
            <a:r>
              <a:rPr kumimoji="1" lang="ja-JP" altLang="en-US" dirty="0"/>
              <a:t>既存研究では共通して，数千件という少なくない数のレビューを目視で確認することによって教師データを作成しています．</a:t>
            </a:r>
            <a:endParaRPr kumimoji="1" lang="en-US" altLang="ja-JP" dirty="0"/>
          </a:p>
          <a:p>
            <a:r>
              <a:rPr kumimoji="1" lang="ja-JP" altLang="en-US" dirty="0"/>
              <a:t>実際に</a:t>
            </a:r>
            <a:r>
              <a:rPr kumimoji="1" lang="ja-JP" altLang="en-US" b="1" dirty="0"/>
              <a:t>アプリ開発者</a:t>
            </a:r>
            <a:r>
              <a:rPr kumimoji="1" lang="ja-JP" altLang="en-US" dirty="0"/>
              <a:t>がこれらの手法でレビューを分類しようとした際に，目視で教師データを用意する労力は大きな障壁になると考えました．</a:t>
            </a:r>
            <a:endParaRPr kumimoji="1" lang="en-US" altLang="ja-JP" dirty="0"/>
          </a:p>
          <a:p>
            <a:endParaRPr kumimoji="1" lang="en-US" altLang="ja-JP" dirty="0"/>
          </a:p>
          <a:p>
            <a:r>
              <a:rPr kumimoji="1" lang="ja-JP" altLang="en-US" dirty="0"/>
              <a:t>そこで本研究では，アプリレビュー分類における教師データ作成の労力削減を目的とします．</a:t>
            </a:r>
            <a:endParaRPr kumimoji="1" lang="en-US" altLang="ja-JP" dirty="0"/>
          </a:p>
          <a:p>
            <a:r>
              <a:rPr kumimoji="1" lang="ja-JP" altLang="en-US" dirty="0"/>
              <a:t>具体的には，レビュー以外でバグ報告や機能要求といったラベル付けの行われているテキストデータを教師データとして利用することを考えます．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4</a:t>
            </a:fld>
            <a:endParaRPr kumimoji="1" lang="ja-JP" altLang="en-US"/>
          </a:p>
        </p:txBody>
      </p:sp>
    </p:spTree>
    <p:extLst>
      <p:ext uri="{BB962C8B-B14F-4D97-AF65-F5344CB8AC3E}">
        <p14:creationId xmlns:p14="http://schemas.microsoft.com/office/powerpoint/2010/main" val="1800889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本研究では，そのようなテキストデータとしてフォーラムに着目します．</a:t>
            </a:r>
            <a:endParaRPr kumimoji="1" lang="en-US" altLang="ja-JP" dirty="0"/>
          </a:p>
          <a:p>
            <a:endParaRPr kumimoji="1" lang="en-US" altLang="ja-JP" dirty="0"/>
          </a:p>
          <a:p>
            <a:r>
              <a:rPr kumimoji="1" lang="ja-JP" altLang="en-US" dirty="0"/>
              <a:t>フォーラムとは，開発者やエンドユーザが自由に議論できるインターネットコミュニティの一形態です．</a:t>
            </a:r>
            <a:endParaRPr kumimoji="1" lang="en-US" altLang="ja-JP" dirty="0"/>
          </a:p>
          <a:p>
            <a:r>
              <a:rPr kumimoji="1" lang="ja-JP" altLang="en-US" dirty="0"/>
              <a:t>様々な内容の投稿が混在しているレビューとは違い，フォーラムにはカテゴリーが設けられており，フォーラムへの投稿はカテゴリー毎に分類されているという特徴があります．</a:t>
            </a:r>
            <a:endParaRPr kumimoji="1" lang="en-US" altLang="ja-JP" dirty="0"/>
          </a:p>
          <a:p>
            <a:endParaRPr kumimoji="1" lang="en-US" altLang="ja-JP" dirty="0"/>
          </a:p>
          <a:p>
            <a:r>
              <a:rPr kumimoji="1" lang="ja-JP" altLang="en-US" dirty="0"/>
              <a:t>下の図は</a:t>
            </a:r>
            <a:r>
              <a:rPr kumimoji="1" lang="en-US" altLang="ja-JP" dirty="0" err="1"/>
              <a:t>Cities:skylines</a:t>
            </a:r>
            <a:r>
              <a:rPr kumimoji="1" lang="ja-JP" altLang="en-US" dirty="0"/>
              <a:t>という都市開発シミュレーションゲームのフォーラムです．</a:t>
            </a:r>
            <a:endParaRPr kumimoji="1" lang="en-US" altLang="ja-JP" dirty="0"/>
          </a:p>
          <a:p>
            <a:r>
              <a:rPr kumimoji="1" lang="ja-JP" altLang="en-US" dirty="0"/>
              <a:t>バグ報告を行うカテゴリーや機能要求を行うカテゴリー，またいわゆる</a:t>
            </a:r>
            <a:r>
              <a:rPr kumimoji="1" lang="en-US" altLang="ja-JP" dirty="0"/>
              <a:t>General Discussion</a:t>
            </a:r>
            <a:r>
              <a:rPr kumimoji="1" lang="ja-JP" altLang="en-US" dirty="0"/>
              <a:t>に該当するカテゴリーなどが設けられています．</a:t>
            </a:r>
            <a:endParaRPr kumimoji="1" lang="en-US" altLang="ja-JP" dirty="0"/>
          </a:p>
          <a:p>
            <a:endParaRPr kumimoji="1" lang="en-US" altLang="ja-JP" dirty="0"/>
          </a:p>
          <a:p>
            <a:r>
              <a:rPr kumimoji="1" lang="ja-JP" altLang="en-US" dirty="0"/>
              <a:t>一般的にフォーラムは</a:t>
            </a:r>
            <a:r>
              <a:rPr kumimoji="1" lang="en-US" altLang="ja-JP" dirty="0"/>
              <a:t>1</a:t>
            </a:r>
            <a:r>
              <a:rPr kumimoji="1" lang="ja-JP" altLang="en-US" dirty="0" err="1"/>
              <a:t>つの</a:t>
            </a:r>
            <a:r>
              <a:rPr kumimoji="1" lang="ja-JP" altLang="en-US" dirty="0"/>
              <a:t>アプリに対して設置されますが，すべてのアプリにフォーラムが設置されているわけではなく，フォーラムを持っているアプリはあまり多くありません．</a:t>
            </a:r>
            <a:endParaRPr kumimoji="1" lang="en-US" altLang="ja-JP" dirty="0"/>
          </a:p>
          <a:p>
            <a:r>
              <a:rPr kumimoji="1" lang="ja-JP" altLang="en-US" dirty="0"/>
              <a:t>しかし，ゲームの分野では比較的フォーラムが設置されることが多いです．</a:t>
            </a:r>
            <a:endParaRPr kumimoji="1" lang="en-US" altLang="ja-JP" dirty="0"/>
          </a:p>
          <a:p>
            <a:endParaRPr kumimoji="1" lang="en-US" altLang="ja-JP" dirty="0"/>
          </a:p>
          <a:p>
            <a:r>
              <a:rPr kumimoji="1" lang="ja-JP" altLang="en-US" dirty="0"/>
              <a:t>本研究では，すでにカテゴライズされたフォーラム上のトピックを教師データとして利用することを検討します．</a:t>
            </a:r>
            <a:endParaRPr kumimoji="1" lang="en-US" altLang="ja-JP" dirty="0"/>
          </a:p>
        </p:txBody>
      </p:sp>
      <p:sp>
        <p:nvSpPr>
          <p:cNvPr id="4" name="スライド番号プレースホルダー 3"/>
          <p:cNvSpPr>
            <a:spLocks noGrp="1"/>
          </p:cNvSpPr>
          <p:nvPr>
            <p:ph type="sldNum" sz="quarter" idx="10"/>
          </p:nvPr>
        </p:nvSpPr>
        <p:spPr/>
        <p:txBody>
          <a:bodyPr/>
          <a:lstStyle/>
          <a:p>
            <a:fld id="{95767C1C-10FB-4333-8A05-1CD5D2B47B53}" type="slidenum">
              <a:rPr kumimoji="1" lang="ja-JP" altLang="en-US" smtClean="0"/>
              <a:t>5</a:t>
            </a:fld>
            <a:endParaRPr kumimoji="1" lang="ja-JP" altLang="en-US"/>
          </a:p>
        </p:txBody>
      </p:sp>
    </p:spTree>
    <p:extLst>
      <p:ext uri="{BB962C8B-B14F-4D97-AF65-F5344CB8AC3E}">
        <p14:creationId xmlns:p14="http://schemas.microsoft.com/office/powerpoint/2010/main" val="337836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再掲になりますがこれが既存手法におけるレビュー分類の流れになります．</a:t>
            </a:r>
            <a:endParaRPr kumimoji="1" lang="en-US" altLang="ja-JP" dirty="0"/>
          </a:p>
          <a:p>
            <a:r>
              <a:rPr kumimoji="1" lang="ja-JP" altLang="en-US" dirty="0"/>
              <a:t>教師データを用意するために目視によってラベル付けをする必要がありました．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それに対し，提案手法の流れはこのようになります．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6</a:t>
            </a:fld>
            <a:endParaRPr kumimoji="1" lang="ja-JP" altLang="en-US"/>
          </a:p>
        </p:txBody>
      </p:sp>
    </p:spTree>
    <p:extLst>
      <p:ext uri="{BB962C8B-B14F-4D97-AF65-F5344CB8AC3E}">
        <p14:creationId xmlns:p14="http://schemas.microsoft.com/office/powerpoint/2010/main" val="987568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目視でラベル付けを行い教師データを作成する代わりに，すでにカテゴライズされたフォーラム上のトピックを教師データとします．</a:t>
            </a:r>
            <a:endParaRPr kumimoji="1" lang="en-US" altLang="ja-JP" dirty="0"/>
          </a:p>
          <a:p>
            <a:r>
              <a:rPr kumimoji="1" lang="ja-JP" altLang="en-US" dirty="0"/>
              <a:t>これによって，目視でレビューを確認する作業が必要なくなり，教師データ作成の労力が大幅に削減できます．</a:t>
            </a:r>
            <a:endParaRPr kumimoji="1" lang="en-US" altLang="ja-JP" dirty="0"/>
          </a:p>
          <a:p>
            <a:endParaRPr kumimoji="1" lang="en-US" altLang="ja-JP" dirty="0"/>
          </a:p>
          <a:p>
            <a:r>
              <a:rPr kumimoji="1" lang="ja-JP" altLang="en-US" dirty="0"/>
              <a:t>データの用意のステップ以外は既存手法と同様に行います．自然言語処理の技術や用いる分類モデルは，既存手法の中で特に優れていたものを流用します．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7</a:t>
            </a:fld>
            <a:endParaRPr kumimoji="1" lang="ja-JP" altLang="en-US"/>
          </a:p>
        </p:txBody>
      </p:sp>
    </p:spTree>
    <p:extLst>
      <p:ext uri="{BB962C8B-B14F-4D97-AF65-F5344CB8AC3E}">
        <p14:creationId xmlns:p14="http://schemas.microsoft.com/office/powerpoint/2010/main" val="3037611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本研究の概要です．</a:t>
            </a:r>
            <a:endParaRPr lang="en-US" altLang="ja-JP" dirty="0"/>
          </a:p>
          <a:p>
            <a:r>
              <a:rPr lang="ja-JP" altLang="en-US" dirty="0"/>
              <a:t>本研究では，すでにカテゴライズされたフォーラム上のトピックを教師データとしたレビュー分類手法を提案します．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提案手法の目的は，</a:t>
            </a:r>
            <a:r>
              <a:rPr kumimoji="1" lang="ja-JP" altLang="en-US" dirty="0">
                <a:solidFill>
                  <a:srgbClr val="FF0000"/>
                </a:solidFill>
              </a:rPr>
              <a:t>アプリ開発者</a:t>
            </a:r>
            <a:r>
              <a:rPr kumimoji="1" lang="ja-JP" altLang="en-US" dirty="0"/>
              <a:t>がレビューを自動分類する際に，教師データを作成する労力を削減することです．</a:t>
            </a:r>
            <a:endParaRPr kumimoji="1" lang="en-US" altLang="ja-JP" dirty="0"/>
          </a:p>
          <a:p>
            <a:endParaRPr lang="en-US" altLang="ja-JP" dirty="0"/>
          </a:p>
          <a:p>
            <a:r>
              <a:rPr lang="ja-JP" altLang="en-US" dirty="0"/>
              <a:t>具体的には，フォーラムの</a:t>
            </a:r>
            <a:r>
              <a:rPr lang="en-US" altLang="ja-JP" dirty="0"/>
              <a:t>”</a:t>
            </a:r>
            <a:r>
              <a:rPr lang="ja-JP" altLang="en-US" dirty="0"/>
              <a:t>バグ報告</a:t>
            </a:r>
            <a:r>
              <a:rPr lang="en-US" altLang="ja-JP" dirty="0"/>
              <a:t>”</a:t>
            </a:r>
            <a:r>
              <a:rPr lang="ja-JP" altLang="en-US" dirty="0" err="1"/>
              <a:t>，</a:t>
            </a:r>
            <a:r>
              <a:rPr lang="en-US" altLang="ja-JP" dirty="0"/>
              <a:t>”</a:t>
            </a:r>
            <a:r>
              <a:rPr lang="ja-JP" altLang="en-US" dirty="0"/>
              <a:t>機能要求</a:t>
            </a:r>
            <a:r>
              <a:rPr lang="en-US" altLang="ja-JP" dirty="0"/>
              <a:t>”</a:t>
            </a:r>
            <a:r>
              <a:rPr lang="ja-JP" altLang="en-US" dirty="0" err="1"/>
              <a:t>，</a:t>
            </a:r>
            <a:r>
              <a:rPr lang="en-US" altLang="ja-JP" dirty="0"/>
              <a:t>”</a:t>
            </a:r>
            <a:r>
              <a:rPr lang="ja-JP" altLang="en-US" dirty="0"/>
              <a:t> </a:t>
            </a:r>
            <a:r>
              <a:rPr lang="en-US" altLang="ja-JP" dirty="0"/>
              <a:t>General Discussion”</a:t>
            </a:r>
            <a:r>
              <a:rPr lang="ja-JP" altLang="en-US" dirty="0"/>
              <a:t>の各カテゴリーに属するトピックを教師データとすることで，レビューを</a:t>
            </a:r>
            <a:r>
              <a:rPr lang="en-US" altLang="ja-JP" dirty="0"/>
              <a:t>”</a:t>
            </a:r>
            <a:r>
              <a:rPr lang="ja-JP" altLang="en-US" dirty="0"/>
              <a:t>バグ報告</a:t>
            </a:r>
            <a:r>
              <a:rPr lang="en-US" altLang="ja-JP" dirty="0"/>
              <a:t>”</a:t>
            </a:r>
            <a:r>
              <a:rPr lang="ja-JP" altLang="en-US" dirty="0" err="1"/>
              <a:t>，</a:t>
            </a:r>
            <a:r>
              <a:rPr lang="en-US" altLang="ja-JP" dirty="0"/>
              <a:t>”</a:t>
            </a:r>
            <a:r>
              <a:rPr lang="ja-JP" altLang="en-US" dirty="0"/>
              <a:t>機能要求</a:t>
            </a:r>
            <a:r>
              <a:rPr lang="en-US" altLang="ja-JP" dirty="0"/>
              <a:t>”</a:t>
            </a:r>
            <a:r>
              <a:rPr lang="ja-JP" altLang="en-US" dirty="0" err="1"/>
              <a:t>，</a:t>
            </a:r>
            <a:r>
              <a:rPr lang="en-US" altLang="ja-JP" dirty="0"/>
              <a:t>”</a:t>
            </a:r>
            <a:r>
              <a:rPr lang="ja-JP" altLang="en-US" dirty="0"/>
              <a:t>その他</a:t>
            </a:r>
            <a:r>
              <a:rPr lang="en-US" altLang="ja-JP" dirty="0"/>
              <a:t>”</a:t>
            </a:r>
            <a:r>
              <a:rPr lang="ja-JP" altLang="en-US" dirty="0"/>
              <a:t>の</a:t>
            </a:r>
            <a:r>
              <a:rPr lang="en-US" altLang="ja-JP" dirty="0"/>
              <a:t>3</a:t>
            </a:r>
            <a:r>
              <a:rPr lang="ja-JP" altLang="en-US" dirty="0"/>
              <a:t>種類に分類します．</a:t>
            </a:r>
            <a:endParaRPr lang="en-US" altLang="ja-JP" dirty="0"/>
          </a:p>
          <a:p>
            <a:endParaRPr lang="en-US" altLang="ja-JP" dirty="0"/>
          </a:p>
          <a:p>
            <a:r>
              <a:rPr lang="ja-JP" altLang="en-US" dirty="0"/>
              <a:t>本研究の最大の目的は，教師データを用意する労力の削減であり，分類精度の向上ではありません．</a:t>
            </a:r>
            <a:endParaRPr lang="en-US" altLang="ja-JP" dirty="0"/>
          </a:p>
          <a:p>
            <a:r>
              <a:rPr lang="ja-JP" altLang="en-US" dirty="0"/>
              <a:t>一般的に，レビューはライトユーザからの投稿が多く，フォーラムはヘビーユーザからの投稿が多い傾向にあるので，レビューとフォーラムの文章には少なからず性質の違いがあります．</a:t>
            </a:r>
            <a:endParaRPr lang="en-US" altLang="ja-JP" dirty="0"/>
          </a:p>
          <a:p>
            <a:r>
              <a:rPr lang="ja-JP" altLang="en-US" dirty="0"/>
              <a:t>この性質の違いによって提案手法の分類精度は既存手法よりも低下することが予想されます．</a:t>
            </a:r>
            <a:endParaRPr lang="en-US" altLang="ja-JP" dirty="0"/>
          </a:p>
          <a:p>
            <a:r>
              <a:rPr lang="ja-JP" altLang="en-US" dirty="0"/>
              <a:t>一方で，提案手法は既存手法と比べて大量の教師データを用意できるため，その点は機械学習で有利に働く可能性もあります．</a:t>
            </a:r>
            <a:endParaRPr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8</a:t>
            </a:fld>
            <a:endParaRPr kumimoji="1" lang="ja-JP" altLang="en-US"/>
          </a:p>
        </p:txBody>
      </p:sp>
    </p:spTree>
    <p:extLst>
      <p:ext uri="{BB962C8B-B14F-4D97-AF65-F5344CB8AC3E}">
        <p14:creationId xmlns:p14="http://schemas.microsoft.com/office/powerpoint/2010/main" val="2835541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F5581346-EEBF-4FF2-AF25-0E3C525C64B9}"/>
              </a:ext>
            </a:extLst>
          </p:cNvPr>
          <p:cNvSpPr/>
          <p:nvPr userDrawn="1"/>
        </p:nvSpPr>
        <p:spPr bwMode="blackWhite">
          <a:xfrm>
            <a:off x="0" y="6342187"/>
            <a:ext cx="9144000" cy="523905"/>
          </a:xfrm>
          <a:prstGeom prst="rect">
            <a:avLst/>
          </a:prstGeom>
          <a:solidFill>
            <a:srgbClr val="089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Cica" panose="020B0409020203020207" pitchFamily="49" charset="-128"/>
              <a:ea typeface="游ゴシック" panose="020B0400000000000000" pitchFamily="50" charset="-128"/>
            </a:endParaRPr>
          </a:p>
        </p:txBody>
      </p:sp>
      <p:sp>
        <p:nvSpPr>
          <p:cNvPr id="9" name="Text Box 66">
            <a:extLst>
              <a:ext uri="{FF2B5EF4-FFF2-40B4-BE49-F238E27FC236}">
                <a16:creationId xmlns:a16="http://schemas.microsoft.com/office/drawing/2014/main" id="{3A679732-77DC-49E5-B80B-8FEC8DA66673}"/>
              </a:ext>
            </a:extLst>
          </p:cNvPr>
          <p:cNvSpPr txBox="1">
            <a:spLocks noChangeArrowheads="1"/>
          </p:cNvSpPr>
          <p:nvPr userDrawn="1"/>
        </p:nvSpPr>
        <p:spPr bwMode="auto">
          <a:xfrm>
            <a:off x="616748" y="6373310"/>
            <a:ext cx="8527252" cy="461657"/>
          </a:xfrm>
          <a:prstGeom prst="rect">
            <a:avLst/>
          </a:prstGeom>
          <a:noFill/>
          <a:ln w="9525">
            <a:noFill/>
            <a:miter lim="800000"/>
            <a:headEnd/>
            <a:tailEnd/>
          </a:ln>
          <a:effectLst/>
        </p:spPr>
        <p:txBody>
          <a:bodyPr wrap="square" lIns="91434" tIns="45716" rIns="91434" bIns="45716" anchor="b">
            <a:spAutoFit/>
          </a:bodyPr>
          <a:lstStyle/>
          <a:p>
            <a:pPr algn="l">
              <a:lnSpc>
                <a:spcPct val="100000"/>
              </a:lnSpc>
              <a:spcBef>
                <a:spcPct val="0"/>
              </a:spcBef>
              <a:buSzTx/>
              <a:buFontTx/>
              <a:buNone/>
            </a:pP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Department of Computer Science, Graduate School of Information Science and Technology, Osaka University.</a:t>
            </a:r>
          </a:p>
          <a:p>
            <a:pPr marL="0" marR="0" indent="0" algn="l" defTabSz="914400" rtl="0" eaLnBrk="1" fontAlgn="auto" latinLnBrk="0" hangingPunct="1">
              <a:lnSpc>
                <a:spcPct val="100000"/>
              </a:lnSpc>
              <a:spcBef>
                <a:spcPct val="0"/>
              </a:spcBef>
              <a:spcAft>
                <a:spcPts val="0"/>
              </a:spcAft>
              <a:buClrTx/>
              <a:buSzTx/>
              <a:buFontTx/>
              <a:buNone/>
              <a:tabLst/>
              <a:defRPr/>
            </a:pPr>
            <a:r>
              <a:rPr kumimoji="0" lang="en-US" altLang="ja-JP" sz="1200" b="1" dirty="0" err="1">
                <a:solidFill>
                  <a:schemeClr val="bg1"/>
                </a:solidFill>
                <a:effectLst/>
                <a:latin typeface="游ゴシック" panose="020B0400000000000000" pitchFamily="50" charset="-128"/>
                <a:ea typeface="游ゴシック" panose="020B0400000000000000" pitchFamily="50" charset="-128"/>
                <a:cs typeface="Times New Roman" pitchFamily="18" charset="0"/>
              </a:rPr>
              <a:t>Kusumoto</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Lab. </a:t>
            </a:r>
            <a:r>
              <a:rPr kumimoji="0" lang="en-US" altLang="ja-JP" sz="1200" b="1">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r>
              <a:rPr kumimoji="0" lang="en-US" altLang="ja-JP" sz="1200" b="1" baseline="0">
                <a:solidFill>
                  <a:schemeClr val="bg1"/>
                </a:solidFill>
                <a:effectLst/>
                <a:latin typeface="游ゴシック" panose="020B0400000000000000" pitchFamily="50" charset="-128"/>
                <a:ea typeface="游ゴシック" panose="020B0400000000000000" pitchFamily="50" charset="-128"/>
                <a:cs typeface="Times New Roman" pitchFamily="18" charset="0"/>
              </a:rPr>
              <a:t>https://</a:t>
            </a:r>
            <a:r>
              <a:rPr kumimoji="0" lang="en-US" altLang="ja-JP" sz="1200" b="1" baseline="0"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sdl.ist.osaka-u.ac.jp/ </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p>
        </p:txBody>
      </p:sp>
      <p:pic>
        <p:nvPicPr>
          <p:cNvPr id="13" name="図 12">
            <a:extLst>
              <a:ext uri="{FF2B5EF4-FFF2-40B4-BE49-F238E27FC236}">
                <a16:creationId xmlns:a16="http://schemas.microsoft.com/office/drawing/2014/main" id="{2FD437EB-9983-4D2F-B62C-EC9ADFCE0A32}"/>
              </a:ext>
            </a:extLst>
          </p:cNvPr>
          <p:cNvPicPr>
            <a:picLocks noChangeAspect="1"/>
          </p:cNvPicPr>
          <p:nvPr userDrawn="1"/>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59548" y="6382293"/>
            <a:ext cx="451624" cy="443690"/>
          </a:xfrm>
          <a:prstGeom prst="rect">
            <a:avLst/>
          </a:prstGeom>
        </p:spPr>
      </p:pic>
      <p:sp>
        <p:nvSpPr>
          <p:cNvPr id="4" name="日付プレースホルダー 3"/>
          <p:cNvSpPr>
            <a:spLocks noGrp="1"/>
          </p:cNvSpPr>
          <p:nvPr>
            <p:ph type="dt" sz="half" idx="10"/>
          </p:nvPr>
        </p:nvSpPr>
        <p:spPr/>
        <p:txBody>
          <a:bodyPr/>
          <a:lstStyle/>
          <a:p>
            <a:fld id="{6EF8C076-2BBF-4B38-83E1-4ECAE93235BF}" type="datetime1">
              <a:rPr kumimoji="1" lang="ja-JP" altLang="en-US" smtClean="0"/>
              <a:t>2021/12/14</a:t>
            </a:fld>
            <a:endParaRPr kumimoji="1" lang="ja-JP" altLang="en-US"/>
          </a:p>
        </p:txBody>
      </p:sp>
      <p:sp>
        <p:nvSpPr>
          <p:cNvPr id="5" name="フッター プレースホルダー 4"/>
          <p:cNvSpPr>
            <a:spLocks noGrp="1"/>
          </p:cNvSpPr>
          <p:nvPr>
            <p:ph type="ftr" sz="quarter" idx="11"/>
          </p:nvPr>
        </p:nvSpPr>
        <p:spPr>
          <a:xfrm>
            <a:off x="3028950" y="6356351"/>
            <a:ext cx="3086100" cy="365125"/>
          </a:xfrm>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dirty="0"/>
          </a:p>
        </p:txBody>
      </p:sp>
      <p:sp>
        <p:nvSpPr>
          <p:cNvPr id="10" name="正方形/長方形 9"/>
          <p:cNvSpPr/>
          <p:nvPr userDrawn="1"/>
        </p:nvSpPr>
        <p:spPr>
          <a:xfrm>
            <a:off x="0" y="1765188"/>
            <a:ext cx="9144000" cy="227805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11" name="Title 1"/>
          <p:cNvSpPr>
            <a:spLocks noGrp="1"/>
          </p:cNvSpPr>
          <p:nvPr>
            <p:ph type="ctrTitle"/>
          </p:nvPr>
        </p:nvSpPr>
        <p:spPr>
          <a:xfrm>
            <a:off x="685800" y="2133039"/>
            <a:ext cx="7772400" cy="1542347"/>
          </a:xfrm>
        </p:spPr>
        <p:txBody>
          <a:bodyPr anchor="ctr"/>
          <a:lstStyle>
            <a:lvl1pPr algn="ctr">
              <a:defRPr sz="6000">
                <a:solidFill>
                  <a:schemeClr val="bg1"/>
                </a:solidFill>
                <a:latin typeface="游ゴシック" panose="020B0400000000000000" pitchFamily="50" charset="-128"/>
                <a:ea typeface="游ゴシック" panose="020B0400000000000000" pitchFamily="50" charset="-128"/>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69294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79729C8-6443-4713-958D-FB0AA1851F46}" type="datetime1">
              <a:rPr kumimoji="1" lang="ja-JP" altLang="en-US" smtClean="0"/>
              <a:t>2021/12/14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78647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4765AF4-C7A1-429A-A652-B34B2E76344F}" type="datetime1">
              <a:rPr kumimoji="1" lang="ja-JP" altLang="en-US" smtClean="0"/>
              <a:t>2021/12/14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78896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9144000" cy="72043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2" name="タイトル 1"/>
          <p:cNvSpPr>
            <a:spLocks noGrp="1"/>
          </p:cNvSpPr>
          <p:nvPr>
            <p:ph type="title"/>
          </p:nvPr>
        </p:nvSpPr>
        <p:spPr>
          <a:xfrm>
            <a:off x="628650" y="83127"/>
            <a:ext cx="7886700" cy="637309"/>
          </a:xfrm>
        </p:spPr>
        <p:txBody>
          <a:bodyPr>
            <a:normAutofit/>
          </a:bodyPr>
          <a:lstStyle>
            <a:lvl1pPr>
              <a:defRPr sz="4400" b="1">
                <a:solidFill>
                  <a:schemeClr val="bg1"/>
                </a:solidFill>
                <a:latin typeface="+mn-ea"/>
                <a:ea typeface="+mn-ea"/>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628650" y="905164"/>
            <a:ext cx="7886700" cy="5271799"/>
          </a:xfrm>
        </p:spPr>
        <p:txBody>
          <a:bodyPr>
            <a:noAutofit/>
          </a:bodyPr>
          <a:lstStyle>
            <a:lvl1pPr>
              <a:buClr>
                <a:schemeClr val="accent4">
                  <a:lumMod val="50000"/>
                </a:schemeClr>
              </a:buClr>
              <a:defRPr sz="2800" b="1">
                <a:solidFill>
                  <a:schemeClr val="tx1">
                    <a:lumMod val="75000"/>
                    <a:lumOff val="25000"/>
                  </a:schemeClr>
                </a:solidFill>
              </a:defRPr>
            </a:lvl1pPr>
            <a:lvl2pPr marL="432000" indent="-171450">
              <a:buClr>
                <a:schemeClr val="accent4">
                  <a:lumMod val="75000"/>
                </a:schemeClr>
              </a:buClr>
              <a:buFont typeface="游ゴシック" panose="020B0400000000000000" pitchFamily="50" charset="-128"/>
              <a:buChar char="-"/>
              <a:defRPr sz="2400" b="1">
                <a:solidFill>
                  <a:schemeClr val="tx1">
                    <a:lumMod val="75000"/>
                    <a:lumOff val="25000"/>
                  </a:schemeClr>
                </a:solidFill>
              </a:defRPr>
            </a:lvl2pPr>
            <a:lvl3pPr marL="864000" indent="-342900">
              <a:buClr>
                <a:schemeClr val="accent4">
                  <a:lumMod val="75000"/>
                </a:schemeClr>
              </a:buClr>
              <a:buFont typeface="游ゴシック" panose="020B0400000000000000" pitchFamily="50" charset="-128"/>
              <a:buChar char="▪"/>
              <a:defRPr sz="2000" b="1">
                <a:solidFill>
                  <a:schemeClr val="tx1">
                    <a:lumMod val="75000"/>
                    <a:lumOff val="25000"/>
                  </a:schemeClr>
                </a:solidFill>
              </a:defRPr>
            </a:lvl3pPr>
            <a:lvl4pPr marL="1028700" indent="0">
              <a:buClr>
                <a:schemeClr val="accent4">
                  <a:lumMod val="40000"/>
                  <a:lumOff val="60000"/>
                </a:schemeClr>
              </a:buClr>
              <a:buNone/>
              <a:defRPr sz="500">
                <a:solidFill>
                  <a:schemeClr val="tx1">
                    <a:lumMod val="75000"/>
                    <a:lumOff val="25000"/>
                  </a:schemeClr>
                </a:solidFill>
              </a:defRPr>
            </a:lvl4pPr>
            <a:lvl5pPr marL="1371600" indent="0">
              <a:buClr>
                <a:schemeClr val="accent4">
                  <a:lumMod val="20000"/>
                  <a:lumOff val="80000"/>
                </a:schemeClr>
              </a:buClr>
              <a:buNone/>
              <a:defRPr sz="500">
                <a:solidFill>
                  <a:schemeClr val="tx1">
                    <a:lumMod val="75000"/>
                    <a:lumOff val="2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209CC299-5D92-41D8-9419-B5FAF20B7E17}" type="datetime1">
              <a:rPr kumimoji="1" lang="ja-JP" altLang="en-US" smtClean="0"/>
              <a:t>2021/12/14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dirty="0"/>
          </a:p>
        </p:txBody>
      </p:sp>
    </p:spTree>
    <p:extLst>
      <p:ext uri="{BB962C8B-B14F-4D97-AF65-F5344CB8AC3E}">
        <p14:creationId xmlns:p14="http://schemas.microsoft.com/office/powerpoint/2010/main" val="51558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BAC7283-620A-4653-9F1E-039F3D362187}" type="datetime1">
              <a:rPr kumimoji="1" lang="ja-JP" altLang="en-US" smtClean="0"/>
              <a:t>2021/12/14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309675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A4EE016-2822-4458-8F57-5398A5932203}" type="datetime1">
              <a:rPr kumimoji="1" lang="ja-JP" altLang="en-US" smtClean="0"/>
              <a:t>2021/12/14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96739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207670B6-8429-442F-B6A6-B12A4387D506}" type="datetime1">
              <a:rPr kumimoji="1" lang="ja-JP" altLang="en-US" smtClean="0"/>
              <a:t>2021/12/14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52085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95E6910-53D1-4B71-85DF-BB7B54297707}" type="datetime1">
              <a:rPr kumimoji="1" lang="ja-JP" altLang="en-US" smtClean="0"/>
              <a:t>2021/12/14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29828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AE48976-5A13-4B17-B57A-22956F6F3A86}" type="datetime1">
              <a:rPr kumimoji="1" lang="ja-JP" altLang="en-US" smtClean="0"/>
              <a:t>2021/12/14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75087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02C1540-8895-4E63-AC78-3D7ADA2A0F06}" type="datetime1">
              <a:rPr kumimoji="1" lang="ja-JP" altLang="en-US" smtClean="0"/>
              <a:t>2021/12/14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51936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6464D58-E288-4AF7-9E7F-3530E4C812DB}" type="datetime1">
              <a:rPr kumimoji="1" lang="ja-JP" altLang="en-US" smtClean="0"/>
              <a:t>2021/12/14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407710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lumMod val="75000"/>
                    <a:lumOff val="25000"/>
                  </a:schemeClr>
                </a:solidFill>
              </a:defRPr>
            </a:lvl1pPr>
          </a:lstStyle>
          <a:p>
            <a:fld id="{3B819935-A763-4BCA-8969-272AE3AC709B}" type="datetime1">
              <a:rPr lang="ja-JP" altLang="en-US" smtClean="0"/>
              <a:pPr/>
              <a:t>2021/12/14</a:t>
            </a:fld>
            <a:endParaRPr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lumMod val="75000"/>
                    <a:lumOff val="25000"/>
                  </a:schemeClr>
                </a:solidFill>
              </a:defRPr>
            </a:lvl1pPr>
          </a:lstStyle>
          <a:p>
            <a:endParaRPr lang="ja-JP" altLang="en-US"/>
          </a:p>
        </p:txBody>
      </p:sp>
      <p:sp>
        <p:nvSpPr>
          <p:cNvPr id="6" name="スライド番号プレースホルダー 5"/>
          <p:cNvSpPr>
            <a:spLocks noGrp="1"/>
          </p:cNvSpPr>
          <p:nvPr>
            <p:ph type="sldNum" sz="quarter" idx="4"/>
          </p:nvPr>
        </p:nvSpPr>
        <p:spPr>
          <a:xfrm>
            <a:off x="7086600" y="6490278"/>
            <a:ext cx="2057400" cy="365125"/>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310E90F2-0F65-4717-A352-08170F7BDCAA}" type="slidenum">
              <a:rPr lang="ja-JP" altLang="en-US" smtClean="0"/>
              <a:pPr/>
              <a:t>‹#›</a:t>
            </a:fld>
            <a:endParaRPr lang="ja-JP" altLang="en-US" dirty="0"/>
          </a:p>
        </p:txBody>
      </p:sp>
    </p:spTree>
    <p:extLst>
      <p:ext uri="{BB962C8B-B14F-4D97-AF65-F5344CB8AC3E}">
        <p14:creationId xmlns:p14="http://schemas.microsoft.com/office/powerpoint/2010/main" val="283296454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defTabSz="685800" rtl="0" eaLnBrk="1" latinLnBrk="0" hangingPunct="1">
        <a:lnSpc>
          <a:spcPct val="90000"/>
        </a:lnSpc>
        <a:spcBef>
          <a:spcPct val="0"/>
        </a:spcBef>
        <a:buNone/>
        <a:defRPr kumimoji="1" sz="33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9131" y="1937732"/>
            <a:ext cx="8994531" cy="1939323"/>
          </a:xfrm>
        </p:spPr>
        <p:txBody>
          <a:bodyPr anchor="ctr">
            <a:normAutofit fontScale="90000"/>
          </a:bodyPr>
          <a:lstStyle/>
          <a:p>
            <a:pPr>
              <a:lnSpc>
                <a:spcPct val="150000"/>
              </a:lnSpc>
            </a:pPr>
            <a:r>
              <a:rPr lang="ja-JP" altLang="en-US" sz="4000" b="1" dirty="0"/>
              <a:t>フォーラムを教師データとした</a:t>
            </a:r>
            <a:br>
              <a:rPr lang="en-US" altLang="ja-JP" sz="4000" b="1" dirty="0"/>
            </a:br>
            <a:r>
              <a:rPr lang="ja-JP" altLang="en-US" sz="4000" b="1" dirty="0"/>
              <a:t>アプリケーションレビュー分類手法の提案</a:t>
            </a:r>
            <a:endParaRPr kumimoji="1" lang="ja-JP" altLang="en-US" sz="4000" b="1" dirty="0"/>
          </a:p>
        </p:txBody>
      </p:sp>
      <p:sp>
        <p:nvSpPr>
          <p:cNvPr id="4" name="タイトル 1">
            <a:extLst>
              <a:ext uri="{FF2B5EF4-FFF2-40B4-BE49-F238E27FC236}">
                <a16:creationId xmlns:a16="http://schemas.microsoft.com/office/drawing/2014/main" id="{2D17945A-48F1-424A-83B3-E2BBC6FFFB0D}"/>
              </a:ext>
            </a:extLst>
          </p:cNvPr>
          <p:cNvSpPr txBox="1">
            <a:spLocks/>
          </p:cNvSpPr>
          <p:nvPr/>
        </p:nvSpPr>
        <p:spPr>
          <a:xfrm>
            <a:off x="6245352" y="4032504"/>
            <a:ext cx="2651760" cy="1664208"/>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kumimoji="1" sz="6000" kern="1200">
                <a:solidFill>
                  <a:schemeClr val="bg1"/>
                </a:solidFill>
                <a:latin typeface="游ゴシック" panose="020B0400000000000000" pitchFamily="50" charset="-128"/>
                <a:ea typeface="游ゴシック" panose="020B0400000000000000" pitchFamily="50" charset="-128"/>
                <a:cs typeface="+mj-cs"/>
              </a:defRPr>
            </a:lvl1pPr>
          </a:lstStyle>
          <a:p>
            <a:pPr algn="r">
              <a:lnSpc>
                <a:spcPts val="3500"/>
              </a:lnSpc>
            </a:pPr>
            <a:r>
              <a:rPr lang="en-US" altLang="ja-JP" sz="2400" b="1" dirty="0">
                <a:solidFill>
                  <a:schemeClr val="tx1">
                    <a:lumMod val="65000"/>
                    <a:lumOff val="35000"/>
                  </a:schemeClr>
                </a:solidFill>
              </a:rPr>
              <a:t>2021/12/14</a:t>
            </a:r>
            <a:br>
              <a:rPr lang="en-US" altLang="ja-JP" sz="2400" b="1" dirty="0">
                <a:solidFill>
                  <a:schemeClr val="tx1">
                    <a:lumMod val="65000"/>
                    <a:lumOff val="35000"/>
                  </a:schemeClr>
                </a:solidFill>
              </a:rPr>
            </a:br>
            <a:r>
              <a:rPr lang="ja-JP" altLang="en-US" sz="2400" b="1" dirty="0">
                <a:solidFill>
                  <a:schemeClr val="tx1">
                    <a:lumMod val="65000"/>
                    <a:lumOff val="35000"/>
                  </a:schemeClr>
                </a:solidFill>
              </a:rPr>
              <a:t>楠本研究室 </a:t>
            </a:r>
            <a:r>
              <a:rPr lang="en-US" altLang="ja-JP" sz="2400" b="1" dirty="0">
                <a:solidFill>
                  <a:schemeClr val="tx1">
                    <a:lumMod val="65000"/>
                    <a:lumOff val="35000"/>
                  </a:schemeClr>
                </a:solidFill>
              </a:rPr>
              <a:t>M2</a:t>
            </a:r>
          </a:p>
          <a:p>
            <a:pPr algn="r">
              <a:lnSpc>
                <a:spcPts val="3500"/>
              </a:lnSpc>
            </a:pPr>
            <a:r>
              <a:rPr lang="ja-JP" altLang="en-US" sz="2400" b="1" dirty="0">
                <a:solidFill>
                  <a:schemeClr val="tx1">
                    <a:lumMod val="65000"/>
                    <a:lumOff val="35000"/>
                  </a:schemeClr>
                </a:solidFill>
              </a:rPr>
              <a:t>市川 直人</a:t>
            </a:r>
          </a:p>
        </p:txBody>
      </p:sp>
    </p:spTree>
    <p:extLst>
      <p:ext uri="{BB962C8B-B14F-4D97-AF65-F5344CB8AC3E}">
        <p14:creationId xmlns:p14="http://schemas.microsoft.com/office/powerpoint/2010/main" val="1905235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BA05F7-865F-4086-8E35-4199C666DFB6}"/>
              </a:ext>
            </a:extLst>
          </p:cNvPr>
          <p:cNvSpPr>
            <a:spLocks noGrp="1"/>
          </p:cNvSpPr>
          <p:nvPr>
            <p:ph type="title"/>
          </p:nvPr>
        </p:nvSpPr>
        <p:spPr/>
        <p:txBody>
          <a:bodyPr>
            <a:normAutofit fontScale="90000"/>
          </a:bodyPr>
          <a:lstStyle/>
          <a:p>
            <a:r>
              <a:rPr lang="en-US" altLang="ja-JP" dirty="0"/>
              <a:t>Research Question</a:t>
            </a:r>
            <a:endParaRPr kumimoji="1" lang="ja-JP" altLang="en-US" dirty="0"/>
          </a:p>
        </p:txBody>
      </p:sp>
      <p:sp>
        <p:nvSpPr>
          <p:cNvPr id="3" name="コンテンツ プレースホルダー 2">
            <a:extLst>
              <a:ext uri="{FF2B5EF4-FFF2-40B4-BE49-F238E27FC236}">
                <a16:creationId xmlns:a16="http://schemas.microsoft.com/office/drawing/2014/main" id="{047BBF52-24EA-4DEA-85CB-1EC2283BE57E}"/>
              </a:ext>
            </a:extLst>
          </p:cNvPr>
          <p:cNvSpPr>
            <a:spLocks noGrp="1"/>
          </p:cNvSpPr>
          <p:nvPr>
            <p:ph idx="1"/>
          </p:nvPr>
        </p:nvSpPr>
        <p:spPr/>
        <p:txBody>
          <a:bodyPr/>
          <a:lstStyle/>
          <a:p>
            <a:pPr marL="0" indent="0">
              <a:buNone/>
              <a:tabLst>
                <a:tab pos="896938" algn="l"/>
              </a:tabLst>
            </a:pPr>
            <a:r>
              <a:rPr kumimoji="1" lang="en-US" altLang="ja-JP" dirty="0"/>
              <a:t>RQ1.</a:t>
            </a:r>
            <a:r>
              <a:rPr lang="ja-JP" altLang="en-US" dirty="0"/>
              <a:t> 提案手法の分類精度は既存手法と比較して</a:t>
            </a:r>
            <a:r>
              <a:rPr lang="en-US" altLang="ja-JP" dirty="0"/>
              <a:t>	</a:t>
            </a:r>
            <a:r>
              <a:rPr lang="ja-JP" altLang="en-US" dirty="0"/>
              <a:t>どの程度か？</a:t>
            </a:r>
            <a:endParaRPr lang="en-US" altLang="ja-JP" dirty="0"/>
          </a:p>
          <a:p>
            <a:pPr marL="0" indent="0">
              <a:buNone/>
              <a:tabLst>
                <a:tab pos="896938" algn="l"/>
              </a:tabLst>
            </a:pPr>
            <a:endParaRPr lang="en-US" altLang="ja-JP" dirty="0"/>
          </a:p>
          <a:p>
            <a:pPr marL="0" indent="0">
              <a:buNone/>
              <a:tabLst>
                <a:tab pos="896938" algn="l"/>
              </a:tabLst>
            </a:pPr>
            <a:endParaRPr lang="en-US" altLang="ja-JP" dirty="0"/>
          </a:p>
          <a:p>
            <a:pPr marL="0" indent="0">
              <a:buNone/>
              <a:tabLst>
                <a:tab pos="896938" algn="l"/>
              </a:tabLst>
            </a:pPr>
            <a:endParaRPr lang="en-US" altLang="ja-JP" dirty="0"/>
          </a:p>
          <a:p>
            <a:pPr marL="0" indent="0">
              <a:buNone/>
              <a:tabLst>
                <a:tab pos="896938" algn="l"/>
              </a:tabLst>
            </a:pPr>
            <a:endParaRPr kumimoji="1" lang="en-US" altLang="ja-JP" dirty="0"/>
          </a:p>
          <a:p>
            <a:pPr marL="0" indent="0">
              <a:buNone/>
              <a:tabLst>
                <a:tab pos="896938" algn="l"/>
              </a:tabLst>
            </a:pPr>
            <a:r>
              <a:rPr lang="en-US" altLang="ja-JP" dirty="0"/>
              <a:t>RQ2. </a:t>
            </a:r>
            <a:r>
              <a:rPr lang="ja-JP" altLang="en-US" dirty="0"/>
              <a:t>フォーラムを持たないアプリへのレビュー</a:t>
            </a:r>
            <a:r>
              <a:rPr lang="en-US" altLang="ja-JP" dirty="0"/>
              <a:t>	</a:t>
            </a:r>
            <a:r>
              <a:rPr lang="ja-JP" altLang="en-US" dirty="0"/>
              <a:t>を分類する際にも提案手法を適用可能か？</a:t>
            </a:r>
            <a:endParaRPr kumimoji="1" lang="ja-JP" altLang="en-US" dirty="0"/>
          </a:p>
        </p:txBody>
      </p:sp>
      <p:sp>
        <p:nvSpPr>
          <p:cNvPr id="4" name="スライド番号プレースホルダー 3">
            <a:extLst>
              <a:ext uri="{FF2B5EF4-FFF2-40B4-BE49-F238E27FC236}">
                <a16:creationId xmlns:a16="http://schemas.microsoft.com/office/drawing/2014/main" id="{33B2F6EB-3B92-425A-935B-5E23D47F81D0}"/>
              </a:ext>
            </a:extLst>
          </p:cNvPr>
          <p:cNvSpPr>
            <a:spLocks noGrp="1"/>
          </p:cNvSpPr>
          <p:nvPr>
            <p:ph type="sldNum" sz="quarter" idx="12"/>
          </p:nvPr>
        </p:nvSpPr>
        <p:spPr/>
        <p:txBody>
          <a:bodyPr/>
          <a:lstStyle/>
          <a:p>
            <a:fld id="{310E90F2-0F65-4717-A352-08170F7BDCAA}" type="slidenum">
              <a:rPr kumimoji="1" lang="ja-JP" altLang="en-US" smtClean="0"/>
              <a:t>9</a:t>
            </a:fld>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58F0724-47BA-401A-BB18-ECE3406153AD}"/>
                  </a:ext>
                </a:extLst>
              </p:cNvPr>
              <p:cNvSpPr txBox="1"/>
              <p:nvPr/>
            </p:nvSpPr>
            <p:spPr>
              <a:xfrm>
                <a:off x="1980410" y="2061881"/>
                <a:ext cx="2059730" cy="1137684"/>
              </a:xfrm>
              <a:prstGeom prst="rect">
                <a:avLst/>
              </a:prstGeom>
              <a:noFill/>
            </p:spPr>
            <p:txBody>
              <a:bodyPr wrap="none" lIns="0" tIns="0" rIns="0" bIns="0" rtlCol="0">
                <a:spAutoFit/>
              </a:bodyPr>
              <a:lstStyle/>
              <a:p>
                <a:pPr algn="ctr">
                  <a:lnSpc>
                    <a:spcPct val="150000"/>
                  </a:lnSpc>
                </a:pPr>
                <a14:m>
                  <m:oMathPara xmlns:m="http://schemas.openxmlformats.org/officeDocument/2006/math">
                    <m:oMathParaPr>
                      <m:jc m:val="centerGroup"/>
                    </m:oMathParaPr>
                    <m:oMath xmlns:m="http://schemas.openxmlformats.org/officeDocument/2006/math">
                      <m:d>
                        <m:dPr>
                          <m:ctrlPr>
                            <a:rPr lang="en-US" altLang="ja-JP" sz="2400" i="1" smtClean="0">
                              <a:solidFill>
                                <a:schemeClr val="tx1">
                                  <a:lumMod val="75000"/>
                                  <a:lumOff val="25000"/>
                                </a:schemeClr>
                              </a:solidFill>
                              <a:latin typeface="Cambria Math" panose="02040503050406030204" pitchFamily="18" charset="0"/>
                            </a:rPr>
                          </m:ctrlPr>
                        </m:dPr>
                        <m:e>
                          <m:sSub>
                            <m:sSubPr>
                              <m:ctrlPr>
                                <a:rPr lang="en-US" altLang="ja-JP" sz="2400" i="1">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𝑅</m:t>
                              </m:r>
                            </m:e>
                            <m:sub>
                              <m:r>
                                <a:rPr lang="en-US" altLang="ja-JP" sz="2400" i="1">
                                  <a:solidFill>
                                    <a:schemeClr val="tx1">
                                      <a:lumMod val="75000"/>
                                      <a:lumOff val="25000"/>
                                    </a:schemeClr>
                                  </a:solidFill>
                                  <a:latin typeface="Cambria Math" panose="02040503050406030204" pitchFamily="18" charset="0"/>
                                </a:rPr>
                                <m:t>𝑎𝑝𝑝</m:t>
                              </m:r>
                            </m:sub>
                          </m:s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𝑎𝑝𝑝</m:t>
                              </m:r>
                            </m:sub>
                          </m:sSub>
                        </m:e>
                      </m:d>
                    </m:oMath>
                  </m:oMathPara>
                </a14:m>
                <a:endParaRPr lang="en-US" altLang="ja-JP" sz="2400" i="1" dirty="0">
                  <a:solidFill>
                    <a:schemeClr val="tx1">
                      <a:lumMod val="75000"/>
                      <a:lumOff val="25000"/>
                    </a:schemeClr>
                  </a:solidFill>
                </a:endParaRPr>
              </a:p>
              <a:p>
                <a:pPr algn="ctr">
                  <a:lnSpc>
                    <a:spcPct val="150000"/>
                  </a:lnSpc>
                </a:pPr>
                <a:r>
                  <a:rPr lang="ja-JP" altLang="en-US" sz="2400" b="1" dirty="0">
                    <a:solidFill>
                      <a:schemeClr val="tx1">
                        <a:lumMod val="75000"/>
                        <a:lumOff val="25000"/>
                      </a:schemeClr>
                    </a:solidFill>
                  </a:rPr>
                  <a:t>既存手法</a:t>
                </a:r>
                <a:endParaRPr lang="en-US" altLang="ja-JP" sz="2400" b="1" dirty="0">
                  <a:solidFill>
                    <a:schemeClr val="tx1">
                      <a:lumMod val="75000"/>
                      <a:lumOff val="25000"/>
                    </a:schemeClr>
                  </a:solidFill>
                </a:endParaRPr>
              </a:p>
            </p:txBody>
          </p:sp>
        </mc:Choice>
        <mc:Fallback xmlns="">
          <p:sp>
            <p:nvSpPr>
              <p:cNvPr id="5" name="テキスト ボックス 4">
                <a:extLst>
                  <a:ext uri="{FF2B5EF4-FFF2-40B4-BE49-F238E27FC236}">
                    <a16:creationId xmlns:a16="http://schemas.microsoft.com/office/drawing/2014/main" id="{458F0724-47BA-401A-BB18-ECE3406153AD}"/>
                  </a:ext>
                </a:extLst>
              </p:cNvPr>
              <p:cNvSpPr txBox="1">
                <a:spLocks noRot="1" noChangeAspect="1" noMove="1" noResize="1" noEditPoints="1" noAdjustHandles="1" noChangeArrowheads="1" noChangeShapeType="1" noTextEdit="1"/>
              </p:cNvSpPr>
              <p:nvPr/>
            </p:nvSpPr>
            <p:spPr>
              <a:xfrm>
                <a:off x="1980410" y="2061881"/>
                <a:ext cx="2059730" cy="1137684"/>
              </a:xfrm>
              <a:prstGeom prst="rect">
                <a:avLst/>
              </a:prstGeom>
              <a:blipFill>
                <a:blip r:embed="rId3"/>
                <a:stretch>
                  <a:fillRect b="-155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0AD492B-2663-47B5-AC78-447C95C4FBEE}"/>
                  </a:ext>
                </a:extLst>
              </p:cNvPr>
              <p:cNvSpPr txBox="1"/>
              <p:nvPr/>
            </p:nvSpPr>
            <p:spPr>
              <a:xfrm>
                <a:off x="5525527" y="2061881"/>
                <a:ext cx="1996892" cy="1137684"/>
              </a:xfrm>
              <a:prstGeom prst="rect">
                <a:avLst/>
              </a:prstGeom>
              <a:noFill/>
            </p:spPr>
            <p:txBody>
              <a:bodyPr wrap="none" lIns="0" tIns="0" rIns="0" bIns="0" rtlCol="0">
                <a:spAutoFit/>
              </a:bodyPr>
              <a:lstStyle/>
              <a:p>
                <a:pPr algn="ctr">
                  <a:lnSpc>
                    <a:spcPct val="150000"/>
                  </a:lnSpc>
                </a:pPr>
                <a14:m>
                  <m:oMathPara xmlns:m="http://schemas.openxmlformats.org/officeDocument/2006/math">
                    <m:oMathParaPr>
                      <m:jc m:val="centerGroup"/>
                    </m:oMathParaPr>
                    <m:oMath xmlns:m="http://schemas.openxmlformats.org/officeDocument/2006/math">
                      <m:d>
                        <m:dPr>
                          <m:ctrlPr>
                            <a:rPr lang="en-US" altLang="ja-JP" sz="2400" i="1" smtClean="0">
                              <a:solidFill>
                                <a:schemeClr val="tx1">
                                  <a:lumMod val="75000"/>
                                  <a:lumOff val="25000"/>
                                </a:schemeClr>
                              </a:solidFill>
                              <a:latin typeface="Cambria Math" panose="02040503050406030204" pitchFamily="18" charset="0"/>
                            </a:rPr>
                          </m:ctrlPr>
                        </m:dPr>
                        <m:e>
                          <m:sSub>
                            <m:sSubPr>
                              <m:ctrlPr>
                                <a:rPr lang="en-US" altLang="ja-JP" sz="2400" i="1">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𝐹</m:t>
                              </m:r>
                            </m:e>
                            <m:sub>
                              <m:r>
                                <a:rPr lang="en-US" altLang="ja-JP" sz="2400" i="1">
                                  <a:solidFill>
                                    <a:schemeClr val="tx1">
                                      <a:lumMod val="75000"/>
                                      <a:lumOff val="25000"/>
                                    </a:schemeClr>
                                  </a:solidFill>
                                  <a:latin typeface="Cambria Math" panose="02040503050406030204" pitchFamily="18" charset="0"/>
                                </a:rPr>
                                <m:t>𝑎𝑝𝑝</m:t>
                              </m:r>
                            </m:sub>
                          </m:s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𝑎𝑝𝑝</m:t>
                              </m:r>
                            </m:sub>
                          </m:sSub>
                        </m:e>
                      </m:d>
                    </m:oMath>
                  </m:oMathPara>
                </a14:m>
                <a:endParaRPr lang="en-US" altLang="ja-JP" sz="2400" i="1" dirty="0">
                  <a:solidFill>
                    <a:schemeClr val="tx1">
                      <a:lumMod val="75000"/>
                      <a:lumOff val="25000"/>
                    </a:schemeClr>
                  </a:solidFill>
                </a:endParaRPr>
              </a:p>
              <a:p>
                <a:pPr algn="ctr">
                  <a:lnSpc>
                    <a:spcPct val="150000"/>
                  </a:lnSpc>
                </a:pPr>
                <a:r>
                  <a:rPr lang="ja-JP" altLang="en-US" sz="2400" b="1" dirty="0">
                    <a:solidFill>
                      <a:schemeClr val="tx1">
                        <a:lumMod val="75000"/>
                        <a:lumOff val="25000"/>
                      </a:schemeClr>
                    </a:solidFill>
                  </a:rPr>
                  <a:t>提案手法</a:t>
                </a:r>
                <a:endParaRPr lang="en-US" altLang="ja-JP" sz="2400" b="1" dirty="0">
                  <a:solidFill>
                    <a:schemeClr val="tx1">
                      <a:lumMod val="75000"/>
                      <a:lumOff val="25000"/>
                    </a:schemeClr>
                  </a:solidFill>
                </a:endParaRPr>
              </a:p>
            </p:txBody>
          </p:sp>
        </mc:Choice>
        <mc:Fallback xmlns="">
          <p:sp>
            <p:nvSpPr>
              <p:cNvPr id="7" name="テキスト ボックス 6">
                <a:extLst>
                  <a:ext uri="{FF2B5EF4-FFF2-40B4-BE49-F238E27FC236}">
                    <a16:creationId xmlns:a16="http://schemas.microsoft.com/office/drawing/2014/main" id="{00AD492B-2663-47B5-AC78-447C95C4FBEE}"/>
                  </a:ext>
                </a:extLst>
              </p:cNvPr>
              <p:cNvSpPr txBox="1">
                <a:spLocks noRot="1" noChangeAspect="1" noMove="1" noResize="1" noEditPoints="1" noAdjustHandles="1" noChangeArrowheads="1" noChangeShapeType="1" noTextEdit="1"/>
              </p:cNvSpPr>
              <p:nvPr/>
            </p:nvSpPr>
            <p:spPr>
              <a:xfrm>
                <a:off x="5525527" y="2061881"/>
                <a:ext cx="1996892" cy="1137684"/>
              </a:xfrm>
              <a:prstGeom prst="rect">
                <a:avLst/>
              </a:prstGeom>
              <a:blipFill>
                <a:blip r:embed="rId4"/>
                <a:stretch>
                  <a:fillRect b="-155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55A16A8-B671-44BA-903B-21AFDE7A6636}"/>
                  </a:ext>
                </a:extLst>
              </p:cNvPr>
              <p:cNvSpPr txBox="1"/>
              <p:nvPr/>
            </p:nvSpPr>
            <p:spPr>
              <a:xfrm>
                <a:off x="1850118" y="4938431"/>
                <a:ext cx="2320314" cy="636456"/>
              </a:xfrm>
              <a:prstGeom prst="rect">
                <a:avLst/>
              </a:prstGeom>
              <a:noFill/>
            </p:spPr>
            <p:txBody>
              <a:bodyPr wrap="none" lIns="0" tIns="0" rIns="0" bIns="0" rtlCol="0">
                <a:spAutoFit/>
              </a:bodyPr>
              <a:lstStyle/>
              <a:p>
                <a:pPr algn="ctr">
                  <a:lnSpc>
                    <a:spcPct val="150000"/>
                  </a:lnSpc>
                </a:pPr>
                <a14:m>
                  <m:oMathPara xmlns:m="http://schemas.openxmlformats.org/officeDocument/2006/math">
                    <m:oMathParaPr>
                      <m:jc m:val="centerGroup"/>
                    </m:oMathParaPr>
                    <m:oMath xmlns:m="http://schemas.openxmlformats.org/officeDocument/2006/math">
                      <m:d>
                        <m:dPr>
                          <m:ctrlPr>
                            <a:rPr lang="en-US" altLang="ja-JP" sz="2400" i="1" smtClean="0">
                              <a:solidFill>
                                <a:schemeClr val="tx1">
                                  <a:lumMod val="75000"/>
                                  <a:lumOff val="25000"/>
                                </a:schemeClr>
                              </a:solidFill>
                              <a:latin typeface="Cambria Math" panose="02040503050406030204" pitchFamily="18" charset="0"/>
                            </a:rPr>
                          </m:ctrlPr>
                        </m:dPr>
                        <m:e>
                          <m:sSub>
                            <m:sSubPr>
                              <m:ctrlPr>
                                <a:rPr lang="en-US" altLang="ja-JP" sz="2400" i="1" smtClean="0">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𝐹</m:t>
                              </m:r>
                            </m:e>
                            <m:sub>
                              <m:r>
                                <a:rPr lang="en-US" altLang="ja-JP" sz="2400" i="1">
                                  <a:solidFill>
                                    <a:schemeClr val="tx1">
                                      <a:lumMod val="75000"/>
                                      <a:lumOff val="25000"/>
                                    </a:schemeClr>
                                  </a:solidFill>
                                  <a:latin typeface="Cambria Math" panose="02040503050406030204" pitchFamily="18" charset="0"/>
                                </a:rPr>
                                <m:t>𝑎𝑝𝑝</m:t>
                              </m:r>
                              <m:r>
                                <a:rPr lang="en-US" altLang="ja-JP" sz="2400" b="0" i="1" smtClean="0">
                                  <a:solidFill>
                                    <a:srgbClr val="0070C0"/>
                                  </a:solidFill>
                                  <a:latin typeface="Cambria Math" panose="02040503050406030204" pitchFamily="18" charset="0"/>
                                </a:rPr>
                                <m:t>𝐴</m:t>
                              </m:r>
                            </m:sub>
                          </m:s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𝑎𝑝𝑝</m:t>
                              </m:r>
                              <m:r>
                                <a:rPr lang="en-US" altLang="ja-JP" sz="2400" b="0" i="1" smtClean="0">
                                  <a:solidFill>
                                    <a:srgbClr val="0070C0"/>
                                  </a:solidFill>
                                  <a:latin typeface="Cambria Math" panose="02040503050406030204" pitchFamily="18" charset="0"/>
                                  <a:ea typeface="Cambria Math" panose="02040503050406030204" pitchFamily="18" charset="0"/>
                                </a:rPr>
                                <m:t>𝐴</m:t>
                              </m:r>
                            </m:sub>
                          </m:sSub>
                        </m:e>
                      </m:d>
                    </m:oMath>
                  </m:oMathPara>
                </a14:m>
                <a:endParaRPr lang="en-US" altLang="ja-JP" sz="2400" b="1" dirty="0">
                  <a:solidFill>
                    <a:schemeClr val="tx1">
                      <a:lumMod val="75000"/>
                      <a:lumOff val="25000"/>
                    </a:schemeClr>
                  </a:solidFill>
                </a:endParaRPr>
              </a:p>
            </p:txBody>
          </p:sp>
        </mc:Choice>
        <mc:Fallback xmlns="">
          <p:sp>
            <p:nvSpPr>
              <p:cNvPr id="10" name="テキスト ボックス 9">
                <a:extLst>
                  <a:ext uri="{FF2B5EF4-FFF2-40B4-BE49-F238E27FC236}">
                    <a16:creationId xmlns:a16="http://schemas.microsoft.com/office/drawing/2014/main" id="{755A16A8-B671-44BA-903B-21AFDE7A6636}"/>
                  </a:ext>
                </a:extLst>
              </p:cNvPr>
              <p:cNvSpPr txBox="1">
                <a:spLocks noRot="1" noChangeAspect="1" noMove="1" noResize="1" noEditPoints="1" noAdjustHandles="1" noChangeArrowheads="1" noChangeShapeType="1" noTextEdit="1"/>
              </p:cNvSpPr>
              <p:nvPr/>
            </p:nvSpPr>
            <p:spPr>
              <a:xfrm>
                <a:off x="1850118" y="4938431"/>
                <a:ext cx="2320314" cy="63645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6B13801-1297-4E38-8516-EE03C9390F2E}"/>
                  </a:ext>
                </a:extLst>
              </p:cNvPr>
              <p:cNvSpPr txBox="1"/>
              <p:nvPr/>
            </p:nvSpPr>
            <p:spPr>
              <a:xfrm>
                <a:off x="5360289" y="4938431"/>
                <a:ext cx="2327368" cy="636456"/>
              </a:xfrm>
              <a:prstGeom prst="rect">
                <a:avLst/>
              </a:prstGeom>
              <a:noFill/>
            </p:spPr>
            <p:txBody>
              <a:bodyPr wrap="none" lIns="0" tIns="0" rIns="0" bIns="0" rtlCol="0">
                <a:spAutoFit/>
              </a:bodyPr>
              <a:lstStyle/>
              <a:p>
                <a:pPr algn="ctr">
                  <a:lnSpc>
                    <a:spcPct val="150000"/>
                  </a:lnSpc>
                </a:pPr>
                <a14:m>
                  <m:oMathPara xmlns:m="http://schemas.openxmlformats.org/officeDocument/2006/math">
                    <m:oMathParaPr>
                      <m:jc m:val="centerGroup"/>
                    </m:oMathParaPr>
                    <m:oMath xmlns:m="http://schemas.openxmlformats.org/officeDocument/2006/math">
                      <m:d>
                        <m:dPr>
                          <m:ctrlPr>
                            <a:rPr lang="en-US" altLang="ja-JP" sz="2400" i="1" smtClean="0">
                              <a:solidFill>
                                <a:schemeClr val="tx1">
                                  <a:lumMod val="75000"/>
                                  <a:lumOff val="25000"/>
                                </a:schemeClr>
                              </a:solidFill>
                              <a:latin typeface="Cambria Math" panose="02040503050406030204" pitchFamily="18" charset="0"/>
                            </a:rPr>
                          </m:ctrlPr>
                        </m:dPr>
                        <m:e>
                          <m:sSub>
                            <m:sSubPr>
                              <m:ctrlPr>
                                <a:rPr lang="en-US" altLang="ja-JP" sz="2400" i="1">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𝐹</m:t>
                              </m:r>
                            </m:e>
                            <m:sub>
                              <m:r>
                                <a:rPr lang="en-US" altLang="ja-JP" sz="2400" i="1">
                                  <a:solidFill>
                                    <a:schemeClr val="tx1">
                                      <a:lumMod val="75000"/>
                                      <a:lumOff val="25000"/>
                                    </a:schemeClr>
                                  </a:solidFill>
                                  <a:latin typeface="Cambria Math" panose="02040503050406030204" pitchFamily="18" charset="0"/>
                                </a:rPr>
                                <m:t>𝑎𝑝𝑝</m:t>
                              </m:r>
                              <m:r>
                                <a:rPr lang="en-US" altLang="ja-JP" sz="2400" b="0" i="1" smtClean="0">
                                  <a:solidFill>
                                    <a:srgbClr val="0070C0"/>
                                  </a:solidFill>
                                  <a:latin typeface="Cambria Math" panose="02040503050406030204" pitchFamily="18" charset="0"/>
                                </a:rPr>
                                <m:t>𝐴</m:t>
                              </m:r>
                            </m:sub>
                          </m:s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𝑎𝑝𝑝</m:t>
                              </m:r>
                              <m:r>
                                <a:rPr lang="en-US" altLang="ja-JP" sz="2400" b="0" i="1" smtClean="0">
                                  <a:solidFill>
                                    <a:srgbClr val="00B050"/>
                                  </a:solidFill>
                                  <a:latin typeface="Cambria Math" panose="02040503050406030204" pitchFamily="18" charset="0"/>
                                  <a:ea typeface="Cambria Math" panose="02040503050406030204" pitchFamily="18" charset="0"/>
                                </a:rPr>
                                <m:t>𝐵</m:t>
                              </m:r>
                            </m:sub>
                          </m:sSub>
                        </m:e>
                      </m:d>
                    </m:oMath>
                  </m:oMathPara>
                </a14:m>
                <a:endParaRPr lang="en-US" altLang="ja-JP" sz="2400" b="1" dirty="0">
                  <a:solidFill>
                    <a:schemeClr val="tx1">
                      <a:lumMod val="75000"/>
                      <a:lumOff val="25000"/>
                    </a:schemeClr>
                  </a:solidFill>
                </a:endParaRPr>
              </a:p>
            </p:txBody>
          </p:sp>
        </mc:Choice>
        <mc:Fallback xmlns="">
          <p:sp>
            <p:nvSpPr>
              <p:cNvPr id="11" name="テキスト ボックス 10">
                <a:extLst>
                  <a:ext uri="{FF2B5EF4-FFF2-40B4-BE49-F238E27FC236}">
                    <a16:creationId xmlns:a16="http://schemas.microsoft.com/office/drawing/2014/main" id="{26B13801-1297-4E38-8516-EE03C9390F2E}"/>
                  </a:ext>
                </a:extLst>
              </p:cNvPr>
              <p:cNvSpPr txBox="1">
                <a:spLocks noRot="1" noChangeAspect="1" noMove="1" noResize="1" noEditPoints="1" noAdjustHandles="1" noChangeArrowheads="1" noChangeShapeType="1" noTextEdit="1"/>
              </p:cNvSpPr>
              <p:nvPr/>
            </p:nvSpPr>
            <p:spPr>
              <a:xfrm>
                <a:off x="5360289" y="4938431"/>
                <a:ext cx="2327368" cy="63645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1D8DEF0-BF7D-463A-885C-7F1AABF2E5DC}"/>
                  </a:ext>
                </a:extLst>
              </p:cNvPr>
              <p:cNvSpPr txBox="1"/>
              <p:nvPr/>
            </p:nvSpPr>
            <p:spPr>
              <a:xfrm>
                <a:off x="5360289" y="5574887"/>
                <a:ext cx="2327368" cy="636456"/>
              </a:xfrm>
              <a:prstGeom prst="rect">
                <a:avLst/>
              </a:prstGeom>
              <a:noFill/>
            </p:spPr>
            <p:txBody>
              <a:bodyPr wrap="none" lIns="0" tIns="0" rIns="0" bIns="0" rtlCol="0">
                <a:spAutoFit/>
              </a:bodyPr>
              <a:lstStyle/>
              <a:p>
                <a:pPr algn="ctr">
                  <a:lnSpc>
                    <a:spcPct val="150000"/>
                  </a:lnSpc>
                </a:pPr>
                <a14:m>
                  <m:oMathPara xmlns:m="http://schemas.openxmlformats.org/officeDocument/2006/math">
                    <m:oMathParaPr>
                      <m:jc m:val="centerGroup"/>
                    </m:oMathParaPr>
                    <m:oMath xmlns:m="http://schemas.openxmlformats.org/officeDocument/2006/math">
                      <m:d>
                        <m:dPr>
                          <m:ctrlPr>
                            <a:rPr lang="en-US" altLang="ja-JP" sz="2400" i="1" smtClean="0">
                              <a:solidFill>
                                <a:schemeClr val="tx1">
                                  <a:lumMod val="75000"/>
                                  <a:lumOff val="25000"/>
                                </a:schemeClr>
                              </a:solidFill>
                              <a:latin typeface="Cambria Math" panose="02040503050406030204" pitchFamily="18" charset="0"/>
                            </a:rPr>
                          </m:ctrlPr>
                        </m:dPr>
                        <m:e>
                          <m:sSub>
                            <m:sSubPr>
                              <m:ctrlPr>
                                <a:rPr lang="en-US" altLang="ja-JP" sz="2400" i="1">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𝐹</m:t>
                              </m:r>
                            </m:e>
                            <m:sub>
                              <m:r>
                                <a:rPr lang="en-US" altLang="ja-JP" sz="2400" i="1">
                                  <a:solidFill>
                                    <a:schemeClr val="tx1">
                                      <a:lumMod val="75000"/>
                                      <a:lumOff val="25000"/>
                                    </a:schemeClr>
                                  </a:solidFill>
                                  <a:latin typeface="Cambria Math" panose="02040503050406030204" pitchFamily="18" charset="0"/>
                                </a:rPr>
                                <m:t>𝑎𝑝𝑝</m:t>
                              </m:r>
                              <m:r>
                                <a:rPr lang="en-US" altLang="ja-JP" sz="2400" b="0" i="1" smtClean="0">
                                  <a:solidFill>
                                    <a:srgbClr val="00B050"/>
                                  </a:solidFill>
                                  <a:latin typeface="Cambria Math" panose="02040503050406030204" pitchFamily="18" charset="0"/>
                                </a:rPr>
                                <m:t>𝐵</m:t>
                              </m:r>
                            </m:sub>
                          </m:s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𝑎𝑝𝑝</m:t>
                              </m:r>
                              <m:r>
                                <a:rPr lang="en-US" altLang="ja-JP" sz="2400" b="0" i="1" smtClean="0">
                                  <a:solidFill>
                                    <a:srgbClr val="0070C0"/>
                                  </a:solidFill>
                                  <a:latin typeface="Cambria Math" panose="02040503050406030204" pitchFamily="18" charset="0"/>
                                  <a:ea typeface="Cambria Math" panose="02040503050406030204" pitchFamily="18" charset="0"/>
                                </a:rPr>
                                <m:t>𝐴</m:t>
                              </m:r>
                            </m:sub>
                          </m:sSub>
                        </m:e>
                      </m:d>
                    </m:oMath>
                  </m:oMathPara>
                </a14:m>
                <a:endParaRPr lang="en-US" altLang="ja-JP" sz="2400" b="1" dirty="0">
                  <a:solidFill>
                    <a:schemeClr val="tx1">
                      <a:lumMod val="75000"/>
                      <a:lumOff val="25000"/>
                    </a:schemeClr>
                  </a:solidFill>
                </a:endParaRPr>
              </a:p>
            </p:txBody>
          </p:sp>
        </mc:Choice>
        <mc:Fallback xmlns="">
          <p:sp>
            <p:nvSpPr>
              <p:cNvPr id="12" name="テキスト ボックス 11">
                <a:extLst>
                  <a:ext uri="{FF2B5EF4-FFF2-40B4-BE49-F238E27FC236}">
                    <a16:creationId xmlns:a16="http://schemas.microsoft.com/office/drawing/2014/main" id="{31D8DEF0-BF7D-463A-885C-7F1AABF2E5DC}"/>
                  </a:ext>
                </a:extLst>
              </p:cNvPr>
              <p:cNvSpPr txBox="1">
                <a:spLocks noRot="1" noChangeAspect="1" noMove="1" noResize="1" noEditPoints="1" noAdjustHandles="1" noChangeArrowheads="1" noChangeShapeType="1" noTextEdit="1"/>
              </p:cNvSpPr>
              <p:nvPr/>
            </p:nvSpPr>
            <p:spPr>
              <a:xfrm>
                <a:off x="5360289" y="5574887"/>
                <a:ext cx="2327368" cy="63645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82AB3DB8-4602-4727-B97A-59DB5206943E}"/>
                  </a:ext>
                </a:extLst>
              </p:cNvPr>
              <p:cNvSpPr txBox="1"/>
              <p:nvPr/>
            </p:nvSpPr>
            <p:spPr>
              <a:xfrm>
                <a:off x="1850118" y="5574887"/>
                <a:ext cx="2334422" cy="636456"/>
              </a:xfrm>
              <a:prstGeom prst="rect">
                <a:avLst/>
              </a:prstGeom>
              <a:noFill/>
            </p:spPr>
            <p:txBody>
              <a:bodyPr wrap="none" lIns="0" tIns="0" rIns="0" bIns="0" rtlCol="0">
                <a:spAutoFit/>
              </a:bodyPr>
              <a:lstStyle/>
              <a:p>
                <a:pPr algn="ctr">
                  <a:lnSpc>
                    <a:spcPct val="150000"/>
                  </a:lnSpc>
                </a:pPr>
                <a14:m>
                  <m:oMathPara xmlns:m="http://schemas.openxmlformats.org/officeDocument/2006/math">
                    <m:oMathParaPr>
                      <m:jc m:val="centerGroup"/>
                    </m:oMathParaPr>
                    <m:oMath xmlns:m="http://schemas.openxmlformats.org/officeDocument/2006/math">
                      <m:d>
                        <m:dPr>
                          <m:ctrlPr>
                            <a:rPr lang="en-US" altLang="ja-JP" sz="2400" i="1" smtClean="0">
                              <a:solidFill>
                                <a:schemeClr val="tx1">
                                  <a:lumMod val="75000"/>
                                  <a:lumOff val="25000"/>
                                </a:schemeClr>
                              </a:solidFill>
                              <a:latin typeface="Cambria Math" panose="02040503050406030204" pitchFamily="18" charset="0"/>
                            </a:rPr>
                          </m:ctrlPr>
                        </m:dPr>
                        <m:e>
                          <m:sSub>
                            <m:sSubPr>
                              <m:ctrlPr>
                                <a:rPr lang="en-US" altLang="ja-JP" sz="2400" i="1">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𝐹</m:t>
                              </m:r>
                            </m:e>
                            <m:sub>
                              <m:r>
                                <a:rPr lang="en-US" altLang="ja-JP" sz="2400" i="1">
                                  <a:solidFill>
                                    <a:schemeClr val="tx1">
                                      <a:lumMod val="75000"/>
                                      <a:lumOff val="25000"/>
                                    </a:schemeClr>
                                  </a:solidFill>
                                  <a:latin typeface="Cambria Math" panose="02040503050406030204" pitchFamily="18" charset="0"/>
                                </a:rPr>
                                <m:t>𝑎𝑝𝑝</m:t>
                              </m:r>
                              <m:r>
                                <a:rPr lang="en-US" altLang="ja-JP" sz="2400" b="0" i="1" smtClean="0">
                                  <a:solidFill>
                                    <a:srgbClr val="00B050"/>
                                  </a:solidFill>
                                  <a:latin typeface="Cambria Math" panose="02040503050406030204" pitchFamily="18" charset="0"/>
                                </a:rPr>
                                <m:t>𝐵</m:t>
                              </m:r>
                            </m:sub>
                          </m:s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𝑎𝑝𝑝</m:t>
                              </m:r>
                              <m:r>
                                <a:rPr lang="en-US" altLang="ja-JP" sz="2400" b="0" i="1" smtClean="0">
                                  <a:solidFill>
                                    <a:srgbClr val="00B050"/>
                                  </a:solidFill>
                                  <a:latin typeface="Cambria Math" panose="02040503050406030204" pitchFamily="18" charset="0"/>
                                  <a:ea typeface="Cambria Math" panose="02040503050406030204" pitchFamily="18" charset="0"/>
                                </a:rPr>
                                <m:t>𝐵</m:t>
                              </m:r>
                            </m:sub>
                          </m:sSub>
                        </m:e>
                      </m:d>
                    </m:oMath>
                  </m:oMathPara>
                </a14:m>
                <a:endParaRPr lang="en-US" altLang="ja-JP" sz="2400" b="1" dirty="0">
                  <a:solidFill>
                    <a:schemeClr val="tx1">
                      <a:lumMod val="75000"/>
                      <a:lumOff val="25000"/>
                    </a:schemeClr>
                  </a:solidFill>
                </a:endParaRPr>
              </a:p>
            </p:txBody>
          </p:sp>
        </mc:Choice>
        <mc:Fallback xmlns="">
          <p:sp>
            <p:nvSpPr>
              <p:cNvPr id="13" name="テキスト ボックス 12">
                <a:extLst>
                  <a:ext uri="{FF2B5EF4-FFF2-40B4-BE49-F238E27FC236}">
                    <a16:creationId xmlns:a16="http://schemas.microsoft.com/office/drawing/2014/main" id="{82AB3DB8-4602-4727-B97A-59DB5206943E}"/>
                  </a:ext>
                </a:extLst>
              </p:cNvPr>
              <p:cNvSpPr txBox="1">
                <a:spLocks noRot="1" noChangeAspect="1" noMove="1" noResize="1" noEditPoints="1" noAdjustHandles="1" noChangeArrowheads="1" noChangeShapeType="1" noTextEdit="1"/>
              </p:cNvSpPr>
              <p:nvPr/>
            </p:nvSpPr>
            <p:spPr>
              <a:xfrm>
                <a:off x="1850118" y="5574887"/>
                <a:ext cx="2334422" cy="636456"/>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07428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489B12-AF5B-4304-B873-4C62FC495316}"/>
              </a:ext>
            </a:extLst>
          </p:cNvPr>
          <p:cNvSpPr>
            <a:spLocks noGrp="1"/>
          </p:cNvSpPr>
          <p:nvPr>
            <p:ph type="title"/>
          </p:nvPr>
        </p:nvSpPr>
        <p:spPr/>
        <p:txBody>
          <a:bodyPr>
            <a:normAutofit fontScale="90000"/>
          </a:bodyPr>
          <a:lstStyle/>
          <a:p>
            <a:r>
              <a:rPr kumimoji="1" lang="ja-JP" altLang="en-US" dirty="0"/>
              <a:t>実験手順 </a:t>
            </a:r>
            <a:r>
              <a:rPr kumimoji="1" lang="en-US" altLang="ja-JP" dirty="0"/>
              <a:t>| </a:t>
            </a:r>
            <a:r>
              <a:rPr lang="ja-JP" altLang="en-US" dirty="0"/>
              <a:t>データの用意</a:t>
            </a:r>
            <a:endParaRPr kumimoji="1" lang="ja-JP" altLang="en-US" dirty="0"/>
          </a:p>
        </p:txBody>
      </p:sp>
      <p:sp>
        <p:nvSpPr>
          <p:cNvPr id="3" name="コンテンツ プレースホルダー 2">
            <a:extLst>
              <a:ext uri="{FF2B5EF4-FFF2-40B4-BE49-F238E27FC236}">
                <a16:creationId xmlns:a16="http://schemas.microsoft.com/office/drawing/2014/main" id="{A0470D6D-9E96-4750-8CB1-B4AD3DD7D6BF}"/>
              </a:ext>
            </a:extLst>
          </p:cNvPr>
          <p:cNvSpPr>
            <a:spLocks noGrp="1"/>
          </p:cNvSpPr>
          <p:nvPr>
            <p:ph idx="1"/>
          </p:nvPr>
        </p:nvSpPr>
        <p:spPr>
          <a:xfrm>
            <a:off x="628650" y="905164"/>
            <a:ext cx="7886700" cy="5271799"/>
          </a:xfrm>
        </p:spPr>
        <p:txBody>
          <a:bodyPr/>
          <a:lstStyle/>
          <a:p>
            <a:r>
              <a:rPr kumimoji="1" lang="en-US" altLang="ja-JP" dirty="0"/>
              <a:t>Steam</a:t>
            </a:r>
            <a:r>
              <a:rPr kumimoji="1" lang="ja-JP" altLang="en-US" dirty="0"/>
              <a:t>上のレビューを対象とする</a:t>
            </a:r>
            <a:endParaRPr kumimoji="1" lang="en-US" altLang="ja-JP" dirty="0"/>
          </a:p>
          <a:p>
            <a:r>
              <a:rPr lang="en-US" altLang="ja-JP" dirty="0"/>
              <a:t>Steam</a:t>
            </a:r>
            <a:r>
              <a:rPr lang="ja-JP" altLang="en-US" dirty="0"/>
              <a:t>上のフォーラムを持つゲームを選定</a:t>
            </a:r>
            <a:endParaRPr lang="en-US" altLang="ja-JP" dirty="0"/>
          </a:p>
          <a:p>
            <a:pPr lvl="1"/>
            <a:r>
              <a:rPr kumimoji="1" lang="en-US" altLang="ja-JP" dirty="0"/>
              <a:t>Cities: Skylines</a:t>
            </a:r>
          </a:p>
          <a:p>
            <a:pPr lvl="1"/>
            <a:r>
              <a:rPr lang="en-US" altLang="ja-JP" dirty="0"/>
              <a:t>Euro Truck Simulator 2</a:t>
            </a:r>
          </a:p>
          <a:p>
            <a:r>
              <a:rPr lang="ja-JP" altLang="en-US" dirty="0"/>
              <a:t>上記タイトルのフォーラムからトピックを収集</a:t>
            </a:r>
            <a:endParaRPr lang="en-US" altLang="ja-JP" dirty="0"/>
          </a:p>
          <a:p>
            <a:r>
              <a:rPr lang="ja-JP" altLang="en-US" dirty="0"/>
              <a:t>上記タイトルのレビューからそれぞれ</a:t>
            </a:r>
            <a:br>
              <a:rPr lang="en-US" altLang="ja-JP" dirty="0"/>
            </a:br>
            <a:r>
              <a:rPr lang="ja-JP" altLang="en-US" dirty="0"/>
              <a:t>約</a:t>
            </a:r>
            <a:r>
              <a:rPr lang="en-US" altLang="ja-JP" dirty="0"/>
              <a:t>1,000</a:t>
            </a:r>
            <a:r>
              <a:rPr lang="ja-JP" altLang="en-US" dirty="0"/>
              <a:t>件を抽出してラベル付け</a:t>
            </a:r>
            <a:endParaRPr lang="en-US" altLang="ja-JP" dirty="0"/>
          </a:p>
        </p:txBody>
      </p:sp>
      <p:sp>
        <p:nvSpPr>
          <p:cNvPr id="4" name="スライド番号プレースホルダー 3">
            <a:extLst>
              <a:ext uri="{FF2B5EF4-FFF2-40B4-BE49-F238E27FC236}">
                <a16:creationId xmlns:a16="http://schemas.microsoft.com/office/drawing/2014/main" id="{5FA6A3EC-ED47-462D-BF09-F30B2A24B73F}"/>
              </a:ext>
            </a:extLst>
          </p:cNvPr>
          <p:cNvSpPr>
            <a:spLocks noGrp="1"/>
          </p:cNvSpPr>
          <p:nvPr>
            <p:ph type="sldNum" sz="quarter" idx="12"/>
          </p:nvPr>
        </p:nvSpPr>
        <p:spPr/>
        <p:txBody>
          <a:bodyPr/>
          <a:lstStyle/>
          <a:p>
            <a:fld id="{310E90F2-0F65-4717-A352-08170F7BDCAA}" type="slidenum">
              <a:rPr kumimoji="1" lang="ja-JP" altLang="en-US" smtClean="0"/>
              <a:t>10</a:t>
            </a:fld>
            <a:endParaRPr kumimoji="1" lang="ja-JP" altLang="en-US" dirty="0"/>
          </a:p>
        </p:txBody>
      </p:sp>
      <p:graphicFrame>
        <p:nvGraphicFramePr>
          <p:cNvPr id="6" name="表 5">
            <a:extLst>
              <a:ext uri="{FF2B5EF4-FFF2-40B4-BE49-F238E27FC236}">
                <a16:creationId xmlns:a16="http://schemas.microsoft.com/office/drawing/2014/main" id="{7D7735D6-C258-4751-8253-EF2ED1074205}"/>
              </a:ext>
            </a:extLst>
          </p:cNvPr>
          <p:cNvGraphicFramePr>
            <a:graphicFrameLocks noGrp="1"/>
          </p:cNvGraphicFramePr>
          <p:nvPr>
            <p:extLst>
              <p:ext uri="{D42A27DB-BD31-4B8C-83A1-F6EECF244321}">
                <p14:modId xmlns:p14="http://schemas.microsoft.com/office/powerpoint/2010/main" val="1145185353"/>
              </p:ext>
            </p:extLst>
          </p:nvPr>
        </p:nvGraphicFramePr>
        <p:xfrm>
          <a:off x="447673" y="4407303"/>
          <a:ext cx="8248653" cy="1954388"/>
        </p:xfrm>
        <a:graphic>
          <a:graphicData uri="http://schemas.openxmlformats.org/drawingml/2006/table">
            <a:tbl>
              <a:tblPr firstRow="1" bandRow="1">
                <a:tableStyleId>{5940675A-B579-460E-94D1-54222C63F5DA}</a:tableStyleId>
              </a:tblPr>
              <a:tblGrid>
                <a:gridCol w="916517">
                  <a:extLst>
                    <a:ext uri="{9D8B030D-6E8A-4147-A177-3AD203B41FA5}">
                      <a16:colId xmlns:a16="http://schemas.microsoft.com/office/drawing/2014/main" val="194393349"/>
                    </a:ext>
                  </a:extLst>
                </a:gridCol>
                <a:gridCol w="916517">
                  <a:extLst>
                    <a:ext uri="{9D8B030D-6E8A-4147-A177-3AD203B41FA5}">
                      <a16:colId xmlns:a16="http://schemas.microsoft.com/office/drawing/2014/main" val="426604258"/>
                    </a:ext>
                  </a:extLst>
                </a:gridCol>
                <a:gridCol w="916517">
                  <a:extLst>
                    <a:ext uri="{9D8B030D-6E8A-4147-A177-3AD203B41FA5}">
                      <a16:colId xmlns:a16="http://schemas.microsoft.com/office/drawing/2014/main" val="943843233"/>
                    </a:ext>
                  </a:extLst>
                </a:gridCol>
                <a:gridCol w="916517">
                  <a:extLst>
                    <a:ext uri="{9D8B030D-6E8A-4147-A177-3AD203B41FA5}">
                      <a16:colId xmlns:a16="http://schemas.microsoft.com/office/drawing/2014/main" val="2634574069"/>
                    </a:ext>
                  </a:extLst>
                </a:gridCol>
                <a:gridCol w="916517">
                  <a:extLst>
                    <a:ext uri="{9D8B030D-6E8A-4147-A177-3AD203B41FA5}">
                      <a16:colId xmlns:a16="http://schemas.microsoft.com/office/drawing/2014/main" val="433253752"/>
                    </a:ext>
                  </a:extLst>
                </a:gridCol>
                <a:gridCol w="916517">
                  <a:extLst>
                    <a:ext uri="{9D8B030D-6E8A-4147-A177-3AD203B41FA5}">
                      <a16:colId xmlns:a16="http://schemas.microsoft.com/office/drawing/2014/main" val="1862547987"/>
                    </a:ext>
                  </a:extLst>
                </a:gridCol>
                <a:gridCol w="916517">
                  <a:extLst>
                    <a:ext uri="{9D8B030D-6E8A-4147-A177-3AD203B41FA5}">
                      <a16:colId xmlns:a16="http://schemas.microsoft.com/office/drawing/2014/main" val="1889716051"/>
                    </a:ext>
                  </a:extLst>
                </a:gridCol>
                <a:gridCol w="916517">
                  <a:extLst>
                    <a:ext uri="{9D8B030D-6E8A-4147-A177-3AD203B41FA5}">
                      <a16:colId xmlns:a16="http://schemas.microsoft.com/office/drawing/2014/main" val="1754919933"/>
                    </a:ext>
                  </a:extLst>
                </a:gridCol>
                <a:gridCol w="916517">
                  <a:extLst>
                    <a:ext uri="{9D8B030D-6E8A-4147-A177-3AD203B41FA5}">
                      <a16:colId xmlns:a16="http://schemas.microsoft.com/office/drawing/2014/main" val="1239930847"/>
                    </a:ext>
                  </a:extLst>
                </a:gridCol>
              </a:tblGrid>
              <a:tr h="325675">
                <a:tc rowSpan="2">
                  <a:txBody>
                    <a:bodyPr/>
                    <a:lstStyle/>
                    <a:p>
                      <a:pPr algn="ctr"/>
                      <a:endParaRPr kumimoji="1" lang="ja-JP" altLang="en-US" sz="1800" b="1" dirty="0">
                        <a:solidFill>
                          <a:schemeClr val="tx1">
                            <a:lumMod val="75000"/>
                            <a:lumOff val="25000"/>
                          </a:schemeClr>
                        </a:solidFill>
                      </a:endParaRPr>
                    </a:p>
                  </a:txBody>
                  <a:tcPr anchor="ctr"/>
                </a:tc>
                <a:tc gridSpan="4">
                  <a:txBody>
                    <a:bodyPr/>
                    <a:lstStyle/>
                    <a:p>
                      <a:pPr algn="ctr"/>
                      <a:r>
                        <a:rPr kumimoji="1" lang="ja-JP" altLang="en-US" sz="1800" b="1" dirty="0">
                          <a:solidFill>
                            <a:schemeClr val="tx1">
                              <a:lumMod val="75000"/>
                              <a:lumOff val="25000"/>
                            </a:schemeClr>
                          </a:solidFill>
                        </a:rPr>
                        <a:t>レビュー数</a:t>
                      </a:r>
                    </a:p>
                  </a:txBody>
                  <a:tcPr anchor="ctr"/>
                </a:tc>
                <a:tc hMerge="1">
                  <a:txBody>
                    <a:bodyPr/>
                    <a:lstStyle/>
                    <a:p>
                      <a:pPr algn="ctr"/>
                      <a:endParaRPr kumimoji="1" lang="ja-JP" altLang="en-US" sz="1800" b="1" dirty="0">
                        <a:solidFill>
                          <a:schemeClr val="tx1">
                            <a:lumMod val="75000"/>
                            <a:lumOff val="25000"/>
                          </a:schemeClr>
                        </a:solidFill>
                      </a:endParaRPr>
                    </a:p>
                  </a:txBody>
                  <a:tcPr anchor="ctr"/>
                </a:tc>
                <a:tc hMerge="1">
                  <a:txBody>
                    <a:bodyPr/>
                    <a:lstStyle/>
                    <a:p>
                      <a:pPr algn="ctr"/>
                      <a:endParaRPr kumimoji="1" lang="ja-JP" altLang="en-US" sz="1800" b="1" dirty="0">
                        <a:solidFill>
                          <a:schemeClr val="tx1">
                            <a:lumMod val="75000"/>
                            <a:lumOff val="25000"/>
                          </a:schemeClr>
                        </a:solidFill>
                      </a:endParaRPr>
                    </a:p>
                  </a:txBody>
                  <a:tcPr anchor="ctr"/>
                </a:tc>
                <a:tc hMerge="1">
                  <a:txBody>
                    <a:bodyPr/>
                    <a:lstStyle/>
                    <a:p>
                      <a:pPr algn="ctr"/>
                      <a:endParaRPr kumimoji="1" lang="ja-JP" altLang="en-US" sz="1800" b="1" dirty="0">
                        <a:solidFill>
                          <a:schemeClr val="tx1">
                            <a:lumMod val="75000"/>
                            <a:lumOff val="25000"/>
                          </a:schemeClr>
                        </a:solidFill>
                      </a:endParaRPr>
                    </a:p>
                  </a:txBody>
                  <a:tcPr anchor="ctr"/>
                </a:tc>
                <a:tc gridSpan="4">
                  <a:txBody>
                    <a:bodyPr/>
                    <a:lstStyle/>
                    <a:p>
                      <a:pPr algn="ctr"/>
                      <a:r>
                        <a:rPr kumimoji="1" lang="ja-JP" altLang="en-US" sz="1800" b="1" dirty="0">
                          <a:solidFill>
                            <a:schemeClr val="tx1">
                              <a:lumMod val="75000"/>
                              <a:lumOff val="25000"/>
                            </a:schemeClr>
                          </a:solidFill>
                        </a:rPr>
                        <a:t>フォーラム上のトピック数</a:t>
                      </a:r>
                    </a:p>
                  </a:txBody>
                  <a:tcPr anchor="ctr"/>
                </a:tc>
                <a:tc hMerge="1">
                  <a:txBody>
                    <a:bodyPr/>
                    <a:lstStyle/>
                    <a:p>
                      <a:pPr algn="ctr"/>
                      <a:endParaRPr kumimoji="1" lang="ja-JP" altLang="en-US" sz="1800" b="1" dirty="0">
                        <a:solidFill>
                          <a:schemeClr val="tx1">
                            <a:lumMod val="75000"/>
                            <a:lumOff val="25000"/>
                          </a:schemeClr>
                        </a:solidFill>
                      </a:endParaRPr>
                    </a:p>
                  </a:txBody>
                  <a:tcPr anchor="ctr"/>
                </a:tc>
                <a:tc hMerge="1">
                  <a:txBody>
                    <a:bodyPr/>
                    <a:lstStyle/>
                    <a:p>
                      <a:pPr algn="ctr"/>
                      <a:endParaRPr kumimoji="1" lang="ja-JP" altLang="en-US" sz="1800" b="1" dirty="0">
                        <a:solidFill>
                          <a:schemeClr val="tx1">
                            <a:lumMod val="75000"/>
                            <a:lumOff val="25000"/>
                          </a:schemeClr>
                        </a:solidFill>
                      </a:endParaRPr>
                    </a:p>
                  </a:txBody>
                  <a:tcPr anchor="ctr"/>
                </a:tc>
                <a:tc h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506459547"/>
                  </a:ext>
                </a:extLst>
              </a:tr>
              <a:tr h="569932">
                <a:tc vMerge="1">
                  <a:txBody>
                    <a:bodyPr/>
                    <a:lstStyle/>
                    <a:p>
                      <a:endParaRPr kumimoji="1" lang="ja-JP" altLang="en-US"/>
                    </a:p>
                  </a:txBody>
                  <a:tcPr/>
                </a:tc>
                <a:tc>
                  <a:txBody>
                    <a:bodyPr/>
                    <a:lstStyle/>
                    <a:p>
                      <a:pPr algn="ctr"/>
                      <a:r>
                        <a:rPr kumimoji="1" lang="ja-JP" altLang="en-US" sz="1800" b="1" dirty="0">
                          <a:solidFill>
                            <a:schemeClr val="tx1">
                              <a:lumMod val="75000"/>
                              <a:lumOff val="25000"/>
                            </a:schemeClr>
                          </a:solidFill>
                        </a:rPr>
                        <a:t>バグ</a:t>
                      </a:r>
                      <a:endParaRPr kumimoji="1" lang="en-US" altLang="ja-JP" sz="1800" b="1" dirty="0">
                        <a:solidFill>
                          <a:schemeClr val="tx1">
                            <a:lumMod val="75000"/>
                            <a:lumOff val="25000"/>
                          </a:schemeClr>
                        </a:solidFill>
                      </a:endParaRPr>
                    </a:p>
                    <a:p>
                      <a:pPr algn="ctr"/>
                      <a:r>
                        <a:rPr kumimoji="1" lang="ja-JP" altLang="en-US" sz="1800" b="1" dirty="0">
                          <a:solidFill>
                            <a:schemeClr val="tx1">
                              <a:lumMod val="75000"/>
                              <a:lumOff val="25000"/>
                            </a:schemeClr>
                          </a:solidFill>
                        </a:rPr>
                        <a:t>報告</a:t>
                      </a:r>
                    </a:p>
                  </a:txBody>
                  <a:tcPr anchor="ctr"/>
                </a:tc>
                <a:tc>
                  <a:txBody>
                    <a:bodyPr/>
                    <a:lstStyle/>
                    <a:p>
                      <a:pPr algn="ctr"/>
                      <a:r>
                        <a:rPr kumimoji="1" lang="ja-JP" altLang="en-US" sz="1800" b="1" dirty="0">
                          <a:solidFill>
                            <a:schemeClr val="tx1">
                              <a:lumMod val="75000"/>
                              <a:lumOff val="25000"/>
                            </a:schemeClr>
                          </a:solidFill>
                        </a:rPr>
                        <a:t>機能</a:t>
                      </a:r>
                      <a:endParaRPr kumimoji="1" lang="en-US" altLang="ja-JP" sz="1800" b="1" dirty="0">
                        <a:solidFill>
                          <a:schemeClr val="tx1">
                            <a:lumMod val="75000"/>
                            <a:lumOff val="25000"/>
                          </a:schemeClr>
                        </a:solidFill>
                      </a:endParaRPr>
                    </a:p>
                    <a:p>
                      <a:pPr algn="ctr"/>
                      <a:r>
                        <a:rPr kumimoji="1" lang="ja-JP" altLang="en-US" sz="1800" b="1" dirty="0">
                          <a:solidFill>
                            <a:schemeClr val="tx1">
                              <a:lumMod val="75000"/>
                              <a:lumOff val="25000"/>
                            </a:schemeClr>
                          </a:solidFill>
                        </a:rPr>
                        <a:t>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tc>
                  <a:txBody>
                    <a:bodyPr/>
                    <a:lstStyle/>
                    <a:p>
                      <a:pPr algn="ctr"/>
                      <a:r>
                        <a:rPr kumimoji="1" lang="ja-JP" altLang="en-US" sz="1800" b="1" dirty="0">
                          <a:solidFill>
                            <a:schemeClr val="tx1">
                              <a:lumMod val="75000"/>
                              <a:lumOff val="25000"/>
                            </a:schemeClr>
                          </a:solidFill>
                        </a:rPr>
                        <a:t>合計</a:t>
                      </a:r>
                    </a:p>
                  </a:txBody>
                  <a:tcPr anchor="ctr"/>
                </a:tc>
                <a:tc>
                  <a:txBody>
                    <a:bodyPr/>
                    <a:lstStyle/>
                    <a:p>
                      <a:pPr algn="ctr"/>
                      <a:r>
                        <a:rPr kumimoji="1" lang="ja-JP" altLang="en-US" sz="1800" b="1" dirty="0">
                          <a:solidFill>
                            <a:schemeClr val="tx1">
                              <a:lumMod val="75000"/>
                              <a:lumOff val="25000"/>
                            </a:schemeClr>
                          </a:solidFill>
                        </a:rPr>
                        <a:t>バグ</a:t>
                      </a:r>
                      <a:endParaRPr kumimoji="1" lang="en-US" altLang="ja-JP" sz="1800" b="1" dirty="0">
                        <a:solidFill>
                          <a:schemeClr val="tx1">
                            <a:lumMod val="75000"/>
                            <a:lumOff val="25000"/>
                          </a:schemeClr>
                        </a:solidFill>
                      </a:endParaRPr>
                    </a:p>
                    <a:p>
                      <a:pPr algn="ctr"/>
                      <a:r>
                        <a:rPr kumimoji="1" lang="ja-JP" altLang="en-US" sz="1800" b="1" dirty="0">
                          <a:solidFill>
                            <a:schemeClr val="tx1">
                              <a:lumMod val="75000"/>
                              <a:lumOff val="25000"/>
                            </a:schemeClr>
                          </a:solidFill>
                        </a:rPr>
                        <a:t>報告</a:t>
                      </a:r>
                    </a:p>
                  </a:txBody>
                  <a:tcPr anchor="ctr"/>
                </a:tc>
                <a:tc>
                  <a:txBody>
                    <a:bodyPr/>
                    <a:lstStyle/>
                    <a:p>
                      <a:pPr algn="ctr"/>
                      <a:r>
                        <a:rPr kumimoji="1" lang="ja-JP" altLang="en-US" sz="1800" b="1" dirty="0">
                          <a:solidFill>
                            <a:schemeClr val="tx1">
                              <a:lumMod val="75000"/>
                              <a:lumOff val="25000"/>
                            </a:schemeClr>
                          </a:solidFill>
                        </a:rPr>
                        <a:t>機能</a:t>
                      </a:r>
                      <a:endParaRPr kumimoji="1" lang="en-US" altLang="ja-JP" sz="1800" b="1" dirty="0">
                        <a:solidFill>
                          <a:schemeClr val="tx1">
                            <a:lumMod val="75000"/>
                            <a:lumOff val="25000"/>
                          </a:schemeClr>
                        </a:solidFill>
                      </a:endParaRPr>
                    </a:p>
                    <a:p>
                      <a:pPr algn="ctr"/>
                      <a:r>
                        <a:rPr kumimoji="1" lang="ja-JP" altLang="en-US" sz="1800" b="1" dirty="0">
                          <a:solidFill>
                            <a:schemeClr val="tx1">
                              <a:lumMod val="75000"/>
                              <a:lumOff val="25000"/>
                            </a:schemeClr>
                          </a:solidFill>
                        </a:rPr>
                        <a:t>要求</a:t>
                      </a:r>
                    </a:p>
                  </a:txBody>
                  <a:tcPr anchor="ctr"/>
                </a:tc>
                <a:tc>
                  <a:txBody>
                    <a:bodyPr/>
                    <a:lstStyle/>
                    <a:p>
                      <a:pPr algn="ctr"/>
                      <a:r>
                        <a:rPr kumimoji="1" lang="ja-JP" altLang="en-US" sz="1800" b="1" dirty="0">
                          <a:solidFill>
                            <a:schemeClr val="tx1">
                              <a:lumMod val="75000"/>
                              <a:lumOff val="25000"/>
                            </a:schemeClr>
                          </a:solidFill>
                        </a:rPr>
                        <a:t>一般</a:t>
                      </a:r>
                    </a:p>
                  </a:txBody>
                  <a:tcPr anchor="ctr"/>
                </a:tc>
                <a:tc>
                  <a:txBody>
                    <a:bodyPr/>
                    <a:lstStyle/>
                    <a:p>
                      <a:pPr algn="ctr"/>
                      <a:r>
                        <a:rPr kumimoji="1" lang="ja-JP" altLang="en-US" sz="1800" b="1" dirty="0">
                          <a:solidFill>
                            <a:schemeClr val="tx1">
                              <a:lumMod val="75000"/>
                              <a:lumOff val="25000"/>
                            </a:schemeClr>
                          </a:solidFill>
                        </a:rPr>
                        <a:t>合計</a:t>
                      </a:r>
                    </a:p>
                  </a:txBody>
                  <a:tcPr anchor="ctr"/>
                </a:tc>
                <a:extLst>
                  <a:ext uri="{0D108BD9-81ED-4DB2-BD59-A6C34878D82A}">
                    <a16:rowId xmlns:a16="http://schemas.microsoft.com/office/drawing/2014/main" val="64768789"/>
                  </a:ext>
                </a:extLst>
              </a:tr>
              <a:tr h="474274">
                <a:tc>
                  <a:txBody>
                    <a:bodyPr/>
                    <a:lstStyle/>
                    <a:p>
                      <a:pPr algn="ctr"/>
                      <a:r>
                        <a:rPr kumimoji="1" lang="en-US" altLang="ja-JP" sz="1800" b="1" dirty="0">
                          <a:solidFill>
                            <a:schemeClr val="tx1">
                              <a:lumMod val="75000"/>
                              <a:lumOff val="25000"/>
                            </a:schemeClr>
                          </a:solidFill>
                        </a:rPr>
                        <a:t>Cities</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108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1,000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1,175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7,007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2,813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5,650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15,470</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557255559"/>
                  </a:ext>
                </a:extLst>
              </a:tr>
              <a:tr h="474274">
                <a:tc>
                  <a:txBody>
                    <a:bodyPr/>
                    <a:lstStyle/>
                    <a:p>
                      <a:pPr algn="ctr"/>
                      <a:r>
                        <a:rPr kumimoji="1" lang="en-US" altLang="ja-JP" sz="1800" b="1" dirty="0">
                          <a:solidFill>
                            <a:schemeClr val="tx1">
                              <a:lumMod val="75000"/>
                              <a:lumOff val="25000"/>
                            </a:schemeClr>
                          </a:solidFill>
                        </a:rPr>
                        <a:t>Euro</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84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959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1,104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13,113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4,800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4,184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22,097</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759949568"/>
                  </a:ext>
                </a:extLst>
              </a:tr>
            </a:tbl>
          </a:graphicData>
        </a:graphic>
      </p:graphicFrame>
    </p:spTree>
    <p:extLst>
      <p:ext uri="{BB962C8B-B14F-4D97-AF65-F5344CB8AC3E}">
        <p14:creationId xmlns:p14="http://schemas.microsoft.com/office/powerpoint/2010/main" val="606406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3E40F2-F5EE-47E8-91B2-6B01867BA3A8}"/>
              </a:ext>
            </a:extLst>
          </p:cNvPr>
          <p:cNvSpPr>
            <a:spLocks noGrp="1"/>
          </p:cNvSpPr>
          <p:nvPr>
            <p:ph type="title"/>
          </p:nvPr>
        </p:nvSpPr>
        <p:spPr/>
        <p:txBody>
          <a:bodyPr>
            <a:normAutofit fontScale="90000"/>
          </a:bodyPr>
          <a:lstStyle/>
          <a:p>
            <a:r>
              <a:rPr kumimoji="1" lang="ja-JP" altLang="en-US" dirty="0"/>
              <a:t>実験手順 </a:t>
            </a:r>
            <a:r>
              <a:rPr kumimoji="1" lang="en-US" altLang="ja-JP" dirty="0"/>
              <a:t>| </a:t>
            </a:r>
            <a:r>
              <a:rPr kumimoji="1" lang="ja-JP" altLang="en-US" dirty="0"/>
              <a:t>自然言語処理</a:t>
            </a:r>
          </a:p>
        </p:txBody>
      </p:sp>
      <p:sp>
        <p:nvSpPr>
          <p:cNvPr id="3" name="コンテンツ プレースホルダー 2">
            <a:extLst>
              <a:ext uri="{FF2B5EF4-FFF2-40B4-BE49-F238E27FC236}">
                <a16:creationId xmlns:a16="http://schemas.microsoft.com/office/drawing/2014/main" id="{12FB559C-1B6C-4242-91CD-EA2884C24A74}"/>
              </a:ext>
            </a:extLst>
          </p:cNvPr>
          <p:cNvSpPr>
            <a:spLocks noGrp="1"/>
          </p:cNvSpPr>
          <p:nvPr>
            <p:ph idx="1"/>
          </p:nvPr>
        </p:nvSpPr>
        <p:spPr>
          <a:xfrm>
            <a:off x="628650" y="905164"/>
            <a:ext cx="7886700" cy="5585114"/>
          </a:xfrm>
        </p:spPr>
        <p:txBody>
          <a:bodyPr/>
          <a:lstStyle/>
          <a:p>
            <a:pPr marL="0" indent="0">
              <a:buNone/>
            </a:pPr>
            <a:r>
              <a:rPr kumimoji="1" lang="ja-JP" altLang="en-US" dirty="0"/>
              <a:t>小文字化</a:t>
            </a:r>
            <a:endParaRPr kumimoji="1" lang="en-US" altLang="ja-JP" dirty="0"/>
          </a:p>
          <a:p>
            <a:pPr lvl="1"/>
            <a:r>
              <a:rPr kumimoji="1" lang="ja-JP" altLang="en-US" dirty="0"/>
              <a:t>文章を小文字に統一</a:t>
            </a:r>
            <a:endParaRPr kumimoji="1" lang="en-US" altLang="ja-JP" dirty="0"/>
          </a:p>
          <a:p>
            <a:pPr marL="521100" lvl="2" indent="0">
              <a:buNone/>
            </a:pPr>
            <a:endParaRPr kumimoji="1" lang="en-US" altLang="ja-JP" dirty="0"/>
          </a:p>
          <a:p>
            <a:pPr marL="0" indent="0">
              <a:buNone/>
            </a:pPr>
            <a:r>
              <a:rPr lang="ja-JP" altLang="en-US" dirty="0"/>
              <a:t>ストップワード除去</a:t>
            </a:r>
            <a:endParaRPr lang="en-US" altLang="ja-JP" dirty="0"/>
          </a:p>
          <a:p>
            <a:pPr lvl="1"/>
            <a:r>
              <a:rPr lang="ja-JP" altLang="en-US" dirty="0"/>
              <a:t>頻出する一般的な英単語</a:t>
            </a:r>
            <a:br>
              <a:rPr lang="en-US" altLang="ja-JP" dirty="0"/>
            </a:br>
            <a:r>
              <a:rPr lang="ja-JP" altLang="en-US" dirty="0"/>
              <a:t>を除去</a:t>
            </a:r>
            <a:endParaRPr lang="en-US" altLang="ja-JP" dirty="0"/>
          </a:p>
          <a:p>
            <a:pPr lvl="2"/>
            <a:endParaRPr kumimoji="1" lang="en-US" altLang="ja-JP" dirty="0"/>
          </a:p>
          <a:p>
            <a:pPr marL="0" indent="0">
              <a:buNone/>
            </a:pPr>
            <a:r>
              <a:rPr lang="ja-JP" altLang="en-US" dirty="0"/>
              <a:t>レマム化</a:t>
            </a:r>
            <a:endParaRPr lang="en-US" altLang="ja-JP" dirty="0"/>
          </a:p>
          <a:p>
            <a:pPr lvl="1"/>
            <a:r>
              <a:rPr kumimoji="1" lang="ja-JP" altLang="en-US" dirty="0"/>
              <a:t>各単語を見出し語に変換</a:t>
            </a:r>
            <a:endParaRPr kumimoji="1" lang="en-US" altLang="ja-JP" dirty="0"/>
          </a:p>
          <a:p>
            <a:endParaRPr lang="en-US" altLang="ja-JP" dirty="0"/>
          </a:p>
          <a:p>
            <a:endParaRPr lang="en-US" altLang="ja-JP" dirty="0"/>
          </a:p>
          <a:p>
            <a:endParaRPr lang="en-US" altLang="ja-JP" dirty="0"/>
          </a:p>
          <a:p>
            <a:r>
              <a:rPr lang="ja-JP" altLang="en-US" dirty="0"/>
              <a:t>既存研究で実施されているものを流用</a:t>
            </a:r>
            <a:endParaRPr lang="en-US" altLang="ja-JP" dirty="0"/>
          </a:p>
        </p:txBody>
      </p:sp>
      <p:sp>
        <p:nvSpPr>
          <p:cNvPr id="4" name="スライド番号プレースホルダー 3">
            <a:extLst>
              <a:ext uri="{FF2B5EF4-FFF2-40B4-BE49-F238E27FC236}">
                <a16:creationId xmlns:a16="http://schemas.microsoft.com/office/drawing/2014/main" id="{E05DC306-3729-42CC-AF58-0A46A75ADCA4}"/>
              </a:ext>
            </a:extLst>
          </p:cNvPr>
          <p:cNvSpPr>
            <a:spLocks noGrp="1"/>
          </p:cNvSpPr>
          <p:nvPr>
            <p:ph type="sldNum" sz="quarter" idx="12"/>
          </p:nvPr>
        </p:nvSpPr>
        <p:spPr/>
        <p:txBody>
          <a:bodyPr/>
          <a:lstStyle/>
          <a:p>
            <a:fld id="{310E90F2-0F65-4717-A352-08170F7BDCAA}" type="slidenum">
              <a:rPr kumimoji="1" lang="ja-JP" altLang="en-US" smtClean="0"/>
              <a:t>11</a:t>
            </a:fld>
            <a:endParaRPr kumimoji="1" lang="ja-JP" altLang="en-US" dirty="0"/>
          </a:p>
        </p:txBody>
      </p:sp>
      <p:sp>
        <p:nvSpPr>
          <p:cNvPr id="9" name="正方形/長方形 8">
            <a:extLst>
              <a:ext uri="{FF2B5EF4-FFF2-40B4-BE49-F238E27FC236}">
                <a16:creationId xmlns:a16="http://schemas.microsoft.com/office/drawing/2014/main" id="{9850A0DE-19CE-4349-A005-BA4E05358F3F}"/>
              </a:ext>
            </a:extLst>
          </p:cNvPr>
          <p:cNvSpPr/>
          <p:nvPr/>
        </p:nvSpPr>
        <p:spPr>
          <a:xfrm>
            <a:off x="4814887" y="2088645"/>
            <a:ext cx="4095749" cy="780761"/>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err="1">
                <a:solidFill>
                  <a:schemeClr val="bg1">
                    <a:lumMod val="75000"/>
                  </a:schemeClr>
                </a:solidFill>
              </a:rPr>
              <a:t>i</a:t>
            </a:r>
            <a:r>
              <a:rPr lang="en-US" altLang="ja-JP" sz="2000" b="1" dirty="0">
                <a:solidFill>
                  <a:schemeClr val="tx1">
                    <a:lumMod val="75000"/>
                    <a:lumOff val="25000"/>
                  </a:schemeClr>
                </a:solidFill>
              </a:rPr>
              <a:t> bought </a:t>
            </a:r>
            <a:r>
              <a:rPr lang="en-US" altLang="ja-JP" sz="2000" b="1" dirty="0">
                <a:solidFill>
                  <a:schemeClr val="bg1">
                    <a:lumMod val="75000"/>
                  </a:schemeClr>
                </a:solidFill>
              </a:rPr>
              <a:t>this</a:t>
            </a:r>
            <a:r>
              <a:rPr lang="en-US" altLang="ja-JP" sz="2000" b="1" dirty="0">
                <a:solidFill>
                  <a:schemeClr val="tx1">
                    <a:lumMod val="75000"/>
                    <a:lumOff val="25000"/>
                  </a:schemeClr>
                </a:solidFill>
              </a:rPr>
              <a:t> game yesterday </a:t>
            </a:r>
            <a:br>
              <a:rPr lang="en-US" altLang="ja-JP" sz="2000" b="1" dirty="0">
                <a:solidFill>
                  <a:schemeClr val="tx1">
                    <a:lumMod val="75000"/>
                    <a:lumOff val="25000"/>
                  </a:schemeClr>
                </a:solidFill>
              </a:rPr>
            </a:br>
            <a:r>
              <a:rPr lang="en-US" altLang="ja-JP" sz="2000" b="1" dirty="0">
                <a:solidFill>
                  <a:schemeClr val="bg1">
                    <a:lumMod val="75000"/>
                  </a:schemeClr>
                </a:solidFill>
              </a:rPr>
              <a:t>and</a:t>
            </a:r>
            <a:r>
              <a:rPr lang="en-US" altLang="ja-JP" sz="2000" b="1" dirty="0">
                <a:solidFill>
                  <a:schemeClr val="tx1">
                    <a:lumMod val="75000"/>
                    <a:lumOff val="25000"/>
                  </a:schemeClr>
                </a:solidFill>
              </a:rPr>
              <a:t> </a:t>
            </a:r>
            <a:r>
              <a:rPr lang="en-US" altLang="ja-JP" sz="2000" b="1" dirty="0">
                <a:solidFill>
                  <a:schemeClr val="bg1">
                    <a:lumMod val="75000"/>
                  </a:schemeClr>
                </a:solidFill>
              </a:rPr>
              <a:t>it</a:t>
            </a:r>
            <a:r>
              <a:rPr lang="en-US" altLang="ja-JP" sz="2000" b="1" dirty="0">
                <a:solidFill>
                  <a:schemeClr val="tx1">
                    <a:lumMod val="75000"/>
                    <a:lumOff val="25000"/>
                  </a:schemeClr>
                </a:solidFill>
              </a:rPr>
              <a:t> </a:t>
            </a:r>
            <a:r>
              <a:rPr lang="en-US" altLang="ja-JP" sz="2000" b="1" dirty="0">
                <a:solidFill>
                  <a:schemeClr val="bg1">
                    <a:lumMod val="75000"/>
                  </a:schemeClr>
                </a:solidFill>
              </a:rPr>
              <a:t>is</a:t>
            </a:r>
            <a:r>
              <a:rPr lang="en-US" altLang="ja-JP" sz="2000" b="1" dirty="0">
                <a:solidFill>
                  <a:schemeClr val="tx1">
                    <a:lumMod val="75000"/>
                    <a:lumOff val="25000"/>
                  </a:schemeClr>
                </a:solidFill>
              </a:rPr>
              <a:t> full of bugs!</a:t>
            </a:r>
          </a:p>
        </p:txBody>
      </p:sp>
      <p:sp>
        <p:nvSpPr>
          <p:cNvPr id="10" name="正方形/長方形 9">
            <a:extLst>
              <a:ext uri="{FF2B5EF4-FFF2-40B4-BE49-F238E27FC236}">
                <a16:creationId xmlns:a16="http://schemas.microsoft.com/office/drawing/2014/main" id="{576A3D2D-3FCB-452A-BBB2-8227F89194DC}"/>
              </a:ext>
            </a:extLst>
          </p:cNvPr>
          <p:cNvSpPr/>
          <p:nvPr/>
        </p:nvSpPr>
        <p:spPr>
          <a:xfrm>
            <a:off x="4814887" y="3646707"/>
            <a:ext cx="4095749" cy="780761"/>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err="1">
                <a:solidFill>
                  <a:schemeClr val="bg1">
                    <a:lumMod val="75000"/>
                  </a:schemeClr>
                </a:solidFill>
              </a:rPr>
              <a:t>i</a:t>
            </a:r>
            <a:r>
              <a:rPr lang="en-US" altLang="ja-JP" sz="2000" b="1" dirty="0">
                <a:solidFill>
                  <a:schemeClr val="tx1">
                    <a:lumMod val="75000"/>
                    <a:lumOff val="25000"/>
                  </a:schemeClr>
                </a:solidFill>
              </a:rPr>
              <a:t> </a:t>
            </a:r>
            <a:r>
              <a:rPr lang="en-US" altLang="ja-JP" sz="2000" b="1" dirty="0">
                <a:solidFill>
                  <a:srgbClr val="FF0000"/>
                </a:solidFill>
              </a:rPr>
              <a:t>buy</a:t>
            </a:r>
            <a:r>
              <a:rPr lang="en-US" altLang="ja-JP" sz="2000" b="1" dirty="0">
                <a:solidFill>
                  <a:schemeClr val="tx1">
                    <a:lumMod val="75000"/>
                    <a:lumOff val="25000"/>
                  </a:schemeClr>
                </a:solidFill>
              </a:rPr>
              <a:t> </a:t>
            </a:r>
            <a:r>
              <a:rPr lang="en-US" altLang="ja-JP" sz="2000" b="1" dirty="0">
                <a:solidFill>
                  <a:schemeClr val="bg1">
                    <a:lumMod val="75000"/>
                  </a:schemeClr>
                </a:solidFill>
              </a:rPr>
              <a:t>this</a:t>
            </a:r>
            <a:r>
              <a:rPr lang="en-US" altLang="ja-JP" sz="2000" b="1" dirty="0">
                <a:solidFill>
                  <a:schemeClr val="tx1">
                    <a:lumMod val="75000"/>
                    <a:lumOff val="25000"/>
                  </a:schemeClr>
                </a:solidFill>
              </a:rPr>
              <a:t> game yesterday </a:t>
            </a:r>
            <a:br>
              <a:rPr lang="en-US" altLang="ja-JP" sz="2000" b="1" dirty="0">
                <a:solidFill>
                  <a:schemeClr val="tx1">
                    <a:lumMod val="75000"/>
                    <a:lumOff val="25000"/>
                  </a:schemeClr>
                </a:solidFill>
              </a:rPr>
            </a:br>
            <a:r>
              <a:rPr lang="en-US" altLang="ja-JP" sz="2000" b="1" dirty="0">
                <a:solidFill>
                  <a:schemeClr val="bg1">
                    <a:lumMod val="75000"/>
                  </a:schemeClr>
                </a:solidFill>
              </a:rPr>
              <a:t>and</a:t>
            </a:r>
            <a:r>
              <a:rPr lang="en-US" altLang="ja-JP" sz="2000" b="1" dirty="0">
                <a:solidFill>
                  <a:schemeClr val="tx1">
                    <a:lumMod val="75000"/>
                    <a:lumOff val="25000"/>
                  </a:schemeClr>
                </a:solidFill>
              </a:rPr>
              <a:t> </a:t>
            </a:r>
            <a:r>
              <a:rPr lang="en-US" altLang="ja-JP" sz="2000" b="1" dirty="0">
                <a:solidFill>
                  <a:schemeClr val="bg1">
                    <a:lumMod val="75000"/>
                  </a:schemeClr>
                </a:solidFill>
              </a:rPr>
              <a:t>it</a:t>
            </a:r>
            <a:r>
              <a:rPr lang="en-US" altLang="ja-JP" sz="2000" b="1" dirty="0">
                <a:solidFill>
                  <a:schemeClr val="tx1">
                    <a:lumMod val="75000"/>
                    <a:lumOff val="25000"/>
                  </a:schemeClr>
                </a:solidFill>
              </a:rPr>
              <a:t> </a:t>
            </a:r>
            <a:r>
              <a:rPr lang="en-US" altLang="ja-JP" sz="2000" b="1" dirty="0">
                <a:solidFill>
                  <a:schemeClr val="bg1">
                    <a:lumMod val="75000"/>
                  </a:schemeClr>
                </a:solidFill>
              </a:rPr>
              <a:t>is</a:t>
            </a:r>
            <a:r>
              <a:rPr lang="en-US" altLang="ja-JP" sz="2000" b="1" dirty="0">
                <a:solidFill>
                  <a:schemeClr val="tx1">
                    <a:lumMod val="75000"/>
                    <a:lumOff val="25000"/>
                  </a:schemeClr>
                </a:solidFill>
              </a:rPr>
              <a:t> full of </a:t>
            </a:r>
            <a:r>
              <a:rPr lang="en-US" altLang="ja-JP" sz="2000" b="1" dirty="0">
                <a:solidFill>
                  <a:srgbClr val="FF0000"/>
                </a:solidFill>
              </a:rPr>
              <a:t>bug</a:t>
            </a:r>
            <a:r>
              <a:rPr lang="en-US" altLang="ja-JP" sz="2000" b="1" dirty="0">
                <a:solidFill>
                  <a:schemeClr val="tx1">
                    <a:lumMod val="75000"/>
                    <a:lumOff val="25000"/>
                  </a:schemeClr>
                </a:solidFill>
              </a:rPr>
              <a:t>!</a:t>
            </a:r>
          </a:p>
        </p:txBody>
      </p:sp>
      <p:sp>
        <p:nvSpPr>
          <p:cNvPr id="11" name="正方形/長方形 10">
            <a:extLst>
              <a:ext uri="{FF2B5EF4-FFF2-40B4-BE49-F238E27FC236}">
                <a16:creationId xmlns:a16="http://schemas.microsoft.com/office/drawing/2014/main" id="{DA0F7464-F56E-4A4C-9721-767C0D95CF6A}"/>
              </a:ext>
            </a:extLst>
          </p:cNvPr>
          <p:cNvSpPr/>
          <p:nvPr/>
        </p:nvSpPr>
        <p:spPr>
          <a:xfrm>
            <a:off x="4814887" y="4817849"/>
            <a:ext cx="4095750" cy="447025"/>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chemeClr val="tx1">
                    <a:lumMod val="75000"/>
                    <a:lumOff val="25000"/>
                  </a:schemeClr>
                </a:solidFill>
              </a:rPr>
              <a:t>buy game yesterday full of bug!</a:t>
            </a:r>
          </a:p>
        </p:txBody>
      </p:sp>
      <p:cxnSp>
        <p:nvCxnSpPr>
          <p:cNvPr id="15" name="直線矢印コネクタ 14">
            <a:extLst>
              <a:ext uri="{FF2B5EF4-FFF2-40B4-BE49-F238E27FC236}">
                <a16:creationId xmlns:a16="http://schemas.microsoft.com/office/drawing/2014/main" id="{3E3B0FD6-C1AA-42C3-B9D4-08C3491FEC96}"/>
              </a:ext>
            </a:extLst>
          </p:cNvPr>
          <p:cNvCxnSpPr>
            <a:cxnSpLocks/>
            <a:stCxn id="26" idx="2"/>
            <a:endCxn id="9" idx="0"/>
          </p:cNvCxnSpPr>
          <p:nvPr/>
        </p:nvCxnSpPr>
        <p:spPr>
          <a:xfrm>
            <a:off x="6862761" y="1685925"/>
            <a:ext cx="1" cy="402720"/>
          </a:xfrm>
          <a:prstGeom prst="straightConnector1">
            <a:avLst/>
          </a:prstGeom>
          <a:ln w="3810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EE28B84B-D69E-4098-BCC4-0D64BFE7A7E6}"/>
              </a:ext>
            </a:extLst>
          </p:cNvPr>
          <p:cNvCxnSpPr>
            <a:cxnSpLocks/>
            <a:stCxn id="9" idx="2"/>
            <a:endCxn id="10" idx="0"/>
          </p:cNvCxnSpPr>
          <p:nvPr/>
        </p:nvCxnSpPr>
        <p:spPr>
          <a:xfrm>
            <a:off x="6862762" y="2869406"/>
            <a:ext cx="0" cy="777301"/>
          </a:xfrm>
          <a:prstGeom prst="straightConnector1">
            <a:avLst/>
          </a:prstGeom>
          <a:ln w="3810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CF8BC510-F430-4FBF-9967-6381C288B599}"/>
              </a:ext>
            </a:extLst>
          </p:cNvPr>
          <p:cNvCxnSpPr>
            <a:cxnSpLocks/>
            <a:stCxn id="10" idx="2"/>
            <a:endCxn id="11" idx="0"/>
          </p:cNvCxnSpPr>
          <p:nvPr/>
        </p:nvCxnSpPr>
        <p:spPr>
          <a:xfrm>
            <a:off x="6862762" y="4427468"/>
            <a:ext cx="0" cy="390381"/>
          </a:xfrm>
          <a:prstGeom prst="straightConnector1">
            <a:avLst/>
          </a:prstGeom>
          <a:ln w="3810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DC838864-E702-4C40-AE80-771DC0D3C5D1}"/>
              </a:ext>
            </a:extLst>
          </p:cNvPr>
          <p:cNvSpPr/>
          <p:nvPr/>
        </p:nvSpPr>
        <p:spPr>
          <a:xfrm>
            <a:off x="4814886" y="905164"/>
            <a:ext cx="4095749" cy="780761"/>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chemeClr val="tx1">
                    <a:lumMod val="75000"/>
                    <a:lumOff val="25000"/>
                  </a:schemeClr>
                </a:solidFill>
              </a:rPr>
              <a:t>i bought this game yesterday </a:t>
            </a:r>
            <a:br>
              <a:rPr lang="en-US" altLang="ja-JP" sz="2000" b="1" dirty="0">
                <a:solidFill>
                  <a:schemeClr val="tx1">
                    <a:lumMod val="75000"/>
                    <a:lumOff val="25000"/>
                  </a:schemeClr>
                </a:solidFill>
              </a:rPr>
            </a:br>
            <a:r>
              <a:rPr lang="en-US" altLang="ja-JP" sz="2000" b="1" dirty="0">
                <a:solidFill>
                  <a:schemeClr val="tx1">
                    <a:lumMod val="75000"/>
                    <a:lumOff val="25000"/>
                  </a:schemeClr>
                </a:solidFill>
              </a:rPr>
              <a:t>and it is full of bugs!</a:t>
            </a:r>
          </a:p>
        </p:txBody>
      </p:sp>
    </p:spTree>
    <p:extLst>
      <p:ext uri="{BB962C8B-B14F-4D97-AF65-F5344CB8AC3E}">
        <p14:creationId xmlns:p14="http://schemas.microsoft.com/office/powerpoint/2010/main" val="67741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981733-A07A-4173-A172-A6CEE83ADEDF}"/>
              </a:ext>
            </a:extLst>
          </p:cNvPr>
          <p:cNvSpPr>
            <a:spLocks noGrp="1"/>
          </p:cNvSpPr>
          <p:nvPr>
            <p:ph type="title"/>
          </p:nvPr>
        </p:nvSpPr>
        <p:spPr/>
        <p:txBody>
          <a:bodyPr>
            <a:normAutofit fontScale="90000"/>
          </a:bodyPr>
          <a:lstStyle/>
          <a:p>
            <a:r>
              <a:rPr kumimoji="1" lang="ja-JP" altLang="en-US" dirty="0"/>
              <a:t>実験手順 </a:t>
            </a:r>
            <a:r>
              <a:rPr kumimoji="1" lang="en-US" altLang="ja-JP" dirty="0"/>
              <a:t>| </a:t>
            </a:r>
            <a:r>
              <a:rPr kumimoji="1" lang="ja-JP" altLang="en-US" dirty="0"/>
              <a:t>分類モデル構築</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928B3-0932-4C27-910F-6590B89E2251}"/>
                  </a:ext>
                </a:extLst>
              </p:cNvPr>
              <p:cNvSpPr>
                <a:spLocks noGrp="1"/>
              </p:cNvSpPr>
              <p:nvPr>
                <p:ph idx="1"/>
              </p:nvPr>
            </p:nvSpPr>
            <p:spPr>
              <a:xfrm>
                <a:off x="628650" y="905164"/>
                <a:ext cx="7886700" cy="5271799"/>
              </a:xfrm>
            </p:spPr>
            <p:txBody>
              <a:bodyPr/>
              <a:lstStyle/>
              <a:p>
                <a:r>
                  <a:rPr kumimoji="1" lang="en-US" altLang="ja-JP" dirty="0"/>
                  <a:t>BERT</a:t>
                </a:r>
                <a:r>
                  <a:rPr kumimoji="1" lang="ja-JP" altLang="en-US" dirty="0"/>
                  <a:t>を利用</a:t>
                </a:r>
                <a:endParaRPr kumimoji="1" lang="en-US" altLang="ja-JP" dirty="0"/>
              </a:p>
              <a:p>
                <a:pPr lvl="1"/>
                <a:r>
                  <a:rPr lang="en-US" altLang="ja-JP" dirty="0"/>
                  <a:t>Deep Learning </a:t>
                </a:r>
                <a:r>
                  <a:rPr lang="ja-JP" altLang="en-US" dirty="0"/>
                  <a:t>を用いた分類モデル</a:t>
                </a:r>
                <a:endParaRPr lang="en-US" altLang="ja-JP" dirty="0"/>
              </a:p>
              <a:p>
                <a:pPr lvl="1"/>
                <a:r>
                  <a:rPr lang="ja-JP" altLang="en-US" dirty="0"/>
                  <a:t>既存研究で高い精度を誇る</a:t>
                </a:r>
                <a:endParaRPr lang="en-US" altLang="ja-JP" dirty="0"/>
              </a:p>
              <a:p>
                <a:pPr lvl="1"/>
                <a:endParaRPr lang="en-US" altLang="ja-JP" dirty="0"/>
              </a:p>
              <a:p>
                <a:r>
                  <a:rPr lang="ja-JP" altLang="en-US" dirty="0"/>
                  <a:t>レビューをそれぞれ </a:t>
                </a:r>
                <a:r>
                  <a:rPr lang="en-US" altLang="ja-JP" dirty="0"/>
                  <a:t>7 : 3 </a:t>
                </a:r>
                <a:r>
                  <a:rPr lang="ja-JP" altLang="en-US" dirty="0"/>
                  <a:t>で</a:t>
                </a:r>
                <a:br>
                  <a:rPr lang="en-US" altLang="ja-JP" dirty="0"/>
                </a:br>
                <a:r>
                  <a:rPr lang="ja-JP" altLang="en-US" dirty="0"/>
                  <a:t>教師データとテストデータに分割</a:t>
                </a:r>
                <a:endParaRPr lang="en-US" altLang="ja-JP" dirty="0"/>
              </a:p>
              <a:p>
                <a:pPr lvl="1"/>
                <a:endParaRPr lang="en-US" altLang="ja-JP" dirty="0"/>
              </a:p>
              <a:p>
                <a:pPr>
                  <a:lnSpc>
                    <a:spcPct val="150000"/>
                  </a:lnSpc>
                </a:pP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𝑅</m:t>
                        </m:r>
                      </m:e>
                      <m:sub>
                        <m:r>
                          <a:rPr lang="en-US" altLang="ja-JP" b="0" i="1">
                            <a:latin typeface="Cambria Math" panose="02040503050406030204" pitchFamily="18" charset="0"/>
                            <a:ea typeface="Cambria Math" panose="02040503050406030204" pitchFamily="18" charset="0"/>
                          </a:rPr>
                          <m:t>𝐶𝑖𝑡𝑖𝑒𝑠</m:t>
                        </m:r>
                      </m:sub>
                    </m:sSub>
                    <m:r>
                      <a:rPr lang="en-US" altLang="ja-JP" b="0">
                        <a:latin typeface="Cambria Math" panose="02040503050406030204" pitchFamily="18" charset="0"/>
                        <a:ea typeface="Cambria Math" panose="02040503050406030204" pitchFamily="18" charset="0"/>
                      </a:rPr>
                      <m:t>, </m:t>
                    </m:r>
                    <m:r>
                      <a:rPr lang="en-US" altLang="ja-JP" b="1" i="1" smtClean="0">
                        <a:latin typeface="Cambria Math" panose="02040503050406030204" pitchFamily="18" charset="0"/>
                        <a:ea typeface="Cambria Math" panose="02040503050406030204" pitchFamily="18" charset="0"/>
                      </a:rPr>
                      <m:t> </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𝑅</m:t>
                        </m:r>
                      </m:e>
                      <m:sub>
                        <m:r>
                          <a:rPr lang="en-US" altLang="ja-JP" b="0" i="1">
                            <a:latin typeface="Cambria Math" panose="02040503050406030204" pitchFamily="18" charset="0"/>
                            <a:ea typeface="Cambria Math" panose="02040503050406030204" pitchFamily="18" charset="0"/>
                          </a:rPr>
                          <m:t>𝐸𝑢𝑟𝑜</m:t>
                        </m:r>
                      </m:sub>
                    </m:sSub>
                    <m:r>
                      <a:rPr lang="en-US" altLang="ja-JP" b="0">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ea typeface="Cambria Math" panose="02040503050406030204" pitchFamily="18" charset="0"/>
                      </a:rPr>
                      <m:t>  </m:t>
                    </m:r>
                    <m:sSub>
                      <m:sSubPr>
                        <m:ctrlPr>
                          <a:rPr lang="en-US" altLang="ja-JP" i="1">
                            <a:latin typeface="Cambria Math" panose="02040503050406030204" pitchFamily="18" charset="0"/>
                            <a:ea typeface="Cambria Math" panose="02040503050406030204" pitchFamily="18" charset="0"/>
                          </a:rPr>
                        </m:ctrlPr>
                      </m:sSubPr>
                      <m:e>
                        <m:r>
                          <a:rPr lang="en-US" altLang="ja-JP" b="0" i="1">
                            <a:latin typeface="Cambria Math" panose="02040503050406030204" pitchFamily="18" charset="0"/>
                            <a:ea typeface="Cambria Math" panose="02040503050406030204" pitchFamily="18" charset="0"/>
                          </a:rPr>
                          <m:t>𝐹</m:t>
                        </m:r>
                      </m:e>
                      <m:sub>
                        <m:r>
                          <a:rPr lang="en-US" altLang="ja-JP" b="0" i="1">
                            <a:latin typeface="Cambria Math" panose="02040503050406030204" pitchFamily="18" charset="0"/>
                            <a:ea typeface="Cambria Math" panose="02040503050406030204" pitchFamily="18" charset="0"/>
                          </a:rPr>
                          <m:t>𝐶𝑖𝑡𝑖𝑒𝑠</m:t>
                        </m:r>
                      </m:sub>
                    </m:sSub>
                    <m:r>
                      <a:rPr lang="en-US" altLang="ja-JP" b="0">
                        <a:latin typeface="Cambria Math" panose="02040503050406030204" pitchFamily="18" charset="0"/>
                        <a:ea typeface="Cambria Math" panose="02040503050406030204" pitchFamily="18" charset="0"/>
                      </a:rPr>
                      <m:t>, </m:t>
                    </m:r>
                    <m:r>
                      <a:rPr lang="en-US" altLang="ja-JP" b="0" i="0" smtClean="0">
                        <a:latin typeface="Cambria Math" panose="02040503050406030204" pitchFamily="18" charset="0"/>
                        <a:ea typeface="Cambria Math" panose="02040503050406030204" pitchFamily="18" charset="0"/>
                      </a:rPr>
                      <m:t> </m:t>
                    </m:r>
                    <m:sSub>
                      <m:sSubPr>
                        <m:ctrlPr>
                          <a:rPr lang="en-US" altLang="ja-JP" i="1">
                            <a:latin typeface="Cambria Math" panose="02040503050406030204" pitchFamily="18" charset="0"/>
                            <a:ea typeface="Cambria Math" panose="02040503050406030204" pitchFamily="18" charset="0"/>
                          </a:rPr>
                        </m:ctrlPr>
                      </m:sSubPr>
                      <m:e>
                        <m:r>
                          <a:rPr lang="en-US" altLang="ja-JP" b="0" i="1">
                            <a:latin typeface="Cambria Math" panose="02040503050406030204" pitchFamily="18" charset="0"/>
                            <a:ea typeface="Cambria Math" panose="02040503050406030204" pitchFamily="18" charset="0"/>
                          </a:rPr>
                          <m:t>𝐹</m:t>
                        </m:r>
                      </m:e>
                      <m:sub>
                        <m:r>
                          <a:rPr lang="en-US" altLang="ja-JP" b="0" i="1">
                            <a:latin typeface="Cambria Math" panose="02040503050406030204" pitchFamily="18" charset="0"/>
                            <a:ea typeface="Cambria Math" panose="02040503050406030204" pitchFamily="18" charset="0"/>
                          </a:rPr>
                          <m:t>𝐸𝑢𝑟𝑜</m:t>
                        </m:r>
                      </m:sub>
                    </m:sSub>
                  </m:oMath>
                </a14:m>
                <a:r>
                  <a:rPr lang="ja-JP" altLang="en-US" dirty="0"/>
                  <a:t> の</a:t>
                </a:r>
                <a:r>
                  <a:rPr lang="en-US" altLang="ja-JP" dirty="0"/>
                  <a:t>4</a:t>
                </a:r>
                <a:r>
                  <a:rPr lang="ja-JP" altLang="en-US" dirty="0"/>
                  <a:t>種類の</a:t>
                </a:r>
                <a:br>
                  <a:rPr lang="en-US" altLang="ja-JP" dirty="0"/>
                </a:br>
                <a:r>
                  <a:rPr lang="ja-JP" altLang="en-US" dirty="0"/>
                  <a:t>教師データでそれぞれ学習した分類器を生成</a:t>
                </a:r>
                <a:endParaRPr lang="en-US" altLang="ja-JP" dirty="0"/>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24C928B3-0932-4C27-910F-6590B89E2251}"/>
                  </a:ext>
                </a:extLst>
              </p:cNvPr>
              <p:cNvSpPr>
                <a:spLocks noGrp="1" noRot="1" noChangeAspect="1" noMove="1" noResize="1" noEditPoints="1" noAdjustHandles="1" noChangeArrowheads="1" noChangeShapeType="1" noTextEdit="1"/>
              </p:cNvSpPr>
              <p:nvPr>
                <p:ph idx="1"/>
              </p:nvPr>
            </p:nvSpPr>
            <p:spPr>
              <a:xfrm>
                <a:off x="628650" y="905164"/>
                <a:ext cx="7886700" cy="5271799"/>
              </a:xfrm>
              <a:blipFill>
                <a:blip r:embed="rId3"/>
                <a:stretch>
                  <a:fillRect l="-1391" t="-196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D9231D48-E5F9-4B67-9F78-FC0C95582B90}"/>
              </a:ext>
            </a:extLst>
          </p:cNvPr>
          <p:cNvSpPr>
            <a:spLocks noGrp="1"/>
          </p:cNvSpPr>
          <p:nvPr>
            <p:ph type="sldNum" sz="quarter" idx="12"/>
          </p:nvPr>
        </p:nvSpPr>
        <p:spPr/>
        <p:txBody>
          <a:bodyPr/>
          <a:lstStyle/>
          <a:p>
            <a:fld id="{310E90F2-0F65-4717-A352-08170F7BDCAA}" type="slidenum">
              <a:rPr kumimoji="1" lang="ja-JP" altLang="en-US" smtClean="0"/>
              <a:t>12</a:t>
            </a:fld>
            <a:endParaRPr kumimoji="1" lang="ja-JP" altLang="en-US" dirty="0"/>
          </a:p>
        </p:txBody>
      </p:sp>
    </p:spTree>
    <p:extLst>
      <p:ext uri="{BB962C8B-B14F-4D97-AF65-F5344CB8AC3E}">
        <p14:creationId xmlns:p14="http://schemas.microsoft.com/office/powerpoint/2010/main" val="3325186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29E864-A4A4-40D8-A9F4-5B63EDD2C870}"/>
              </a:ext>
            </a:extLst>
          </p:cNvPr>
          <p:cNvSpPr>
            <a:spLocks noGrp="1"/>
          </p:cNvSpPr>
          <p:nvPr>
            <p:ph type="title"/>
          </p:nvPr>
        </p:nvSpPr>
        <p:spPr/>
        <p:txBody>
          <a:bodyPr>
            <a:normAutofit fontScale="90000"/>
          </a:bodyPr>
          <a:lstStyle/>
          <a:p>
            <a:r>
              <a:rPr lang="ja-JP" altLang="en-US" dirty="0"/>
              <a:t>実験手順 </a:t>
            </a:r>
            <a:r>
              <a:rPr lang="en-US" altLang="ja-JP" dirty="0"/>
              <a:t>| </a:t>
            </a:r>
            <a:r>
              <a:rPr lang="ja-JP" altLang="en-US" dirty="0"/>
              <a:t>評価</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9BD54BF-DDA1-4A08-A568-F2527CE54039}"/>
                  </a:ext>
                </a:extLst>
              </p:cNvPr>
              <p:cNvSpPr>
                <a:spLocks noGrp="1"/>
              </p:cNvSpPr>
              <p:nvPr>
                <p:ph idx="1"/>
              </p:nvPr>
            </p:nvSpPr>
            <p:spPr/>
            <p:txBody>
              <a:bodyPr/>
              <a:lstStyle/>
              <a:p>
                <a:r>
                  <a:rPr lang="en-US" altLang="ja-JP" dirty="0"/>
                  <a:t>4</a:t>
                </a:r>
                <a:r>
                  <a:rPr lang="ja-JP" altLang="en-US" dirty="0"/>
                  <a:t>種類の分類器で </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𝑅</m:t>
                        </m:r>
                      </m:e>
                      <m:sub>
                        <m:r>
                          <a:rPr lang="en-US" altLang="ja-JP" b="0" i="1">
                            <a:latin typeface="Cambria Math" panose="02040503050406030204" pitchFamily="18" charset="0"/>
                            <a:ea typeface="Cambria Math" panose="02040503050406030204" pitchFamily="18" charset="0"/>
                          </a:rPr>
                          <m:t>𝐶𝑖𝑡𝑖𝑒𝑠</m:t>
                        </m:r>
                      </m:sub>
                    </m:sSub>
                    <m:r>
                      <m:rPr>
                        <m:nor/>
                      </m:rPr>
                      <a:rPr lang="en-US" altLang="ja-JP" b="1" i="0" smtClean="0">
                        <a:latin typeface="Cambria Math" panose="02040503050406030204" pitchFamily="18" charset="0"/>
                        <a:ea typeface="Cambria Math" panose="02040503050406030204" pitchFamily="18" charset="0"/>
                      </a:rPr>
                      <m:t> </m:t>
                    </m:r>
                    <m:r>
                      <m:rPr>
                        <m:nor/>
                      </m:rPr>
                      <a:rPr lang="ja-JP" altLang="en-US" dirty="0"/>
                      <m:t>と</m:t>
                    </m:r>
                    <m:r>
                      <m:rPr>
                        <m:nor/>
                      </m:rPr>
                      <a:rPr lang="en-US" altLang="ja-JP" b="1" i="0" dirty="0" smtClean="0"/>
                      <m:t> </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𝑅</m:t>
                        </m:r>
                      </m:e>
                      <m:sub>
                        <m:r>
                          <a:rPr lang="en-US" altLang="ja-JP" b="0" i="1">
                            <a:latin typeface="Cambria Math" panose="02040503050406030204" pitchFamily="18" charset="0"/>
                            <a:ea typeface="Cambria Math" panose="02040503050406030204" pitchFamily="18" charset="0"/>
                          </a:rPr>
                          <m:t>𝐸𝑢𝑟𝑜</m:t>
                        </m:r>
                      </m:sub>
                    </m:sSub>
                  </m:oMath>
                </a14:m>
                <a:r>
                  <a:rPr lang="en-US" altLang="ja-JP" dirty="0"/>
                  <a:t> </a:t>
                </a:r>
                <a:r>
                  <a:rPr lang="ja-JP" altLang="en-US" dirty="0"/>
                  <a:t>を分類する</a:t>
                </a:r>
                <a:endParaRPr lang="en-US" altLang="ja-JP" dirty="0"/>
              </a:p>
              <a:p>
                <a:pPr lvl="1"/>
                <a:r>
                  <a:rPr lang="ja-JP" altLang="en-US" dirty="0"/>
                  <a:t>既存手法</a:t>
                </a:r>
                <a:r>
                  <a:rPr lang="en-US" altLang="ja-JP" dirty="0"/>
                  <a:t>	</a:t>
                </a:r>
                <a14:m>
                  <m:oMath xmlns:m="http://schemas.openxmlformats.org/officeDocument/2006/math">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a:latin typeface="Cambria Math" panose="02040503050406030204" pitchFamily="18" charset="0"/>
                              </a:rPr>
                              <m:t>𝐶𝑖𝑡𝑖𝑒𝑠</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𝑅</m:t>
                            </m:r>
                          </m:e>
                          <m:sub>
                            <m:r>
                              <a:rPr lang="en-US" altLang="ja-JP" b="0" i="1" smtClean="0">
                                <a:latin typeface="Cambria Math" panose="02040503050406030204" pitchFamily="18" charset="0"/>
                                <a:ea typeface="Cambria Math" panose="02040503050406030204" pitchFamily="18" charset="0"/>
                              </a:rPr>
                              <m:t>𝐶𝑖𝑡𝑖𝑒𝑠</m:t>
                            </m:r>
                          </m:sub>
                        </m:sSub>
                      </m:e>
                    </m:d>
                    <m:r>
                      <a:rPr lang="en-US" altLang="ja-JP" b="1" i="0" smtClean="0">
                        <a:latin typeface="Cambria Math" panose="02040503050406030204" pitchFamily="18" charset="0"/>
                        <a:ea typeface="Cambria Math" panose="02040503050406030204" pitchFamily="18" charset="0"/>
                      </a:rPr>
                      <m:t>,  </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a:latin typeface="Cambria Math" panose="02040503050406030204" pitchFamily="18" charset="0"/>
                              </a:rPr>
                              <m:t>𝐸𝑢𝑟𝑜</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𝑅</m:t>
                            </m:r>
                          </m:e>
                          <m:sub>
                            <m:r>
                              <a:rPr lang="en-US" altLang="ja-JP" b="0" i="1">
                                <a:latin typeface="Cambria Math" panose="02040503050406030204" pitchFamily="18" charset="0"/>
                                <a:ea typeface="Cambria Math" panose="02040503050406030204" pitchFamily="18" charset="0"/>
                              </a:rPr>
                              <m:t>𝐸𝑢𝑟𝑜</m:t>
                            </m:r>
                          </m:sub>
                        </m:sSub>
                      </m:e>
                    </m:d>
                  </m:oMath>
                </a14:m>
                <a:endParaRPr lang="en-US" altLang="ja-JP" dirty="0"/>
              </a:p>
              <a:p>
                <a:pPr lvl="1"/>
                <a:r>
                  <a:rPr lang="en-US" altLang="ja-JP" dirty="0"/>
                  <a:t>RQ1		</a:t>
                </a:r>
                <a14:m>
                  <m:oMath xmlns:m="http://schemas.openxmlformats.org/officeDocument/2006/math">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a:latin typeface="Cambria Math" panose="02040503050406030204" pitchFamily="18" charset="0"/>
                              </a:rPr>
                              <m:t>𝐶𝑖𝑡𝑖𝑒𝑠</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𝑅</m:t>
                            </m:r>
                          </m:e>
                          <m:sub>
                            <m:r>
                              <a:rPr lang="en-US" altLang="ja-JP" b="0" i="1">
                                <a:latin typeface="Cambria Math" panose="02040503050406030204" pitchFamily="18" charset="0"/>
                                <a:ea typeface="Cambria Math" panose="02040503050406030204" pitchFamily="18" charset="0"/>
                              </a:rPr>
                              <m:t>𝐶𝑖𝑡𝑖𝑒𝑠</m:t>
                            </m:r>
                          </m:sub>
                        </m:sSub>
                      </m:e>
                    </m:d>
                    <m:r>
                      <a:rPr lang="en-US" altLang="ja-JP">
                        <a:latin typeface="Cambria Math" panose="02040503050406030204" pitchFamily="18" charset="0"/>
                        <a:ea typeface="Cambria Math" panose="02040503050406030204" pitchFamily="18" charset="0"/>
                      </a:rPr>
                      <m:t>,  </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a:latin typeface="Cambria Math" panose="02040503050406030204" pitchFamily="18" charset="0"/>
                              </a:rPr>
                              <m:t>𝐸𝑢𝑟𝑜</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𝑅</m:t>
                            </m:r>
                          </m:e>
                          <m:sub>
                            <m:r>
                              <a:rPr lang="en-US" altLang="ja-JP" b="0" i="1">
                                <a:latin typeface="Cambria Math" panose="02040503050406030204" pitchFamily="18" charset="0"/>
                                <a:ea typeface="Cambria Math" panose="02040503050406030204" pitchFamily="18" charset="0"/>
                              </a:rPr>
                              <m:t>𝐸𝑢𝑟𝑜</m:t>
                            </m:r>
                          </m:sub>
                        </m:sSub>
                      </m:e>
                    </m:d>
                  </m:oMath>
                </a14:m>
                <a:endParaRPr lang="en-US" altLang="ja-JP" dirty="0"/>
              </a:p>
              <a:p>
                <a:pPr lvl="1"/>
                <a:r>
                  <a:rPr lang="en-US" altLang="ja-JP" dirty="0"/>
                  <a:t>RQ2		</a:t>
                </a:r>
                <a14:m>
                  <m:oMath xmlns:m="http://schemas.openxmlformats.org/officeDocument/2006/math">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𝐸𝑢𝑟𝑜</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𝑅</m:t>
                            </m:r>
                          </m:e>
                          <m:sub>
                            <m:r>
                              <a:rPr lang="en-US" altLang="ja-JP" b="0" i="1">
                                <a:latin typeface="Cambria Math" panose="02040503050406030204" pitchFamily="18" charset="0"/>
                                <a:ea typeface="Cambria Math" panose="02040503050406030204" pitchFamily="18" charset="0"/>
                              </a:rPr>
                              <m:t>𝐶𝑖𝑡𝑖𝑒𝑠</m:t>
                            </m:r>
                          </m:sub>
                        </m:sSub>
                      </m:e>
                    </m:d>
                    <m:r>
                      <a:rPr lang="en-US" altLang="ja-JP" b="0" i="1" smtClean="0">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ea typeface="Cambria Math" panose="02040503050406030204" pitchFamily="18" charset="0"/>
                      </a:rPr>
                      <m:t>  </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a:latin typeface="Cambria Math" panose="02040503050406030204" pitchFamily="18" charset="0"/>
                              </a:rPr>
                              <m:t>𝐹</m:t>
                            </m:r>
                          </m:e>
                          <m:sub>
                            <m:r>
                              <a:rPr lang="en-US" altLang="ja-JP" b="0" i="1">
                                <a:latin typeface="Cambria Math" panose="02040503050406030204" pitchFamily="18" charset="0"/>
                              </a:rPr>
                              <m:t>𝐶𝑖𝑡𝑖𝑒𝑠</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𝑅</m:t>
                            </m:r>
                          </m:e>
                          <m:sub>
                            <m:r>
                              <a:rPr lang="en-US" altLang="ja-JP" b="0" i="1">
                                <a:latin typeface="Cambria Math" panose="02040503050406030204" pitchFamily="18" charset="0"/>
                              </a:rPr>
                              <m:t>𝐸𝑢𝑟𝑜</m:t>
                            </m:r>
                          </m:sub>
                        </m:sSub>
                      </m:e>
                    </m:d>
                  </m:oMath>
                </a14:m>
                <a:endParaRPr lang="en-US" altLang="ja-JP" dirty="0"/>
              </a:p>
              <a:p>
                <a:endParaRPr kumimoji="1" lang="en-US" altLang="ja-JP" dirty="0"/>
              </a:p>
              <a:p>
                <a:r>
                  <a:rPr lang="ja-JP" altLang="en-US" dirty="0"/>
                  <a:t>評価指標は</a:t>
                </a:r>
                <a:r>
                  <a:rPr lang="en-US" altLang="ja-JP" dirty="0"/>
                  <a:t>Precision, Recall, F1-score, AUC</a:t>
                </a:r>
              </a:p>
              <a:p>
                <a:r>
                  <a:rPr kumimoji="1" lang="en-US" altLang="ja-JP" dirty="0"/>
                  <a:t>AUC</a:t>
                </a:r>
                <a:r>
                  <a:rPr lang="ja-JP" altLang="en-US" dirty="0"/>
                  <a:t> </a:t>
                </a:r>
                <a:r>
                  <a:rPr lang="en-US" altLang="ja-JP" dirty="0"/>
                  <a:t>(Area Under the Curve)</a:t>
                </a:r>
                <a:endParaRPr kumimoji="1" lang="en-US" altLang="ja-JP" dirty="0"/>
              </a:p>
              <a:p>
                <a:pPr lvl="1"/>
                <a:r>
                  <a:rPr lang="en-US" altLang="ja-JP" dirty="0"/>
                  <a:t>ROC</a:t>
                </a:r>
                <a:r>
                  <a:rPr lang="ja-JP" altLang="en-US" dirty="0"/>
                  <a:t>曲線の下側の面積</a:t>
                </a:r>
                <a:endParaRPr lang="en-US" altLang="ja-JP" dirty="0"/>
              </a:p>
              <a:p>
                <a:pPr lvl="1"/>
                <a:r>
                  <a:rPr lang="ja-JP" altLang="en-US" dirty="0"/>
                  <a:t>特定の閾値に拠らず分類器の性能を評価できる</a:t>
                </a:r>
                <a:endParaRPr kumimoji="1" lang="en-US" altLang="ja-JP" dirty="0"/>
              </a:p>
              <a:p>
                <a:pPr lvl="1"/>
                <a:r>
                  <a:rPr lang="ja-JP" altLang="en-US" dirty="0"/>
                  <a:t>完璧に分類できる場合は</a:t>
                </a:r>
                <a:r>
                  <a:rPr lang="en-US" altLang="ja-JP" dirty="0"/>
                  <a:t>1.0</a:t>
                </a:r>
                <a:r>
                  <a:rPr lang="ja-JP" altLang="en-US" dirty="0" err="1"/>
                  <a:t>，</a:t>
                </a:r>
                <a:r>
                  <a:rPr lang="ja-JP" altLang="en-US" dirty="0"/>
                  <a:t>ランダムで</a:t>
                </a:r>
                <a:r>
                  <a:rPr lang="en-US" altLang="ja-JP" dirty="0"/>
                  <a:t>0.5</a:t>
                </a:r>
                <a:r>
                  <a:rPr lang="ja-JP" altLang="en-US" dirty="0"/>
                  <a:t>となる</a:t>
                </a:r>
                <a:endParaRPr kumimoji="1" lang="en-US" altLang="ja-JP" dirty="0"/>
              </a:p>
              <a:p>
                <a:pPr lvl="2"/>
                <a:r>
                  <a:rPr kumimoji="1" lang="en-US" altLang="ja-JP" dirty="0"/>
                  <a:t>1.0~0.9</a:t>
                </a:r>
                <a:r>
                  <a:rPr lang="ja-JP" altLang="en-US" dirty="0"/>
                  <a:t> </a:t>
                </a:r>
                <a:r>
                  <a:rPr lang="en-US" altLang="ja-JP" dirty="0"/>
                  <a:t>:</a:t>
                </a:r>
                <a:r>
                  <a:rPr lang="ja-JP" altLang="en-US" dirty="0"/>
                  <a:t> 高精度</a:t>
                </a:r>
                <a:endParaRPr kumimoji="1" lang="en-US" altLang="ja-JP" dirty="0"/>
              </a:p>
              <a:p>
                <a:pPr lvl="2"/>
                <a:r>
                  <a:rPr lang="en-US" altLang="ja-JP" dirty="0"/>
                  <a:t>0.9~0.7</a:t>
                </a:r>
                <a:r>
                  <a:rPr lang="ja-JP" altLang="en-US" dirty="0"/>
                  <a:t> </a:t>
                </a:r>
                <a:r>
                  <a:rPr lang="en-US" altLang="ja-JP" dirty="0"/>
                  <a:t>:</a:t>
                </a:r>
                <a:r>
                  <a:rPr lang="ja-JP" altLang="en-US" dirty="0"/>
                  <a:t> 中精度</a:t>
                </a:r>
                <a:endParaRPr lang="en-US" altLang="ja-JP" dirty="0"/>
              </a:p>
              <a:p>
                <a:pPr lvl="2"/>
                <a:r>
                  <a:rPr kumimoji="1" lang="en-US" altLang="ja-JP" dirty="0"/>
                  <a:t>0.7~0.5 : </a:t>
                </a:r>
                <a:r>
                  <a:rPr kumimoji="1" lang="ja-JP" altLang="en-US" dirty="0"/>
                  <a:t>低精度</a:t>
                </a:r>
              </a:p>
            </p:txBody>
          </p:sp>
        </mc:Choice>
        <mc:Fallback>
          <p:sp>
            <p:nvSpPr>
              <p:cNvPr id="3" name="コンテンツ プレースホルダー 2">
                <a:extLst>
                  <a:ext uri="{FF2B5EF4-FFF2-40B4-BE49-F238E27FC236}">
                    <a16:creationId xmlns:a16="http://schemas.microsoft.com/office/drawing/2014/main" id="{09BD54BF-DDA1-4A08-A568-F2527CE54039}"/>
                  </a:ext>
                </a:extLst>
              </p:cNvPr>
              <p:cNvSpPr>
                <a:spLocks noGrp="1" noRot="1" noChangeAspect="1" noMove="1" noResize="1" noEditPoints="1" noAdjustHandles="1" noChangeArrowheads="1" noChangeShapeType="1" noTextEdit="1"/>
              </p:cNvSpPr>
              <p:nvPr>
                <p:ph idx="1"/>
              </p:nvPr>
            </p:nvSpPr>
            <p:spPr>
              <a:blipFill>
                <a:blip r:embed="rId3"/>
                <a:stretch>
                  <a:fillRect l="-1391" t="-1965" b="-92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EFD7BB4-3B70-403D-B6E3-B49AFFBB363D}"/>
              </a:ext>
            </a:extLst>
          </p:cNvPr>
          <p:cNvSpPr>
            <a:spLocks noGrp="1"/>
          </p:cNvSpPr>
          <p:nvPr>
            <p:ph type="sldNum" sz="quarter" idx="12"/>
          </p:nvPr>
        </p:nvSpPr>
        <p:spPr/>
        <p:txBody>
          <a:bodyPr/>
          <a:lstStyle/>
          <a:p>
            <a:fld id="{310E90F2-0F65-4717-A352-08170F7BDCAA}" type="slidenum">
              <a:rPr kumimoji="1" lang="ja-JP" altLang="en-US" smtClean="0"/>
              <a:t>13</a:t>
            </a:fld>
            <a:endParaRPr kumimoji="1" lang="ja-JP" altLang="en-US" dirty="0"/>
          </a:p>
        </p:txBody>
      </p:sp>
    </p:spTree>
    <p:extLst>
      <p:ext uri="{BB962C8B-B14F-4D97-AF65-F5344CB8AC3E}">
        <p14:creationId xmlns:p14="http://schemas.microsoft.com/office/powerpoint/2010/main" val="2554908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BAC846-CCD5-4B71-925B-2700357CDD41}"/>
              </a:ext>
            </a:extLst>
          </p:cNvPr>
          <p:cNvSpPr>
            <a:spLocks noGrp="1"/>
          </p:cNvSpPr>
          <p:nvPr>
            <p:ph type="title"/>
          </p:nvPr>
        </p:nvSpPr>
        <p:spPr/>
        <p:txBody>
          <a:bodyPr>
            <a:normAutofit fontScale="90000"/>
          </a:bodyPr>
          <a:lstStyle/>
          <a:p>
            <a:r>
              <a:rPr kumimoji="1" lang="ja-JP" altLang="en-US" dirty="0"/>
              <a:t>実験結果 </a:t>
            </a:r>
            <a:r>
              <a:rPr kumimoji="1" lang="en-US" altLang="ja-JP" dirty="0"/>
              <a:t>| </a:t>
            </a:r>
            <a:r>
              <a:rPr kumimoji="1" lang="en-US" altLang="ja-JP" sz="3600" dirty="0"/>
              <a:t>RQ1. </a:t>
            </a:r>
            <a:r>
              <a:rPr kumimoji="1" lang="ja-JP" altLang="en-US" sz="3600" dirty="0"/>
              <a:t>提案手法の精度は？</a:t>
            </a:r>
            <a:endParaRPr kumimoji="1" lang="ja-JP" altLang="en-US" dirty="0"/>
          </a:p>
        </p:txBody>
      </p:sp>
      <p:sp>
        <p:nvSpPr>
          <p:cNvPr id="3" name="コンテンツ プレースホルダー 2">
            <a:extLst>
              <a:ext uri="{FF2B5EF4-FFF2-40B4-BE49-F238E27FC236}">
                <a16:creationId xmlns:a16="http://schemas.microsoft.com/office/drawing/2014/main" id="{1EDAA9B7-C28D-4E4A-BEDE-F535534D8DC7}"/>
              </a:ext>
            </a:extLst>
          </p:cNvPr>
          <p:cNvSpPr>
            <a:spLocks noGrp="1"/>
          </p:cNvSpPr>
          <p:nvPr>
            <p:ph idx="1"/>
          </p:nvPr>
        </p:nvSpPr>
        <p:spPr>
          <a:xfrm>
            <a:off x="628650" y="905165"/>
            <a:ext cx="7886700" cy="3723986"/>
          </a:xfrm>
        </p:spPr>
        <p:txBody>
          <a:bodyPr/>
          <a:lstStyle/>
          <a:p>
            <a:r>
              <a:rPr kumimoji="1" lang="ja-JP" altLang="en-US" dirty="0"/>
              <a:t>既存手法では高い精度で分類可能</a:t>
            </a:r>
            <a:endParaRPr kumimoji="1" lang="en-US" altLang="ja-JP" dirty="0"/>
          </a:p>
          <a:p>
            <a:r>
              <a:rPr lang="ja-JP" altLang="en-US" dirty="0"/>
              <a:t>提案手法もある程度の精度で分類可能</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ADA305C3-6DF1-4322-97CB-CA9153B74642}"/>
              </a:ext>
            </a:extLst>
          </p:cNvPr>
          <p:cNvSpPr>
            <a:spLocks noGrp="1"/>
          </p:cNvSpPr>
          <p:nvPr>
            <p:ph type="sldNum" sz="quarter" idx="12"/>
          </p:nvPr>
        </p:nvSpPr>
        <p:spPr/>
        <p:txBody>
          <a:bodyPr/>
          <a:lstStyle/>
          <a:p>
            <a:fld id="{310E90F2-0F65-4717-A352-08170F7BDCAA}" type="slidenum">
              <a:rPr kumimoji="1" lang="ja-JP" altLang="en-US" smtClean="0"/>
              <a:t>14</a:t>
            </a:fld>
            <a:endParaRPr kumimoji="1" lang="ja-JP" altLang="en-US" dirty="0"/>
          </a:p>
        </p:txBody>
      </p:sp>
      <p:pic>
        <p:nvPicPr>
          <p:cNvPr id="5" name="図 4">
            <a:extLst>
              <a:ext uri="{FF2B5EF4-FFF2-40B4-BE49-F238E27FC236}">
                <a16:creationId xmlns:a16="http://schemas.microsoft.com/office/drawing/2014/main" id="{92D859E7-9C41-48CB-9C6D-BB6BC8F95C8A}"/>
              </a:ext>
            </a:extLst>
          </p:cNvPr>
          <p:cNvPicPr>
            <a:picLocks noChangeAspect="1"/>
          </p:cNvPicPr>
          <p:nvPr/>
        </p:nvPicPr>
        <p:blipFill>
          <a:blip r:embed="rId3"/>
          <a:stretch>
            <a:fillRect/>
          </a:stretch>
        </p:blipFill>
        <p:spPr>
          <a:xfrm>
            <a:off x="142613" y="4427448"/>
            <a:ext cx="8858774" cy="1629271"/>
          </a:xfrm>
          <a:prstGeom prst="rect">
            <a:avLst/>
          </a:prstGeom>
        </p:spPr>
      </p:pic>
    </p:spTree>
    <p:extLst>
      <p:ext uri="{BB962C8B-B14F-4D97-AF65-F5344CB8AC3E}">
        <p14:creationId xmlns:p14="http://schemas.microsoft.com/office/powerpoint/2010/main" val="586218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BAC846-CCD5-4B71-925B-2700357CDD41}"/>
              </a:ext>
            </a:extLst>
          </p:cNvPr>
          <p:cNvSpPr>
            <a:spLocks noGrp="1"/>
          </p:cNvSpPr>
          <p:nvPr>
            <p:ph type="title"/>
          </p:nvPr>
        </p:nvSpPr>
        <p:spPr>
          <a:xfrm>
            <a:off x="628650" y="83127"/>
            <a:ext cx="7886700" cy="637309"/>
          </a:xfrm>
        </p:spPr>
        <p:txBody>
          <a:bodyPr>
            <a:normAutofit fontScale="90000"/>
          </a:bodyPr>
          <a:lstStyle/>
          <a:p>
            <a:r>
              <a:rPr kumimoji="1" lang="ja-JP" altLang="en-US" dirty="0"/>
              <a:t>実験結果 </a:t>
            </a:r>
            <a:r>
              <a:rPr kumimoji="1" lang="en-US" altLang="ja-JP" dirty="0"/>
              <a:t>| </a:t>
            </a:r>
            <a:r>
              <a:rPr kumimoji="1" lang="en-US" altLang="ja-JP" sz="3600" dirty="0"/>
              <a:t>RQ2. </a:t>
            </a:r>
            <a:r>
              <a:rPr kumimoji="1" lang="en-US" altLang="ja-JP" dirty="0"/>
              <a:t> </a:t>
            </a:r>
            <a:endParaRPr kumimoji="1" lang="ja-JP" altLang="en-US" dirty="0"/>
          </a:p>
        </p:txBody>
      </p:sp>
      <p:sp>
        <p:nvSpPr>
          <p:cNvPr id="4" name="スライド番号プレースホルダー 3">
            <a:extLst>
              <a:ext uri="{FF2B5EF4-FFF2-40B4-BE49-F238E27FC236}">
                <a16:creationId xmlns:a16="http://schemas.microsoft.com/office/drawing/2014/main" id="{ADA305C3-6DF1-4322-97CB-CA9153B74642}"/>
              </a:ext>
            </a:extLst>
          </p:cNvPr>
          <p:cNvSpPr>
            <a:spLocks noGrp="1"/>
          </p:cNvSpPr>
          <p:nvPr>
            <p:ph type="sldNum" sz="quarter" idx="12"/>
          </p:nvPr>
        </p:nvSpPr>
        <p:spPr/>
        <p:txBody>
          <a:bodyPr/>
          <a:lstStyle/>
          <a:p>
            <a:fld id="{310E90F2-0F65-4717-A352-08170F7BDCAA}" type="slidenum">
              <a:rPr kumimoji="1" lang="ja-JP" altLang="en-US" smtClean="0"/>
              <a:t>15</a:t>
            </a:fld>
            <a:endParaRPr kumimoji="1" lang="ja-JP" altLang="en-US" dirty="0"/>
          </a:p>
        </p:txBody>
      </p:sp>
      <p:sp>
        <p:nvSpPr>
          <p:cNvPr id="20" name="タイトル 1">
            <a:extLst>
              <a:ext uri="{FF2B5EF4-FFF2-40B4-BE49-F238E27FC236}">
                <a16:creationId xmlns:a16="http://schemas.microsoft.com/office/drawing/2014/main" id="{5799F2EB-D7B4-4185-816C-DAC548F72FA8}"/>
              </a:ext>
            </a:extLst>
          </p:cNvPr>
          <p:cNvSpPr txBox="1">
            <a:spLocks/>
          </p:cNvSpPr>
          <p:nvPr/>
        </p:nvSpPr>
        <p:spPr>
          <a:xfrm>
            <a:off x="4248522" y="101508"/>
            <a:ext cx="4266827" cy="637309"/>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kumimoji="1" sz="4400" b="1" kern="1200">
                <a:solidFill>
                  <a:schemeClr val="bg1"/>
                </a:solidFill>
                <a:latin typeface="+mn-ea"/>
                <a:ea typeface="+mn-ea"/>
                <a:cs typeface="+mj-cs"/>
              </a:defRPr>
            </a:lvl1pPr>
          </a:lstStyle>
          <a:p>
            <a:r>
              <a:rPr lang="ja-JP" altLang="en-US" sz="2000" dirty="0"/>
              <a:t>フォーラムを持たないアプリにも</a:t>
            </a:r>
            <a:br>
              <a:rPr lang="en-US" altLang="ja-JP" sz="2000" dirty="0"/>
            </a:br>
            <a:r>
              <a:rPr lang="ja-JP" altLang="en-US" sz="2000" dirty="0"/>
              <a:t>提案手法を適用可能か？</a:t>
            </a:r>
          </a:p>
        </p:txBody>
      </p:sp>
      <p:sp>
        <p:nvSpPr>
          <p:cNvPr id="5" name="コンテンツ プレースホルダー 4">
            <a:extLst>
              <a:ext uri="{FF2B5EF4-FFF2-40B4-BE49-F238E27FC236}">
                <a16:creationId xmlns:a16="http://schemas.microsoft.com/office/drawing/2014/main" id="{D6277DD8-C074-449F-91BA-63C8751CA96D}"/>
              </a:ext>
            </a:extLst>
          </p:cNvPr>
          <p:cNvSpPr>
            <a:spLocks noGrp="1"/>
          </p:cNvSpPr>
          <p:nvPr>
            <p:ph idx="1"/>
          </p:nvPr>
        </p:nvSpPr>
        <p:spPr>
          <a:xfrm>
            <a:off x="628650" y="905164"/>
            <a:ext cx="7886700" cy="5271799"/>
          </a:xfrm>
        </p:spPr>
        <p:txBody>
          <a:bodyPr/>
          <a:lstStyle/>
          <a:p>
            <a:r>
              <a:rPr lang="ja-JP" altLang="en-US" dirty="0"/>
              <a:t>別のフォーラムを用いた場合でもあまり精度は低下していない</a:t>
            </a:r>
            <a:endParaRPr lang="en-US" altLang="ja-JP" dirty="0"/>
          </a:p>
          <a:p>
            <a:r>
              <a:rPr lang="ja-JP" altLang="en-US" dirty="0"/>
              <a:t>フォーラムを持たないアプリでも，別のアプリのフォーラムを用いて提案手法を適用可能</a:t>
            </a:r>
          </a:p>
        </p:txBody>
      </p:sp>
      <p:pic>
        <p:nvPicPr>
          <p:cNvPr id="27" name="図 26">
            <a:extLst>
              <a:ext uri="{FF2B5EF4-FFF2-40B4-BE49-F238E27FC236}">
                <a16:creationId xmlns:a16="http://schemas.microsoft.com/office/drawing/2014/main" id="{108F074B-E140-45B0-A511-3AA7148353F7}"/>
              </a:ext>
            </a:extLst>
          </p:cNvPr>
          <p:cNvPicPr>
            <a:picLocks noChangeAspect="1"/>
          </p:cNvPicPr>
          <p:nvPr/>
        </p:nvPicPr>
        <p:blipFill>
          <a:blip r:embed="rId3"/>
          <a:stretch>
            <a:fillRect/>
          </a:stretch>
        </p:blipFill>
        <p:spPr>
          <a:xfrm>
            <a:off x="142613" y="4445831"/>
            <a:ext cx="8858774" cy="1627628"/>
          </a:xfrm>
          <a:prstGeom prst="rect">
            <a:avLst/>
          </a:prstGeom>
        </p:spPr>
      </p:pic>
    </p:spTree>
    <p:extLst>
      <p:ext uri="{BB962C8B-B14F-4D97-AF65-F5344CB8AC3E}">
        <p14:creationId xmlns:p14="http://schemas.microsoft.com/office/powerpoint/2010/main" val="3834692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1F24C-3297-4AFB-B865-F04D6EE75A8B}"/>
              </a:ext>
            </a:extLst>
          </p:cNvPr>
          <p:cNvSpPr>
            <a:spLocks noGrp="1"/>
          </p:cNvSpPr>
          <p:nvPr>
            <p:ph type="title"/>
          </p:nvPr>
        </p:nvSpPr>
        <p:spPr/>
        <p:txBody>
          <a:bodyPr>
            <a:normAutofit fontScale="90000"/>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8E474268-3AA3-4782-9299-19B07500AD0C}"/>
              </a:ext>
            </a:extLst>
          </p:cNvPr>
          <p:cNvSpPr>
            <a:spLocks noGrp="1"/>
          </p:cNvSpPr>
          <p:nvPr>
            <p:ph idx="1"/>
          </p:nvPr>
        </p:nvSpPr>
        <p:spPr>
          <a:xfrm>
            <a:off x="628649" y="905164"/>
            <a:ext cx="8296275" cy="5271799"/>
          </a:xfrm>
        </p:spPr>
        <p:txBody>
          <a:bodyPr/>
          <a:lstStyle/>
          <a:p>
            <a:pPr>
              <a:lnSpc>
                <a:spcPct val="100000"/>
              </a:lnSpc>
            </a:pPr>
            <a:r>
              <a:rPr lang="ja-JP" altLang="en-US" dirty="0"/>
              <a:t>フォーラムのトピックを教師データとした</a:t>
            </a:r>
            <a:br>
              <a:rPr lang="en-US" altLang="ja-JP" dirty="0"/>
            </a:br>
            <a:r>
              <a:rPr lang="ja-JP" altLang="en-US" dirty="0"/>
              <a:t>レビュー分類手法を提案</a:t>
            </a:r>
            <a:endParaRPr lang="en-US" altLang="ja-JP" dirty="0"/>
          </a:p>
          <a:p>
            <a:pPr>
              <a:lnSpc>
                <a:spcPct val="100000"/>
              </a:lnSpc>
            </a:pPr>
            <a:r>
              <a:rPr lang="ja-JP" altLang="en-US" dirty="0"/>
              <a:t>教師データを用意する労力を大幅に削減</a:t>
            </a:r>
          </a:p>
          <a:p>
            <a:pPr>
              <a:lnSpc>
                <a:spcPct val="100000"/>
              </a:lnSpc>
            </a:pPr>
            <a:r>
              <a:rPr kumimoji="1" lang="ja-JP" altLang="en-US" dirty="0"/>
              <a:t>既存手法には劣るが提案手法でも十分な精度で</a:t>
            </a:r>
            <a:br>
              <a:rPr kumimoji="1" lang="en-US" altLang="ja-JP" dirty="0"/>
            </a:br>
            <a:r>
              <a:rPr kumimoji="1" lang="ja-JP" altLang="en-US" dirty="0"/>
              <a:t>分類できる</a:t>
            </a:r>
            <a:endParaRPr kumimoji="1" lang="en-US" altLang="ja-JP" dirty="0"/>
          </a:p>
          <a:p>
            <a:pPr>
              <a:lnSpc>
                <a:spcPct val="100000"/>
              </a:lnSpc>
            </a:pPr>
            <a:r>
              <a:rPr lang="ja-JP" altLang="en-US" dirty="0"/>
              <a:t>フォーラムを持たないアプリでも別のフォーラムを教師データとして提案手法を適用可能</a:t>
            </a:r>
            <a:endParaRPr kumimoji="1" lang="ja-JP" altLang="en-US" dirty="0"/>
          </a:p>
        </p:txBody>
      </p:sp>
      <p:sp>
        <p:nvSpPr>
          <p:cNvPr id="4" name="スライド番号プレースホルダー 3">
            <a:extLst>
              <a:ext uri="{FF2B5EF4-FFF2-40B4-BE49-F238E27FC236}">
                <a16:creationId xmlns:a16="http://schemas.microsoft.com/office/drawing/2014/main" id="{96741AD1-3A14-4C9D-B4E6-F5CDFA01F66C}"/>
              </a:ext>
            </a:extLst>
          </p:cNvPr>
          <p:cNvSpPr>
            <a:spLocks noGrp="1"/>
          </p:cNvSpPr>
          <p:nvPr>
            <p:ph type="sldNum" sz="quarter" idx="12"/>
          </p:nvPr>
        </p:nvSpPr>
        <p:spPr/>
        <p:txBody>
          <a:bodyPr/>
          <a:lstStyle/>
          <a:p>
            <a:fld id="{310E90F2-0F65-4717-A352-08170F7BDCAA}" type="slidenum">
              <a:rPr kumimoji="1" lang="ja-JP" altLang="en-US" smtClean="0"/>
              <a:t>16</a:t>
            </a:fld>
            <a:endParaRPr kumimoji="1" lang="ja-JP" altLang="en-US" dirty="0"/>
          </a:p>
        </p:txBody>
      </p:sp>
    </p:spTree>
    <p:extLst>
      <p:ext uri="{BB962C8B-B14F-4D97-AF65-F5344CB8AC3E}">
        <p14:creationId xmlns:p14="http://schemas.microsoft.com/office/powerpoint/2010/main" val="1792798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F039EE-43EA-4B61-A4B0-F6B8F2D4563D}"/>
              </a:ext>
            </a:extLst>
          </p:cNvPr>
          <p:cNvSpPr>
            <a:spLocks noGrp="1"/>
          </p:cNvSpPr>
          <p:nvPr>
            <p:ph type="title"/>
          </p:nvPr>
        </p:nvSpPr>
        <p:spPr/>
        <p:txBody>
          <a:bodyPr>
            <a:normAutofit fontScale="90000"/>
          </a:bodyPr>
          <a:lstStyle/>
          <a:p>
            <a:r>
              <a:rPr kumimoji="1" lang="ja-JP" altLang="en-US" dirty="0"/>
              <a:t>今後の予定</a:t>
            </a:r>
          </a:p>
        </p:txBody>
      </p:sp>
      <p:graphicFrame>
        <p:nvGraphicFramePr>
          <p:cNvPr id="5" name="コンテンツ プレースホルダー 4">
            <a:extLst>
              <a:ext uri="{FF2B5EF4-FFF2-40B4-BE49-F238E27FC236}">
                <a16:creationId xmlns:a16="http://schemas.microsoft.com/office/drawing/2014/main" id="{92540DD4-51F6-4DA4-9F6A-9C2EB313432A}"/>
              </a:ext>
            </a:extLst>
          </p:cNvPr>
          <p:cNvGraphicFramePr>
            <a:graphicFrameLocks noGrp="1"/>
          </p:cNvGraphicFramePr>
          <p:nvPr>
            <p:ph idx="1"/>
            <p:extLst>
              <p:ext uri="{D42A27DB-BD31-4B8C-83A1-F6EECF244321}">
                <p14:modId xmlns:p14="http://schemas.microsoft.com/office/powerpoint/2010/main" val="1738694649"/>
              </p:ext>
            </p:extLst>
          </p:nvPr>
        </p:nvGraphicFramePr>
        <p:xfrm>
          <a:off x="628650" y="904874"/>
          <a:ext cx="7886700" cy="2997592"/>
        </p:xfrm>
        <a:graphic>
          <a:graphicData uri="http://schemas.openxmlformats.org/drawingml/2006/table">
            <a:tbl>
              <a:tblPr firstRow="1" bandRow="1">
                <a:tableStyleId>{2D5ABB26-0587-4C30-8999-92F81FD0307C}</a:tableStyleId>
              </a:tblPr>
              <a:tblGrid>
                <a:gridCol w="1736481">
                  <a:extLst>
                    <a:ext uri="{9D8B030D-6E8A-4147-A177-3AD203B41FA5}">
                      <a16:colId xmlns:a16="http://schemas.microsoft.com/office/drawing/2014/main" val="1894085890"/>
                    </a:ext>
                  </a:extLst>
                </a:gridCol>
                <a:gridCol w="6150219">
                  <a:extLst>
                    <a:ext uri="{9D8B030D-6E8A-4147-A177-3AD203B41FA5}">
                      <a16:colId xmlns:a16="http://schemas.microsoft.com/office/drawing/2014/main" val="3323841968"/>
                    </a:ext>
                  </a:extLst>
                </a:gridCol>
              </a:tblGrid>
              <a:tr h="660157">
                <a:tc>
                  <a:txBody>
                    <a:bodyPr/>
                    <a:lstStyle/>
                    <a:p>
                      <a:r>
                        <a:rPr kumimoji="1" lang="ja-JP" altLang="en-US" sz="2800" b="1" dirty="0">
                          <a:solidFill>
                            <a:schemeClr val="tx1">
                              <a:lumMod val="75000"/>
                              <a:lumOff val="25000"/>
                            </a:schemeClr>
                          </a:solidFill>
                        </a:rPr>
                        <a:t>日程</a:t>
                      </a:r>
                    </a:p>
                  </a:txBody>
                  <a:tcPr anchor="ctr">
                    <a:lnB w="12700" cap="flat" cmpd="sng" algn="ctr">
                      <a:solidFill>
                        <a:schemeClr val="accent4">
                          <a:lumMod val="75000"/>
                        </a:schemeClr>
                      </a:solidFill>
                      <a:prstDash val="solid"/>
                      <a:round/>
                      <a:headEnd type="none" w="med" len="med"/>
                      <a:tailEnd type="none" w="med" len="med"/>
                    </a:lnB>
                  </a:tcPr>
                </a:tc>
                <a:tc>
                  <a:txBody>
                    <a:bodyPr/>
                    <a:lstStyle/>
                    <a:p>
                      <a:r>
                        <a:rPr kumimoji="1" lang="ja-JP" altLang="en-US" sz="2800" b="1" dirty="0">
                          <a:solidFill>
                            <a:schemeClr val="tx1">
                              <a:lumMod val="75000"/>
                              <a:lumOff val="25000"/>
                            </a:schemeClr>
                          </a:solidFill>
                        </a:rPr>
                        <a:t>内容</a:t>
                      </a:r>
                    </a:p>
                  </a:txBody>
                  <a:tcPr anchor="ctr">
                    <a:lnB w="12700" cap="flat" cmpd="sng" algn="ctr">
                      <a:solidFill>
                        <a:schemeClr val="accent4">
                          <a:lumMod val="75000"/>
                        </a:schemeClr>
                      </a:solidFill>
                      <a:prstDash val="solid"/>
                      <a:round/>
                      <a:headEnd type="none" w="med" len="med"/>
                      <a:tailEnd type="none" w="med" len="med"/>
                    </a:lnB>
                  </a:tcPr>
                </a:tc>
                <a:extLst>
                  <a:ext uri="{0D108BD9-81ED-4DB2-BD59-A6C34878D82A}">
                    <a16:rowId xmlns:a16="http://schemas.microsoft.com/office/drawing/2014/main" val="940231834"/>
                  </a:ext>
                </a:extLst>
              </a:tr>
              <a:tr h="779145">
                <a:tc>
                  <a:txBody>
                    <a:bodyPr/>
                    <a:lstStyle/>
                    <a:p>
                      <a:r>
                        <a:rPr kumimoji="1" lang="en-US" altLang="ja-JP" sz="2800" b="1" dirty="0">
                          <a:solidFill>
                            <a:schemeClr val="tx1">
                              <a:lumMod val="75000"/>
                              <a:lumOff val="25000"/>
                            </a:schemeClr>
                          </a:solidFill>
                        </a:rPr>
                        <a:t>12/15</a:t>
                      </a:r>
                      <a:endParaRPr kumimoji="1" lang="ja-JP" altLang="en-US" sz="2800" b="1" dirty="0">
                        <a:solidFill>
                          <a:schemeClr val="tx1">
                            <a:lumMod val="75000"/>
                            <a:lumOff val="25000"/>
                          </a:schemeClr>
                        </a:solidFill>
                      </a:endParaRPr>
                    </a:p>
                  </a:txBody>
                  <a:tcPr anchor="ctr">
                    <a:lnT w="12700" cap="flat" cmpd="sng" algn="ctr">
                      <a:solidFill>
                        <a:schemeClr val="accent4">
                          <a:lumMod val="75000"/>
                        </a:schemeClr>
                      </a:solidFill>
                      <a:prstDash val="solid"/>
                      <a:round/>
                      <a:headEnd type="none" w="med" len="med"/>
                      <a:tailEnd type="none" w="med" len="med"/>
                    </a:lnT>
                  </a:tcPr>
                </a:tc>
                <a:tc>
                  <a:txBody>
                    <a:bodyPr/>
                    <a:lstStyle/>
                    <a:p>
                      <a:r>
                        <a:rPr kumimoji="1" lang="en-US" altLang="ja-JP" sz="2800" b="1" dirty="0">
                          <a:solidFill>
                            <a:schemeClr val="tx1">
                              <a:lumMod val="75000"/>
                              <a:lumOff val="25000"/>
                            </a:schemeClr>
                          </a:solidFill>
                        </a:rPr>
                        <a:t>SIGSS</a:t>
                      </a:r>
                      <a:r>
                        <a:rPr kumimoji="1" lang="ja-JP" altLang="en-US" sz="2800" b="1" dirty="0">
                          <a:solidFill>
                            <a:schemeClr val="tx1">
                              <a:lumMod val="75000"/>
                              <a:lumOff val="25000"/>
                            </a:schemeClr>
                          </a:solidFill>
                        </a:rPr>
                        <a:t>論文投稿</a:t>
                      </a:r>
                    </a:p>
                  </a:txBody>
                  <a:tcPr anchor="ctr">
                    <a:lnT w="12700" cap="flat" cmpd="sng" algn="ctr">
                      <a:solidFill>
                        <a:schemeClr val="accent4">
                          <a:lumMod val="75000"/>
                        </a:schemeClr>
                      </a:solidFill>
                      <a:prstDash val="solid"/>
                      <a:round/>
                      <a:headEnd type="none" w="med" len="med"/>
                      <a:tailEnd type="none" w="med" len="med"/>
                    </a:lnT>
                  </a:tcPr>
                </a:tc>
                <a:extLst>
                  <a:ext uri="{0D108BD9-81ED-4DB2-BD59-A6C34878D82A}">
                    <a16:rowId xmlns:a16="http://schemas.microsoft.com/office/drawing/2014/main" val="1007394628"/>
                  </a:ext>
                </a:extLst>
              </a:tr>
              <a:tr h="779145">
                <a:tc>
                  <a:txBody>
                    <a:bodyPr/>
                    <a:lstStyle/>
                    <a:p>
                      <a:r>
                        <a:rPr kumimoji="1" lang="en-US" altLang="ja-JP" sz="2800" b="1" dirty="0">
                          <a:solidFill>
                            <a:schemeClr val="tx1">
                              <a:lumMod val="75000"/>
                              <a:lumOff val="25000"/>
                            </a:schemeClr>
                          </a:solidFill>
                        </a:rPr>
                        <a:t>1</a:t>
                      </a:r>
                      <a:r>
                        <a:rPr kumimoji="1" lang="ja-JP" altLang="en-US" sz="2800" b="1" dirty="0">
                          <a:solidFill>
                            <a:schemeClr val="tx1">
                              <a:lumMod val="75000"/>
                              <a:lumOff val="25000"/>
                            </a:schemeClr>
                          </a:solidFill>
                        </a:rPr>
                        <a:t>月</a:t>
                      </a:r>
                    </a:p>
                  </a:txBody>
                  <a:tcPr anchor="ctr"/>
                </a:tc>
                <a:tc>
                  <a:txBody>
                    <a:bodyPr/>
                    <a:lstStyle/>
                    <a:p>
                      <a:r>
                        <a:rPr kumimoji="1" lang="en-US" altLang="ja-JP" sz="2800" b="1" dirty="0">
                          <a:solidFill>
                            <a:schemeClr val="tx1">
                              <a:lumMod val="75000"/>
                              <a:lumOff val="25000"/>
                            </a:schemeClr>
                          </a:solidFill>
                        </a:rPr>
                        <a:t>SIGSS</a:t>
                      </a:r>
                      <a:r>
                        <a:rPr kumimoji="1" lang="ja-JP" altLang="en-US" sz="2800" b="1" dirty="0">
                          <a:solidFill>
                            <a:schemeClr val="tx1">
                              <a:lumMod val="75000"/>
                              <a:lumOff val="25000"/>
                            </a:schemeClr>
                          </a:solidFill>
                        </a:rPr>
                        <a:t>発表</a:t>
                      </a:r>
                    </a:p>
                  </a:txBody>
                  <a:tcPr anchor="ctr"/>
                </a:tc>
                <a:extLst>
                  <a:ext uri="{0D108BD9-81ED-4DB2-BD59-A6C34878D82A}">
                    <a16:rowId xmlns:a16="http://schemas.microsoft.com/office/drawing/2014/main" val="401870618"/>
                  </a:ext>
                </a:extLst>
              </a:tr>
              <a:tr h="779145">
                <a:tc>
                  <a:txBody>
                    <a:bodyPr/>
                    <a:lstStyle/>
                    <a:p>
                      <a:r>
                        <a:rPr kumimoji="1" lang="en-US" altLang="ja-JP" sz="2800" b="1" dirty="0">
                          <a:solidFill>
                            <a:schemeClr val="tx1">
                              <a:lumMod val="75000"/>
                              <a:lumOff val="25000"/>
                            </a:schemeClr>
                          </a:solidFill>
                        </a:rPr>
                        <a:t>2</a:t>
                      </a:r>
                      <a:r>
                        <a:rPr kumimoji="1" lang="ja-JP" altLang="en-US" sz="2800" b="1" dirty="0">
                          <a:solidFill>
                            <a:schemeClr val="tx1">
                              <a:lumMod val="75000"/>
                              <a:lumOff val="25000"/>
                            </a:schemeClr>
                          </a:solidFill>
                        </a:rPr>
                        <a:t>月</a:t>
                      </a:r>
                    </a:p>
                  </a:txBody>
                  <a:tcPr anchor="ctr"/>
                </a:tc>
                <a:tc>
                  <a:txBody>
                    <a:bodyPr/>
                    <a:lstStyle/>
                    <a:p>
                      <a:r>
                        <a:rPr kumimoji="1" lang="ja-JP" altLang="en-US" sz="2800" b="1" dirty="0">
                          <a:solidFill>
                            <a:schemeClr val="tx1">
                              <a:lumMod val="75000"/>
                              <a:lumOff val="25000"/>
                            </a:schemeClr>
                          </a:solidFill>
                        </a:rPr>
                        <a:t>修論発表</a:t>
                      </a:r>
                    </a:p>
                  </a:txBody>
                  <a:tcPr anchor="ctr"/>
                </a:tc>
                <a:extLst>
                  <a:ext uri="{0D108BD9-81ED-4DB2-BD59-A6C34878D82A}">
                    <a16:rowId xmlns:a16="http://schemas.microsoft.com/office/drawing/2014/main" val="193195840"/>
                  </a:ext>
                </a:extLst>
              </a:tr>
            </a:tbl>
          </a:graphicData>
        </a:graphic>
      </p:graphicFrame>
      <p:sp>
        <p:nvSpPr>
          <p:cNvPr id="4" name="スライド番号プレースホルダー 3">
            <a:extLst>
              <a:ext uri="{FF2B5EF4-FFF2-40B4-BE49-F238E27FC236}">
                <a16:creationId xmlns:a16="http://schemas.microsoft.com/office/drawing/2014/main" id="{E301DAAB-8A5A-44A3-9EE7-7C8842901E7A}"/>
              </a:ext>
            </a:extLst>
          </p:cNvPr>
          <p:cNvSpPr>
            <a:spLocks noGrp="1"/>
          </p:cNvSpPr>
          <p:nvPr>
            <p:ph type="sldNum" sz="quarter" idx="12"/>
          </p:nvPr>
        </p:nvSpPr>
        <p:spPr/>
        <p:txBody>
          <a:bodyPr/>
          <a:lstStyle/>
          <a:p>
            <a:fld id="{310E90F2-0F65-4717-A352-08170F7BDCAA}" type="slidenum">
              <a:rPr kumimoji="1" lang="ja-JP" altLang="en-US" smtClean="0"/>
              <a:t>17</a:t>
            </a:fld>
            <a:endParaRPr kumimoji="1" lang="ja-JP" altLang="en-US" dirty="0"/>
          </a:p>
        </p:txBody>
      </p:sp>
      <p:sp>
        <p:nvSpPr>
          <p:cNvPr id="7" name="コンテンツ プレースホルダー 2">
            <a:extLst>
              <a:ext uri="{FF2B5EF4-FFF2-40B4-BE49-F238E27FC236}">
                <a16:creationId xmlns:a16="http://schemas.microsoft.com/office/drawing/2014/main" id="{8E2D8222-D0B6-43DC-8723-E2B8CFB45982}"/>
              </a:ext>
            </a:extLst>
          </p:cNvPr>
          <p:cNvSpPr txBox="1">
            <a:spLocks/>
          </p:cNvSpPr>
          <p:nvPr/>
        </p:nvSpPr>
        <p:spPr>
          <a:xfrm>
            <a:off x="628650" y="4457700"/>
            <a:ext cx="7886700" cy="171926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accent4">
                  <a:lumMod val="50000"/>
                </a:schemeClr>
              </a:buClr>
              <a:buFont typeface="Arial" panose="020B0604020202020204" pitchFamily="34" charset="0"/>
              <a:buChar char="•"/>
              <a:defRPr kumimoji="1" sz="2800" b="1" kern="1200">
                <a:solidFill>
                  <a:schemeClr val="tx1">
                    <a:lumMod val="75000"/>
                    <a:lumOff val="25000"/>
                  </a:schemeClr>
                </a:solidFill>
                <a:latin typeface="+mn-lt"/>
                <a:ea typeface="+mn-ea"/>
                <a:cs typeface="+mn-cs"/>
              </a:defRPr>
            </a:lvl1pPr>
            <a:lvl2pPr marL="432000" indent="-171450" algn="l" defTabSz="685800" rtl="0" eaLnBrk="1" latinLnBrk="0" hangingPunct="1">
              <a:lnSpc>
                <a:spcPct val="90000"/>
              </a:lnSpc>
              <a:spcBef>
                <a:spcPts val="375"/>
              </a:spcBef>
              <a:buClr>
                <a:schemeClr val="accent4">
                  <a:lumMod val="75000"/>
                </a:schemeClr>
              </a:buClr>
              <a:buFont typeface="游ゴシック" panose="020B0400000000000000" pitchFamily="50" charset="-128"/>
              <a:buChar char="-"/>
              <a:defRPr kumimoji="1" sz="2400" b="1" kern="1200">
                <a:solidFill>
                  <a:schemeClr val="tx1">
                    <a:lumMod val="75000"/>
                    <a:lumOff val="25000"/>
                  </a:schemeClr>
                </a:solidFill>
                <a:latin typeface="+mn-lt"/>
                <a:ea typeface="+mn-ea"/>
                <a:cs typeface="+mn-cs"/>
              </a:defRPr>
            </a:lvl2pPr>
            <a:lvl3pPr marL="864000" indent="-342900" algn="l" defTabSz="685800" rtl="0" eaLnBrk="1" latinLnBrk="0" hangingPunct="1">
              <a:lnSpc>
                <a:spcPct val="90000"/>
              </a:lnSpc>
              <a:spcBef>
                <a:spcPts val="375"/>
              </a:spcBef>
              <a:buClr>
                <a:schemeClr val="accent4">
                  <a:lumMod val="75000"/>
                </a:schemeClr>
              </a:buClr>
              <a:buFont typeface="游ゴシック" panose="020B0400000000000000" pitchFamily="50" charset="-128"/>
              <a:buChar char="▪"/>
              <a:defRPr kumimoji="1" sz="2000" b="1" kern="1200">
                <a:solidFill>
                  <a:schemeClr val="tx1">
                    <a:lumMod val="75000"/>
                    <a:lumOff val="25000"/>
                  </a:schemeClr>
                </a:solidFill>
                <a:latin typeface="+mn-lt"/>
                <a:ea typeface="+mn-ea"/>
                <a:cs typeface="+mn-cs"/>
              </a:defRPr>
            </a:lvl3pPr>
            <a:lvl4pPr marL="1028700" indent="0" algn="l" defTabSz="685800" rtl="0" eaLnBrk="1" latinLnBrk="0" hangingPunct="1">
              <a:lnSpc>
                <a:spcPct val="90000"/>
              </a:lnSpc>
              <a:spcBef>
                <a:spcPts val="375"/>
              </a:spcBef>
              <a:buClr>
                <a:schemeClr val="accent4">
                  <a:lumMod val="40000"/>
                  <a:lumOff val="60000"/>
                </a:schemeClr>
              </a:buClr>
              <a:buFont typeface="Arial" panose="020B0604020202020204" pitchFamily="34" charset="0"/>
              <a:buNone/>
              <a:defRPr kumimoji="1" sz="500" kern="1200">
                <a:solidFill>
                  <a:schemeClr val="tx1">
                    <a:lumMod val="75000"/>
                    <a:lumOff val="25000"/>
                  </a:schemeClr>
                </a:solidFill>
                <a:latin typeface="+mn-lt"/>
                <a:ea typeface="+mn-ea"/>
                <a:cs typeface="+mn-cs"/>
              </a:defRPr>
            </a:lvl4pPr>
            <a:lvl5pPr marL="1371600" indent="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None/>
              <a:defRPr kumimoji="1" sz="5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ja-JP" altLang="en-US" dirty="0"/>
              <a:t>実験の強化</a:t>
            </a:r>
            <a:endParaRPr lang="en-US" altLang="ja-JP" dirty="0"/>
          </a:p>
          <a:p>
            <a:pPr lvl="1"/>
            <a:r>
              <a:rPr lang="ja-JP" altLang="en-US" dirty="0"/>
              <a:t>パラメータチューニング</a:t>
            </a:r>
            <a:endParaRPr lang="en-US" altLang="ja-JP" dirty="0"/>
          </a:p>
          <a:p>
            <a:pPr lvl="1"/>
            <a:r>
              <a:rPr lang="en-US" altLang="zh-TW" dirty="0"/>
              <a:t>K-</a:t>
            </a:r>
            <a:r>
              <a:rPr lang="ja-JP" altLang="en-US" dirty="0"/>
              <a:t>分割交差検証</a:t>
            </a:r>
          </a:p>
        </p:txBody>
      </p:sp>
    </p:spTree>
    <p:extLst>
      <p:ext uri="{BB962C8B-B14F-4D97-AF65-F5344CB8AC3E}">
        <p14:creationId xmlns:p14="http://schemas.microsoft.com/office/powerpoint/2010/main" val="2661180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8" name="表 17">
            <a:extLst>
              <a:ext uri="{FF2B5EF4-FFF2-40B4-BE49-F238E27FC236}">
                <a16:creationId xmlns:a16="http://schemas.microsoft.com/office/drawing/2014/main" id="{87199234-9D33-4096-A2CC-F78A05358828}"/>
              </a:ext>
            </a:extLst>
          </p:cNvPr>
          <p:cNvGraphicFramePr>
            <a:graphicFrameLocks noGrp="1"/>
          </p:cNvGraphicFramePr>
          <p:nvPr>
            <p:extLst/>
          </p:nvPr>
        </p:nvGraphicFramePr>
        <p:xfrm>
          <a:off x="714374" y="809623"/>
          <a:ext cx="7800976" cy="5927150"/>
        </p:xfrm>
        <a:graphic>
          <a:graphicData uri="http://schemas.openxmlformats.org/drawingml/2006/table">
            <a:tbl>
              <a:tblPr firstRow="1" bandRow="1">
                <a:tableStyleId>{5940675A-B579-460E-94D1-54222C63F5DA}</a:tableStyleId>
              </a:tblPr>
              <a:tblGrid>
                <a:gridCol w="3900488">
                  <a:extLst>
                    <a:ext uri="{9D8B030D-6E8A-4147-A177-3AD203B41FA5}">
                      <a16:colId xmlns:a16="http://schemas.microsoft.com/office/drawing/2014/main" val="1545294848"/>
                    </a:ext>
                  </a:extLst>
                </a:gridCol>
                <a:gridCol w="3900488">
                  <a:extLst>
                    <a:ext uri="{9D8B030D-6E8A-4147-A177-3AD203B41FA5}">
                      <a16:colId xmlns:a16="http://schemas.microsoft.com/office/drawing/2014/main" val="1853598212"/>
                    </a:ext>
                  </a:extLst>
                </a:gridCol>
              </a:tblGrid>
              <a:tr h="2963575">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8746044"/>
                  </a:ext>
                </a:extLst>
              </a:tr>
              <a:tr h="2963575">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748817290"/>
                  </a:ext>
                </a:extLst>
              </a:tr>
            </a:tbl>
          </a:graphicData>
        </a:graphic>
      </p:graphicFrame>
      <p:sp>
        <p:nvSpPr>
          <p:cNvPr id="2" name="タイトル 1">
            <a:extLst>
              <a:ext uri="{FF2B5EF4-FFF2-40B4-BE49-F238E27FC236}">
                <a16:creationId xmlns:a16="http://schemas.microsoft.com/office/drawing/2014/main" id="{ABBAC846-CCD5-4B71-925B-2700357CDD41}"/>
              </a:ext>
            </a:extLst>
          </p:cNvPr>
          <p:cNvSpPr>
            <a:spLocks noGrp="1"/>
          </p:cNvSpPr>
          <p:nvPr>
            <p:ph type="title"/>
          </p:nvPr>
        </p:nvSpPr>
        <p:spPr>
          <a:xfrm>
            <a:off x="628650" y="83127"/>
            <a:ext cx="7886700" cy="637309"/>
          </a:xfrm>
        </p:spPr>
        <p:txBody>
          <a:bodyPr>
            <a:normAutofit fontScale="90000"/>
          </a:bodyPr>
          <a:lstStyle/>
          <a:p>
            <a:r>
              <a:rPr kumimoji="1" lang="ja-JP" altLang="en-US" dirty="0"/>
              <a:t>実験結果 </a:t>
            </a:r>
            <a:r>
              <a:rPr kumimoji="1" lang="en-US" altLang="ja-JP" dirty="0"/>
              <a:t>| </a:t>
            </a:r>
            <a:r>
              <a:rPr kumimoji="1" lang="en-US" altLang="ja-JP" sz="3600" dirty="0"/>
              <a:t>RQ2. </a:t>
            </a:r>
            <a:r>
              <a:rPr kumimoji="1" lang="en-US" altLang="ja-JP" dirty="0"/>
              <a:t> </a:t>
            </a:r>
            <a:endParaRPr kumimoji="1" lang="ja-JP" altLang="en-US" dirty="0"/>
          </a:p>
        </p:txBody>
      </p:sp>
      <p:pic>
        <p:nvPicPr>
          <p:cNvPr id="7" name="コンテンツ プレースホルダー 6">
            <a:extLst>
              <a:ext uri="{FF2B5EF4-FFF2-40B4-BE49-F238E27FC236}">
                <a16:creationId xmlns:a16="http://schemas.microsoft.com/office/drawing/2014/main" id="{FCEFCEB3-916C-4EF8-93F5-8DC1AE79426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0297" y="865042"/>
            <a:ext cx="3238226" cy="2372526"/>
          </a:xfrm>
        </p:spPr>
      </p:pic>
      <p:sp>
        <p:nvSpPr>
          <p:cNvPr id="4" name="スライド番号プレースホルダー 3">
            <a:extLst>
              <a:ext uri="{FF2B5EF4-FFF2-40B4-BE49-F238E27FC236}">
                <a16:creationId xmlns:a16="http://schemas.microsoft.com/office/drawing/2014/main" id="{ADA305C3-6DF1-4322-97CB-CA9153B74642}"/>
              </a:ext>
            </a:extLst>
          </p:cNvPr>
          <p:cNvSpPr>
            <a:spLocks noGrp="1"/>
          </p:cNvSpPr>
          <p:nvPr>
            <p:ph type="sldNum" sz="quarter" idx="12"/>
          </p:nvPr>
        </p:nvSpPr>
        <p:spPr/>
        <p:txBody>
          <a:bodyPr/>
          <a:lstStyle/>
          <a:p>
            <a:fld id="{310E90F2-0F65-4717-A352-08170F7BDCAA}" type="slidenum">
              <a:rPr kumimoji="1" lang="ja-JP" altLang="en-US" smtClean="0"/>
              <a:t>18</a:t>
            </a:fld>
            <a:endParaRPr kumimoji="1" lang="ja-JP" altLang="en-US" dirty="0"/>
          </a:p>
        </p:txBody>
      </p:sp>
      <p:pic>
        <p:nvPicPr>
          <p:cNvPr id="9" name="図 8">
            <a:extLst>
              <a:ext uri="{FF2B5EF4-FFF2-40B4-BE49-F238E27FC236}">
                <a16:creationId xmlns:a16="http://schemas.microsoft.com/office/drawing/2014/main" id="{85DA686D-03AC-48D6-A9BA-B52F2A6D9D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297" y="3845371"/>
            <a:ext cx="3238226" cy="2372526"/>
          </a:xfrm>
          <a:prstGeom prst="rect">
            <a:avLst/>
          </a:prstGeom>
        </p:spPr>
      </p:pic>
      <p:pic>
        <p:nvPicPr>
          <p:cNvPr id="11" name="図 10">
            <a:extLst>
              <a:ext uri="{FF2B5EF4-FFF2-40B4-BE49-F238E27FC236}">
                <a16:creationId xmlns:a16="http://schemas.microsoft.com/office/drawing/2014/main" id="{013C75EE-8785-47A3-8557-3C09D0E362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00899" y="865042"/>
            <a:ext cx="3238226" cy="2372526"/>
          </a:xfrm>
          <a:prstGeom prst="rect">
            <a:avLst/>
          </a:prstGeom>
        </p:spPr>
      </p:pic>
      <p:pic>
        <p:nvPicPr>
          <p:cNvPr id="13" name="図 12">
            <a:extLst>
              <a:ext uri="{FF2B5EF4-FFF2-40B4-BE49-F238E27FC236}">
                <a16:creationId xmlns:a16="http://schemas.microsoft.com/office/drawing/2014/main" id="{3FEB77DC-8B25-4610-8B46-B9DA5F9D4C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0899" y="3845371"/>
            <a:ext cx="3238226" cy="2372526"/>
          </a:xfrm>
          <a:prstGeom prst="rect">
            <a:avLst/>
          </a:prstGeom>
        </p:spPr>
      </p:pic>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40F7E13-5D14-4F41-B0EA-2C6B90C98ED8}"/>
                  </a:ext>
                </a:extLst>
              </p:cNvPr>
              <p:cNvSpPr txBox="1"/>
              <p:nvPr/>
            </p:nvSpPr>
            <p:spPr>
              <a:xfrm>
                <a:off x="1426035" y="3177271"/>
                <a:ext cx="2406749" cy="553998"/>
              </a:xfrm>
              <a:prstGeom prst="rect">
                <a:avLst/>
              </a:prstGeom>
              <a:noFill/>
            </p:spPr>
            <p:txBody>
              <a:bodyPr wrap="none" lIns="0" tIns="0" rIns="0" bIns="0" rtlCol="0">
                <a:spAutoFit/>
              </a:bodyPr>
              <a:lstStyle/>
              <a:p>
                <a:pPr algn="ctr">
                  <a:lnSpc>
                    <a:spcPct val="150000"/>
                  </a:lnSpc>
                </a:pPr>
                <a14:m>
                  <m:oMathPara xmlns:m="http://schemas.openxmlformats.org/officeDocument/2006/math">
                    <m:oMathParaPr>
                      <m:jc m:val="centerGroup"/>
                    </m:oMathParaPr>
                    <m:oMath xmlns:m="http://schemas.openxmlformats.org/officeDocument/2006/math">
                      <m:d>
                        <m:dPr>
                          <m:ctrlPr>
                            <a:rPr lang="en-US" altLang="ja-JP" sz="2400" i="1" smtClean="0">
                              <a:solidFill>
                                <a:schemeClr val="tx1">
                                  <a:lumMod val="75000"/>
                                  <a:lumOff val="25000"/>
                                </a:schemeClr>
                              </a:solidFill>
                              <a:latin typeface="Cambria Math" panose="02040503050406030204" pitchFamily="18" charset="0"/>
                            </a:rPr>
                          </m:ctrlPr>
                        </m:dPr>
                        <m:e>
                          <m:sSub>
                            <m:sSubPr>
                              <m:ctrlPr>
                                <a:rPr lang="en-US" altLang="ja-JP" sz="2400" i="1" smtClean="0">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𝐹</m:t>
                              </m:r>
                            </m:e>
                            <m:sub>
                              <m:r>
                                <a:rPr lang="en-US" altLang="ja-JP" sz="2400" b="0" i="1" smtClean="0">
                                  <a:solidFill>
                                    <a:schemeClr val="tx1">
                                      <a:lumMod val="75000"/>
                                      <a:lumOff val="25000"/>
                                    </a:schemeClr>
                                  </a:solidFill>
                                  <a:latin typeface="Cambria Math" panose="02040503050406030204" pitchFamily="18" charset="0"/>
                                </a:rPr>
                                <m:t>𝐶𝑖𝑡𝑖𝑒𝑠</m:t>
                              </m:r>
                            </m:sub>
                          </m:s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2400" b="0" i="1" smtClean="0">
                                  <a:solidFill>
                                    <a:schemeClr val="tx1">
                                      <a:lumMod val="75000"/>
                                      <a:lumOff val="25000"/>
                                    </a:schemeClr>
                                  </a:solidFill>
                                  <a:latin typeface="Cambria Math" panose="02040503050406030204" pitchFamily="18" charset="0"/>
                                  <a:ea typeface="Cambria Math" panose="02040503050406030204" pitchFamily="18" charset="0"/>
                                </a:rPr>
                                <m:t>𝐶𝑖𝑡𝑖𝑒𝑠</m:t>
                              </m:r>
                            </m:sub>
                          </m:sSub>
                        </m:e>
                      </m:d>
                    </m:oMath>
                  </m:oMathPara>
                </a14:m>
                <a:endParaRPr lang="en-US" altLang="ja-JP" sz="2400" b="1" dirty="0">
                  <a:solidFill>
                    <a:schemeClr val="tx1">
                      <a:lumMod val="75000"/>
                      <a:lumOff val="25000"/>
                    </a:schemeClr>
                  </a:solidFill>
                </a:endParaRPr>
              </a:p>
            </p:txBody>
          </p:sp>
        </mc:Choice>
        <mc:Fallback xmlns="">
          <p:sp>
            <p:nvSpPr>
              <p:cNvPr id="14" name="テキスト ボックス 13">
                <a:extLst>
                  <a:ext uri="{FF2B5EF4-FFF2-40B4-BE49-F238E27FC236}">
                    <a16:creationId xmlns:a16="http://schemas.microsoft.com/office/drawing/2014/main" id="{E40F7E13-5D14-4F41-B0EA-2C6B90C98ED8}"/>
                  </a:ext>
                </a:extLst>
              </p:cNvPr>
              <p:cNvSpPr txBox="1">
                <a:spLocks noRot="1" noChangeAspect="1" noMove="1" noResize="1" noEditPoints="1" noAdjustHandles="1" noChangeArrowheads="1" noChangeShapeType="1" noTextEdit="1"/>
              </p:cNvSpPr>
              <p:nvPr/>
            </p:nvSpPr>
            <p:spPr>
              <a:xfrm>
                <a:off x="1426035" y="3177271"/>
                <a:ext cx="2406749" cy="553998"/>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EC52FBC-B1C7-4DED-ACF8-76BD7C7D151F}"/>
                  </a:ext>
                </a:extLst>
              </p:cNvPr>
              <p:cNvSpPr txBox="1"/>
              <p:nvPr/>
            </p:nvSpPr>
            <p:spPr>
              <a:xfrm>
                <a:off x="5457352" y="3177271"/>
                <a:ext cx="2325317" cy="553998"/>
              </a:xfrm>
              <a:prstGeom prst="rect">
                <a:avLst/>
              </a:prstGeom>
              <a:noFill/>
            </p:spPr>
            <p:txBody>
              <a:bodyPr wrap="none" lIns="0" tIns="0" rIns="0" bIns="0" rtlCol="0">
                <a:spAutoFit/>
              </a:bodyPr>
              <a:lstStyle/>
              <a:p>
                <a:pPr algn="ctr">
                  <a:lnSpc>
                    <a:spcPct val="150000"/>
                  </a:lnSpc>
                </a:pPr>
                <a14:m>
                  <m:oMathPara xmlns:m="http://schemas.openxmlformats.org/officeDocument/2006/math">
                    <m:oMathParaPr>
                      <m:jc m:val="centerGroup"/>
                    </m:oMathParaPr>
                    <m:oMath xmlns:m="http://schemas.openxmlformats.org/officeDocument/2006/math">
                      <m:d>
                        <m:dPr>
                          <m:ctrlPr>
                            <a:rPr lang="en-US" altLang="ja-JP" sz="2400" i="1" smtClean="0">
                              <a:solidFill>
                                <a:schemeClr val="tx1">
                                  <a:lumMod val="75000"/>
                                  <a:lumOff val="25000"/>
                                </a:schemeClr>
                              </a:solidFill>
                              <a:latin typeface="Cambria Math" panose="02040503050406030204" pitchFamily="18" charset="0"/>
                            </a:rPr>
                          </m:ctrlPr>
                        </m:dPr>
                        <m:e>
                          <m:sSub>
                            <m:sSubPr>
                              <m:ctrlPr>
                                <a:rPr lang="en-US" altLang="ja-JP" sz="2400" i="1" smtClean="0">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𝐹</m:t>
                              </m:r>
                            </m:e>
                            <m:sub>
                              <m:r>
                                <a:rPr lang="en-US" altLang="ja-JP" sz="2400" b="0" i="1" smtClean="0">
                                  <a:solidFill>
                                    <a:schemeClr val="tx1">
                                      <a:lumMod val="75000"/>
                                      <a:lumOff val="25000"/>
                                    </a:schemeClr>
                                  </a:solidFill>
                                  <a:latin typeface="Cambria Math" panose="02040503050406030204" pitchFamily="18" charset="0"/>
                                </a:rPr>
                                <m:t>𝐶𝑖𝑡𝑖𝑒𝑠</m:t>
                              </m:r>
                            </m:sub>
                          </m:s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2400" b="0" i="1" smtClean="0">
                                  <a:solidFill>
                                    <a:schemeClr val="tx1">
                                      <a:lumMod val="75000"/>
                                      <a:lumOff val="25000"/>
                                    </a:schemeClr>
                                  </a:solidFill>
                                  <a:latin typeface="Cambria Math" panose="02040503050406030204" pitchFamily="18" charset="0"/>
                                  <a:ea typeface="Cambria Math" panose="02040503050406030204" pitchFamily="18" charset="0"/>
                                </a:rPr>
                                <m:t>𝐸𝑢𝑟𝑜</m:t>
                              </m:r>
                            </m:sub>
                          </m:sSub>
                        </m:e>
                      </m:d>
                    </m:oMath>
                  </m:oMathPara>
                </a14:m>
                <a:endParaRPr lang="en-US" altLang="ja-JP" sz="2400" b="1" dirty="0">
                  <a:solidFill>
                    <a:schemeClr val="tx1">
                      <a:lumMod val="75000"/>
                      <a:lumOff val="25000"/>
                    </a:schemeClr>
                  </a:solidFill>
                </a:endParaRPr>
              </a:p>
            </p:txBody>
          </p:sp>
        </mc:Choice>
        <mc:Fallback xmlns="">
          <p:sp>
            <p:nvSpPr>
              <p:cNvPr id="15" name="テキスト ボックス 14">
                <a:extLst>
                  <a:ext uri="{FF2B5EF4-FFF2-40B4-BE49-F238E27FC236}">
                    <a16:creationId xmlns:a16="http://schemas.microsoft.com/office/drawing/2014/main" id="{BEC52FBC-B1C7-4DED-ACF8-76BD7C7D151F}"/>
                  </a:ext>
                </a:extLst>
              </p:cNvPr>
              <p:cNvSpPr txBox="1">
                <a:spLocks noRot="1" noChangeAspect="1" noMove="1" noResize="1" noEditPoints="1" noAdjustHandles="1" noChangeArrowheads="1" noChangeShapeType="1" noTextEdit="1"/>
              </p:cNvSpPr>
              <p:nvPr/>
            </p:nvSpPr>
            <p:spPr>
              <a:xfrm>
                <a:off x="5457352" y="3177271"/>
                <a:ext cx="2325317" cy="553998"/>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7F3D8A7-CC70-41A1-A911-44D633917A3B}"/>
                  </a:ext>
                </a:extLst>
              </p:cNvPr>
              <p:cNvSpPr txBox="1"/>
              <p:nvPr/>
            </p:nvSpPr>
            <p:spPr>
              <a:xfrm>
                <a:off x="1507466" y="6182775"/>
                <a:ext cx="2243884" cy="553998"/>
              </a:xfrm>
              <a:prstGeom prst="rect">
                <a:avLst/>
              </a:prstGeom>
              <a:noFill/>
            </p:spPr>
            <p:txBody>
              <a:bodyPr wrap="none" lIns="0" tIns="0" rIns="0" bIns="0" rtlCol="0">
                <a:spAutoFit/>
              </a:bodyPr>
              <a:lstStyle/>
              <a:p>
                <a:pPr algn="ctr">
                  <a:lnSpc>
                    <a:spcPct val="150000"/>
                  </a:lnSpc>
                </a:pPr>
                <a14:m>
                  <m:oMathPara xmlns:m="http://schemas.openxmlformats.org/officeDocument/2006/math">
                    <m:oMathParaPr>
                      <m:jc m:val="centerGroup"/>
                    </m:oMathParaPr>
                    <m:oMath xmlns:m="http://schemas.openxmlformats.org/officeDocument/2006/math">
                      <m:d>
                        <m:dPr>
                          <m:ctrlPr>
                            <a:rPr lang="en-US" altLang="ja-JP" sz="2400" i="1" smtClean="0">
                              <a:solidFill>
                                <a:schemeClr val="tx1">
                                  <a:lumMod val="75000"/>
                                  <a:lumOff val="25000"/>
                                </a:schemeClr>
                              </a:solidFill>
                              <a:latin typeface="Cambria Math" panose="02040503050406030204" pitchFamily="18" charset="0"/>
                            </a:rPr>
                          </m:ctrlPr>
                        </m:dPr>
                        <m:e>
                          <m:sSub>
                            <m:sSubPr>
                              <m:ctrlPr>
                                <a:rPr lang="en-US" altLang="ja-JP" sz="2400" i="1" smtClean="0">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𝐹</m:t>
                              </m:r>
                            </m:e>
                            <m:sub>
                              <m:r>
                                <a:rPr lang="en-US" altLang="ja-JP" sz="2400" b="0" i="1" smtClean="0">
                                  <a:solidFill>
                                    <a:schemeClr val="tx1">
                                      <a:lumMod val="75000"/>
                                      <a:lumOff val="25000"/>
                                    </a:schemeClr>
                                  </a:solidFill>
                                  <a:latin typeface="Cambria Math" panose="02040503050406030204" pitchFamily="18" charset="0"/>
                                </a:rPr>
                                <m:t>𝐸𝑢𝑟𝑜</m:t>
                              </m:r>
                            </m:sub>
                          </m:s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2400" b="0" i="1" smtClean="0">
                                  <a:solidFill>
                                    <a:schemeClr val="tx1">
                                      <a:lumMod val="75000"/>
                                      <a:lumOff val="25000"/>
                                    </a:schemeClr>
                                  </a:solidFill>
                                  <a:latin typeface="Cambria Math" panose="02040503050406030204" pitchFamily="18" charset="0"/>
                                  <a:ea typeface="Cambria Math" panose="02040503050406030204" pitchFamily="18" charset="0"/>
                                </a:rPr>
                                <m:t>𝐸𝑢𝑟𝑜</m:t>
                              </m:r>
                            </m:sub>
                          </m:sSub>
                        </m:e>
                      </m:d>
                    </m:oMath>
                  </m:oMathPara>
                </a14:m>
                <a:endParaRPr lang="en-US" altLang="ja-JP" sz="2400" b="1" dirty="0">
                  <a:solidFill>
                    <a:schemeClr val="tx1">
                      <a:lumMod val="75000"/>
                      <a:lumOff val="25000"/>
                    </a:schemeClr>
                  </a:solidFill>
                </a:endParaRPr>
              </a:p>
            </p:txBody>
          </p:sp>
        </mc:Choice>
        <mc:Fallback xmlns="">
          <p:sp>
            <p:nvSpPr>
              <p:cNvPr id="16" name="テキスト ボックス 15">
                <a:extLst>
                  <a:ext uri="{FF2B5EF4-FFF2-40B4-BE49-F238E27FC236}">
                    <a16:creationId xmlns:a16="http://schemas.microsoft.com/office/drawing/2014/main" id="{47F3D8A7-CC70-41A1-A911-44D633917A3B}"/>
                  </a:ext>
                </a:extLst>
              </p:cNvPr>
              <p:cNvSpPr txBox="1">
                <a:spLocks noRot="1" noChangeAspect="1" noMove="1" noResize="1" noEditPoints="1" noAdjustHandles="1" noChangeArrowheads="1" noChangeShapeType="1" noTextEdit="1"/>
              </p:cNvSpPr>
              <p:nvPr/>
            </p:nvSpPr>
            <p:spPr>
              <a:xfrm>
                <a:off x="1507466" y="6182775"/>
                <a:ext cx="2243884" cy="553998"/>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4822598-3A19-4B8B-A5A9-7DD2816D925D}"/>
                  </a:ext>
                </a:extLst>
              </p:cNvPr>
              <p:cNvSpPr txBox="1"/>
              <p:nvPr/>
            </p:nvSpPr>
            <p:spPr>
              <a:xfrm>
                <a:off x="5371632" y="6152271"/>
                <a:ext cx="2325316" cy="553998"/>
              </a:xfrm>
              <a:prstGeom prst="rect">
                <a:avLst/>
              </a:prstGeom>
              <a:noFill/>
            </p:spPr>
            <p:txBody>
              <a:bodyPr wrap="none" lIns="0" tIns="0" rIns="0" bIns="0" rtlCol="0">
                <a:spAutoFit/>
              </a:bodyPr>
              <a:lstStyle/>
              <a:p>
                <a:pPr algn="ctr">
                  <a:lnSpc>
                    <a:spcPct val="150000"/>
                  </a:lnSpc>
                </a:pPr>
                <a14:m>
                  <m:oMathPara xmlns:m="http://schemas.openxmlformats.org/officeDocument/2006/math">
                    <m:oMathParaPr>
                      <m:jc m:val="centerGroup"/>
                    </m:oMathParaPr>
                    <m:oMath xmlns:m="http://schemas.openxmlformats.org/officeDocument/2006/math">
                      <m:d>
                        <m:dPr>
                          <m:ctrlPr>
                            <a:rPr lang="en-US" altLang="ja-JP" sz="2400" i="1" smtClean="0">
                              <a:solidFill>
                                <a:schemeClr val="tx1">
                                  <a:lumMod val="75000"/>
                                  <a:lumOff val="25000"/>
                                </a:schemeClr>
                              </a:solidFill>
                              <a:latin typeface="Cambria Math" panose="02040503050406030204" pitchFamily="18" charset="0"/>
                            </a:rPr>
                          </m:ctrlPr>
                        </m:dPr>
                        <m:e>
                          <m:sSub>
                            <m:sSubPr>
                              <m:ctrlPr>
                                <a:rPr lang="en-US" altLang="ja-JP" sz="2400" i="1" smtClean="0">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𝐹</m:t>
                              </m:r>
                            </m:e>
                            <m:sub>
                              <m:r>
                                <a:rPr lang="en-US" altLang="ja-JP" sz="2400" b="0" i="1" smtClean="0">
                                  <a:solidFill>
                                    <a:schemeClr val="tx1">
                                      <a:lumMod val="75000"/>
                                      <a:lumOff val="25000"/>
                                    </a:schemeClr>
                                  </a:solidFill>
                                  <a:latin typeface="Cambria Math" panose="02040503050406030204" pitchFamily="18" charset="0"/>
                                </a:rPr>
                                <m:t>𝐸𝑢𝑟𝑜</m:t>
                              </m:r>
                            </m:sub>
                          </m:s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2400" b="0" i="1" smtClean="0">
                                  <a:solidFill>
                                    <a:schemeClr val="tx1">
                                      <a:lumMod val="75000"/>
                                      <a:lumOff val="25000"/>
                                    </a:schemeClr>
                                  </a:solidFill>
                                  <a:latin typeface="Cambria Math" panose="02040503050406030204" pitchFamily="18" charset="0"/>
                                  <a:ea typeface="Cambria Math" panose="02040503050406030204" pitchFamily="18" charset="0"/>
                                </a:rPr>
                                <m:t>𝐶𝑖𝑡𝑖𝑒𝑠</m:t>
                              </m:r>
                            </m:sub>
                          </m:sSub>
                        </m:e>
                      </m:d>
                    </m:oMath>
                  </m:oMathPara>
                </a14:m>
                <a:endParaRPr lang="en-US" altLang="ja-JP" sz="2400" b="1" dirty="0">
                  <a:solidFill>
                    <a:schemeClr val="tx1">
                      <a:lumMod val="75000"/>
                      <a:lumOff val="25000"/>
                    </a:schemeClr>
                  </a:solidFill>
                </a:endParaRPr>
              </a:p>
            </p:txBody>
          </p:sp>
        </mc:Choice>
        <mc:Fallback xmlns="">
          <p:sp>
            <p:nvSpPr>
              <p:cNvPr id="17" name="テキスト ボックス 16">
                <a:extLst>
                  <a:ext uri="{FF2B5EF4-FFF2-40B4-BE49-F238E27FC236}">
                    <a16:creationId xmlns:a16="http://schemas.microsoft.com/office/drawing/2014/main" id="{84822598-3A19-4B8B-A5A9-7DD2816D925D}"/>
                  </a:ext>
                </a:extLst>
              </p:cNvPr>
              <p:cNvSpPr txBox="1">
                <a:spLocks noRot="1" noChangeAspect="1" noMove="1" noResize="1" noEditPoints="1" noAdjustHandles="1" noChangeArrowheads="1" noChangeShapeType="1" noTextEdit="1"/>
              </p:cNvSpPr>
              <p:nvPr/>
            </p:nvSpPr>
            <p:spPr>
              <a:xfrm>
                <a:off x="5371632" y="6152271"/>
                <a:ext cx="2325316" cy="553998"/>
              </a:xfrm>
              <a:prstGeom prst="rect">
                <a:avLst/>
              </a:prstGeom>
              <a:blipFill>
                <a:blip r:embed="rId9"/>
                <a:stretch>
                  <a:fillRect/>
                </a:stretch>
              </a:blipFill>
            </p:spPr>
            <p:txBody>
              <a:bodyPr/>
              <a:lstStyle/>
              <a:p>
                <a:r>
                  <a:rPr lang="ja-JP" altLang="en-US">
                    <a:noFill/>
                  </a:rPr>
                  <a:t> </a:t>
                </a:r>
              </a:p>
            </p:txBody>
          </p:sp>
        </mc:Fallback>
      </mc:AlternateContent>
      <p:sp>
        <p:nvSpPr>
          <p:cNvPr id="20" name="タイトル 1">
            <a:extLst>
              <a:ext uri="{FF2B5EF4-FFF2-40B4-BE49-F238E27FC236}">
                <a16:creationId xmlns:a16="http://schemas.microsoft.com/office/drawing/2014/main" id="{5799F2EB-D7B4-4185-816C-DAC548F72FA8}"/>
              </a:ext>
            </a:extLst>
          </p:cNvPr>
          <p:cNvSpPr txBox="1">
            <a:spLocks/>
          </p:cNvSpPr>
          <p:nvPr/>
        </p:nvSpPr>
        <p:spPr>
          <a:xfrm>
            <a:off x="4248522" y="101508"/>
            <a:ext cx="4266827" cy="637309"/>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kumimoji="1" sz="4400" b="1" kern="1200">
                <a:solidFill>
                  <a:schemeClr val="bg1"/>
                </a:solidFill>
                <a:latin typeface="+mn-ea"/>
                <a:ea typeface="+mn-ea"/>
                <a:cs typeface="+mj-cs"/>
              </a:defRPr>
            </a:lvl1pPr>
          </a:lstStyle>
          <a:p>
            <a:r>
              <a:rPr lang="ja-JP" altLang="en-US" sz="2000" dirty="0"/>
              <a:t>フォーラムを持たないアプリにも</a:t>
            </a:r>
            <a:br>
              <a:rPr lang="en-US" altLang="ja-JP" sz="2000" dirty="0"/>
            </a:br>
            <a:r>
              <a:rPr lang="ja-JP" altLang="en-US" sz="2000" dirty="0"/>
              <a:t>提案手法を適用可能か？</a:t>
            </a:r>
          </a:p>
        </p:txBody>
      </p:sp>
      <p:sp>
        <p:nvSpPr>
          <p:cNvPr id="22" name="四角形: 角を丸くする 21">
            <a:extLst>
              <a:ext uri="{FF2B5EF4-FFF2-40B4-BE49-F238E27FC236}">
                <a16:creationId xmlns:a16="http://schemas.microsoft.com/office/drawing/2014/main" id="{5CBDF688-16A2-45E5-8E12-16D2A7535F3F}"/>
              </a:ext>
            </a:extLst>
          </p:cNvPr>
          <p:cNvSpPr/>
          <p:nvPr/>
        </p:nvSpPr>
        <p:spPr>
          <a:xfrm>
            <a:off x="6428464" y="2288381"/>
            <a:ext cx="1736396" cy="553998"/>
          </a:xfrm>
          <a:prstGeom prst="roundRect">
            <a:avLst>
              <a:gd name="adj" fmla="val 7145"/>
            </a:avLst>
          </a:prstGeom>
          <a:no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四角形: 角を丸くする 22">
            <a:extLst>
              <a:ext uri="{FF2B5EF4-FFF2-40B4-BE49-F238E27FC236}">
                <a16:creationId xmlns:a16="http://schemas.microsoft.com/office/drawing/2014/main" id="{A9140662-BB57-4118-934E-0015EFC0175E}"/>
              </a:ext>
            </a:extLst>
          </p:cNvPr>
          <p:cNvSpPr/>
          <p:nvPr/>
        </p:nvSpPr>
        <p:spPr>
          <a:xfrm>
            <a:off x="2444263" y="2289746"/>
            <a:ext cx="1736396" cy="553998"/>
          </a:xfrm>
          <a:prstGeom prst="roundRect">
            <a:avLst>
              <a:gd name="adj" fmla="val 7145"/>
            </a:avLst>
          </a:prstGeom>
          <a:no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4A57B5CC-8C90-4AE3-B0C7-57E17E59FBC0}"/>
              </a:ext>
            </a:extLst>
          </p:cNvPr>
          <p:cNvSpPr/>
          <p:nvPr/>
        </p:nvSpPr>
        <p:spPr>
          <a:xfrm>
            <a:off x="6428464" y="5262858"/>
            <a:ext cx="1736396" cy="553998"/>
          </a:xfrm>
          <a:prstGeom prst="roundRect">
            <a:avLst>
              <a:gd name="adj" fmla="val 7145"/>
            </a:avLst>
          </a:prstGeom>
          <a:no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94E0E3BF-F9FD-4EC1-B260-2B48F1ABE5DC}"/>
              </a:ext>
            </a:extLst>
          </p:cNvPr>
          <p:cNvSpPr/>
          <p:nvPr/>
        </p:nvSpPr>
        <p:spPr>
          <a:xfrm>
            <a:off x="2444263" y="5264223"/>
            <a:ext cx="1736396" cy="553998"/>
          </a:xfrm>
          <a:prstGeom prst="roundRect">
            <a:avLst>
              <a:gd name="adj" fmla="val 7145"/>
            </a:avLst>
          </a:prstGeom>
          <a:noFill/>
          <a:ln w="1905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0521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479BD8-5E83-4F6A-AD2C-29428306F7DB}"/>
              </a:ext>
            </a:extLst>
          </p:cNvPr>
          <p:cNvSpPr>
            <a:spLocks noGrp="1"/>
          </p:cNvSpPr>
          <p:nvPr>
            <p:ph type="title"/>
          </p:nvPr>
        </p:nvSpPr>
        <p:spPr/>
        <p:txBody>
          <a:bodyPr>
            <a:normAutofit fontScale="90000"/>
          </a:bodyPr>
          <a:lstStyle/>
          <a:p>
            <a:r>
              <a:rPr kumimoji="1" lang="ja-JP" altLang="en-US" dirty="0"/>
              <a:t>研究背景 </a:t>
            </a:r>
            <a:r>
              <a:rPr kumimoji="1" lang="en-US" altLang="ja-JP" dirty="0"/>
              <a:t>| </a:t>
            </a:r>
            <a:r>
              <a:rPr lang="en-US" altLang="ja-JP" dirty="0"/>
              <a:t>App</a:t>
            </a:r>
            <a:r>
              <a:rPr lang="ja-JP" altLang="en-US" dirty="0"/>
              <a:t> </a:t>
            </a:r>
            <a:r>
              <a:rPr lang="en-US" altLang="ja-JP" dirty="0"/>
              <a:t>review </a:t>
            </a:r>
            <a:r>
              <a:rPr lang="ja-JP" altLang="en-US" dirty="0"/>
              <a:t>の分類</a:t>
            </a:r>
            <a:endParaRPr kumimoji="1" lang="ja-JP" altLang="en-US" dirty="0"/>
          </a:p>
        </p:txBody>
      </p:sp>
      <p:sp>
        <p:nvSpPr>
          <p:cNvPr id="3" name="コンテンツ プレースホルダー 2">
            <a:extLst>
              <a:ext uri="{FF2B5EF4-FFF2-40B4-BE49-F238E27FC236}">
                <a16:creationId xmlns:a16="http://schemas.microsoft.com/office/drawing/2014/main" id="{4B5C50B7-85C5-4AEB-942C-0810E2D6E8F4}"/>
              </a:ext>
            </a:extLst>
          </p:cNvPr>
          <p:cNvSpPr>
            <a:spLocks noGrp="1"/>
          </p:cNvSpPr>
          <p:nvPr>
            <p:ph idx="1"/>
          </p:nvPr>
        </p:nvSpPr>
        <p:spPr/>
        <p:txBody>
          <a:bodyPr/>
          <a:lstStyle/>
          <a:p>
            <a:r>
              <a:rPr kumimoji="1" lang="ja-JP" altLang="en-US" dirty="0"/>
              <a:t>アプリケーションレビューは開発者にとって</a:t>
            </a:r>
            <a:br>
              <a:rPr kumimoji="1" lang="en-US" altLang="ja-JP" dirty="0"/>
            </a:br>
            <a:r>
              <a:rPr lang="ja-JP" altLang="en-US" dirty="0"/>
              <a:t>重要な情報源である</a:t>
            </a:r>
            <a:endParaRPr lang="en-US" altLang="ja-JP" dirty="0"/>
          </a:p>
          <a:p>
            <a:pPr lvl="3"/>
            <a:endParaRPr lang="en-US" altLang="ja-JP" dirty="0"/>
          </a:p>
          <a:p>
            <a:r>
              <a:rPr lang="ja-JP" altLang="en-US" dirty="0"/>
              <a:t>アプリレビューは膨大な数が投稿され，</a:t>
            </a:r>
            <a:br>
              <a:rPr lang="en-US" altLang="ja-JP" dirty="0"/>
            </a:br>
            <a:r>
              <a:rPr lang="ja-JP" altLang="en-US" dirty="0"/>
              <a:t>その内容も様々である</a:t>
            </a:r>
            <a:endParaRPr lang="en-US" altLang="ja-JP" dirty="0"/>
          </a:p>
          <a:p>
            <a:endParaRPr lang="en-US" altLang="ja-JP" dirty="0"/>
          </a:p>
          <a:p>
            <a:pPr marL="0" indent="0">
              <a:buNone/>
            </a:pPr>
            <a:r>
              <a:rPr lang="ja-JP" altLang="en-US" dirty="0"/>
              <a:t>アプリレビューの種類</a:t>
            </a:r>
            <a:endParaRPr lang="en-US" altLang="ja-JP" dirty="0"/>
          </a:p>
          <a:p>
            <a:pPr lvl="1">
              <a:lnSpc>
                <a:spcPct val="150000"/>
              </a:lnSpc>
            </a:pPr>
            <a:r>
              <a:rPr lang="ja-JP" altLang="en-US" dirty="0"/>
              <a:t>バグ報告</a:t>
            </a:r>
            <a:endParaRPr lang="en-US" altLang="ja-JP" dirty="0"/>
          </a:p>
          <a:p>
            <a:pPr lvl="1">
              <a:lnSpc>
                <a:spcPct val="150000"/>
              </a:lnSpc>
            </a:pPr>
            <a:r>
              <a:rPr lang="ja-JP" altLang="en-US" dirty="0"/>
              <a:t>機能要求</a:t>
            </a:r>
            <a:endParaRPr lang="en-US" altLang="ja-JP" dirty="0"/>
          </a:p>
          <a:p>
            <a:pPr lvl="3">
              <a:lnSpc>
                <a:spcPct val="150000"/>
              </a:lnSpc>
            </a:pPr>
            <a:r>
              <a:rPr lang="en-US" altLang="ja-JP" dirty="0"/>
              <a:t>	</a:t>
            </a:r>
          </a:p>
          <a:p>
            <a:pPr lvl="1">
              <a:lnSpc>
                <a:spcPct val="150000"/>
              </a:lnSpc>
            </a:pPr>
            <a:r>
              <a:rPr lang="ja-JP" altLang="en-US" dirty="0"/>
              <a:t>評価</a:t>
            </a:r>
            <a:endParaRPr lang="en-US" altLang="ja-JP" dirty="0"/>
          </a:p>
          <a:p>
            <a:pPr lvl="1">
              <a:lnSpc>
                <a:spcPct val="150000"/>
              </a:lnSpc>
            </a:pPr>
            <a:r>
              <a:rPr lang="ja-JP" altLang="en-US" dirty="0"/>
              <a:t>無意味</a:t>
            </a:r>
            <a:endParaRPr lang="en-US" altLang="ja-JP" dirty="0"/>
          </a:p>
          <a:p>
            <a:pPr lvl="1"/>
            <a:endParaRPr lang="en-US" altLang="ja-JP" dirty="0"/>
          </a:p>
          <a:p>
            <a:pPr lvl="1"/>
            <a:endParaRPr lang="en-US" altLang="ja-JP" dirty="0"/>
          </a:p>
          <a:p>
            <a:pPr lvl="1"/>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56308F3-44CF-4175-A001-309E8B88E0BA}"/>
              </a:ext>
            </a:extLst>
          </p:cNvPr>
          <p:cNvSpPr>
            <a:spLocks noGrp="1"/>
          </p:cNvSpPr>
          <p:nvPr>
            <p:ph type="sldNum" sz="quarter" idx="12"/>
          </p:nvPr>
        </p:nvSpPr>
        <p:spPr/>
        <p:txBody>
          <a:bodyPr/>
          <a:lstStyle/>
          <a:p>
            <a:fld id="{310E90F2-0F65-4717-A352-08170F7BDCAA}" type="slidenum">
              <a:rPr kumimoji="1" lang="ja-JP" altLang="en-US" smtClean="0"/>
              <a:t>1</a:t>
            </a:fld>
            <a:endParaRPr kumimoji="1" lang="ja-JP" altLang="en-US" dirty="0"/>
          </a:p>
        </p:txBody>
      </p:sp>
      <p:sp>
        <p:nvSpPr>
          <p:cNvPr id="6" name="正方形/長方形 5">
            <a:extLst>
              <a:ext uri="{FF2B5EF4-FFF2-40B4-BE49-F238E27FC236}">
                <a16:creationId xmlns:a16="http://schemas.microsoft.com/office/drawing/2014/main" id="{1E705FAA-A022-46E4-A235-D2390162619A}"/>
              </a:ext>
            </a:extLst>
          </p:cNvPr>
          <p:cNvSpPr/>
          <p:nvPr/>
        </p:nvSpPr>
        <p:spPr>
          <a:xfrm>
            <a:off x="2762251" y="3820067"/>
            <a:ext cx="5611906" cy="430823"/>
          </a:xfrm>
          <a:prstGeom prst="rect">
            <a:avLst/>
          </a:prstGeom>
          <a:solidFill>
            <a:schemeClr val="bg1"/>
          </a:solidFill>
          <a:ln w="28575">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lumMod val="75000"/>
                    <a:lumOff val="25000"/>
                  </a:schemeClr>
                </a:solidFill>
              </a:rPr>
              <a:t>After the new update, my mobile freezes</a:t>
            </a:r>
            <a:endParaRPr kumimoji="1" lang="ja-JP" altLang="en-US" b="1" dirty="0">
              <a:solidFill>
                <a:schemeClr val="tx1">
                  <a:lumMod val="75000"/>
                  <a:lumOff val="25000"/>
                </a:schemeClr>
              </a:solidFill>
            </a:endParaRPr>
          </a:p>
        </p:txBody>
      </p:sp>
      <p:sp>
        <p:nvSpPr>
          <p:cNvPr id="7" name="正方形/長方形 6">
            <a:extLst>
              <a:ext uri="{FF2B5EF4-FFF2-40B4-BE49-F238E27FC236}">
                <a16:creationId xmlns:a16="http://schemas.microsoft.com/office/drawing/2014/main" id="{F1648711-458B-4F1A-8B7B-F569D3488456}"/>
              </a:ext>
            </a:extLst>
          </p:cNvPr>
          <p:cNvSpPr/>
          <p:nvPr/>
        </p:nvSpPr>
        <p:spPr>
          <a:xfrm>
            <a:off x="2762251" y="5150814"/>
            <a:ext cx="5611906" cy="430823"/>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lumMod val="75000"/>
                    <a:lumOff val="25000"/>
                  </a:schemeClr>
                </a:solidFill>
              </a:rPr>
              <a:t>Great app I love </a:t>
            </a:r>
            <a:r>
              <a:rPr lang="en-US" altLang="ja-JP" b="1" dirty="0" err="1">
                <a:solidFill>
                  <a:schemeClr val="tx1">
                    <a:lumMod val="75000"/>
                    <a:lumOff val="25000"/>
                  </a:schemeClr>
                </a:solidFill>
              </a:rPr>
              <a:t>itttt</a:t>
            </a:r>
            <a:endParaRPr kumimoji="1" lang="ja-JP" altLang="en-US" b="1" dirty="0">
              <a:solidFill>
                <a:schemeClr val="tx1">
                  <a:lumMod val="75000"/>
                  <a:lumOff val="25000"/>
                </a:schemeClr>
              </a:solidFill>
            </a:endParaRPr>
          </a:p>
        </p:txBody>
      </p:sp>
      <p:sp>
        <p:nvSpPr>
          <p:cNvPr id="8" name="正方形/長方形 7">
            <a:extLst>
              <a:ext uri="{FF2B5EF4-FFF2-40B4-BE49-F238E27FC236}">
                <a16:creationId xmlns:a16="http://schemas.microsoft.com/office/drawing/2014/main" id="{E47CC5C6-8395-4DE5-B485-ABBA8871CBB7}"/>
              </a:ext>
            </a:extLst>
          </p:cNvPr>
          <p:cNvSpPr/>
          <p:nvPr/>
        </p:nvSpPr>
        <p:spPr>
          <a:xfrm>
            <a:off x="2762251" y="5737424"/>
            <a:ext cx="5611906" cy="430823"/>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lumMod val="75000"/>
                    <a:lumOff val="25000"/>
                  </a:schemeClr>
                </a:solidFill>
              </a:rPr>
              <a:t>:)</a:t>
            </a:r>
            <a:endParaRPr kumimoji="1" lang="ja-JP" altLang="en-US" b="1" dirty="0">
              <a:solidFill>
                <a:schemeClr val="tx1">
                  <a:lumMod val="75000"/>
                  <a:lumOff val="25000"/>
                </a:schemeClr>
              </a:solidFill>
            </a:endParaRPr>
          </a:p>
        </p:txBody>
      </p:sp>
      <p:sp>
        <p:nvSpPr>
          <p:cNvPr id="10" name="正方形/長方形 9">
            <a:extLst>
              <a:ext uri="{FF2B5EF4-FFF2-40B4-BE49-F238E27FC236}">
                <a16:creationId xmlns:a16="http://schemas.microsoft.com/office/drawing/2014/main" id="{6109D035-06F4-42F7-98D9-FB3181F25613}"/>
              </a:ext>
            </a:extLst>
          </p:cNvPr>
          <p:cNvSpPr/>
          <p:nvPr/>
        </p:nvSpPr>
        <p:spPr>
          <a:xfrm>
            <a:off x="2762251" y="4406676"/>
            <a:ext cx="5611906" cy="430823"/>
          </a:xfrm>
          <a:prstGeom prst="rect">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lumMod val="75000"/>
                    <a:lumOff val="25000"/>
                  </a:schemeClr>
                </a:solidFill>
              </a:rPr>
              <a:t>It would be great if we could copy and paste text</a:t>
            </a:r>
            <a:endParaRPr kumimoji="1" lang="ja-JP" altLang="en-US" b="1" dirty="0">
              <a:solidFill>
                <a:schemeClr val="tx1">
                  <a:lumMod val="75000"/>
                  <a:lumOff val="25000"/>
                </a:schemeClr>
              </a:solidFill>
            </a:endParaRPr>
          </a:p>
        </p:txBody>
      </p:sp>
    </p:spTree>
    <p:extLst>
      <p:ext uri="{BB962C8B-B14F-4D97-AF65-F5344CB8AC3E}">
        <p14:creationId xmlns:p14="http://schemas.microsoft.com/office/powerpoint/2010/main" val="33601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B7E88-35AA-4351-959E-AEBB764DE7AD}"/>
              </a:ext>
            </a:extLst>
          </p:cNvPr>
          <p:cNvSpPr>
            <a:spLocks noGrp="1"/>
          </p:cNvSpPr>
          <p:nvPr>
            <p:ph type="title"/>
          </p:nvPr>
        </p:nvSpPr>
        <p:spPr/>
        <p:txBody>
          <a:bodyPr>
            <a:normAutofit fontScale="90000"/>
          </a:bodyPr>
          <a:lstStyle/>
          <a:p>
            <a:endParaRPr kumimoji="1" lang="ja-JP" altLang="en-US"/>
          </a:p>
        </p:txBody>
      </p:sp>
      <p:sp>
        <p:nvSpPr>
          <p:cNvPr id="3" name="コンテンツ プレースホルダー 2">
            <a:extLst>
              <a:ext uri="{FF2B5EF4-FFF2-40B4-BE49-F238E27FC236}">
                <a16:creationId xmlns:a16="http://schemas.microsoft.com/office/drawing/2014/main" id="{C3089428-1763-4801-9D22-5D8A2DB81703}"/>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A1ED06C-58AE-47FC-ACB3-22B95EADF55A}"/>
              </a:ext>
            </a:extLst>
          </p:cNvPr>
          <p:cNvSpPr>
            <a:spLocks noGrp="1"/>
          </p:cNvSpPr>
          <p:nvPr>
            <p:ph type="sldNum" sz="quarter" idx="12"/>
          </p:nvPr>
        </p:nvSpPr>
        <p:spPr/>
        <p:txBody>
          <a:bodyPr/>
          <a:lstStyle/>
          <a:p>
            <a:fld id="{310E90F2-0F65-4717-A352-08170F7BDCAA}" type="slidenum">
              <a:rPr kumimoji="1" lang="ja-JP" altLang="en-US" smtClean="0"/>
              <a:t>19</a:t>
            </a:fld>
            <a:endParaRPr kumimoji="1" lang="ja-JP" altLang="en-US" dirty="0"/>
          </a:p>
        </p:txBody>
      </p:sp>
      <p:pic>
        <p:nvPicPr>
          <p:cNvPr id="5" name="図 4">
            <a:extLst>
              <a:ext uri="{FF2B5EF4-FFF2-40B4-BE49-F238E27FC236}">
                <a16:creationId xmlns:a16="http://schemas.microsoft.com/office/drawing/2014/main" id="{1F1049D3-86AA-4072-AD46-862106FE44E9}"/>
              </a:ext>
            </a:extLst>
          </p:cNvPr>
          <p:cNvPicPr>
            <a:picLocks noChangeAspect="1"/>
          </p:cNvPicPr>
          <p:nvPr/>
        </p:nvPicPr>
        <p:blipFill>
          <a:blip r:embed="rId2"/>
          <a:stretch>
            <a:fillRect/>
          </a:stretch>
        </p:blipFill>
        <p:spPr>
          <a:xfrm>
            <a:off x="80962" y="2519419"/>
            <a:ext cx="8982075" cy="2043287"/>
          </a:xfrm>
          <a:prstGeom prst="rect">
            <a:avLst/>
          </a:prstGeom>
        </p:spPr>
      </p:pic>
    </p:spTree>
    <p:extLst>
      <p:ext uri="{BB962C8B-B14F-4D97-AF65-F5344CB8AC3E}">
        <p14:creationId xmlns:p14="http://schemas.microsoft.com/office/powerpoint/2010/main" val="3651281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2911F0-3E73-496A-AC56-AF9EA42C5C14}"/>
              </a:ext>
            </a:extLst>
          </p:cNvPr>
          <p:cNvSpPr>
            <a:spLocks noGrp="1"/>
          </p:cNvSpPr>
          <p:nvPr>
            <p:ph type="title"/>
          </p:nvPr>
        </p:nvSpPr>
        <p:spPr/>
        <p:txBody>
          <a:bodyPr>
            <a:normAutofit fontScale="90000"/>
          </a:bodyPr>
          <a:lstStyle/>
          <a:p>
            <a:endParaRPr kumimoji="1" lang="ja-JP" altLang="en-US"/>
          </a:p>
        </p:txBody>
      </p:sp>
      <p:sp>
        <p:nvSpPr>
          <p:cNvPr id="3" name="コンテンツ プレースホルダー 2">
            <a:extLst>
              <a:ext uri="{FF2B5EF4-FFF2-40B4-BE49-F238E27FC236}">
                <a16:creationId xmlns:a16="http://schemas.microsoft.com/office/drawing/2014/main" id="{B966C970-476F-4B01-96B6-CA4667BF68D3}"/>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73D5E4C-603C-4699-A101-755720562370}"/>
              </a:ext>
            </a:extLst>
          </p:cNvPr>
          <p:cNvSpPr>
            <a:spLocks noGrp="1"/>
          </p:cNvSpPr>
          <p:nvPr>
            <p:ph type="sldNum" sz="quarter" idx="12"/>
          </p:nvPr>
        </p:nvSpPr>
        <p:spPr/>
        <p:txBody>
          <a:bodyPr/>
          <a:lstStyle/>
          <a:p>
            <a:fld id="{310E90F2-0F65-4717-A352-08170F7BDCAA}" type="slidenum">
              <a:rPr kumimoji="1" lang="ja-JP" altLang="en-US" smtClean="0"/>
              <a:t>20</a:t>
            </a:fld>
            <a:endParaRPr kumimoji="1" lang="ja-JP" altLang="en-US" dirty="0"/>
          </a:p>
        </p:txBody>
      </p:sp>
      <p:pic>
        <p:nvPicPr>
          <p:cNvPr id="5" name="図 4">
            <a:extLst>
              <a:ext uri="{FF2B5EF4-FFF2-40B4-BE49-F238E27FC236}">
                <a16:creationId xmlns:a16="http://schemas.microsoft.com/office/drawing/2014/main" id="{5915AD19-B550-4C00-8536-87506805555B}"/>
              </a:ext>
            </a:extLst>
          </p:cNvPr>
          <p:cNvPicPr>
            <a:picLocks noChangeAspect="1"/>
          </p:cNvPicPr>
          <p:nvPr/>
        </p:nvPicPr>
        <p:blipFill>
          <a:blip r:embed="rId2"/>
          <a:stretch>
            <a:fillRect/>
          </a:stretch>
        </p:blipFill>
        <p:spPr>
          <a:xfrm>
            <a:off x="0" y="1033751"/>
            <a:ext cx="9144000" cy="5156088"/>
          </a:xfrm>
          <a:prstGeom prst="rect">
            <a:avLst/>
          </a:prstGeom>
        </p:spPr>
      </p:pic>
    </p:spTree>
    <p:extLst>
      <p:ext uri="{BB962C8B-B14F-4D97-AF65-F5344CB8AC3E}">
        <p14:creationId xmlns:p14="http://schemas.microsoft.com/office/powerpoint/2010/main" val="3522223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F6267-4A70-45E2-8D11-173632A4E7DE}"/>
              </a:ext>
            </a:extLst>
          </p:cNvPr>
          <p:cNvSpPr>
            <a:spLocks noGrp="1"/>
          </p:cNvSpPr>
          <p:nvPr>
            <p:ph type="title"/>
          </p:nvPr>
        </p:nvSpPr>
        <p:spPr/>
        <p:txBody>
          <a:bodyPr>
            <a:normAutofit fontScale="90000"/>
          </a:bodyPr>
          <a:lstStyle/>
          <a:p>
            <a:r>
              <a:rPr lang="ja-JP" altLang="en-US" dirty="0"/>
              <a:t>研究背景 </a:t>
            </a:r>
            <a:r>
              <a:rPr lang="en-US" altLang="ja-JP" dirty="0"/>
              <a:t>| App</a:t>
            </a:r>
            <a:r>
              <a:rPr lang="ja-JP" altLang="en-US" dirty="0"/>
              <a:t> </a:t>
            </a:r>
            <a:r>
              <a:rPr lang="en-US" altLang="ja-JP" dirty="0"/>
              <a:t>review </a:t>
            </a:r>
            <a:r>
              <a:rPr lang="ja-JP" altLang="en-US" dirty="0"/>
              <a:t>の分類</a:t>
            </a:r>
            <a:endParaRPr kumimoji="1" lang="ja-JP" altLang="en-US" dirty="0"/>
          </a:p>
        </p:txBody>
      </p:sp>
      <p:sp>
        <p:nvSpPr>
          <p:cNvPr id="3" name="コンテンツ プレースホルダー 2">
            <a:extLst>
              <a:ext uri="{FF2B5EF4-FFF2-40B4-BE49-F238E27FC236}">
                <a16:creationId xmlns:a16="http://schemas.microsoft.com/office/drawing/2014/main" id="{46FEBB5E-E615-4BF1-A6C2-95DD9F0E6C57}"/>
              </a:ext>
            </a:extLst>
          </p:cNvPr>
          <p:cNvSpPr>
            <a:spLocks noGrp="1"/>
          </p:cNvSpPr>
          <p:nvPr>
            <p:ph idx="1"/>
          </p:nvPr>
        </p:nvSpPr>
        <p:spPr>
          <a:xfrm>
            <a:off x="628650" y="905164"/>
            <a:ext cx="7886700" cy="5271799"/>
          </a:xfrm>
        </p:spPr>
        <p:txBody>
          <a:bodyPr/>
          <a:lstStyle/>
          <a:p>
            <a:r>
              <a:rPr kumimoji="1" lang="ja-JP" altLang="en-US" dirty="0"/>
              <a:t>アプリレビューを自動分類する研究が多くある</a:t>
            </a:r>
            <a:endParaRPr kumimoji="1" lang="en-US" altLang="ja-JP" dirty="0"/>
          </a:p>
          <a:p>
            <a:pPr lvl="1"/>
            <a:r>
              <a:rPr lang="ja-JP" altLang="en-US" dirty="0"/>
              <a:t>自然言語処理</a:t>
            </a:r>
            <a:endParaRPr lang="en-US" altLang="ja-JP" dirty="0"/>
          </a:p>
          <a:p>
            <a:pPr lvl="1"/>
            <a:r>
              <a:rPr lang="ja-JP" altLang="en-US" dirty="0"/>
              <a:t>機械</a:t>
            </a:r>
            <a:r>
              <a:rPr kumimoji="1" lang="ja-JP" altLang="en-US" dirty="0"/>
              <a:t>学習（教師あり学習）</a:t>
            </a:r>
          </a:p>
        </p:txBody>
      </p:sp>
      <p:sp>
        <p:nvSpPr>
          <p:cNvPr id="4" name="スライド番号プレースホルダー 3">
            <a:extLst>
              <a:ext uri="{FF2B5EF4-FFF2-40B4-BE49-F238E27FC236}">
                <a16:creationId xmlns:a16="http://schemas.microsoft.com/office/drawing/2014/main" id="{00BD8DFB-F752-4565-8AE8-06BEAF7CD65C}"/>
              </a:ext>
            </a:extLst>
          </p:cNvPr>
          <p:cNvSpPr>
            <a:spLocks noGrp="1"/>
          </p:cNvSpPr>
          <p:nvPr>
            <p:ph type="sldNum" sz="quarter" idx="12"/>
          </p:nvPr>
        </p:nvSpPr>
        <p:spPr/>
        <p:txBody>
          <a:bodyPr/>
          <a:lstStyle/>
          <a:p>
            <a:fld id="{310E90F2-0F65-4717-A352-08170F7BDCAA}" type="slidenum">
              <a:rPr kumimoji="1" lang="ja-JP" altLang="en-US" smtClean="0"/>
              <a:t>2</a:t>
            </a:fld>
            <a:endParaRPr kumimoji="1" lang="ja-JP" altLang="en-US" dirty="0"/>
          </a:p>
        </p:txBody>
      </p:sp>
      <p:pic>
        <p:nvPicPr>
          <p:cNvPr id="12" name="図 11">
            <a:extLst>
              <a:ext uri="{FF2B5EF4-FFF2-40B4-BE49-F238E27FC236}">
                <a16:creationId xmlns:a16="http://schemas.microsoft.com/office/drawing/2014/main" id="{D4806548-FBFC-44A0-913E-86BF0B214F16}"/>
              </a:ext>
            </a:extLst>
          </p:cNvPr>
          <p:cNvPicPr>
            <a:picLocks noChangeAspect="1"/>
          </p:cNvPicPr>
          <p:nvPr/>
        </p:nvPicPr>
        <p:blipFill rotWithShape="1">
          <a:blip r:embed="rId3"/>
          <a:srcRect b="7086"/>
          <a:stretch/>
        </p:blipFill>
        <p:spPr>
          <a:xfrm>
            <a:off x="314324" y="4262328"/>
            <a:ext cx="4076651" cy="2593076"/>
          </a:xfrm>
          <a:prstGeom prst="rect">
            <a:avLst/>
          </a:prstGeom>
          <a:ln w="28575">
            <a:solidFill>
              <a:schemeClr val="tx1">
                <a:lumMod val="75000"/>
                <a:lumOff val="25000"/>
              </a:schemeClr>
            </a:solidFill>
          </a:ln>
        </p:spPr>
      </p:pic>
      <p:pic>
        <p:nvPicPr>
          <p:cNvPr id="13" name="図 12">
            <a:extLst>
              <a:ext uri="{FF2B5EF4-FFF2-40B4-BE49-F238E27FC236}">
                <a16:creationId xmlns:a16="http://schemas.microsoft.com/office/drawing/2014/main" id="{9AA200E9-A303-42DD-8826-1AB49D9364AD}"/>
              </a:ext>
            </a:extLst>
          </p:cNvPr>
          <p:cNvPicPr>
            <a:picLocks noChangeAspect="1"/>
          </p:cNvPicPr>
          <p:nvPr/>
        </p:nvPicPr>
        <p:blipFill rotWithShape="1">
          <a:blip r:embed="rId4"/>
          <a:srcRect b="5546"/>
          <a:stretch/>
        </p:blipFill>
        <p:spPr>
          <a:xfrm>
            <a:off x="4753026" y="4262327"/>
            <a:ext cx="4086174" cy="2595673"/>
          </a:xfrm>
          <a:prstGeom prst="rect">
            <a:avLst/>
          </a:prstGeom>
          <a:ln w="28575">
            <a:solidFill>
              <a:schemeClr val="tx1">
                <a:lumMod val="75000"/>
                <a:lumOff val="25000"/>
              </a:schemeClr>
            </a:solidFill>
          </a:ln>
        </p:spPr>
      </p:pic>
      <p:pic>
        <p:nvPicPr>
          <p:cNvPr id="15" name="図 14">
            <a:extLst>
              <a:ext uri="{FF2B5EF4-FFF2-40B4-BE49-F238E27FC236}">
                <a16:creationId xmlns:a16="http://schemas.microsoft.com/office/drawing/2014/main" id="{D6B1246E-E3A7-4812-AF80-59A0CC99BCC5}"/>
              </a:ext>
            </a:extLst>
          </p:cNvPr>
          <p:cNvPicPr>
            <a:picLocks noChangeAspect="1"/>
          </p:cNvPicPr>
          <p:nvPr/>
        </p:nvPicPr>
        <p:blipFill rotWithShape="1">
          <a:blip r:embed="rId5"/>
          <a:srcRect b="33261"/>
          <a:stretch/>
        </p:blipFill>
        <p:spPr>
          <a:xfrm>
            <a:off x="2528913" y="5424294"/>
            <a:ext cx="4086174" cy="1431109"/>
          </a:xfrm>
          <a:prstGeom prst="rect">
            <a:avLst/>
          </a:prstGeom>
          <a:ln w="28575">
            <a:solidFill>
              <a:schemeClr val="tx1">
                <a:lumMod val="75000"/>
                <a:lumOff val="25000"/>
              </a:schemeClr>
            </a:solidFill>
          </a:ln>
        </p:spPr>
      </p:pic>
    </p:spTree>
    <p:extLst>
      <p:ext uri="{BB962C8B-B14F-4D97-AF65-F5344CB8AC3E}">
        <p14:creationId xmlns:p14="http://schemas.microsoft.com/office/powerpoint/2010/main" val="2160515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F6267-4A70-45E2-8D11-173632A4E7DE}"/>
              </a:ext>
            </a:extLst>
          </p:cNvPr>
          <p:cNvSpPr>
            <a:spLocks noGrp="1"/>
          </p:cNvSpPr>
          <p:nvPr>
            <p:ph type="title"/>
          </p:nvPr>
        </p:nvSpPr>
        <p:spPr/>
        <p:txBody>
          <a:bodyPr>
            <a:normAutofit fontScale="90000"/>
          </a:bodyPr>
          <a:lstStyle/>
          <a:p>
            <a:r>
              <a:rPr lang="ja-JP" altLang="en-US" dirty="0"/>
              <a:t>研究背景 </a:t>
            </a:r>
            <a:r>
              <a:rPr lang="en-US" altLang="ja-JP" dirty="0"/>
              <a:t>| </a:t>
            </a:r>
            <a:r>
              <a:rPr lang="ja-JP" altLang="en-US" dirty="0"/>
              <a:t>既存研究の分類手法</a:t>
            </a:r>
            <a:endParaRPr kumimoji="1" lang="ja-JP" altLang="en-US" dirty="0"/>
          </a:p>
        </p:txBody>
      </p:sp>
      <p:sp>
        <p:nvSpPr>
          <p:cNvPr id="4" name="スライド番号プレースホルダー 3">
            <a:extLst>
              <a:ext uri="{FF2B5EF4-FFF2-40B4-BE49-F238E27FC236}">
                <a16:creationId xmlns:a16="http://schemas.microsoft.com/office/drawing/2014/main" id="{00BD8DFB-F752-4565-8AE8-06BEAF7CD65C}"/>
              </a:ext>
            </a:extLst>
          </p:cNvPr>
          <p:cNvSpPr>
            <a:spLocks noGrp="1"/>
          </p:cNvSpPr>
          <p:nvPr>
            <p:ph type="sldNum" sz="quarter" idx="12"/>
          </p:nvPr>
        </p:nvSpPr>
        <p:spPr/>
        <p:txBody>
          <a:bodyPr/>
          <a:lstStyle/>
          <a:p>
            <a:fld id="{310E90F2-0F65-4717-A352-08170F7BDCAA}" type="slidenum">
              <a:rPr kumimoji="1" lang="ja-JP" altLang="en-US" smtClean="0"/>
              <a:t>3</a:t>
            </a:fld>
            <a:endParaRPr kumimoji="1" lang="ja-JP" altLang="en-US" dirty="0"/>
          </a:p>
        </p:txBody>
      </p:sp>
      <p:sp>
        <p:nvSpPr>
          <p:cNvPr id="497" name="雲 496">
            <a:extLst>
              <a:ext uri="{FF2B5EF4-FFF2-40B4-BE49-F238E27FC236}">
                <a16:creationId xmlns:a16="http://schemas.microsoft.com/office/drawing/2014/main" id="{20433F71-4CC4-4AC6-BD92-B7978391E1D9}"/>
              </a:ext>
            </a:extLst>
          </p:cNvPr>
          <p:cNvSpPr/>
          <p:nvPr/>
        </p:nvSpPr>
        <p:spPr>
          <a:xfrm>
            <a:off x="286723" y="1375174"/>
            <a:ext cx="2545865" cy="1617200"/>
          </a:xfrm>
          <a:prstGeom prst="cloud">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98" name="テキスト ボックス 497">
            <a:extLst>
              <a:ext uri="{FF2B5EF4-FFF2-40B4-BE49-F238E27FC236}">
                <a16:creationId xmlns:a16="http://schemas.microsoft.com/office/drawing/2014/main" id="{F10EEC39-CE6D-4334-8DB8-8160821E8B0F}"/>
              </a:ext>
            </a:extLst>
          </p:cNvPr>
          <p:cNvSpPr txBox="1"/>
          <p:nvPr/>
        </p:nvSpPr>
        <p:spPr>
          <a:xfrm>
            <a:off x="637920" y="3009093"/>
            <a:ext cx="179305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アプリストア</a:t>
            </a:r>
            <a:endParaRPr kumimoji="0" lang="en-US" altLang="ja-JP" b="1" dirty="0">
              <a:solidFill>
                <a:prstClr val="black">
                  <a:lumMod val="75000"/>
                  <a:lumOff val="25000"/>
                </a:prstClr>
              </a:solidFill>
              <a:latin typeface="Calibri" panose="020F0502020204030204"/>
            </a:endParaRPr>
          </a:p>
        </p:txBody>
      </p:sp>
      <p:cxnSp>
        <p:nvCxnSpPr>
          <p:cNvPr id="499" name="直線矢印コネクタ 498">
            <a:extLst>
              <a:ext uri="{FF2B5EF4-FFF2-40B4-BE49-F238E27FC236}">
                <a16:creationId xmlns:a16="http://schemas.microsoft.com/office/drawing/2014/main" id="{DA9E1922-0A9A-4A38-BB02-EBF07F4CB8E8}"/>
              </a:ext>
            </a:extLst>
          </p:cNvPr>
          <p:cNvCxnSpPr>
            <a:cxnSpLocks/>
          </p:cNvCxnSpPr>
          <p:nvPr/>
        </p:nvCxnSpPr>
        <p:spPr>
          <a:xfrm>
            <a:off x="2823953" y="1727520"/>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cxnSp>
        <p:nvCxnSpPr>
          <p:cNvPr id="500" name="直線矢印コネクタ 499">
            <a:extLst>
              <a:ext uri="{FF2B5EF4-FFF2-40B4-BE49-F238E27FC236}">
                <a16:creationId xmlns:a16="http://schemas.microsoft.com/office/drawing/2014/main" id="{43DA9C3F-9147-4FA4-A083-0C70C85A2DB9}"/>
              </a:ext>
            </a:extLst>
          </p:cNvPr>
          <p:cNvCxnSpPr>
            <a:cxnSpLocks/>
          </p:cNvCxnSpPr>
          <p:nvPr/>
        </p:nvCxnSpPr>
        <p:spPr>
          <a:xfrm>
            <a:off x="4592551" y="1725492"/>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pic>
        <p:nvPicPr>
          <p:cNvPr id="501" name="図 500">
            <a:extLst>
              <a:ext uri="{FF2B5EF4-FFF2-40B4-BE49-F238E27FC236}">
                <a16:creationId xmlns:a16="http://schemas.microsoft.com/office/drawing/2014/main" id="{36BDE972-C538-4D9D-9F3D-EE5D521104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9775" y="1308197"/>
            <a:ext cx="355600" cy="355600"/>
          </a:xfrm>
          <a:prstGeom prst="rect">
            <a:avLst/>
          </a:prstGeom>
        </p:spPr>
      </p:pic>
      <p:sp>
        <p:nvSpPr>
          <p:cNvPr id="502" name="テキスト ボックス 501">
            <a:extLst>
              <a:ext uri="{FF2B5EF4-FFF2-40B4-BE49-F238E27FC236}">
                <a16:creationId xmlns:a16="http://schemas.microsoft.com/office/drawing/2014/main" id="{4B4F5315-C3E7-4654-AADC-9800A3C55E43}"/>
              </a:ext>
            </a:extLst>
          </p:cNvPr>
          <p:cNvSpPr txBox="1"/>
          <p:nvPr/>
        </p:nvSpPr>
        <p:spPr>
          <a:xfrm>
            <a:off x="2832170" y="1768245"/>
            <a:ext cx="461665" cy="615573"/>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抽出</a:t>
            </a:r>
            <a:endParaRPr kumimoji="0" lang="en-US" altLang="ja-JP" b="1" dirty="0">
              <a:solidFill>
                <a:prstClr val="black">
                  <a:lumMod val="75000"/>
                  <a:lumOff val="25000"/>
                </a:prstClr>
              </a:solidFill>
              <a:latin typeface="Calibri" panose="020F0502020204030204"/>
            </a:endParaRPr>
          </a:p>
        </p:txBody>
      </p:sp>
      <p:sp>
        <p:nvSpPr>
          <p:cNvPr id="503" name="テキスト ボックス 502">
            <a:extLst>
              <a:ext uri="{FF2B5EF4-FFF2-40B4-BE49-F238E27FC236}">
                <a16:creationId xmlns:a16="http://schemas.microsoft.com/office/drawing/2014/main" id="{E11B01DA-9652-43B1-BB8A-42D39E181B79}"/>
              </a:ext>
            </a:extLst>
          </p:cNvPr>
          <p:cNvSpPr txBox="1"/>
          <p:nvPr/>
        </p:nvSpPr>
        <p:spPr>
          <a:xfrm>
            <a:off x="4591354" y="1759560"/>
            <a:ext cx="461665" cy="1266150"/>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ラベル付け</a:t>
            </a:r>
            <a:endParaRPr kumimoji="0" lang="en-US" altLang="ja-JP" b="1" dirty="0">
              <a:solidFill>
                <a:prstClr val="black">
                  <a:lumMod val="75000"/>
                  <a:lumOff val="25000"/>
                </a:prstClr>
              </a:solidFill>
              <a:latin typeface="Calibri" panose="020F0502020204030204"/>
            </a:endParaRPr>
          </a:p>
        </p:txBody>
      </p:sp>
      <p:sp>
        <p:nvSpPr>
          <p:cNvPr id="504" name="テキスト ボックス 503">
            <a:extLst>
              <a:ext uri="{FF2B5EF4-FFF2-40B4-BE49-F238E27FC236}">
                <a16:creationId xmlns:a16="http://schemas.microsoft.com/office/drawing/2014/main" id="{FBE767CF-BE12-4C92-96B5-2B3EB7CC0E7B}"/>
              </a:ext>
            </a:extLst>
          </p:cNvPr>
          <p:cNvSpPr txBox="1"/>
          <p:nvPr/>
        </p:nvSpPr>
        <p:spPr>
          <a:xfrm>
            <a:off x="4925833" y="2451478"/>
            <a:ext cx="1614682"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教師データ</a:t>
            </a:r>
            <a:endParaRPr kumimoji="0" lang="en-US" altLang="ja-JP" b="1" dirty="0">
              <a:solidFill>
                <a:prstClr val="black">
                  <a:lumMod val="75000"/>
                  <a:lumOff val="25000"/>
                </a:prstClr>
              </a:solidFill>
              <a:latin typeface="Calibri" panose="020F0502020204030204"/>
            </a:endParaRPr>
          </a:p>
        </p:txBody>
      </p:sp>
      <p:grpSp>
        <p:nvGrpSpPr>
          <p:cNvPr id="505" name="グループ化 504">
            <a:extLst>
              <a:ext uri="{FF2B5EF4-FFF2-40B4-BE49-F238E27FC236}">
                <a16:creationId xmlns:a16="http://schemas.microsoft.com/office/drawing/2014/main" id="{0B395D98-123F-4ABC-A0D4-072A55A6ADF5}"/>
              </a:ext>
            </a:extLst>
          </p:cNvPr>
          <p:cNvGrpSpPr/>
          <p:nvPr/>
        </p:nvGrpSpPr>
        <p:grpSpPr>
          <a:xfrm>
            <a:off x="459336" y="1684901"/>
            <a:ext cx="731470" cy="443561"/>
            <a:chOff x="12455755" y="5835829"/>
            <a:chExt cx="731470" cy="443561"/>
          </a:xfrm>
        </p:grpSpPr>
        <p:sp>
          <p:nvSpPr>
            <p:cNvPr id="506" name="正方形/長方形 505">
              <a:extLst>
                <a:ext uri="{FF2B5EF4-FFF2-40B4-BE49-F238E27FC236}">
                  <a16:creationId xmlns:a16="http://schemas.microsoft.com/office/drawing/2014/main" id="{80B00457-F239-4E63-B12B-E99E58CF2CF1}"/>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7" name="正方形/長方形 506">
              <a:extLst>
                <a:ext uri="{FF2B5EF4-FFF2-40B4-BE49-F238E27FC236}">
                  <a16:creationId xmlns:a16="http://schemas.microsoft.com/office/drawing/2014/main" id="{8AA10D99-9F15-4BE2-AE02-0A6C80123A7D}"/>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8" name="正方形/長方形 507">
              <a:extLst>
                <a:ext uri="{FF2B5EF4-FFF2-40B4-BE49-F238E27FC236}">
                  <a16:creationId xmlns:a16="http://schemas.microsoft.com/office/drawing/2014/main" id="{A4238F1B-B67E-42ED-B4E2-614B036713D5}"/>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9" name="テキスト ボックス 508">
              <a:extLst>
                <a:ext uri="{FF2B5EF4-FFF2-40B4-BE49-F238E27FC236}">
                  <a16:creationId xmlns:a16="http://schemas.microsoft.com/office/drawing/2014/main" id="{A56ECDEC-F53E-4EF9-89F9-459BC0CB2D91}"/>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10" name="グループ化 509">
            <a:extLst>
              <a:ext uri="{FF2B5EF4-FFF2-40B4-BE49-F238E27FC236}">
                <a16:creationId xmlns:a16="http://schemas.microsoft.com/office/drawing/2014/main" id="{A4663220-B856-4AC1-90CE-B491073EA762}"/>
              </a:ext>
            </a:extLst>
          </p:cNvPr>
          <p:cNvGrpSpPr/>
          <p:nvPr/>
        </p:nvGrpSpPr>
        <p:grpSpPr>
          <a:xfrm>
            <a:off x="382844" y="2245521"/>
            <a:ext cx="731470" cy="443561"/>
            <a:chOff x="12455755" y="5835829"/>
            <a:chExt cx="731470" cy="443561"/>
          </a:xfrm>
        </p:grpSpPr>
        <p:sp>
          <p:nvSpPr>
            <p:cNvPr id="511" name="正方形/長方形 510">
              <a:extLst>
                <a:ext uri="{FF2B5EF4-FFF2-40B4-BE49-F238E27FC236}">
                  <a16:creationId xmlns:a16="http://schemas.microsoft.com/office/drawing/2014/main" id="{BB1A8D8F-DF23-4EF4-9B9D-0BD9E57DC271}"/>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2" name="正方形/長方形 511">
              <a:extLst>
                <a:ext uri="{FF2B5EF4-FFF2-40B4-BE49-F238E27FC236}">
                  <a16:creationId xmlns:a16="http://schemas.microsoft.com/office/drawing/2014/main" id="{3BC98891-C15D-4638-AE2B-49F227573E87}"/>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3" name="正方形/長方形 512">
              <a:extLst>
                <a:ext uri="{FF2B5EF4-FFF2-40B4-BE49-F238E27FC236}">
                  <a16:creationId xmlns:a16="http://schemas.microsoft.com/office/drawing/2014/main" id="{D641BC65-6F00-4E0A-8D34-726A7000817E}"/>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4" name="テキスト ボックス 513">
              <a:extLst>
                <a:ext uri="{FF2B5EF4-FFF2-40B4-BE49-F238E27FC236}">
                  <a16:creationId xmlns:a16="http://schemas.microsoft.com/office/drawing/2014/main" id="{9EAF9AD2-AE7C-407F-934C-CA320C9826B0}"/>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15" name="グループ化 514">
            <a:extLst>
              <a:ext uri="{FF2B5EF4-FFF2-40B4-BE49-F238E27FC236}">
                <a16:creationId xmlns:a16="http://schemas.microsoft.com/office/drawing/2014/main" id="{2D93CD7D-CF1D-4BB4-AA35-D4E755049C86}"/>
              </a:ext>
            </a:extLst>
          </p:cNvPr>
          <p:cNvGrpSpPr/>
          <p:nvPr/>
        </p:nvGrpSpPr>
        <p:grpSpPr>
          <a:xfrm>
            <a:off x="1148327" y="1844177"/>
            <a:ext cx="731470" cy="443561"/>
            <a:chOff x="12455755" y="5835829"/>
            <a:chExt cx="731470" cy="443561"/>
          </a:xfrm>
        </p:grpSpPr>
        <p:sp>
          <p:nvSpPr>
            <p:cNvPr id="516" name="正方形/長方形 515">
              <a:extLst>
                <a:ext uri="{FF2B5EF4-FFF2-40B4-BE49-F238E27FC236}">
                  <a16:creationId xmlns:a16="http://schemas.microsoft.com/office/drawing/2014/main" id="{E385E01D-056A-4BED-BD74-DAC9E3C6AA4D}"/>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7" name="正方形/長方形 516">
              <a:extLst>
                <a:ext uri="{FF2B5EF4-FFF2-40B4-BE49-F238E27FC236}">
                  <a16:creationId xmlns:a16="http://schemas.microsoft.com/office/drawing/2014/main" id="{BB6A42D0-6275-4A9C-B6FB-14B1FBC55772}"/>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8" name="正方形/長方形 517">
              <a:extLst>
                <a:ext uri="{FF2B5EF4-FFF2-40B4-BE49-F238E27FC236}">
                  <a16:creationId xmlns:a16="http://schemas.microsoft.com/office/drawing/2014/main" id="{7A4FC82C-1794-4D4F-9B47-D376DFBF2397}"/>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9" name="テキスト ボックス 518">
              <a:extLst>
                <a:ext uri="{FF2B5EF4-FFF2-40B4-BE49-F238E27FC236}">
                  <a16:creationId xmlns:a16="http://schemas.microsoft.com/office/drawing/2014/main" id="{7C1AE28C-90FE-4628-ADEB-E5BBF55ED412}"/>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20" name="グループ化 519">
            <a:extLst>
              <a:ext uri="{FF2B5EF4-FFF2-40B4-BE49-F238E27FC236}">
                <a16:creationId xmlns:a16="http://schemas.microsoft.com/office/drawing/2014/main" id="{854DDDED-4AA0-46E6-9C51-87BD04A13BFB}"/>
              </a:ext>
            </a:extLst>
          </p:cNvPr>
          <p:cNvGrpSpPr/>
          <p:nvPr/>
        </p:nvGrpSpPr>
        <p:grpSpPr>
          <a:xfrm>
            <a:off x="1102541" y="2405313"/>
            <a:ext cx="731470" cy="443561"/>
            <a:chOff x="12455755" y="5835829"/>
            <a:chExt cx="731470" cy="443561"/>
          </a:xfrm>
        </p:grpSpPr>
        <p:sp>
          <p:nvSpPr>
            <p:cNvPr id="521" name="正方形/長方形 520">
              <a:extLst>
                <a:ext uri="{FF2B5EF4-FFF2-40B4-BE49-F238E27FC236}">
                  <a16:creationId xmlns:a16="http://schemas.microsoft.com/office/drawing/2014/main" id="{FF384845-09AA-4065-BA2F-EA00F44D99F2}"/>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2" name="正方形/長方形 521">
              <a:extLst>
                <a:ext uri="{FF2B5EF4-FFF2-40B4-BE49-F238E27FC236}">
                  <a16:creationId xmlns:a16="http://schemas.microsoft.com/office/drawing/2014/main" id="{066111F9-FC77-474A-9249-D3985F1593B6}"/>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3" name="正方形/長方形 522">
              <a:extLst>
                <a:ext uri="{FF2B5EF4-FFF2-40B4-BE49-F238E27FC236}">
                  <a16:creationId xmlns:a16="http://schemas.microsoft.com/office/drawing/2014/main" id="{D3D7D8A2-D1D0-48FB-ACF2-5BB7ECE88F7B}"/>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4" name="テキスト ボックス 523">
              <a:extLst>
                <a:ext uri="{FF2B5EF4-FFF2-40B4-BE49-F238E27FC236}">
                  <a16:creationId xmlns:a16="http://schemas.microsoft.com/office/drawing/2014/main" id="{A7208E32-080F-4EF4-B164-B5F83E52DD61}"/>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25" name="グループ化 524">
            <a:extLst>
              <a:ext uri="{FF2B5EF4-FFF2-40B4-BE49-F238E27FC236}">
                <a16:creationId xmlns:a16="http://schemas.microsoft.com/office/drawing/2014/main" id="{D62C000B-B28F-4C26-AF98-F28ECF23418A}"/>
              </a:ext>
            </a:extLst>
          </p:cNvPr>
          <p:cNvGrpSpPr/>
          <p:nvPr/>
        </p:nvGrpSpPr>
        <p:grpSpPr>
          <a:xfrm>
            <a:off x="1850665" y="2134470"/>
            <a:ext cx="731470" cy="443561"/>
            <a:chOff x="12455755" y="5835829"/>
            <a:chExt cx="731470" cy="443561"/>
          </a:xfrm>
        </p:grpSpPr>
        <p:sp>
          <p:nvSpPr>
            <p:cNvPr id="526" name="正方形/長方形 525">
              <a:extLst>
                <a:ext uri="{FF2B5EF4-FFF2-40B4-BE49-F238E27FC236}">
                  <a16:creationId xmlns:a16="http://schemas.microsoft.com/office/drawing/2014/main" id="{5DB2999F-DD04-451C-AA56-969D24FE518E}"/>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7" name="正方形/長方形 526">
              <a:extLst>
                <a:ext uri="{FF2B5EF4-FFF2-40B4-BE49-F238E27FC236}">
                  <a16:creationId xmlns:a16="http://schemas.microsoft.com/office/drawing/2014/main" id="{E324112D-A7F5-4086-9A38-61DFFDCB6BBA}"/>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8" name="正方形/長方形 527">
              <a:extLst>
                <a:ext uri="{FF2B5EF4-FFF2-40B4-BE49-F238E27FC236}">
                  <a16:creationId xmlns:a16="http://schemas.microsoft.com/office/drawing/2014/main" id="{15E7CD7A-305E-4FDD-9C50-CDB40A70BDA6}"/>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9" name="テキスト ボックス 528">
              <a:extLst>
                <a:ext uri="{FF2B5EF4-FFF2-40B4-BE49-F238E27FC236}">
                  <a16:creationId xmlns:a16="http://schemas.microsoft.com/office/drawing/2014/main" id="{12678856-373E-41E5-A7DB-14C1ADB19F10}"/>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30" name="グループ化 529">
            <a:extLst>
              <a:ext uri="{FF2B5EF4-FFF2-40B4-BE49-F238E27FC236}">
                <a16:creationId xmlns:a16="http://schemas.microsoft.com/office/drawing/2014/main" id="{FDFE21E2-F428-4462-9E1E-349BDCEE9684}"/>
              </a:ext>
            </a:extLst>
          </p:cNvPr>
          <p:cNvGrpSpPr/>
          <p:nvPr/>
        </p:nvGrpSpPr>
        <p:grpSpPr>
          <a:xfrm>
            <a:off x="1874330" y="1553969"/>
            <a:ext cx="731470" cy="443561"/>
            <a:chOff x="12455755" y="5835829"/>
            <a:chExt cx="731470" cy="443561"/>
          </a:xfrm>
        </p:grpSpPr>
        <p:sp>
          <p:nvSpPr>
            <p:cNvPr id="531" name="正方形/長方形 530">
              <a:extLst>
                <a:ext uri="{FF2B5EF4-FFF2-40B4-BE49-F238E27FC236}">
                  <a16:creationId xmlns:a16="http://schemas.microsoft.com/office/drawing/2014/main" id="{ABDA43AD-1ACE-4A2C-98AF-8C5D331581BD}"/>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2" name="正方形/長方形 531">
              <a:extLst>
                <a:ext uri="{FF2B5EF4-FFF2-40B4-BE49-F238E27FC236}">
                  <a16:creationId xmlns:a16="http://schemas.microsoft.com/office/drawing/2014/main" id="{2BA4A8B6-8917-44BA-A929-84B438C8C0F4}"/>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3" name="正方形/長方形 532">
              <a:extLst>
                <a:ext uri="{FF2B5EF4-FFF2-40B4-BE49-F238E27FC236}">
                  <a16:creationId xmlns:a16="http://schemas.microsoft.com/office/drawing/2014/main" id="{11FFFA0B-A167-4D63-B072-8836B229EE26}"/>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4" name="テキスト ボックス 533">
              <a:extLst>
                <a:ext uri="{FF2B5EF4-FFF2-40B4-BE49-F238E27FC236}">
                  <a16:creationId xmlns:a16="http://schemas.microsoft.com/office/drawing/2014/main" id="{E5DCE2F7-7AAD-4702-8BF2-0C1501C2C40B}"/>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35" name="グループ化 534">
            <a:extLst>
              <a:ext uri="{FF2B5EF4-FFF2-40B4-BE49-F238E27FC236}">
                <a16:creationId xmlns:a16="http://schemas.microsoft.com/office/drawing/2014/main" id="{27DE858D-C651-45A9-B34E-C5FEBF18C334}"/>
              </a:ext>
            </a:extLst>
          </p:cNvPr>
          <p:cNvGrpSpPr/>
          <p:nvPr/>
        </p:nvGrpSpPr>
        <p:grpSpPr>
          <a:xfrm>
            <a:off x="3218283" y="1969498"/>
            <a:ext cx="731470" cy="443561"/>
            <a:chOff x="12455755" y="5835829"/>
            <a:chExt cx="731470" cy="443561"/>
          </a:xfrm>
        </p:grpSpPr>
        <p:sp>
          <p:nvSpPr>
            <p:cNvPr id="536" name="正方形/長方形 535">
              <a:extLst>
                <a:ext uri="{FF2B5EF4-FFF2-40B4-BE49-F238E27FC236}">
                  <a16:creationId xmlns:a16="http://schemas.microsoft.com/office/drawing/2014/main" id="{90F9AC20-9521-4355-936F-9A9C9AF926D3}"/>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7" name="正方形/長方形 536">
              <a:extLst>
                <a:ext uri="{FF2B5EF4-FFF2-40B4-BE49-F238E27FC236}">
                  <a16:creationId xmlns:a16="http://schemas.microsoft.com/office/drawing/2014/main" id="{E32D607F-62EA-41AA-AA3C-3C5AD67E27E0}"/>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8" name="正方形/長方形 537">
              <a:extLst>
                <a:ext uri="{FF2B5EF4-FFF2-40B4-BE49-F238E27FC236}">
                  <a16:creationId xmlns:a16="http://schemas.microsoft.com/office/drawing/2014/main" id="{6F8F65CA-4E54-4BA7-9FC8-3B907FEDBA44}"/>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9" name="テキスト ボックス 538">
              <a:extLst>
                <a:ext uri="{FF2B5EF4-FFF2-40B4-BE49-F238E27FC236}">
                  <a16:creationId xmlns:a16="http://schemas.microsoft.com/office/drawing/2014/main" id="{586C11A5-0C66-4D5B-8AD2-E227B1B5D562}"/>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40" name="グループ化 539">
            <a:extLst>
              <a:ext uri="{FF2B5EF4-FFF2-40B4-BE49-F238E27FC236}">
                <a16:creationId xmlns:a16="http://schemas.microsoft.com/office/drawing/2014/main" id="{A57F590F-06B8-47A5-86CC-00EF62B591CC}"/>
              </a:ext>
            </a:extLst>
          </p:cNvPr>
          <p:cNvGrpSpPr/>
          <p:nvPr/>
        </p:nvGrpSpPr>
        <p:grpSpPr>
          <a:xfrm>
            <a:off x="3909690" y="1960959"/>
            <a:ext cx="731470" cy="443561"/>
            <a:chOff x="12455755" y="5835829"/>
            <a:chExt cx="731470" cy="443561"/>
          </a:xfrm>
        </p:grpSpPr>
        <p:sp>
          <p:nvSpPr>
            <p:cNvPr id="541" name="正方形/長方形 540">
              <a:extLst>
                <a:ext uri="{FF2B5EF4-FFF2-40B4-BE49-F238E27FC236}">
                  <a16:creationId xmlns:a16="http://schemas.microsoft.com/office/drawing/2014/main" id="{8C9CF5CA-B0A4-471B-AEA7-813CDD5EE013}"/>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2" name="正方形/長方形 541">
              <a:extLst>
                <a:ext uri="{FF2B5EF4-FFF2-40B4-BE49-F238E27FC236}">
                  <a16:creationId xmlns:a16="http://schemas.microsoft.com/office/drawing/2014/main" id="{F1EF8BA0-8FAA-414F-A2D8-3416518D489D}"/>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3" name="正方形/長方形 542">
              <a:extLst>
                <a:ext uri="{FF2B5EF4-FFF2-40B4-BE49-F238E27FC236}">
                  <a16:creationId xmlns:a16="http://schemas.microsoft.com/office/drawing/2014/main" id="{79309698-7D79-4E0A-AC41-8A0F1629D8ED}"/>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4" name="テキスト ボックス 543">
              <a:extLst>
                <a:ext uri="{FF2B5EF4-FFF2-40B4-BE49-F238E27FC236}">
                  <a16:creationId xmlns:a16="http://schemas.microsoft.com/office/drawing/2014/main" id="{22537013-3850-4CEB-B652-6F8C8747D3EC}"/>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45" name="グループ化 544">
            <a:extLst>
              <a:ext uri="{FF2B5EF4-FFF2-40B4-BE49-F238E27FC236}">
                <a16:creationId xmlns:a16="http://schemas.microsoft.com/office/drawing/2014/main" id="{0BCE555E-C96A-4A25-9007-6F2DF3C531C1}"/>
              </a:ext>
            </a:extLst>
          </p:cNvPr>
          <p:cNvGrpSpPr/>
          <p:nvPr/>
        </p:nvGrpSpPr>
        <p:grpSpPr>
          <a:xfrm>
            <a:off x="3581990" y="1479256"/>
            <a:ext cx="731470" cy="443561"/>
            <a:chOff x="12455755" y="5835829"/>
            <a:chExt cx="731470" cy="443561"/>
          </a:xfrm>
        </p:grpSpPr>
        <p:sp>
          <p:nvSpPr>
            <p:cNvPr id="546" name="正方形/長方形 545">
              <a:extLst>
                <a:ext uri="{FF2B5EF4-FFF2-40B4-BE49-F238E27FC236}">
                  <a16:creationId xmlns:a16="http://schemas.microsoft.com/office/drawing/2014/main" id="{3E8F2558-85F7-483B-94FB-D9895DF0C6D2}"/>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7" name="正方形/長方形 546">
              <a:extLst>
                <a:ext uri="{FF2B5EF4-FFF2-40B4-BE49-F238E27FC236}">
                  <a16:creationId xmlns:a16="http://schemas.microsoft.com/office/drawing/2014/main" id="{A06C989B-0A29-482F-917A-1AB2AC1F269B}"/>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8" name="正方形/長方形 547">
              <a:extLst>
                <a:ext uri="{FF2B5EF4-FFF2-40B4-BE49-F238E27FC236}">
                  <a16:creationId xmlns:a16="http://schemas.microsoft.com/office/drawing/2014/main" id="{8B31AC5B-C498-4C5F-8383-5D44F5128262}"/>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9" name="テキスト ボックス 548">
              <a:extLst>
                <a:ext uri="{FF2B5EF4-FFF2-40B4-BE49-F238E27FC236}">
                  <a16:creationId xmlns:a16="http://schemas.microsoft.com/office/drawing/2014/main" id="{A740034C-C2DC-430F-AC72-4CBAAD1A24EF}"/>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50" name="グループ化 549">
            <a:extLst>
              <a:ext uri="{FF2B5EF4-FFF2-40B4-BE49-F238E27FC236}">
                <a16:creationId xmlns:a16="http://schemas.microsoft.com/office/drawing/2014/main" id="{74BFC8F9-C07E-445F-BA80-E4E16E88CABC}"/>
              </a:ext>
            </a:extLst>
          </p:cNvPr>
          <p:cNvGrpSpPr/>
          <p:nvPr/>
        </p:nvGrpSpPr>
        <p:grpSpPr>
          <a:xfrm>
            <a:off x="5766499" y="1960959"/>
            <a:ext cx="662961" cy="435298"/>
            <a:chOff x="5677474" y="1307291"/>
            <a:chExt cx="662961" cy="435298"/>
          </a:xfrm>
        </p:grpSpPr>
        <p:sp>
          <p:nvSpPr>
            <p:cNvPr id="551" name="正方形/長方形 550">
              <a:extLst>
                <a:ext uri="{FF2B5EF4-FFF2-40B4-BE49-F238E27FC236}">
                  <a16:creationId xmlns:a16="http://schemas.microsoft.com/office/drawing/2014/main" id="{24AE92D8-6AA0-463D-AC01-75A1C8033C62}"/>
                </a:ext>
              </a:extLst>
            </p:cNvPr>
            <p:cNvSpPr/>
            <p:nvPr/>
          </p:nvSpPr>
          <p:spPr>
            <a:xfrm>
              <a:off x="5793153" y="1307291"/>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2" name="正方形/長方形 551">
              <a:extLst>
                <a:ext uri="{FF2B5EF4-FFF2-40B4-BE49-F238E27FC236}">
                  <a16:creationId xmlns:a16="http://schemas.microsoft.com/office/drawing/2014/main" id="{49A87CC8-B387-4BFA-A149-AF8D97803B1E}"/>
                </a:ext>
              </a:extLst>
            </p:cNvPr>
            <p:cNvSpPr/>
            <p:nvPr/>
          </p:nvSpPr>
          <p:spPr>
            <a:xfrm>
              <a:off x="5734951" y="137931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3" name="正方形/長方形 552">
              <a:extLst>
                <a:ext uri="{FF2B5EF4-FFF2-40B4-BE49-F238E27FC236}">
                  <a16:creationId xmlns:a16="http://schemas.microsoft.com/office/drawing/2014/main" id="{EAC3ED71-26A5-41C8-B8DE-FE4E8043EB63}"/>
                </a:ext>
              </a:extLst>
            </p:cNvPr>
            <p:cNvSpPr/>
            <p:nvPr/>
          </p:nvSpPr>
          <p:spPr>
            <a:xfrm>
              <a:off x="5677474" y="145133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554" name="グループ化 553">
            <a:extLst>
              <a:ext uri="{FF2B5EF4-FFF2-40B4-BE49-F238E27FC236}">
                <a16:creationId xmlns:a16="http://schemas.microsoft.com/office/drawing/2014/main" id="{CD0C18EB-85CE-4FF6-99A9-EAC904557388}"/>
              </a:ext>
            </a:extLst>
          </p:cNvPr>
          <p:cNvGrpSpPr/>
          <p:nvPr/>
        </p:nvGrpSpPr>
        <p:grpSpPr>
          <a:xfrm>
            <a:off x="5370290" y="1479256"/>
            <a:ext cx="731470" cy="443561"/>
            <a:chOff x="5281265" y="825588"/>
            <a:chExt cx="731470" cy="443561"/>
          </a:xfrm>
        </p:grpSpPr>
        <p:sp>
          <p:nvSpPr>
            <p:cNvPr id="555" name="正方形/長方形 554">
              <a:extLst>
                <a:ext uri="{FF2B5EF4-FFF2-40B4-BE49-F238E27FC236}">
                  <a16:creationId xmlns:a16="http://schemas.microsoft.com/office/drawing/2014/main" id="{D23FEA00-CEBD-445D-97C0-24EFA1A815FF}"/>
                </a:ext>
              </a:extLst>
            </p:cNvPr>
            <p:cNvSpPr/>
            <p:nvPr/>
          </p:nvSpPr>
          <p:spPr>
            <a:xfrm>
              <a:off x="5465453" y="825588"/>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6" name="正方形/長方形 555">
              <a:extLst>
                <a:ext uri="{FF2B5EF4-FFF2-40B4-BE49-F238E27FC236}">
                  <a16:creationId xmlns:a16="http://schemas.microsoft.com/office/drawing/2014/main" id="{E015D6A5-41BA-41A4-B96C-AD24CA3F534A}"/>
                </a:ext>
              </a:extLst>
            </p:cNvPr>
            <p:cNvSpPr/>
            <p:nvPr/>
          </p:nvSpPr>
          <p:spPr>
            <a:xfrm>
              <a:off x="5407251" y="897612"/>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7" name="正方形/長方形 556">
              <a:extLst>
                <a:ext uri="{FF2B5EF4-FFF2-40B4-BE49-F238E27FC236}">
                  <a16:creationId xmlns:a16="http://schemas.microsoft.com/office/drawing/2014/main" id="{6AE961F8-475A-450F-9F3A-8BCF00338A7C}"/>
                </a:ext>
              </a:extLst>
            </p:cNvPr>
            <p:cNvSpPr/>
            <p:nvPr/>
          </p:nvSpPr>
          <p:spPr>
            <a:xfrm>
              <a:off x="5349774" y="969636"/>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8" name="テキスト ボックス 557">
              <a:extLst>
                <a:ext uri="{FF2B5EF4-FFF2-40B4-BE49-F238E27FC236}">
                  <a16:creationId xmlns:a16="http://schemas.microsoft.com/office/drawing/2014/main" id="{AB0427EF-7E98-42F7-9FD0-A2EAE5B18AA2}"/>
                </a:ext>
              </a:extLst>
            </p:cNvPr>
            <p:cNvSpPr txBox="1"/>
            <p:nvPr/>
          </p:nvSpPr>
          <p:spPr>
            <a:xfrm>
              <a:off x="5281265" y="961372"/>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59" name="グループ化 558">
            <a:extLst>
              <a:ext uri="{FF2B5EF4-FFF2-40B4-BE49-F238E27FC236}">
                <a16:creationId xmlns:a16="http://schemas.microsoft.com/office/drawing/2014/main" id="{50A86E7D-EE60-4691-B595-7739A989CCD5}"/>
              </a:ext>
            </a:extLst>
          </p:cNvPr>
          <p:cNvGrpSpPr/>
          <p:nvPr/>
        </p:nvGrpSpPr>
        <p:grpSpPr>
          <a:xfrm>
            <a:off x="5006583" y="1969498"/>
            <a:ext cx="731470" cy="443561"/>
            <a:chOff x="4917558" y="1315830"/>
            <a:chExt cx="731470" cy="443561"/>
          </a:xfrm>
        </p:grpSpPr>
        <p:sp>
          <p:nvSpPr>
            <p:cNvPr id="560" name="正方形/長方形 559">
              <a:extLst>
                <a:ext uri="{FF2B5EF4-FFF2-40B4-BE49-F238E27FC236}">
                  <a16:creationId xmlns:a16="http://schemas.microsoft.com/office/drawing/2014/main" id="{A8C47565-ADE3-48FE-8045-870D93731752}"/>
                </a:ext>
              </a:extLst>
            </p:cNvPr>
            <p:cNvSpPr/>
            <p:nvPr/>
          </p:nvSpPr>
          <p:spPr>
            <a:xfrm>
              <a:off x="5101746" y="1315830"/>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61" name="正方形/長方形 560">
              <a:extLst>
                <a:ext uri="{FF2B5EF4-FFF2-40B4-BE49-F238E27FC236}">
                  <a16:creationId xmlns:a16="http://schemas.microsoft.com/office/drawing/2014/main" id="{A5839DE4-C733-47AC-AF78-B70F968CA069}"/>
                </a:ext>
              </a:extLst>
            </p:cNvPr>
            <p:cNvSpPr/>
            <p:nvPr/>
          </p:nvSpPr>
          <p:spPr>
            <a:xfrm>
              <a:off x="5043544" y="1387854"/>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62" name="正方形/長方形 561">
              <a:extLst>
                <a:ext uri="{FF2B5EF4-FFF2-40B4-BE49-F238E27FC236}">
                  <a16:creationId xmlns:a16="http://schemas.microsoft.com/office/drawing/2014/main" id="{6F42861E-A602-4D14-B4F6-539868609CA2}"/>
                </a:ext>
              </a:extLst>
            </p:cNvPr>
            <p:cNvSpPr/>
            <p:nvPr/>
          </p:nvSpPr>
          <p:spPr>
            <a:xfrm>
              <a:off x="4986067" y="1459878"/>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63" name="テキスト ボックス 562">
              <a:extLst>
                <a:ext uri="{FF2B5EF4-FFF2-40B4-BE49-F238E27FC236}">
                  <a16:creationId xmlns:a16="http://schemas.microsoft.com/office/drawing/2014/main" id="{18E8C95B-B95A-42CC-A7A1-63AEDA96AD08}"/>
                </a:ext>
              </a:extLst>
            </p:cNvPr>
            <p:cNvSpPr txBox="1"/>
            <p:nvPr/>
          </p:nvSpPr>
          <p:spPr>
            <a:xfrm>
              <a:off x="4917558" y="1451614"/>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sp>
        <p:nvSpPr>
          <p:cNvPr id="564" name="テキスト ボックス 563">
            <a:extLst>
              <a:ext uri="{FF2B5EF4-FFF2-40B4-BE49-F238E27FC236}">
                <a16:creationId xmlns:a16="http://schemas.microsoft.com/office/drawing/2014/main" id="{777E4775-833C-45D7-80B5-5EF5A9F36685}"/>
              </a:ext>
            </a:extLst>
          </p:cNvPr>
          <p:cNvSpPr txBox="1"/>
          <p:nvPr/>
        </p:nvSpPr>
        <p:spPr>
          <a:xfrm>
            <a:off x="5697990" y="2096743"/>
            <a:ext cx="686143" cy="307777"/>
          </a:xfrm>
          <a:prstGeom prst="rect">
            <a:avLst/>
          </a:prstGeom>
          <a:noFill/>
        </p:spPr>
        <p:txBody>
          <a:bodyPr wrap="square" rtlCol="0">
            <a:spAutoFit/>
          </a:bodyPr>
          <a:lstStyle/>
          <a:p>
            <a:pPr algn="ctr" defTabSz="457200"/>
            <a:r>
              <a:rPr lang="en-US" altLang="ja-JP" sz="1400" dirty="0">
                <a:solidFill>
                  <a:prstClr val="black">
                    <a:lumMod val="75000"/>
                    <a:lumOff val="25000"/>
                  </a:prstClr>
                </a:solidFill>
                <a:latin typeface="Calibri" panose="020F0502020204030204"/>
              </a:rPr>
              <a:t>review</a:t>
            </a:r>
            <a:endParaRPr lang="ja-JP" altLang="en-US" sz="1400" dirty="0">
              <a:solidFill>
                <a:prstClr val="black">
                  <a:lumMod val="75000"/>
                  <a:lumOff val="25000"/>
                </a:prstClr>
              </a:solidFill>
              <a:latin typeface="Calibri" panose="020F0502020204030204"/>
            </a:endParaRPr>
          </a:p>
        </p:txBody>
      </p:sp>
      <p:sp>
        <p:nvSpPr>
          <p:cNvPr id="613" name="テキスト ボックス 612">
            <a:extLst>
              <a:ext uri="{FF2B5EF4-FFF2-40B4-BE49-F238E27FC236}">
                <a16:creationId xmlns:a16="http://schemas.microsoft.com/office/drawing/2014/main" id="{E630F629-7C1C-4699-8A10-274DFA30E1F5}"/>
              </a:ext>
            </a:extLst>
          </p:cNvPr>
          <p:cNvSpPr txBox="1"/>
          <p:nvPr/>
        </p:nvSpPr>
        <p:spPr>
          <a:xfrm>
            <a:off x="2966719" y="4739906"/>
            <a:ext cx="1041376" cy="276999"/>
          </a:xfrm>
          <a:prstGeom prst="rect">
            <a:avLst/>
          </a:prstGeom>
          <a:noFill/>
        </p:spPr>
        <p:txBody>
          <a:bodyPr wrap="square" rtlCol="0">
            <a:spAutoFit/>
          </a:bodyPr>
          <a:lstStyle/>
          <a:p>
            <a:pPr algn="ctr" defTabSz="457200"/>
            <a:r>
              <a:rPr kumimoji="0" lang="en-US" altLang="ja-JP" sz="1200" b="1" dirty="0">
                <a:solidFill>
                  <a:prstClr val="black"/>
                </a:solidFill>
                <a:latin typeface="Calibri" panose="020F0502020204030204"/>
              </a:rPr>
              <a:t>(1,0,…,1,1)</a:t>
            </a:r>
            <a:endParaRPr kumimoji="0" lang="ja-JP" altLang="en-US" sz="1200" b="1" dirty="0">
              <a:solidFill>
                <a:prstClr val="black"/>
              </a:solidFill>
              <a:latin typeface="Calibri" panose="020F0502020204030204"/>
            </a:endParaRPr>
          </a:p>
        </p:txBody>
      </p:sp>
      <p:sp>
        <p:nvSpPr>
          <p:cNvPr id="614" name="星 4 463">
            <a:extLst>
              <a:ext uri="{FF2B5EF4-FFF2-40B4-BE49-F238E27FC236}">
                <a16:creationId xmlns:a16="http://schemas.microsoft.com/office/drawing/2014/main" id="{C231BD02-5FE5-4EC0-8A99-D831C3B70E9D}"/>
              </a:ext>
            </a:extLst>
          </p:cNvPr>
          <p:cNvSpPr/>
          <p:nvPr/>
        </p:nvSpPr>
        <p:spPr>
          <a:xfrm>
            <a:off x="2153170" y="4887872"/>
            <a:ext cx="196583" cy="262564"/>
          </a:xfrm>
          <a:prstGeom prst="star4">
            <a:avLst/>
          </a:prstGeom>
          <a:solidFill>
            <a:srgbClr val="FFFF00"/>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15" name="星 4 463">
            <a:extLst>
              <a:ext uri="{FF2B5EF4-FFF2-40B4-BE49-F238E27FC236}">
                <a16:creationId xmlns:a16="http://schemas.microsoft.com/office/drawing/2014/main" id="{0B4D3A5B-0B3A-4294-A2D4-BE7A1903CFB2}"/>
              </a:ext>
            </a:extLst>
          </p:cNvPr>
          <p:cNvSpPr/>
          <p:nvPr/>
        </p:nvSpPr>
        <p:spPr>
          <a:xfrm>
            <a:off x="1067728" y="4770411"/>
            <a:ext cx="196583" cy="262564"/>
          </a:xfrm>
          <a:prstGeom prst="star4">
            <a:avLst/>
          </a:prstGeom>
          <a:solidFill>
            <a:srgbClr val="FFFF00"/>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cxnSp>
        <p:nvCxnSpPr>
          <p:cNvPr id="616" name="直線矢印コネクタ 615">
            <a:extLst>
              <a:ext uri="{FF2B5EF4-FFF2-40B4-BE49-F238E27FC236}">
                <a16:creationId xmlns:a16="http://schemas.microsoft.com/office/drawing/2014/main" id="{1561EE0C-6842-46B4-A975-40C757960424}"/>
              </a:ext>
            </a:extLst>
          </p:cNvPr>
          <p:cNvCxnSpPr>
            <a:cxnSpLocks/>
          </p:cNvCxnSpPr>
          <p:nvPr/>
        </p:nvCxnSpPr>
        <p:spPr>
          <a:xfrm>
            <a:off x="407291" y="5072998"/>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cxnSp>
        <p:nvCxnSpPr>
          <p:cNvPr id="617" name="直線矢印コネクタ 616">
            <a:extLst>
              <a:ext uri="{FF2B5EF4-FFF2-40B4-BE49-F238E27FC236}">
                <a16:creationId xmlns:a16="http://schemas.microsoft.com/office/drawing/2014/main" id="{9F99DDDE-A19E-4BAB-A3C4-022E439F9858}"/>
              </a:ext>
            </a:extLst>
          </p:cNvPr>
          <p:cNvCxnSpPr>
            <a:cxnSpLocks/>
          </p:cNvCxnSpPr>
          <p:nvPr/>
        </p:nvCxnSpPr>
        <p:spPr>
          <a:xfrm>
            <a:off x="2539423" y="5056394"/>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sp>
        <p:nvSpPr>
          <p:cNvPr id="618" name="テキスト ボックス 617">
            <a:extLst>
              <a:ext uri="{FF2B5EF4-FFF2-40B4-BE49-F238E27FC236}">
                <a16:creationId xmlns:a16="http://schemas.microsoft.com/office/drawing/2014/main" id="{856BBB1A-BA1A-4423-A933-2EBB1C666F15}"/>
              </a:ext>
            </a:extLst>
          </p:cNvPr>
          <p:cNvSpPr txBox="1"/>
          <p:nvPr/>
        </p:nvSpPr>
        <p:spPr>
          <a:xfrm>
            <a:off x="2136760" y="5123893"/>
            <a:ext cx="1015663" cy="1137900"/>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ベクトル</a:t>
            </a:r>
            <a:br>
              <a:rPr kumimoji="0" lang="en-US" altLang="ja-JP" b="1" dirty="0">
                <a:solidFill>
                  <a:prstClr val="black">
                    <a:lumMod val="75000"/>
                    <a:lumOff val="25000"/>
                  </a:prstClr>
                </a:solidFill>
                <a:latin typeface="Calibri" panose="020F0502020204030204"/>
              </a:rPr>
            </a:br>
            <a:r>
              <a:rPr kumimoji="0" lang="ja-JP" altLang="en-US" b="1" dirty="0">
                <a:solidFill>
                  <a:prstClr val="black">
                    <a:lumMod val="75000"/>
                    <a:lumOff val="25000"/>
                  </a:prstClr>
                </a:solidFill>
                <a:latin typeface="Calibri" panose="020F0502020204030204"/>
              </a:rPr>
              <a:t>に変換</a:t>
            </a:r>
            <a:endParaRPr kumimoji="0" lang="en-US" altLang="ja-JP" b="1" dirty="0">
              <a:solidFill>
                <a:prstClr val="black">
                  <a:lumMod val="75000"/>
                  <a:lumOff val="25000"/>
                </a:prstClr>
              </a:solidFill>
              <a:latin typeface="Calibri" panose="020F0502020204030204"/>
            </a:endParaRPr>
          </a:p>
        </p:txBody>
      </p:sp>
      <p:sp>
        <p:nvSpPr>
          <p:cNvPr id="619" name="テキスト ボックス 618">
            <a:extLst>
              <a:ext uri="{FF2B5EF4-FFF2-40B4-BE49-F238E27FC236}">
                <a16:creationId xmlns:a16="http://schemas.microsoft.com/office/drawing/2014/main" id="{C7341272-8093-457B-9092-0DE1A811628B}"/>
              </a:ext>
            </a:extLst>
          </p:cNvPr>
          <p:cNvSpPr txBox="1"/>
          <p:nvPr/>
        </p:nvSpPr>
        <p:spPr>
          <a:xfrm>
            <a:off x="415508" y="5113722"/>
            <a:ext cx="461665" cy="839277"/>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前処理</a:t>
            </a:r>
            <a:endParaRPr kumimoji="0" lang="en-US" altLang="ja-JP" b="1" dirty="0">
              <a:solidFill>
                <a:prstClr val="black">
                  <a:lumMod val="75000"/>
                  <a:lumOff val="25000"/>
                </a:prstClr>
              </a:solidFill>
              <a:latin typeface="Calibri" panose="020F0502020204030204"/>
            </a:endParaRPr>
          </a:p>
        </p:txBody>
      </p:sp>
      <p:sp>
        <p:nvSpPr>
          <p:cNvPr id="620" name="テキスト ボックス 619">
            <a:extLst>
              <a:ext uri="{FF2B5EF4-FFF2-40B4-BE49-F238E27FC236}">
                <a16:creationId xmlns:a16="http://schemas.microsoft.com/office/drawing/2014/main" id="{7E8E741F-C820-4910-B361-F8A22999458A}"/>
              </a:ext>
            </a:extLst>
          </p:cNvPr>
          <p:cNvSpPr txBox="1"/>
          <p:nvPr/>
        </p:nvSpPr>
        <p:spPr>
          <a:xfrm>
            <a:off x="3119119" y="4892306"/>
            <a:ext cx="1041376" cy="276999"/>
          </a:xfrm>
          <a:prstGeom prst="rect">
            <a:avLst/>
          </a:prstGeom>
          <a:noFill/>
        </p:spPr>
        <p:txBody>
          <a:bodyPr wrap="square" rtlCol="0">
            <a:spAutoFit/>
          </a:bodyPr>
          <a:lstStyle/>
          <a:p>
            <a:pPr algn="ctr" defTabSz="457200"/>
            <a:r>
              <a:rPr kumimoji="0" lang="en-US" altLang="ja-JP" sz="1200" b="1" dirty="0">
                <a:solidFill>
                  <a:prstClr val="black"/>
                </a:solidFill>
                <a:latin typeface="Calibri" panose="020F0502020204030204"/>
              </a:rPr>
              <a:t>(1,1,…,0,0)</a:t>
            </a:r>
            <a:endParaRPr kumimoji="0" lang="ja-JP" altLang="en-US" sz="1200" b="1" dirty="0">
              <a:solidFill>
                <a:prstClr val="black"/>
              </a:solidFill>
              <a:latin typeface="Calibri" panose="020F0502020204030204"/>
            </a:endParaRPr>
          </a:p>
        </p:txBody>
      </p:sp>
      <p:sp>
        <p:nvSpPr>
          <p:cNvPr id="621" name="テキスト ボックス 620">
            <a:extLst>
              <a:ext uri="{FF2B5EF4-FFF2-40B4-BE49-F238E27FC236}">
                <a16:creationId xmlns:a16="http://schemas.microsoft.com/office/drawing/2014/main" id="{B8B6B14A-5DE9-461A-B26E-830F0B18AD35}"/>
              </a:ext>
            </a:extLst>
          </p:cNvPr>
          <p:cNvSpPr txBox="1"/>
          <p:nvPr/>
        </p:nvSpPr>
        <p:spPr>
          <a:xfrm>
            <a:off x="3271519" y="5044706"/>
            <a:ext cx="1041376" cy="276999"/>
          </a:xfrm>
          <a:prstGeom prst="rect">
            <a:avLst/>
          </a:prstGeom>
          <a:noFill/>
        </p:spPr>
        <p:txBody>
          <a:bodyPr wrap="square" rtlCol="0">
            <a:spAutoFit/>
          </a:bodyPr>
          <a:lstStyle/>
          <a:p>
            <a:pPr algn="ctr" defTabSz="457200"/>
            <a:r>
              <a:rPr kumimoji="0" lang="en-US" altLang="ja-JP" sz="1200" b="1" dirty="0">
                <a:solidFill>
                  <a:prstClr val="black"/>
                </a:solidFill>
                <a:latin typeface="Calibri" panose="020F0502020204030204"/>
              </a:rPr>
              <a:t>(0,0,…,0,1)</a:t>
            </a:r>
            <a:endParaRPr kumimoji="0" lang="ja-JP" altLang="en-US" sz="1200" b="1" dirty="0">
              <a:solidFill>
                <a:prstClr val="black"/>
              </a:solidFill>
              <a:latin typeface="Calibri" panose="020F0502020204030204"/>
            </a:endParaRPr>
          </a:p>
        </p:txBody>
      </p:sp>
      <p:grpSp>
        <p:nvGrpSpPr>
          <p:cNvPr id="622" name="グループ化 621">
            <a:extLst>
              <a:ext uri="{FF2B5EF4-FFF2-40B4-BE49-F238E27FC236}">
                <a16:creationId xmlns:a16="http://schemas.microsoft.com/office/drawing/2014/main" id="{1FA8D1FB-6689-4A48-991E-7263C0CD6C94}"/>
              </a:ext>
            </a:extLst>
          </p:cNvPr>
          <p:cNvGrpSpPr/>
          <p:nvPr/>
        </p:nvGrpSpPr>
        <p:grpSpPr>
          <a:xfrm>
            <a:off x="1690078" y="5292441"/>
            <a:ext cx="662961" cy="435298"/>
            <a:chOff x="5677474" y="1307291"/>
            <a:chExt cx="662961" cy="435298"/>
          </a:xfrm>
        </p:grpSpPr>
        <p:sp>
          <p:nvSpPr>
            <p:cNvPr id="623" name="正方形/長方形 622">
              <a:extLst>
                <a:ext uri="{FF2B5EF4-FFF2-40B4-BE49-F238E27FC236}">
                  <a16:creationId xmlns:a16="http://schemas.microsoft.com/office/drawing/2014/main" id="{22F1903E-C3B9-47FE-B4F1-D272A2D099ED}"/>
                </a:ext>
              </a:extLst>
            </p:cNvPr>
            <p:cNvSpPr/>
            <p:nvPr/>
          </p:nvSpPr>
          <p:spPr>
            <a:xfrm>
              <a:off x="5793153" y="1307291"/>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24" name="正方形/長方形 623">
              <a:extLst>
                <a:ext uri="{FF2B5EF4-FFF2-40B4-BE49-F238E27FC236}">
                  <a16:creationId xmlns:a16="http://schemas.microsoft.com/office/drawing/2014/main" id="{2C3FC6E0-EDF2-42FC-9348-F472965C80C8}"/>
                </a:ext>
              </a:extLst>
            </p:cNvPr>
            <p:cNvSpPr/>
            <p:nvPr/>
          </p:nvSpPr>
          <p:spPr>
            <a:xfrm>
              <a:off x="5734951" y="137931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25" name="正方形/長方形 624">
              <a:extLst>
                <a:ext uri="{FF2B5EF4-FFF2-40B4-BE49-F238E27FC236}">
                  <a16:creationId xmlns:a16="http://schemas.microsoft.com/office/drawing/2014/main" id="{BC675DA2-E005-4DC2-853E-0969F91F700C}"/>
                </a:ext>
              </a:extLst>
            </p:cNvPr>
            <p:cNvSpPr/>
            <p:nvPr/>
          </p:nvSpPr>
          <p:spPr>
            <a:xfrm>
              <a:off x="5677474" y="145133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626" name="グループ化 625">
            <a:extLst>
              <a:ext uri="{FF2B5EF4-FFF2-40B4-BE49-F238E27FC236}">
                <a16:creationId xmlns:a16="http://schemas.microsoft.com/office/drawing/2014/main" id="{25FFC94F-AF81-4D2D-BCDE-5CCB9486044A}"/>
              </a:ext>
            </a:extLst>
          </p:cNvPr>
          <p:cNvGrpSpPr/>
          <p:nvPr/>
        </p:nvGrpSpPr>
        <p:grpSpPr>
          <a:xfrm>
            <a:off x="1293869" y="4810738"/>
            <a:ext cx="731470" cy="443561"/>
            <a:chOff x="5281265" y="825588"/>
            <a:chExt cx="731470" cy="443561"/>
          </a:xfrm>
        </p:grpSpPr>
        <p:sp>
          <p:nvSpPr>
            <p:cNvPr id="627" name="正方形/長方形 626">
              <a:extLst>
                <a:ext uri="{FF2B5EF4-FFF2-40B4-BE49-F238E27FC236}">
                  <a16:creationId xmlns:a16="http://schemas.microsoft.com/office/drawing/2014/main" id="{B0038A72-F411-4CA3-8D17-86E9AACFC727}"/>
                </a:ext>
              </a:extLst>
            </p:cNvPr>
            <p:cNvSpPr/>
            <p:nvPr/>
          </p:nvSpPr>
          <p:spPr>
            <a:xfrm>
              <a:off x="5465453" y="825588"/>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28" name="正方形/長方形 627">
              <a:extLst>
                <a:ext uri="{FF2B5EF4-FFF2-40B4-BE49-F238E27FC236}">
                  <a16:creationId xmlns:a16="http://schemas.microsoft.com/office/drawing/2014/main" id="{0752853F-7D22-4FF8-A4F4-EB13209DB496}"/>
                </a:ext>
              </a:extLst>
            </p:cNvPr>
            <p:cNvSpPr/>
            <p:nvPr/>
          </p:nvSpPr>
          <p:spPr>
            <a:xfrm>
              <a:off x="5407251" y="897612"/>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29" name="正方形/長方形 628">
              <a:extLst>
                <a:ext uri="{FF2B5EF4-FFF2-40B4-BE49-F238E27FC236}">
                  <a16:creationId xmlns:a16="http://schemas.microsoft.com/office/drawing/2014/main" id="{7B567870-1881-4EA2-B100-26C83F157FE2}"/>
                </a:ext>
              </a:extLst>
            </p:cNvPr>
            <p:cNvSpPr/>
            <p:nvPr/>
          </p:nvSpPr>
          <p:spPr>
            <a:xfrm>
              <a:off x="5349774" y="969636"/>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30" name="テキスト ボックス 629">
              <a:extLst>
                <a:ext uri="{FF2B5EF4-FFF2-40B4-BE49-F238E27FC236}">
                  <a16:creationId xmlns:a16="http://schemas.microsoft.com/office/drawing/2014/main" id="{A027CCE7-F01B-4788-9739-987EE5EBDEFF}"/>
                </a:ext>
              </a:extLst>
            </p:cNvPr>
            <p:cNvSpPr txBox="1"/>
            <p:nvPr/>
          </p:nvSpPr>
          <p:spPr>
            <a:xfrm>
              <a:off x="5281265" y="961372"/>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631" name="グループ化 630">
            <a:extLst>
              <a:ext uri="{FF2B5EF4-FFF2-40B4-BE49-F238E27FC236}">
                <a16:creationId xmlns:a16="http://schemas.microsoft.com/office/drawing/2014/main" id="{BDAB8CF4-B048-415C-BF90-BBE1DC16B328}"/>
              </a:ext>
            </a:extLst>
          </p:cNvPr>
          <p:cNvGrpSpPr/>
          <p:nvPr/>
        </p:nvGrpSpPr>
        <p:grpSpPr>
          <a:xfrm>
            <a:off x="930162" y="5300980"/>
            <a:ext cx="731470" cy="443561"/>
            <a:chOff x="4917558" y="1315830"/>
            <a:chExt cx="731470" cy="443561"/>
          </a:xfrm>
        </p:grpSpPr>
        <p:sp>
          <p:nvSpPr>
            <p:cNvPr id="632" name="正方形/長方形 631">
              <a:extLst>
                <a:ext uri="{FF2B5EF4-FFF2-40B4-BE49-F238E27FC236}">
                  <a16:creationId xmlns:a16="http://schemas.microsoft.com/office/drawing/2014/main" id="{0FA81763-B4B7-4270-A276-69FB2F65E648}"/>
                </a:ext>
              </a:extLst>
            </p:cNvPr>
            <p:cNvSpPr/>
            <p:nvPr/>
          </p:nvSpPr>
          <p:spPr>
            <a:xfrm>
              <a:off x="5101746" y="1315830"/>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33" name="正方形/長方形 632">
              <a:extLst>
                <a:ext uri="{FF2B5EF4-FFF2-40B4-BE49-F238E27FC236}">
                  <a16:creationId xmlns:a16="http://schemas.microsoft.com/office/drawing/2014/main" id="{ECE5C86B-F4B4-4529-8FBA-58CEE0E23EEA}"/>
                </a:ext>
              </a:extLst>
            </p:cNvPr>
            <p:cNvSpPr/>
            <p:nvPr/>
          </p:nvSpPr>
          <p:spPr>
            <a:xfrm>
              <a:off x="5043544" y="1387854"/>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34" name="正方形/長方形 633">
              <a:extLst>
                <a:ext uri="{FF2B5EF4-FFF2-40B4-BE49-F238E27FC236}">
                  <a16:creationId xmlns:a16="http://schemas.microsoft.com/office/drawing/2014/main" id="{F5A21EEB-2918-4BD3-8364-2722A921C619}"/>
                </a:ext>
              </a:extLst>
            </p:cNvPr>
            <p:cNvSpPr/>
            <p:nvPr/>
          </p:nvSpPr>
          <p:spPr>
            <a:xfrm>
              <a:off x="4986067" y="1459878"/>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35" name="テキスト ボックス 634">
              <a:extLst>
                <a:ext uri="{FF2B5EF4-FFF2-40B4-BE49-F238E27FC236}">
                  <a16:creationId xmlns:a16="http://schemas.microsoft.com/office/drawing/2014/main" id="{7A38552E-15BA-4707-8FF1-9A62C012DC81}"/>
                </a:ext>
              </a:extLst>
            </p:cNvPr>
            <p:cNvSpPr txBox="1"/>
            <p:nvPr/>
          </p:nvSpPr>
          <p:spPr>
            <a:xfrm>
              <a:off x="4917558" y="1451614"/>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sp>
        <p:nvSpPr>
          <p:cNvPr id="636" name="テキスト ボックス 635">
            <a:extLst>
              <a:ext uri="{FF2B5EF4-FFF2-40B4-BE49-F238E27FC236}">
                <a16:creationId xmlns:a16="http://schemas.microsoft.com/office/drawing/2014/main" id="{8A6FA93A-99B5-48EE-888F-83EB16357BF0}"/>
              </a:ext>
            </a:extLst>
          </p:cNvPr>
          <p:cNvSpPr txBox="1"/>
          <p:nvPr/>
        </p:nvSpPr>
        <p:spPr>
          <a:xfrm>
            <a:off x="1621569" y="5428225"/>
            <a:ext cx="686143" cy="307777"/>
          </a:xfrm>
          <a:prstGeom prst="rect">
            <a:avLst/>
          </a:prstGeom>
          <a:noFill/>
        </p:spPr>
        <p:txBody>
          <a:bodyPr wrap="square" rtlCol="0">
            <a:spAutoFit/>
          </a:bodyPr>
          <a:lstStyle/>
          <a:p>
            <a:pPr algn="ctr" defTabSz="457200"/>
            <a:r>
              <a:rPr lang="en-US" altLang="ja-JP" sz="1400" dirty="0">
                <a:solidFill>
                  <a:prstClr val="black">
                    <a:lumMod val="75000"/>
                    <a:lumOff val="25000"/>
                  </a:prstClr>
                </a:solidFill>
                <a:latin typeface="Calibri" panose="020F0502020204030204"/>
              </a:rPr>
              <a:t>review</a:t>
            </a:r>
            <a:endParaRPr lang="ja-JP" altLang="en-US" sz="1400" dirty="0">
              <a:solidFill>
                <a:prstClr val="black">
                  <a:lumMod val="75000"/>
                  <a:lumOff val="25000"/>
                </a:prstClr>
              </a:solidFill>
              <a:latin typeface="Calibri" panose="020F0502020204030204"/>
            </a:endParaRPr>
          </a:p>
        </p:txBody>
      </p:sp>
      <p:pic>
        <p:nvPicPr>
          <p:cNvPr id="637" name="グラフィックス 636" descr="歯車">
            <a:extLst>
              <a:ext uri="{FF2B5EF4-FFF2-40B4-BE49-F238E27FC236}">
                <a16:creationId xmlns:a16="http://schemas.microsoft.com/office/drawing/2014/main" id="{B9481CBD-FA64-4266-B52F-0F214AB25914}"/>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8889" y="4684287"/>
            <a:ext cx="742042" cy="742042"/>
          </a:xfrm>
          <a:prstGeom prst="rect">
            <a:avLst/>
          </a:prstGeom>
        </p:spPr>
      </p:pic>
      <p:cxnSp>
        <p:nvCxnSpPr>
          <p:cNvPr id="638" name="直線矢印コネクタ 637">
            <a:extLst>
              <a:ext uri="{FF2B5EF4-FFF2-40B4-BE49-F238E27FC236}">
                <a16:creationId xmlns:a16="http://schemas.microsoft.com/office/drawing/2014/main" id="{68251F41-5041-455F-8A89-145682BA72BE}"/>
              </a:ext>
            </a:extLst>
          </p:cNvPr>
          <p:cNvCxnSpPr>
            <a:cxnSpLocks/>
          </p:cNvCxnSpPr>
          <p:nvPr/>
        </p:nvCxnSpPr>
        <p:spPr>
          <a:xfrm>
            <a:off x="4151623" y="5014662"/>
            <a:ext cx="455235"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sp>
        <p:nvSpPr>
          <p:cNvPr id="639" name="テキスト ボックス 638">
            <a:extLst>
              <a:ext uri="{FF2B5EF4-FFF2-40B4-BE49-F238E27FC236}">
                <a16:creationId xmlns:a16="http://schemas.microsoft.com/office/drawing/2014/main" id="{51C0FB28-CE64-4EAD-9918-12AF7E33F702}"/>
              </a:ext>
            </a:extLst>
          </p:cNvPr>
          <p:cNvSpPr txBox="1"/>
          <p:nvPr/>
        </p:nvSpPr>
        <p:spPr>
          <a:xfrm>
            <a:off x="4120889" y="5069605"/>
            <a:ext cx="461665" cy="637309"/>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学習</a:t>
            </a:r>
            <a:endParaRPr kumimoji="0" lang="en-US" altLang="ja-JP" b="1" dirty="0">
              <a:solidFill>
                <a:prstClr val="black">
                  <a:lumMod val="75000"/>
                  <a:lumOff val="25000"/>
                </a:prstClr>
              </a:solidFill>
              <a:latin typeface="Calibri" panose="020F0502020204030204"/>
            </a:endParaRPr>
          </a:p>
        </p:txBody>
      </p:sp>
      <p:pic>
        <p:nvPicPr>
          <p:cNvPr id="640" name="グラフィックス 639" descr="歯車">
            <a:extLst>
              <a:ext uri="{FF2B5EF4-FFF2-40B4-BE49-F238E27FC236}">
                <a16:creationId xmlns:a16="http://schemas.microsoft.com/office/drawing/2014/main" id="{1A3D8347-FD37-49A9-ABD1-9A3A1A7F285B}"/>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46838" y="5670399"/>
            <a:ext cx="742042" cy="742042"/>
          </a:xfrm>
          <a:prstGeom prst="rect">
            <a:avLst/>
          </a:prstGeom>
        </p:spPr>
      </p:pic>
      <p:sp>
        <p:nvSpPr>
          <p:cNvPr id="641" name="雲 640">
            <a:extLst>
              <a:ext uri="{FF2B5EF4-FFF2-40B4-BE49-F238E27FC236}">
                <a16:creationId xmlns:a16="http://schemas.microsoft.com/office/drawing/2014/main" id="{E3926BCF-429F-4C97-ABB9-048E462B8A7E}"/>
              </a:ext>
            </a:extLst>
          </p:cNvPr>
          <p:cNvSpPr/>
          <p:nvPr/>
        </p:nvSpPr>
        <p:spPr>
          <a:xfrm>
            <a:off x="5478098" y="4737072"/>
            <a:ext cx="1750409" cy="1096054"/>
          </a:xfrm>
          <a:prstGeom prst="cloud">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cxnSp>
        <p:nvCxnSpPr>
          <p:cNvPr id="642" name="カギ線コネクタ 3">
            <a:extLst>
              <a:ext uri="{FF2B5EF4-FFF2-40B4-BE49-F238E27FC236}">
                <a16:creationId xmlns:a16="http://schemas.microsoft.com/office/drawing/2014/main" id="{90865EBB-FCC2-49E0-AA25-128A604BD50C}"/>
              </a:ext>
            </a:extLst>
          </p:cNvPr>
          <p:cNvCxnSpPr>
            <a:stCxn id="641" idx="1"/>
            <a:endCxn id="640" idx="1"/>
          </p:cNvCxnSpPr>
          <p:nvPr/>
        </p:nvCxnSpPr>
        <p:spPr>
          <a:xfrm rot="16200000" flipH="1">
            <a:off x="6495340" y="5689921"/>
            <a:ext cx="209461" cy="493535"/>
          </a:xfrm>
          <a:prstGeom prst="bentConnector2">
            <a:avLst/>
          </a:prstGeom>
          <a:noFill/>
          <a:ln w="19050" cap="flat" cmpd="sng" algn="ctr">
            <a:solidFill>
              <a:sysClr val="windowText" lastClr="000000">
                <a:lumMod val="75000"/>
                <a:lumOff val="25000"/>
              </a:sysClr>
            </a:solidFill>
            <a:prstDash val="solid"/>
            <a:miter lim="800000"/>
            <a:tailEnd type="triangle"/>
          </a:ln>
          <a:effectLst/>
        </p:spPr>
      </p:cxnSp>
      <p:grpSp>
        <p:nvGrpSpPr>
          <p:cNvPr id="643" name="グループ化 642">
            <a:extLst>
              <a:ext uri="{FF2B5EF4-FFF2-40B4-BE49-F238E27FC236}">
                <a16:creationId xmlns:a16="http://schemas.microsoft.com/office/drawing/2014/main" id="{90B051DC-8916-455B-A2E7-C17E5B633030}"/>
              </a:ext>
            </a:extLst>
          </p:cNvPr>
          <p:cNvGrpSpPr/>
          <p:nvPr/>
        </p:nvGrpSpPr>
        <p:grpSpPr>
          <a:xfrm>
            <a:off x="6269009" y="4823167"/>
            <a:ext cx="731470" cy="443561"/>
            <a:chOff x="12455755" y="5835829"/>
            <a:chExt cx="731470" cy="443561"/>
          </a:xfrm>
        </p:grpSpPr>
        <p:sp>
          <p:nvSpPr>
            <p:cNvPr id="644" name="正方形/長方形 643">
              <a:extLst>
                <a:ext uri="{FF2B5EF4-FFF2-40B4-BE49-F238E27FC236}">
                  <a16:creationId xmlns:a16="http://schemas.microsoft.com/office/drawing/2014/main" id="{7C4E6544-C723-47C0-8666-6EE6CA595B66}"/>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45" name="正方形/長方形 644">
              <a:extLst>
                <a:ext uri="{FF2B5EF4-FFF2-40B4-BE49-F238E27FC236}">
                  <a16:creationId xmlns:a16="http://schemas.microsoft.com/office/drawing/2014/main" id="{26ED7445-6181-497D-97CD-B6FC1483A141}"/>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46" name="正方形/長方形 645">
              <a:extLst>
                <a:ext uri="{FF2B5EF4-FFF2-40B4-BE49-F238E27FC236}">
                  <a16:creationId xmlns:a16="http://schemas.microsoft.com/office/drawing/2014/main" id="{4C124CA9-5669-46FA-8E84-D09BF11B47F8}"/>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47" name="テキスト ボックス 646">
              <a:extLst>
                <a:ext uri="{FF2B5EF4-FFF2-40B4-BE49-F238E27FC236}">
                  <a16:creationId xmlns:a16="http://schemas.microsoft.com/office/drawing/2014/main" id="{D01354E8-ECA4-4F75-A115-6D6BF6EF1DE3}"/>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648" name="グループ化 647">
            <a:extLst>
              <a:ext uri="{FF2B5EF4-FFF2-40B4-BE49-F238E27FC236}">
                <a16:creationId xmlns:a16="http://schemas.microsoft.com/office/drawing/2014/main" id="{1A2AC223-D24C-4737-BFCE-3BDD7A425618}"/>
              </a:ext>
            </a:extLst>
          </p:cNvPr>
          <p:cNvGrpSpPr/>
          <p:nvPr/>
        </p:nvGrpSpPr>
        <p:grpSpPr>
          <a:xfrm>
            <a:off x="6012906" y="5303293"/>
            <a:ext cx="731470" cy="443561"/>
            <a:chOff x="12455755" y="5835829"/>
            <a:chExt cx="731470" cy="443561"/>
          </a:xfrm>
        </p:grpSpPr>
        <p:sp>
          <p:nvSpPr>
            <p:cNvPr id="649" name="正方形/長方形 648">
              <a:extLst>
                <a:ext uri="{FF2B5EF4-FFF2-40B4-BE49-F238E27FC236}">
                  <a16:creationId xmlns:a16="http://schemas.microsoft.com/office/drawing/2014/main" id="{E1903951-C03E-455F-A94D-A34BCE0D661C}"/>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0" name="正方形/長方形 649">
              <a:extLst>
                <a:ext uri="{FF2B5EF4-FFF2-40B4-BE49-F238E27FC236}">
                  <a16:creationId xmlns:a16="http://schemas.microsoft.com/office/drawing/2014/main" id="{14A45D3A-147C-4283-A0DB-0763959C041A}"/>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1" name="正方形/長方形 650">
              <a:extLst>
                <a:ext uri="{FF2B5EF4-FFF2-40B4-BE49-F238E27FC236}">
                  <a16:creationId xmlns:a16="http://schemas.microsoft.com/office/drawing/2014/main" id="{20DEBB7F-C0C5-409D-B37B-E0CA3B3AE041}"/>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2" name="テキスト ボックス 651">
              <a:extLst>
                <a:ext uri="{FF2B5EF4-FFF2-40B4-BE49-F238E27FC236}">
                  <a16:creationId xmlns:a16="http://schemas.microsoft.com/office/drawing/2014/main" id="{3FCD1345-A0EC-40EE-95F3-EDE4B5B150A1}"/>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653" name="グループ化 652">
            <a:extLst>
              <a:ext uri="{FF2B5EF4-FFF2-40B4-BE49-F238E27FC236}">
                <a16:creationId xmlns:a16="http://schemas.microsoft.com/office/drawing/2014/main" id="{5F4F7281-40F4-44B3-9271-48C32501E40D}"/>
              </a:ext>
            </a:extLst>
          </p:cNvPr>
          <p:cNvGrpSpPr/>
          <p:nvPr/>
        </p:nvGrpSpPr>
        <p:grpSpPr>
          <a:xfrm>
            <a:off x="5540870" y="4911105"/>
            <a:ext cx="731470" cy="443561"/>
            <a:chOff x="12455755" y="5835829"/>
            <a:chExt cx="731470" cy="443561"/>
          </a:xfrm>
        </p:grpSpPr>
        <p:sp>
          <p:nvSpPr>
            <p:cNvPr id="654" name="正方形/長方形 653">
              <a:extLst>
                <a:ext uri="{FF2B5EF4-FFF2-40B4-BE49-F238E27FC236}">
                  <a16:creationId xmlns:a16="http://schemas.microsoft.com/office/drawing/2014/main" id="{902820CD-4C90-4B23-BDA5-74549E7C9788}"/>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5" name="正方形/長方形 654">
              <a:extLst>
                <a:ext uri="{FF2B5EF4-FFF2-40B4-BE49-F238E27FC236}">
                  <a16:creationId xmlns:a16="http://schemas.microsoft.com/office/drawing/2014/main" id="{915F5070-8001-4EE7-BA0E-01765F6DC07A}"/>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6" name="正方形/長方形 655">
              <a:extLst>
                <a:ext uri="{FF2B5EF4-FFF2-40B4-BE49-F238E27FC236}">
                  <a16:creationId xmlns:a16="http://schemas.microsoft.com/office/drawing/2014/main" id="{D4C4287E-17C7-489F-BAFD-E1C299B3CA00}"/>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7" name="テキスト ボックス 656">
              <a:extLst>
                <a:ext uri="{FF2B5EF4-FFF2-40B4-BE49-F238E27FC236}">
                  <a16:creationId xmlns:a16="http://schemas.microsoft.com/office/drawing/2014/main" id="{88FC1712-D701-4C84-822B-23C164700B1D}"/>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662" name="グループ化 661">
            <a:extLst>
              <a:ext uri="{FF2B5EF4-FFF2-40B4-BE49-F238E27FC236}">
                <a16:creationId xmlns:a16="http://schemas.microsoft.com/office/drawing/2014/main" id="{187D2A65-F01F-4D5C-91B1-5659B823E654}"/>
              </a:ext>
            </a:extLst>
          </p:cNvPr>
          <p:cNvGrpSpPr/>
          <p:nvPr/>
        </p:nvGrpSpPr>
        <p:grpSpPr>
          <a:xfrm>
            <a:off x="8080148" y="4784256"/>
            <a:ext cx="731470" cy="443561"/>
            <a:chOff x="5281265" y="825588"/>
            <a:chExt cx="731470" cy="443561"/>
          </a:xfrm>
        </p:grpSpPr>
        <p:sp>
          <p:nvSpPr>
            <p:cNvPr id="663" name="正方形/長方形 662">
              <a:extLst>
                <a:ext uri="{FF2B5EF4-FFF2-40B4-BE49-F238E27FC236}">
                  <a16:creationId xmlns:a16="http://schemas.microsoft.com/office/drawing/2014/main" id="{64B6A38D-B29D-4D80-B9A9-6442A70B6163}"/>
                </a:ext>
              </a:extLst>
            </p:cNvPr>
            <p:cNvSpPr/>
            <p:nvPr/>
          </p:nvSpPr>
          <p:spPr>
            <a:xfrm>
              <a:off x="5465453" y="825588"/>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4" name="正方形/長方形 663">
              <a:extLst>
                <a:ext uri="{FF2B5EF4-FFF2-40B4-BE49-F238E27FC236}">
                  <a16:creationId xmlns:a16="http://schemas.microsoft.com/office/drawing/2014/main" id="{F7D8F405-CE8F-43FC-8DC2-376B56F6B940}"/>
                </a:ext>
              </a:extLst>
            </p:cNvPr>
            <p:cNvSpPr/>
            <p:nvPr/>
          </p:nvSpPr>
          <p:spPr>
            <a:xfrm>
              <a:off x="5407251" y="897612"/>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5" name="正方形/長方形 664">
              <a:extLst>
                <a:ext uri="{FF2B5EF4-FFF2-40B4-BE49-F238E27FC236}">
                  <a16:creationId xmlns:a16="http://schemas.microsoft.com/office/drawing/2014/main" id="{0623D1A4-80E7-47B4-9BB8-75E784A05181}"/>
                </a:ext>
              </a:extLst>
            </p:cNvPr>
            <p:cNvSpPr/>
            <p:nvPr/>
          </p:nvSpPr>
          <p:spPr>
            <a:xfrm>
              <a:off x="5349774" y="969636"/>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6" name="テキスト ボックス 665">
              <a:extLst>
                <a:ext uri="{FF2B5EF4-FFF2-40B4-BE49-F238E27FC236}">
                  <a16:creationId xmlns:a16="http://schemas.microsoft.com/office/drawing/2014/main" id="{7A42B464-CFFB-4778-B06E-1585DA177900}"/>
                </a:ext>
              </a:extLst>
            </p:cNvPr>
            <p:cNvSpPr txBox="1"/>
            <p:nvPr/>
          </p:nvSpPr>
          <p:spPr>
            <a:xfrm>
              <a:off x="5281265" y="961372"/>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667" name="グループ化 666">
            <a:extLst>
              <a:ext uri="{FF2B5EF4-FFF2-40B4-BE49-F238E27FC236}">
                <a16:creationId xmlns:a16="http://schemas.microsoft.com/office/drawing/2014/main" id="{AC6A9EC4-0067-4959-A84B-B8D8C9D33A14}"/>
              </a:ext>
            </a:extLst>
          </p:cNvPr>
          <p:cNvGrpSpPr/>
          <p:nvPr/>
        </p:nvGrpSpPr>
        <p:grpSpPr>
          <a:xfrm>
            <a:off x="7342562" y="4949491"/>
            <a:ext cx="731470" cy="443561"/>
            <a:chOff x="4917558" y="1315830"/>
            <a:chExt cx="731470" cy="443561"/>
          </a:xfrm>
        </p:grpSpPr>
        <p:sp>
          <p:nvSpPr>
            <p:cNvPr id="668" name="正方形/長方形 667">
              <a:extLst>
                <a:ext uri="{FF2B5EF4-FFF2-40B4-BE49-F238E27FC236}">
                  <a16:creationId xmlns:a16="http://schemas.microsoft.com/office/drawing/2014/main" id="{1581FE61-7AD7-44FE-8406-F42EB54F5812}"/>
                </a:ext>
              </a:extLst>
            </p:cNvPr>
            <p:cNvSpPr/>
            <p:nvPr/>
          </p:nvSpPr>
          <p:spPr>
            <a:xfrm>
              <a:off x="5101746" y="1315830"/>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9" name="正方形/長方形 668">
              <a:extLst>
                <a:ext uri="{FF2B5EF4-FFF2-40B4-BE49-F238E27FC236}">
                  <a16:creationId xmlns:a16="http://schemas.microsoft.com/office/drawing/2014/main" id="{8F9DDB7A-7251-4275-96EC-4F0E2F70CF70}"/>
                </a:ext>
              </a:extLst>
            </p:cNvPr>
            <p:cNvSpPr/>
            <p:nvPr/>
          </p:nvSpPr>
          <p:spPr>
            <a:xfrm>
              <a:off x="5043544" y="1387854"/>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70" name="正方形/長方形 669">
              <a:extLst>
                <a:ext uri="{FF2B5EF4-FFF2-40B4-BE49-F238E27FC236}">
                  <a16:creationId xmlns:a16="http://schemas.microsoft.com/office/drawing/2014/main" id="{978E251D-91EF-4E6E-A90E-83C0D5FAE075}"/>
                </a:ext>
              </a:extLst>
            </p:cNvPr>
            <p:cNvSpPr/>
            <p:nvPr/>
          </p:nvSpPr>
          <p:spPr>
            <a:xfrm>
              <a:off x="4986067" y="1459878"/>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71" name="テキスト ボックス 670">
              <a:extLst>
                <a:ext uri="{FF2B5EF4-FFF2-40B4-BE49-F238E27FC236}">
                  <a16:creationId xmlns:a16="http://schemas.microsoft.com/office/drawing/2014/main" id="{874D5406-4843-44E1-BD3C-8F6D771B21F0}"/>
                </a:ext>
              </a:extLst>
            </p:cNvPr>
            <p:cNvSpPr txBox="1"/>
            <p:nvPr/>
          </p:nvSpPr>
          <p:spPr>
            <a:xfrm>
              <a:off x="4917558" y="1451614"/>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8" name="グループ化 7">
            <a:extLst>
              <a:ext uri="{FF2B5EF4-FFF2-40B4-BE49-F238E27FC236}">
                <a16:creationId xmlns:a16="http://schemas.microsoft.com/office/drawing/2014/main" id="{30B848BD-2E2E-4BA2-8C27-9F796CA5437A}"/>
              </a:ext>
            </a:extLst>
          </p:cNvPr>
          <p:cNvGrpSpPr/>
          <p:nvPr/>
        </p:nvGrpSpPr>
        <p:grpSpPr>
          <a:xfrm>
            <a:off x="7889844" y="5295971"/>
            <a:ext cx="731470" cy="443561"/>
            <a:chOff x="7889844" y="5295971"/>
            <a:chExt cx="731470" cy="443561"/>
          </a:xfrm>
        </p:grpSpPr>
        <p:sp>
          <p:nvSpPr>
            <p:cNvPr id="659" name="正方形/長方形 658">
              <a:extLst>
                <a:ext uri="{FF2B5EF4-FFF2-40B4-BE49-F238E27FC236}">
                  <a16:creationId xmlns:a16="http://schemas.microsoft.com/office/drawing/2014/main" id="{C854E938-8D24-411F-AA28-36FA60E84ABC}"/>
                </a:ext>
              </a:extLst>
            </p:cNvPr>
            <p:cNvSpPr/>
            <p:nvPr/>
          </p:nvSpPr>
          <p:spPr>
            <a:xfrm>
              <a:off x="8074032" y="5295971"/>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0" name="正方形/長方形 659">
              <a:extLst>
                <a:ext uri="{FF2B5EF4-FFF2-40B4-BE49-F238E27FC236}">
                  <a16:creationId xmlns:a16="http://schemas.microsoft.com/office/drawing/2014/main" id="{B7AA831F-4C10-4545-B875-35D59E39542E}"/>
                </a:ext>
              </a:extLst>
            </p:cNvPr>
            <p:cNvSpPr/>
            <p:nvPr/>
          </p:nvSpPr>
          <p:spPr>
            <a:xfrm>
              <a:off x="8015830" y="536799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1" name="正方形/長方形 660">
              <a:extLst>
                <a:ext uri="{FF2B5EF4-FFF2-40B4-BE49-F238E27FC236}">
                  <a16:creationId xmlns:a16="http://schemas.microsoft.com/office/drawing/2014/main" id="{86B5CE6A-C434-400B-80A4-67448FB3EB83}"/>
                </a:ext>
              </a:extLst>
            </p:cNvPr>
            <p:cNvSpPr/>
            <p:nvPr/>
          </p:nvSpPr>
          <p:spPr>
            <a:xfrm>
              <a:off x="7958353" y="544001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72" name="テキスト ボックス 671">
              <a:extLst>
                <a:ext uri="{FF2B5EF4-FFF2-40B4-BE49-F238E27FC236}">
                  <a16:creationId xmlns:a16="http://schemas.microsoft.com/office/drawing/2014/main" id="{EA969B00-D897-4C4F-B67C-8D51F48731C5}"/>
                </a:ext>
              </a:extLst>
            </p:cNvPr>
            <p:cNvSpPr txBox="1"/>
            <p:nvPr/>
          </p:nvSpPr>
          <p:spPr>
            <a:xfrm>
              <a:off x="7889844" y="5431755"/>
              <a:ext cx="686143" cy="307777"/>
            </a:xfrm>
            <a:prstGeom prst="rect">
              <a:avLst/>
            </a:prstGeom>
            <a:noFill/>
          </p:spPr>
          <p:txBody>
            <a:bodyPr wrap="square" rtlCol="0">
              <a:spAutoFit/>
            </a:bodyPr>
            <a:lstStyle/>
            <a:p>
              <a:pPr algn="ctr" defTabSz="457200"/>
              <a:r>
                <a:rPr lang="en-US" altLang="ja-JP" sz="1400" dirty="0">
                  <a:solidFill>
                    <a:prstClr val="black">
                      <a:lumMod val="75000"/>
                      <a:lumOff val="25000"/>
                    </a:prstClr>
                  </a:solidFill>
                  <a:latin typeface="Calibri" panose="020F0502020204030204"/>
                </a:rPr>
                <a:t>review</a:t>
              </a:r>
              <a:endParaRPr lang="ja-JP" altLang="en-US" sz="1400" dirty="0">
                <a:solidFill>
                  <a:prstClr val="black">
                    <a:lumMod val="75000"/>
                    <a:lumOff val="25000"/>
                  </a:prstClr>
                </a:solidFill>
                <a:latin typeface="Calibri" panose="020F0502020204030204"/>
              </a:endParaRPr>
            </a:p>
          </p:txBody>
        </p:sp>
      </p:grpSp>
      <p:cxnSp>
        <p:nvCxnSpPr>
          <p:cNvPr id="673" name="カギ線コネクタ 912">
            <a:extLst>
              <a:ext uri="{FF2B5EF4-FFF2-40B4-BE49-F238E27FC236}">
                <a16:creationId xmlns:a16="http://schemas.microsoft.com/office/drawing/2014/main" id="{DC074F1D-46FE-4E02-B65E-C63E6C049D80}"/>
              </a:ext>
            </a:extLst>
          </p:cNvPr>
          <p:cNvCxnSpPr>
            <a:stCxn id="640" idx="3"/>
          </p:cNvCxnSpPr>
          <p:nvPr/>
        </p:nvCxnSpPr>
        <p:spPr>
          <a:xfrm flipV="1">
            <a:off x="7588880" y="5765240"/>
            <a:ext cx="525599" cy="276180"/>
          </a:xfrm>
          <a:prstGeom prst="bentConnector2">
            <a:avLst/>
          </a:prstGeom>
          <a:noFill/>
          <a:ln w="19050" cap="flat" cmpd="sng" algn="ctr">
            <a:solidFill>
              <a:sysClr val="windowText" lastClr="000000">
                <a:lumMod val="75000"/>
                <a:lumOff val="25000"/>
              </a:sysClr>
            </a:solidFill>
            <a:prstDash val="solid"/>
            <a:miter lim="800000"/>
            <a:tailEnd type="triangle"/>
          </a:ln>
          <a:effectLst/>
        </p:spPr>
      </p:cxnSp>
      <p:sp>
        <p:nvSpPr>
          <p:cNvPr id="674" name="正方形/長方形 673">
            <a:extLst>
              <a:ext uri="{FF2B5EF4-FFF2-40B4-BE49-F238E27FC236}">
                <a16:creationId xmlns:a16="http://schemas.microsoft.com/office/drawing/2014/main" id="{3B02065E-AF20-4297-9068-08997E04041E}"/>
              </a:ext>
            </a:extLst>
          </p:cNvPr>
          <p:cNvSpPr/>
          <p:nvPr/>
        </p:nvSpPr>
        <p:spPr>
          <a:xfrm>
            <a:off x="286723" y="1220208"/>
            <a:ext cx="6198552" cy="91718"/>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75" name="テキスト ボックス 674">
            <a:extLst>
              <a:ext uri="{FF2B5EF4-FFF2-40B4-BE49-F238E27FC236}">
                <a16:creationId xmlns:a16="http://schemas.microsoft.com/office/drawing/2014/main" id="{7498E996-2037-49BD-8D92-AA19E0079E31}"/>
              </a:ext>
            </a:extLst>
          </p:cNvPr>
          <p:cNvSpPr txBox="1"/>
          <p:nvPr/>
        </p:nvSpPr>
        <p:spPr>
          <a:xfrm>
            <a:off x="2522783" y="891770"/>
            <a:ext cx="179305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データの用意</a:t>
            </a:r>
            <a:endParaRPr kumimoji="0" lang="en-US" altLang="ja-JP" b="1" dirty="0">
              <a:solidFill>
                <a:prstClr val="black">
                  <a:lumMod val="75000"/>
                  <a:lumOff val="25000"/>
                </a:prstClr>
              </a:solidFill>
              <a:latin typeface="Calibri" panose="020F0502020204030204"/>
            </a:endParaRPr>
          </a:p>
        </p:txBody>
      </p:sp>
      <p:sp>
        <p:nvSpPr>
          <p:cNvPr id="682" name="正方形/長方形 681">
            <a:extLst>
              <a:ext uri="{FF2B5EF4-FFF2-40B4-BE49-F238E27FC236}">
                <a16:creationId xmlns:a16="http://schemas.microsoft.com/office/drawing/2014/main" id="{A755D762-95B4-4B80-A374-09AD0FBE4252}"/>
              </a:ext>
            </a:extLst>
          </p:cNvPr>
          <p:cNvSpPr/>
          <p:nvPr/>
        </p:nvSpPr>
        <p:spPr>
          <a:xfrm>
            <a:off x="359792" y="4574939"/>
            <a:ext cx="3173668" cy="90251"/>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83" name="テキスト ボックス 682">
            <a:extLst>
              <a:ext uri="{FF2B5EF4-FFF2-40B4-BE49-F238E27FC236}">
                <a16:creationId xmlns:a16="http://schemas.microsoft.com/office/drawing/2014/main" id="{2A6F118E-1471-49BC-967F-7CEE90C3D306}"/>
              </a:ext>
            </a:extLst>
          </p:cNvPr>
          <p:cNvSpPr txBox="1"/>
          <p:nvPr/>
        </p:nvSpPr>
        <p:spPr>
          <a:xfrm>
            <a:off x="1183306" y="4230836"/>
            <a:ext cx="1593412"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自然言語処理</a:t>
            </a:r>
            <a:endParaRPr kumimoji="0" lang="en-US" altLang="ja-JP" b="1" dirty="0">
              <a:solidFill>
                <a:prstClr val="black">
                  <a:lumMod val="75000"/>
                  <a:lumOff val="25000"/>
                </a:prstClr>
              </a:solidFill>
              <a:latin typeface="Calibri" panose="020F0502020204030204"/>
            </a:endParaRPr>
          </a:p>
        </p:txBody>
      </p:sp>
      <p:sp>
        <p:nvSpPr>
          <p:cNvPr id="684" name="正方形/長方形 683">
            <a:extLst>
              <a:ext uri="{FF2B5EF4-FFF2-40B4-BE49-F238E27FC236}">
                <a16:creationId xmlns:a16="http://schemas.microsoft.com/office/drawing/2014/main" id="{37494429-79F0-4754-99EB-97ABACE57EE5}"/>
              </a:ext>
            </a:extLst>
          </p:cNvPr>
          <p:cNvSpPr/>
          <p:nvPr/>
        </p:nvSpPr>
        <p:spPr>
          <a:xfrm>
            <a:off x="3681236" y="4575992"/>
            <a:ext cx="1669433" cy="90251"/>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85" name="テキスト ボックス 684">
            <a:extLst>
              <a:ext uri="{FF2B5EF4-FFF2-40B4-BE49-F238E27FC236}">
                <a16:creationId xmlns:a16="http://schemas.microsoft.com/office/drawing/2014/main" id="{746C08E6-7959-4130-8B31-701B9E381927}"/>
              </a:ext>
            </a:extLst>
          </p:cNvPr>
          <p:cNvSpPr txBox="1"/>
          <p:nvPr/>
        </p:nvSpPr>
        <p:spPr>
          <a:xfrm>
            <a:off x="3617910" y="4217387"/>
            <a:ext cx="178530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分類モデル構築</a:t>
            </a:r>
            <a:endParaRPr kumimoji="0" lang="en-US" altLang="ja-JP" b="1" dirty="0">
              <a:solidFill>
                <a:prstClr val="black">
                  <a:lumMod val="75000"/>
                  <a:lumOff val="25000"/>
                </a:prstClr>
              </a:solidFill>
              <a:latin typeface="Calibri" panose="020F0502020204030204"/>
            </a:endParaRPr>
          </a:p>
        </p:txBody>
      </p:sp>
      <p:sp>
        <p:nvSpPr>
          <p:cNvPr id="686" name="正方形/長方形 685">
            <a:extLst>
              <a:ext uri="{FF2B5EF4-FFF2-40B4-BE49-F238E27FC236}">
                <a16:creationId xmlns:a16="http://schemas.microsoft.com/office/drawing/2014/main" id="{AEFF382A-DC7F-4671-BFC4-5F4BA7C846D7}"/>
              </a:ext>
            </a:extLst>
          </p:cNvPr>
          <p:cNvSpPr/>
          <p:nvPr/>
        </p:nvSpPr>
        <p:spPr>
          <a:xfrm>
            <a:off x="5510177" y="4580554"/>
            <a:ext cx="3386174" cy="90251"/>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87" name="テキスト ボックス 686">
            <a:extLst>
              <a:ext uri="{FF2B5EF4-FFF2-40B4-BE49-F238E27FC236}">
                <a16:creationId xmlns:a16="http://schemas.microsoft.com/office/drawing/2014/main" id="{A4F2C610-DB96-4E5D-B298-071C8063FDFF}"/>
              </a:ext>
            </a:extLst>
          </p:cNvPr>
          <p:cNvSpPr txBox="1"/>
          <p:nvPr/>
        </p:nvSpPr>
        <p:spPr>
          <a:xfrm>
            <a:off x="6189076" y="4221949"/>
            <a:ext cx="178530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分類</a:t>
            </a:r>
            <a:endParaRPr kumimoji="0" lang="en-US" altLang="ja-JP" b="1" dirty="0">
              <a:solidFill>
                <a:prstClr val="black">
                  <a:lumMod val="75000"/>
                  <a:lumOff val="25000"/>
                </a:prstClr>
              </a:solidFill>
              <a:latin typeface="Calibri" panose="020F0502020204030204"/>
            </a:endParaRPr>
          </a:p>
        </p:txBody>
      </p:sp>
    </p:spTree>
    <p:extLst>
      <p:ext uri="{BB962C8B-B14F-4D97-AF65-F5344CB8AC3E}">
        <p14:creationId xmlns:p14="http://schemas.microsoft.com/office/powerpoint/2010/main" val="2031816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F6267-4A70-45E2-8D11-173632A4E7DE}"/>
              </a:ext>
            </a:extLst>
          </p:cNvPr>
          <p:cNvSpPr>
            <a:spLocks noGrp="1"/>
          </p:cNvSpPr>
          <p:nvPr>
            <p:ph type="title"/>
          </p:nvPr>
        </p:nvSpPr>
        <p:spPr/>
        <p:txBody>
          <a:bodyPr>
            <a:normAutofit fontScale="90000"/>
          </a:bodyPr>
          <a:lstStyle/>
          <a:p>
            <a:r>
              <a:rPr lang="ja-JP" altLang="en-US" dirty="0"/>
              <a:t>研究背景 </a:t>
            </a:r>
            <a:r>
              <a:rPr lang="en-US" altLang="ja-JP" dirty="0"/>
              <a:t>| </a:t>
            </a:r>
            <a:r>
              <a:rPr lang="ja-JP" altLang="en-US" dirty="0"/>
              <a:t>既存研究の課題</a:t>
            </a:r>
            <a:endParaRPr kumimoji="1" lang="ja-JP" altLang="en-US" dirty="0"/>
          </a:p>
        </p:txBody>
      </p:sp>
      <p:sp>
        <p:nvSpPr>
          <p:cNvPr id="4" name="スライド番号プレースホルダー 3">
            <a:extLst>
              <a:ext uri="{FF2B5EF4-FFF2-40B4-BE49-F238E27FC236}">
                <a16:creationId xmlns:a16="http://schemas.microsoft.com/office/drawing/2014/main" id="{00BD8DFB-F752-4565-8AE8-06BEAF7CD65C}"/>
              </a:ext>
            </a:extLst>
          </p:cNvPr>
          <p:cNvSpPr>
            <a:spLocks noGrp="1"/>
          </p:cNvSpPr>
          <p:nvPr>
            <p:ph type="sldNum" sz="quarter" idx="12"/>
          </p:nvPr>
        </p:nvSpPr>
        <p:spPr/>
        <p:txBody>
          <a:bodyPr/>
          <a:lstStyle/>
          <a:p>
            <a:fld id="{310E90F2-0F65-4717-A352-08170F7BDCAA}" type="slidenum">
              <a:rPr kumimoji="1" lang="ja-JP" altLang="en-US" smtClean="0"/>
              <a:t>4</a:t>
            </a:fld>
            <a:endParaRPr kumimoji="1" lang="ja-JP" altLang="en-US" dirty="0"/>
          </a:p>
        </p:txBody>
      </p:sp>
      <p:sp>
        <p:nvSpPr>
          <p:cNvPr id="497" name="雲 496">
            <a:extLst>
              <a:ext uri="{FF2B5EF4-FFF2-40B4-BE49-F238E27FC236}">
                <a16:creationId xmlns:a16="http://schemas.microsoft.com/office/drawing/2014/main" id="{20433F71-4CC4-4AC6-BD92-B7978391E1D9}"/>
              </a:ext>
            </a:extLst>
          </p:cNvPr>
          <p:cNvSpPr/>
          <p:nvPr/>
        </p:nvSpPr>
        <p:spPr>
          <a:xfrm>
            <a:off x="286723" y="1375174"/>
            <a:ext cx="2545865" cy="1617200"/>
          </a:xfrm>
          <a:prstGeom prst="cloud">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98" name="テキスト ボックス 497">
            <a:extLst>
              <a:ext uri="{FF2B5EF4-FFF2-40B4-BE49-F238E27FC236}">
                <a16:creationId xmlns:a16="http://schemas.microsoft.com/office/drawing/2014/main" id="{F10EEC39-CE6D-4334-8DB8-8160821E8B0F}"/>
              </a:ext>
            </a:extLst>
          </p:cNvPr>
          <p:cNvSpPr txBox="1"/>
          <p:nvPr/>
        </p:nvSpPr>
        <p:spPr>
          <a:xfrm>
            <a:off x="637920" y="3009093"/>
            <a:ext cx="179305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アプリストア</a:t>
            </a:r>
            <a:endParaRPr kumimoji="0" lang="en-US" altLang="ja-JP" b="1" dirty="0">
              <a:solidFill>
                <a:prstClr val="black">
                  <a:lumMod val="75000"/>
                  <a:lumOff val="25000"/>
                </a:prstClr>
              </a:solidFill>
              <a:latin typeface="Calibri" panose="020F0502020204030204"/>
            </a:endParaRPr>
          </a:p>
        </p:txBody>
      </p:sp>
      <p:cxnSp>
        <p:nvCxnSpPr>
          <p:cNvPr id="499" name="直線矢印コネクタ 498">
            <a:extLst>
              <a:ext uri="{FF2B5EF4-FFF2-40B4-BE49-F238E27FC236}">
                <a16:creationId xmlns:a16="http://schemas.microsoft.com/office/drawing/2014/main" id="{DA9E1922-0A9A-4A38-BB02-EBF07F4CB8E8}"/>
              </a:ext>
            </a:extLst>
          </p:cNvPr>
          <p:cNvCxnSpPr>
            <a:cxnSpLocks/>
          </p:cNvCxnSpPr>
          <p:nvPr/>
        </p:nvCxnSpPr>
        <p:spPr>
          <a:xfrm>
            <a:off x="2823953" y="1727520"/>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cxnSp>
        <p:nvCxnSpPr>
          <p:cNvPr id="500" name="直線矢印コネクタ 499">
            <a:extLst>
              <a:ext uri="{FF2B5EF4-FFF2-40B4-BE49-F238E27FC236}">
                <a16:creationId xmlns:a16="http://schemas.microsoft.com/office/drawing/2014/main" id="{43DA9C3F-9147-4FA4-A083-0C70C85A2DB9}"/>
              </a:ext>
            </a:extLst>
          </p:cNvPr>
          <p:cNvCxnSpPr>
            <a:cxnSpLocks/>
          </p:cNvCxnSpPr>
          <p:nvPr/>
        </p:nvCxnSpPr>
        <p:spPr>
          <a:xfrm>
            <a:off x="4592551" y="1725492"/>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pic>
        <p:nvPicPr>
          <p:cNvPr id="501" name="図 500">
            <a:extLst>
              <a:ext uri="{FF2B5EF4-FFF2-40B4-BE49-F238E27FC236}">
                <a16:creationId xmlns:a16="http://schemas.microsoft.com/office/drawing/2014/main" id="{36BDE972-C538-4D9D-9F3D-EE5D521104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9775" y="1308197"/>
            <a:ext cx="355600" cy="355600"/>
          </a:xfrm>
          <a:prstGeom prst="rect">
            <a:avLst/>
          </a:prstGeom>
        </p:spPr>
      </p:pic>
      <p:sp>
        <p:nvSpPr>
          <p:cNvPr id="502" name="テキスト ボックス 501">
            <a:extLst>
              <a:ext uri="{FF2B5EF4-FFF2-40B4-BE49-F238E27FC236}">
                <a16:creationId xmlns:a16="http://schemas.microsoft.com/office/drawing/2014/main" id="{4B4F5315-C3E7-4654-AADC-9800A3C55E43}"/>
              </a:ext>
            </a:extLst>
          </p:cNvPr>
          <p:cNvSpPr txBox="1"/>
          <p:nvPr/>
        </p:nvSpPr>
        <p:spPr>
          <a:xfrm>
            <a:off x="2832170" y="1768245"/>
            <a:ext cx="461665" cy="615573"/>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抽出</a:t>
            </a:r>
            <a:endParaRPr kumimoji="0" lang="en-US" altLang="ja-JP" b="1" dirty="0">
              <a:solidFill>
                <a:prstClr val="black">
                  <a:lumMod val="75000"/>
                  <a:lumOff val="25000"/>
                </a:prstClr>
              </a:solidFill>
              <a:latin typeface="Calibri" panose="020F0502020204030204"/>
            </a:endParaRPr>
          </a:p>
        </p:txBody>
      </p:sp>
      <p:sp>
        <p:nvSpPr>
          <p:cNvPr id="503" name="テキスト ボックス 502">
            <a:extLst>
              <a:ext uri="{FF2B5EF4-FFF2-40B4-BE49-F238E27FC236}">
                <a16:creationId xmlns:a16="http://schemas.microsoft.com/office/drawing/2014/main" id="{E11B01DA-9652-43B1-BB8A-42D39E181B79}"/>
              </a:ext>
            </a:extLst>
          </p:cNvPr>
          <p:cNvSpPr txBox="1"/>
          <p:nvPr/>
        </p:nvSpPr>
        <p:spPr>
          <a:xfrm>
            <a:off x="4591354" y="1759560"/>
            <a:ext cx="461665" cy="1266150"/>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ラベル付け</a:t>
            </a:r>
            <a:endParaRPr kumimoji="0" lang="en-US" altLang="ja-JP" b="1" dirty="0">
              <a:solidFill>
                <a:prstClr val="black">
                  <a:lumMod val="75000"/>
                  <a:lumOff val="25000"/>
                </a:prstClr>
              </a:solidFill>
              <a:latin typeface="Calibri" panose="020F0502020204030204"/>
            </a:endParaRPr>
          </a:p>
        </p:txBody>
      </p:sp>
      <p:sp>
        <p:nvSpPr>
          <p:cNvPr id="504" name="テキスト ボックス 503">
            <a:extLst>
              <a:ext uri="{FF2B5EF4-FFF2-40B4-BE49-F238E27FC236}">
                <a16:creationId xmlns:a16="http://schemas.microsoft.com/office/drawing/2014/main" id="{FBE767CF-BE12-4C92-96B5-2B3EB7CC0E7B}"/>
              </a:ext>
            </a:extLst>
          </p:cNvPr>
          <p:cNvSpPr txBox="1"/>
          <p:nvPr/>
        </p:nvSpPr>
        <p:spPr>
          <a:xfrm>
            <a:off x="4925833" y="2451478"/>
            <a:ext cx="1614682"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教師データ</a:t>
            </a:r>
            <a:endParaRPr kumimoji="0" lang="en-US" altLang="ja-JP" b="1" dirty="0">
              <a:solidFill>
                <a:prstClr val="black">
                  <a:lumMod val="75000"/>
                  <a:lumOff val="25000"/>
                </a:prstClr>
              </a:solidFill>
              <a:latin typeface="Calibri" panose="020F0502020204030204"/>
            </a:endParaRPr>
          </a:p>
        </p:txBody>
      </p:sp>
      <p:grpSp>
        <p:nvGrpSpPr>
          <p:cNvPr id="505" name="グループ化 504">
            <a:extLst>
              <a:ext uri="{FF2B5EF4-FFF2-40B4-BE49-F238E27FC236}">
                <a16:creationId xmlns:a16="http://schemas.microsoft.com/office/drawing/2014/main" id="{0B395D98-123F-4ABC-A0D4-072A55A6ADF5}"/>
              </a:ext>
            </a:extLst>
          </p:cNvPr>
          <p:cNvGrpSpPr/>
          <p:nvPr/>
        </p:nvGrpSpPr>
        <p:grpSpPr>
          <a:xfrm>
            <a:off x="459336" y="1684901"/>
            <a:ext cx="731470" cy="443561"/>
            <a:chOff x="12455755" y="5835829"/>
            <a:chExt cx="731470" cy="443561"/>
          </a:xfrm>
        </p:grpSpPr>
        <p:sp>
          <p:nvSpPr>
            <p:cNvPr id="506" name="正方形/長方形 505">
              <a:extLst>
                <a:ext uri="{FF2B5EF4-FFF2-40B4-BE49-F238E27FC236}">
                  <a16:creationId xmlns:a16="http://schemas.microsoft.com/office/drawing/2014/main" id="{80B00457-F239-4E63-B12B-E99E58CF2CF1}"/>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7" name="正方形/長方形 506">
              <a:extLst>
                <a:ext uri="{FF2B5EF4-FFF2-40B4-BE49-F238E27FC236}">
                  <a16:creationId xmlns:a16="http://schemas.microsoft.com/office/drawing/2014/main" id="{8AA10D99-9F15-4BE2-AE02-0A6C80123A7D}"/>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8" name="正方形/長方形 507">
              <a:extLst>
                <a:ext uri="{FF2B5EF4-FFF2-40B4-BE49-F238E27FC236}">
                  <a16:creationId xmlns:a16="http://schemas.microsoft.com/office/drawing/2014/main" id="{A4238F1B-B67E-42ED-B4E2-614B036713D5}"/>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9" name="テキスト ボックス 508">
              <a:extLst>
                <a:ext uri="{FF2B5EF4-FFF2-40B4-BE49-F238E27FC236}">
                  <a16:creationId xmlns:a16="http://schemas.microsoft.com/office/drawing/2014/main" id="{A56ECDEC-F53E-4EF9-89F9-459BC0CB2D91}"/>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10" name="グループ化 509">
            <a:extLst>
              <a:ext uri="{FF2B5EF4-FFF2-40B4-BE49-F238E27FC236}">
                <a16:creationId xmlns:a16="http://schemas.microsoft.com/office/drawing/2014/main" id="{A4663220-B856-4AC1-90CE-B491073EA762}"/>
              </a:ext>
            </a:extLst>
          </p:cNvPr>
          <p:cNvGrpSpPr/>
          <p:nvPr/>
        </p:nvGrpSpPr>
        <p:grpSpPr>
          <a:xfrm>
            <a:off x="382844" y="2245521"/>
            <a:ext cx="731470" cy="443561"/>
            <a:chOff x="12455755" y="5835829"/>
            <a:chExt cx="731470" cy="443561"/>
          </a:xfrm>
        </p:grpSpPr>
        <p:sp>
          <p:nvSpPr>
            <p:cNvPr id="511" name="正方形/長方形 510">
              <a:extLst>
                <a:ext uri="{FF2B5EF4-FFF2-40B4-BE49-F238E27FC236}">
                  <a16:creationId xmlns:a16="http://schemas.microsoft.com/office/drawing/2014/main" id="{BB1A8D8F-DF23-4EF4-9B9D-0BD9E57DC271}"/>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2" name="正方形/長方形 511">
              <a:extLst>
                <a:ext uri="{FF2B5EF4-FFF2-40B4-BE49-F238E27FC236}">
                  <a16:creationId xmlns:a16="http://schemas.microsoft.com/office/drawing/2014/main" id="{3BC98891-C15D-4638-AE2B-49F227573E87}"/>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3" name="正方形/長方形 512">
              <a:extLst>
                <a:ext uri="{FF2B5EF4-FFF2-40B4-BE49-F238E27FC236}">
                  <a16:creationId xmlns:a16="http://schemas.microsoft.com/office/drawing/2014/main" id="{D641BC65-6F00-4E0A-8D34-726A7000817E}"/>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4" name="テキスト ボックス 513">
              <a:extLst>
                <a:ext uri="{FF2B5EF4-FFF2-40B4-BE49-F238E27FC236}">
                  <a16:creationId xmlns:a16="http://schemas.microsoft.com/office/drawing/2014/main" id="{9EAF9AD2-AE7C-407F-934C-CA320C9826B0}"/>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15" name="グループ化 514">
            <a:extLst>
              <a:ext uri="{FF2B5EF4-FFF2-40B4-BE49-F238E27FC236}">
                <a16:creationId xmlns:a16="http://schemas.microsoft.com/office/drawing/2014/main" id="{2D93CD7D-CF1D-4BB4-AA35-D4E755049C86}"/>
              </a:ext>
            </a:extLst>
          </p:cNvPr>
          <p:cNvGrpSpPr/>
          <p:nvPr/>
        </p:nvGrpSpPr>
        <p:grpSpPr>
          <a:xfrm>
            <a:off x="1148327" y="1844177"/>
            <a:ext cx="731470" cy="443561"/>
            <a:chOff x="12455755" y="5835829"/>
            <a:chExt cx="731470" cy="443561"/>
          </a:xfrm>
        </p:grpSpPr>
        <p:sp>
          <p:nvSpPr>
            <p:cNvPr id="516" name="正方形/長方形 515">
              <a:extLst>
                <a:ext uri="{FF2B5EF4-FFF2-40B4-BE49-F238E27FC236}">
                  <a16:creationId xmlns:a16="http://schemas.microsoft.com/office/drawing/2014/main" id="{E385E01D-056A-4BED-BD74-DAC9E3C6AA4D}"/>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7" name="正方形/長方形 516">
              <a:extLst>
                <a:ext uri="{FF2B5EF4-FFF2-40B4-BE49-F238E27FC236}">
                  <a16:creationId xmlns:a16="http://schemas.microsoft.com/office/drawing/2014/main" id="{BB6A42D0-6275-4A9C-B6FB-14B1FBC55772}"/>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8" name="正方形/長方形 517">
              <a:extLst>
                <a:ext uri="{FF2B5EF4-FFF2-40B4-BE49-F238E27FC236}">
                  <a16:creationId xmlns:a16="http://schemas.microsoft.com/office/drawing/2014/main" id="{7A4FC82C-1794-4D4F-9B47-D376DFBF2397}"/>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9" name="テキスト ボックス 518">
              <a:extLst>
                <a:ext uri="{FF2B5EF4-FFF2-40B4-BE49-F238E27FC236}">
                  <a16:creationId xmlns:a16="http://schemas.microsoft.com/office/drawing/2014/main" id="{7C1AE28C-90FE-4628-ADEB-E5BBF55ED412}"/>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20" name="グループ化 519">
            <a:extLst>
              <a:ext uri="{FF2B5EF4-FFF2-40B4-BE49-F238E27FC236}">
                <a16:creationId xmlns:a16="http://schemas.microsoft.com/office/drawing/2014/main" id="{854DDDED-4AA0-46E6-9C51-87BD04A13BFB}"/>
              </a:ext>
            </a:extLst>
          </p:cNvPr>
          <p:cNvGrpSpPr/>
          <p:nvPr/>
        </p:nvGrpSpPr>
        <p:grpSpPr>
          <a:xfrm>
            <a:off x="1102541" y="2405313"/>
            <a:ext cx="731470" cy="443561"/>
            <a:chOff x="12455755" y="5835829"/>
            <a:chExt cx="731470" cy="443561"/>
          </a:xfrm>
        </p:grpSpPr>
        <p:sp>
          <p:nvSpPr>
            <p:cNvPr id="521" name="正方形/長方形 520">
              <a:extLst>
                <a:ext uri="{FF2B5EF4-FFF2-40B4-BE49-F238E27FC236}">
                  <a16:creationId xmlns:a16="http://schemas.microsoft.com/office/drawing/2014/main" id="{FF384845-09AA-4065-BA2F-EA00F44D99F2}"/>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2" name="正方形/長方形 521">
              <a:extLst>
                <a:ext uri="{FF2B5EF4-FFF2-40B4-BE49-F238E27FC236}">
                  <a16:creationId xmlns:a16="http://schemas.microsoft.com/office/drawing/2014/main" id="{066111F9-FC77-474A-9249-D3985F1593B6}"/>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3" name="正方形/長方形 522">
              <a:extLst>
                <a:ext uri="{FF2B5EF4-FFF2-40B4-BE49-F238E27FC236}">
                  <a16:creationId xmlns:a16="http://schemas.microsoft.com/office/drawing/2014/main" id="{D3D7D8A2-D1D0-48FB-ACF2-5BB7ECE88F7B}"/>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4" name="テキスト ボックス 523">
              <a:extLst>
                <a:ext uri="{FF2B5EF4-FFF2-40B4-BE49-F238E27FC236}">
                  <a16:creationId xmlns:a16="http://schemas.microsoft.com/office/drawing/2014/main" id="{A7208E32-080F-4EF4-B164-B5F83E52DD61}"/>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25" name="グループ化 524">
            <a:extLst>
              <a:ext uri="{FF2B5EF4-FFF2-40B4-BE49-F238E27FC236}">
                <a16:creationId xmlns:a16="http://schemas.microsoft.com/office/drawing/2014/main" id="{D62C000B-B28F-4C26-AF98-F28ECF23418A}"/>
              </a:ext>
            </a:extLst>
          </p:cNvPr>
          <p:cNvGrpSpPr/>
          <p:nvPr/>
        </p:nvGrpSpPr>
        <p:grpSpPr>
          <a:xfrm>
            <a:off x="1850665" y="2134470"/>
            <a:ext cx="731470" cy="443561"/>
            <a:chOff x="12455755" y="5835829"/>
            <a:chExt cx="731470" cy="443561"/>
          </a:xfrm>
        </p:grpSpPr>
        <p:sp>
          <p:nvSpPr>
            <p:cNvPr id="526" name="正方形/長方形 525">
              <a:extLst>
                <a:ext uri="{FF2B5EF4-FFF2-40B4-BE49-F238E27FC236}">
                  <a16:creationId xmlns:a16="http://schemas.microsoft.com/office/drawing/2014/main" id="{5DB2999F-DD04-451C-AA56-969D24FE518E}"/>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7" name="正方形/長方形 526">
              <a:extLst>
                <a:ext uri="{FF2B5EF4-FFF2-40B4-BE49-F238E27FC236}">
                  <a16:creationId xmlns:a16="http://schemas.microsoft.com/office/drawing/2014/main" id="{E324112D-A7F5-4086-9A38-61DFFDCB6BBA}"/>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8" name="正方形/長方形 527">
              <a:extLst>
                <a:ext uri="{FF2B5EF4-FFF2-40B4-BE49-F238E27FC236}">
                  <a16:creationId xmlns:a16="http://schemas.microsoft.com/office/drawing/2014/main" id="{15E7CD7A-305E-4FDD-9C50-CDB40A70BDA6}"/>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9" name="テキスト ボックス 528">
              <a:extLst>
                <a:ext uri="{FF2B5EF4-FFF2-40B4-BE49-F238E27FC236}">
                  <a16:creationId xmlns:a16="http://schemas.microsoft.com/office/drawing/2014/main" id="{12678856-373E-41E5-A7DB-14C1ADB19F10}"/>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30" name="グループ化 529">
            <a:extLst>
              <a:ext uri="{FF2B5EF4-FFF2-40B4-BE49-F238E27FC236}">
                <a16:creationId xmlns:a16="http://schemas.microsoft.com/office/drawing/2014/main" id="{FDFE21E2-F428-4462-9E1E-349BDCEE9684}"/>
              </a:ext>
            </a:extLst>
          </p:cNvPr>
          <p:cNvGrpSpPr/>
          <p:nvPr/>
        </p:nvGrpSpPr>
        <p:grpSpPr>
          <a:xfrm>
            <a:off x="1874330" y="1553969"/>
            <a:ext cx="731470" cy="443561"/>
            <a:chOff x="12455755" y="5835829"/>
            <a:chExt cx="731470" cy="443561"/>
          </a:xfrm>
        </p:grpSpPr>
        <p:sp>
          <p:nvSpPr>
            <p:cNvPr id="531" name="正方形/長方形 530">
              <a:extLst>
                <a:ext uri="{FF2B5EF4-FFF2-40B4-BE49-F238E27FC236}">
                  <a16:creationId xmlns:a16="http://schemas.microsoft.com/office/drawing/2014/main" id="{ABDA43AD-1ACE-4A2C-98AF-8C5D331581BD}"/>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2" name="正方形/長方形 531">
              <a:extLst>
                <a:ext uri="{FF2B5EF4-FFF2-40B4-BE49-F238E27FC236}">
                  <a16:creationId xmlns:a16="http://schemas.microsoft.com/office/drawing/2014/main" id="{2BA4A8B6-8917-44BA-A929-84B438C8C0F4}"/>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3" name="正方形/長方形 532">
              <a:extLst>
                <a:ext uri="{FF2B5EF4-FFF2-40B4-BE49-F238E27FC236}">
                  <a16:creationId xmlns:a16="http://schemas.microsoft.com/office/drawing/2014/main" id="{11FFFA0B-A167-4D63-B072-8836B229EE26}"/>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4" name="テキスト ボックス 533">
              <a:extLst>
                <a:ext uri="{FF2B5EF4-FFF2-40B4-BE49-F238E27FC236}">
                  <a16:creationId xmlns:a16="http://schemas.microsoft.com/office/drawing/2014/main" id="{E5DCE2F7-7AAD-4702-8BF2-0C1501C2C40B}"/>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35" name="グループ化 534">
            <a:extLst>
              <a:ext uri="{FF2B5EF4-FFF2-40B4-BE49-F238E27FC236}">
                <a16:creationId xmlns:a16="http://schemas.microsoft.com/office/drawing/2014/main" id="{27DE858D-C651-45A9-B34E-C5FEBF18C334}"/>
              </a:ext>
            </a:extLst>
          </p:cNvPr>
          <p:cNvGrpSpPr/>
          <p:nvPr/>
        </p:nvGrpSpPr>
        <p:grpSpPr>
          <a:xfrm>
            <a:off x="3218283" y="1969498"/>
            <a:ext cx="731470" cy="443561"/>
            <a:chOff x="12455755" y="5835829"/>
            <a:chExt cx="731470" cy="443561"/>
          </a:xfrm>
        </p:grpSpPr>
        <p:sp>
          <p:nvSpPr>
            <p:cNvPr id="536" name="正方形/長方形 535">
              <a:extLst>
                <a:ext uri="{FF2B5EF4-FFF2-40B4-BE49-F238E27FC236}">
                  <a16:creationId xmlns:a16="http://schemas.microsoft.com/office/drawing/2014/main" id="{90F9AC20-9521-4355-936F-9A9C9AF926D3}"/>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7" name="正方形/長方形 536">
              <a:extLst>
                <a:ext uri="{FF2B5EF4-FFF2-40B4-BE49-F238E27FC236}">
                  <a16:creationId xmlns:a16="http://schemas.microsoft.com/office/drawing/2014/main" id="{E32D607F-62EA-41AA-AA3C-3C5AD67E27E0}"/>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8" name="正方形/長方形 537">
              <a:extLst>
                <a:ext uri="{FF2B5EF4-FFF2-40B4-BE49-F238E27FC236}">
                  <a16:creationId xmlns:a16="http://schemas.microsoft.com/office/drawing/2014/main" id="{6F8F65CA-4E54-4BA7-9FC8-3B907FEDBA44}"/>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9" name="テキスト ボックス 538">
              <a:extLst>
                <a:ext uri="{FF2B5EF4-FFF2-40B4-BE49-F238E27FC236}">
                  <a16:creationId xmlns:a16="http://schemas.microsoft.com/office/drawing/2014/main" id="{586C11A5-0C66-4D5B-8AD2-E227B1B5D562}"/>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40" name="グループ化 539">
            <a:extLst>
              <a:ext uri="{FF2B5EF4-FFF2-40B4-BE49-F238E27FC236}">
                <a16:creationId xmlns:a16="http://schemas.microsoft.com/office/drawing/2014/main" id="{A57F590F-06B8-47A5-86CC-00EF62B591CC}"/>
              </a:ext>
            </a:extLst>
          </p:cNvPr>
          <p:cNvGrpSpPr/>
          <p:nvPr/>
        </p:nvGrpSpPr>
        <p:grpSpPr>
          <a:xfrm>
            <a:off x="3909690" y="1960959"/>
            <a:ext cx="731470" cy="443561"/>
            <a:chOff x="12455755" y="5835829"/>
            <a:chExt cx="731470" cy="443561"/>
          </a:xfrm>
        </p:grpSpPr>
        <p:sp>
          <p:nvSpPr>
            <p:cNvPr id="541" name="正方形/長方形 540">
              <a:extLst>
                <a:ext uri="{FF2B5EF4-FFF2-40B4-BE49-F238E27FC236}">
                  <a16:creationId xmlns:a16="http://schemas.microsoft.com/office/drawing/2014/main" id="{8C9CF5CA-B0A4-471B-AEA7-813CDD5EE013}"/>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2" name="正方形/長方形 541">
              <a:extLst>
                <a:ext uri="{FF2B5EF4-FFF2-40B4-BE49-F238E27FC236}">
                  <a16:creationId xmlns:a16="http://schemas.microsoft.com/office/drawing/2014/main" id="{F1EF8BA0-8FAA-414F-A2D8-3416518D489D}"/>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3" name="正方形/長方形 542">
              <a:extLst>
                <a:ext uri="{FF2B5EF4-FFF2-40B4-BE49-F238E27FC236}">
                  <a16:creationId xmlns:a16="http://schemas.microsoft.com/office/drawing/2014/main" id="{79309698-7D79-4E0A-AC41-8A0F1629D8ED}"/>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4" name="テキスト ボックス 543">
              <a:extLst>
                <a:ext uri="{FF2B5EF4-FFF2-40B4-BE49-F238E27FC236}">
                  <a16:creationId xmlns:a16="http://schemas.microsoft.com/office/drawing/2014/main" id="{22537013-3850-4CEB-B652-6F8C8747D3EC}"/>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45" name="グループ化 544">
            <a:extLst>
              <a:ext uri="{FF2B5EF4-FFF2-40B4-BE49-F238E27FC236}">
                <a16:creationId xmlns:a16="http://schemas.microsoft.com/office/drawing/2014/main" id="{0BCE555E-C96A-4A25-9007-6F2DF3C531C1}"/>
              </a:ext>
            </a:extLst>
          </p:cNvPr>
          <p:cNvGrpSpPr/>
          <p:nvPr/>
        </p:nvGrpSpPr>
        <p:grpSpPr>
          <a:xfrm>
            <a:off x="3581990" y="1479256"/>
            <a:ext cx="731470" cy="443561"/>
            <a:chOff x="12455755" y="5835829"/>
            <a:chExt cx="731470" cy="443561"/>
          </a:xfrm>
        </p:grpSpPr>
        <p:sp>
          <p:nvSpPr>
            <p:cNvPr id="546" name="正方形/長方形 545">
              <a:extLst>
                <a:ext uri="{FF2B5EF4-FFF2-40B4-BE49-F238E27FC236}">
                  <a16:creationId xmlns:a16="http://schemas.microsoft.com/office/drawing/2014/main" id="{3E8F2558-85F7-483B-94FB-D9895DF0C6D2}"/>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7" name="正方形/長方形 546">
              <a:extLst>
                <a:ext uri="{FF2B5EF4-FFF2-40B4-BE49-F238E27FC236}">
                  <a16:creationId xmlns:a16="http://schemas.microsoft.com/office/drawing/2014/main" id="{A06C989B-0A29-482F-917A-1AB2AC1F269B}"/>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8" name="正方形/長方形 547">
              <a:extLst>
                <a:ext uri="{FF2B5EF4-FFF2-40B4-BE49-F238E27FC236}">
                  <a16:creationId xmlns:a16="http://schemas.microsoft.com/office/drawing/2014/main" id="{8B31AC5B-C498-4C5F-8383-5D44F5128262}"/>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9" name="テキスト ボックス 548">
              <a:extLst>
                <a:ext uri="{FF2B5EF4-FFF2-40B4-BE49-F238E27FC236}">
                  <a16:creationId xmlns:a16="http://schemas.microsoft.com/office/drawing/2014/main" id="{A740034C-C2DC-430F-AC72-4CBAAD1A24EF}"/>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50" name="グループ化 549">
            <a:extLst>
              <a:ext uri="{FF2B5EF4-FFF2-40B4-BE49-F238E27FC236}">
                <a16:creationId xmlns:a16="http://schemas.microsoft.com/office/drawing/2014/main" id="{74BFC8F9-C07E-445F-BA80-E4E16E88CABC}"/>
              </a:ext>
            </a:extLst>
          </p:cNvPr>
          <p:cNvGrpSpPr/>
          <p:nvPr/>
        </p:nvGrpSpPr>
        <p:grpSpPr>
          <a:xfrm>
            <a:off x="5766499" y="1960959"/>
            <a:ext cx="662961" cy="435298"/>
            <a:chOff x="5677474" y="1307291"/>
            <a:chExt cx="662961" cy="435298"/>
          </a:xfrm>
        </p:grpSpPr>
        <p:sp>
          <p:nvSpPr>
            <p:cNvPr id="551" name="正方形/長方形 550">
              <a:extLst>
                <a:ext uri="{FF2B5EF4-FFF2-40B4-BE49-F238E27FC236}">
                  <a16:creationId xmlns:a16="http://schemas.microsoft.com/office/drawing/2014/main" id="{24AE92D8-6AA0-463D-AC01-75A1C8033C62}"/>
                </a:ext>
              </a:extLst>
            </p:cNvPr>
            <p:cNvSpPr/>
            <p:nvPr/>
          </p:nvSpPr>
          <p:spPr>
            <a:xfrm>
              <a:off x="5793153" y="1307291"/>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2" name="正方形/長方形 551">
              <a:extLst>
                <a:ext uri="{FF2B5EF4-FFF2-40B4-BE49-F238E27FC236}">
                  <a16:creationId xmlns:a16="http://schemas.microsoft.com/office/drawing/2014/main" id="{49A87CC8-B387-4BFA-A149-AF8D97803B1E}"/>
                </a:ext>
              </a:extLst>
            </p:cNvPr>
            <p:cNvSpPr/>
            <p:nvPr/>
          </p:nvSpPr>
          <p:spPr>
            <a:xfrm>
              <a:off x="5734951" y="137931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3" name="正方形/長方形 552">
              <a:extLst>
                <a:ext uri="{FF2B5EF4-FFF2-40B4-BE49-F238E27FC236}">
                  <a16:creationId xmlns:a16="http://schemas.microsoft.com/office/drawing/2014/main" id="{EAC3ED71-26A5-41C8-B8DE-FE4E8043EB63}"/>
                </a:ext>
              </a:extLst>
            </p:cNvPr>
            <p:cNvSpPr/>
            <p:nvPr/>
          </p:nvSpPr>
          <p:spPr>
            <a:xfrm>
              <a:off x="5677474" y="145133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554" name="グループ化 553">
            <a:extLst>
              <a:ext uri="{FF2B5EF4-FFF2-40B4-BE49-F238E27FC236}">
                <a16:creationId xmlns:a16="http://schemas.microsoft.com/office/drawing/2014/main" id="{CD0C18EB-85CE-4FF6-99A9-EAC904557388}"/>
              </a:ext>
            </a:extLst>
          </p:cNvPr>
          <p:cNvGrpSpPr/>
          <p:nvPr/>
        </p:nvGrpSpPr>
        <p:grpSpPr>
          <a:xfrm>
            <a:off x="5370290" y="1479256"/>
            <a:ext cx="731470" cy="443561"/>
            <a:chOff x="5281265" y="825588"/>
            <a:chExt cx="731470" cy="443561"/>
          </a:xfrm>
        </p:grpSpPr>
        <p:sp>
          <p:nvSpPr>
            <p:cNvPr id="555" name="正方形/長方形 554">
              <a:extLst>
                <a:ext uri="{FF2B5EF4-FFF2-40B4-BE49-F238E27FC236}">
                  <a16:creationId xmlns:a16="http://schemas.microsoft.com/office/drawing/2014/main" id="{D23FEA00-CEBD-445D-97C0-24EFA1A815FF}"/>
                </a:ext>
              </a:extLst>
            </p:cNvPr>
            <p:cNvSpPr/>
            <p:nvPr/>
          </p:nvSpPr>
          <p:spPr>
            <a:xfrm>
              <a:off x="5465453" y="825588"/>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6" name="正方形/長方形 555">
              <a:extLst>
                <a:ext uri="{FF2B5EF4-FFF2-40B4-BE49-F238E27FC236}">
                  <a16:creationId xmlns:a16="http://schemas.microsoft.com/office/drawing/2014/main" id="{E015D6A5-41BA-41A4-B96C-AD24CA3F534A}"/>
                </a:ext>
              </a:extLst>
            </p:cNvPr>
            <p:cNvSpPr/>
            <p:nvPr/>
          </p:nvSpPr>
          <p:spPr>
            <a:xfrm>
              <a:off x="5407251" y="897612"/>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7" name="正方形/長方形 556">
              <a:extLst>
                <a:ext uri="{FF2B5EF4-FFF2-40B4-BE49-F238E27FC236}">
                  <a16:creationId xmlns:a16="http://schemas.microsoft.com/office/drawing/2014/main" id="{6AE961F8-475A-450F-9F3A-8BCF00338A7C}"/>
                </a:ext>
              </a:extLst>
            </p:cNvPr>
            <p:cNvSpPr/>
            <p:nvPr/>
          </p:nvSpPr>
          <p:spPr>
            <a:xfrm>
              <a:off x="5349774" y="969636"/>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8" name="テキスト ボックス 557">
              <a:extLst>
                <a:ext uri="{FF2B5EF4-FFF2-40B4-BE49-F238E27FC236}">
                  <a16:creationId xmlns:a16="http://schemas.microsoft.com/office/drawing/2014/main" id="{AB0427EF-7E98-42F7-9FD0-A2EAE5B18AA2}"/>
                </a:ext>
              </a:extLst>
            </p:cNvPr>
            <p:cNvSpPr txBox="1"/>
            <p:nvPr/>
          </p:nvSpPr>
          <p:spPr>
            <a:xfrm>
              <a:off x="5281265" y="961372"/>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59" name="グループ化 558">
            <a:extLst>
              <a:ext uri="{FF2B5EF4-FFF2-40B4-BE49-F238E27FC236}">
                <a16:creationId xmlns:a16="http://schemas.microsoft.com/office/drawing/2014/main" id="{50A86E7D-EE60-4691-B595-7739A989CCD5}"/>
              </a:ext>
            </a:extLst>
          </p:cNvPr>
          <p:cNvGrpSpPr/>
          <p:nvPr/>
        </p:nvGrpSpPr>
        <p:grpSpPr>
          <a:xfrm>
            <a:off x="5006583" y="1969498"/>
            <a:ext cx="731470" cy="443561"/>
            <a:chOff x="4917558" y="1315830"/>
            <a:chExt cx="731470" cy="443561"/>
          </a:xfrm>
        </p:grpSpPr>
        <p:sp>
          <p:nvSpPr>
            <p:cNvPr id="560" name="正方形/長方形 559">
              <a:extLst>
                <a:ext uri="{FF2B5EF4-FFF2-40B4-BE49-F238E27FC236}">
                  <a16:creationId xmlns:a16="http://schemas.microsoft.com/office/drawing/2014/main" id="{A8C47565-ADE3-48FE-8045-870D93731752}"/>
                </a:ext>
              </a:extLst>
            </p:cNvPr>
            <p:cNvSpPr/>
            <p:nvPr/>
          </p:nvSpPr>
          <p:spPr>
            <a:xfrm>
              <a:off x="5101746" y="1315830"/>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61" name="正方形/長方形 560">
              <a:extLst>
                <a:ext uri="{FF2B5EF4-FFF2-40B4-BE49-F238E27FC236}">
                  <a16:creationId xmlns:a16="http://schemas.microsoft.com/office/drawing/2014/main" id="{A5839DE4-C733-47AC-AF78-B70F968CA069}"/>
                </a:ext>
              </a:extLst>
            </p:cNvPr>
            <p:cNvSpPr/>
            <p:nvPr/>
          </p:nvSpPr>
          <p:spPr>
            <a:xfrm>
              <a:off x="5043544" y="1387854"/>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62" name="正方形/長方形 561">
              <a:extLst>
                <a:ext uri="{FF2B5EF4-FFF2-40B4-BE49-F238E27FC236}">
                  <a16:creationId xmlns:a16="http://schemas.microsoft.com/office/drawing/2014/main" id="{6F42861E-A602-4D14-B4F6-539868609CA2}"/>
                </a:ext>
              </a:extLst>
            </p:cNvPr>
            <p:cNvSpPr/>
            <p:nvPr/>
          </p:nvSpPr>
          <p:spPr>
            <a:xfrm>
              <a:off x="4986067" y="1459878"/>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63" name="テキスト ボックス 562">
              <a:extLst>
                <a:ext uri="{FF2B5EF4-FFF2-40B4-BE49-F238E27FC236}">
                  <a16:creationId xmlns:a16="http://schemas.microsoft.com/office/drawing/2014/main" id="{18E8C95B-B95A-42CC-A7A1-63AEDA96AD08}"/>
                </a:ext>
              </a:extLst>
            </p:cNvPr>
            <p:cNvSpPr txBox="1"/>
            <p:nvPr/>
          </p:nvSpPr>
          <p:spPr>
            <a:xfrm>
              <a:off x="4917558" y="1451614"/>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sp>
        <p:nvSpPr>
          <p:cNvPr id="564" name="テキスト ボックス 563">
            <a:extLst>
              <a:ext uri="{FF2B5EF4-FFF2-40B4-BE49-F238E27FC236}">
                <a16:creationId xmlns:a16="http://schemas.microsoft.com/office/drawing/2014/main" id="{777E4775-833C-45D7-80B5-5EF5A9F36685}"/>
              </a:ext>
            </a:extLst>
          </p:cNvPr>
          <p:cNvSpPr txBox="1"/>
          <p:nvPr/>
        </p:nvSpPr>
        <p:spPr>
          <a:xfrm>
            <a:off x="5697990" y="2096743"/>
            <a:ext cx="686143" cy="307777"/>
          </a:xfrm>
          <a:prstGeom prst="rect">
            <a:avLst/>
          </a:prstGeom>
          <a:noFill/>
        </p:spPr>
        <p:txBody>
          <a:bodyPr wrap="square" rtlCol="0">
            <a:spAutoFit/>
          </a:bodyPr>
          <a:lstStyle/>
          <a:p>
            <a:pPr algn="ctr" defTabSz="457200"/>
            <a:r>
              <a:rPr lang="en-US" altLang="ja-JP" sz="1400" dirty="0">
                <a:solidFill>
                  <a:prstClr val="black">
                    <a:lumMod val="75000"/>
                    <a:lumOff val="25000"/>
                  </a:prstClr>
                </a:solidFill>
                <a:latin typeface="Calibri" panose="020F0502020204030204"/>
              </a:rPr>
              <a:t>review</a:t>
            </a:r>
            <a:endParaRPr lang="ja-JP" altLang="en-US" sz="1400" dirty="0">
              <a:solidFill>
                <a:prstClr val="black">
                  <a:lumMod val="75000"/>
                  <a:lumOff val="25000"/>
                </a:prstClr>
              </a:solidFill>
              <a:latin typeface="Calibri" panose="020F0502020204030204"/>
            </a:endParaRPr>
          </a:p>
        </p:txBody>
      </p:sp>
      <p:sp>
        <p:nvSpPr>
          <p:cNvPr id="674" name="正方形/長方形 673">
            <a:extLst>
              <a:ext uri="{FF2B5EF4-FFF2-40B4-BE49-F238E27FC236}">
                <a16:creationId xmlns:a16="http://schemas.microsoft.com/office/drawing/2014/main" id="{3B02065E-AF20-4297-9068-08997E04041E}"/>
              </a:ext>
            </a:extLst>
          </p:cNvPr>
          <p:cNvSpPr/>
          <p:nvPr/>
        </p:nvSpPr>
        <p:spPr>
          <a:xfrm>
            <a:off x="286723" y="1220208"/>
            <a:ext cx="6198552" cy="91718"/>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75" name="テキスト ボックス 674">
            <a:extLst>
              <a:ext uri="{FF2B5EF4-FFF2-40B4-BE49-F238E27FC236}">
                <a16:creationId xmlns:a16="http://schemas.microsoft.com/office/drawing/2014/main" id="{7498E996-2037-49BD-8D92-AA19E0079E31}"/>
              </a:ext>
            </a:extLst>
          </p:cNvPr>
          <p:cNvSpPr txBox="1"/>
          <p:nvPr/>
        </p:nvSpPr>
        <p:spPr>
          <a:xfrm>
            <a:off x="2522783" y="891770"/>
            <a:ext cx="179305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データの用意</a:t>
            </a:r>
            <a:endParaRPr kumimoji="0" lang="en-US" altLang="ja-JP" b="1" dirty="0">
              <a:solidFill>
                <a:prstClr val="black">
                  <a:lumMod val="75000"/>
                  <a:lumOff val="25000"/>
                </a:prstClr>
              </a:solidFill>
              <a:latin typeface="Calibri" panose="020F0502020204030204"/>
            </a:endParaRPr>
          </a:p>
        </p:txBody>
      </p:sp>
      <p:sp>
        <p:nvSpPr>
          <p:cNvPr id="141" name="コンテンツ プレースホルダー 2">
            <a:extLst>
              <a:ext uri="{FF2B5EF4-FFF2-40B4-BE49-F238E27FC236}">
                <a16:creationId xmlns:a16="http://schemas.microsoft.com/office/drawing/2014/main" id="{9B38A245-6B41-4C8E-9041-356A1543967A}"/>
              </a:ext>
            </a:extLst>
          </p:cNvPr>
          <p:cNvSpPr>
            <a:spLocks noGrp="1"/>
          </p:cNvSpPr>
          <p:nvPr>
            <p:ph idx="1"/>
          </p:nvPr>
        </p:nvSpPr>
        <p:spPr>
          <a:xfrm>
            <a:off x="628650" y="4756753"/>
            <a:ext cx="7886700" cy="1420210"/>
          </a:xfrm>
        </p:spPr>
        <p:txBody>
          <a:bodyPr/>
          <a:lstStyle/>
          <a:p>
            <a:r>
              <a:rPr kumimoji="1" lang="ja-JP" altLang="en-US" dirty="0"/>
              <a:t>数千件のレビューを目視でラベル付けしている</a:t>
            </a:r>
            <a:endParaRPr kumimoji="1" lang="en-US" altLang="ja-JP" dirty="0"/>
          </a:p>
          <a:p>
            <a:pPr lvl="3"/>
            <a:endParaRPr kumimoji="1" lang="en-US" altLang="ja-JP" dirty="0"/>
          </a:p>
          <a:p>
            <a:r>
              <a:rPr kumimoji="1" lang="ja-JP" altLang="en-US" dirty="0"/>
              <a:t>アプリ開発者がレビューを分類する際の大きな障壁になる</a:t>
            </a:r>
            <a:endParaRPr kumimoji="1" lang="en-US" altLang="ja-JP" dirty="0"/>
          </a:p>
        </p:txBody>
      </p:sp>
      <p:sp>
        <p:nvSpPr>
          <p:cNvPr id="142" name="四角形: 角を丸くする 141">
            <a:extLst>
              <a:ext uri="{FF2B5EF4-FFF2-40B4-BE49-F238E27FC236}">
                <a16:creationId xmlns:a16="http://schemas.microsoft.com/office/drawing/2014/main" id="{245F109E-650E-4B0C-A176-FF0B39A986E8}"/>
              </a:ext>
            </a:extLst>
          </p:cNvPr>
          <p:cNvSpPr/>
          <p:nvPr/>
        </p:nvSpPr>
        <p:spPr>
          <a:xfrm>
            <a:off x="650069" y="3755306"/>
            <a:ext cx="6919618" cy="744534"/>
          </a:xfrm>
          <a:prstGeom prst="roundRect">
            <a:avLst/>
          </a:prstGeom>
          <a:solidFill>
            <a:schemeClr val="bg1"/>
          </a:solidFill>
          <a:ln w="3810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3200" b="1" dirty="0">
                <a:solidFill>
                  <a:schemeClr val="tx1">
                    <a:lumMod val="75000"/>
                    <a:lumOff val="25000"/>
                  </a:schemeClr>
                </a:solidFill>
              </a:rPr>
              <a:t>データの用意にかかる労力が大きい</a:t>
            </a:r>
          </a:p>
        </p:txBody>
      </p:sp>
    </p:spTree>
    <p:extLst>
      <p:ext uri="{BB962C8B-B14F-4D97-AF65-F5344CB8AC3E}">
        <p14:creationId xmlns:p14="http://schemas.microsoft.com/office/powerpoint/2010/main" val="1000010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5FF5C-15FD-49B4-80A9-5E517061FF8C}"/>
              </a:ext>
            </a:extLst>
          </p:cNvPr>
          <p:cNvSpPr>
            <a:spLocks noGrp="1"/>
          </p:cNvSpPr>
          <p:nvPr>
            <p:ph type="title"/>
          </p:nvPr>
        </p:nvSpPr>
        <p:spPr/>
        <p:txBody>
          <a:bodyPr>
            <a:normAutofit fontScale="90000"/>
          </a:bodyPr>
          <a:lstStyle/>
          <a:p>
            <a:r>
              <a:rPr kumimoji="1" lang="ja-JP" altLang="en-US" dirty="0"/>
              <a:t>フォーラム</a:t>
            </a:r>
          </a:p>
        </p:txBody>
      </p:sp>
      <p:sp>
        <p:nvSpPr>
          <p:cNvPr id="3" name="コンテンツ プレースホルダー 2">
            <a:extLst>
              <a:ext uri="{FF2B5EF4-FFF2-40B4-BE49-F238E27FC236}">
                <a16:creationId xmlns:a16="http://schemas.microsoft.com/office/drawing/2014/main" id="{DD77CAC7-A9DD-4710-8C0D-200A7F950D1F}"/>
              </a:ext>
            </a:extLst>
          </p:cNvPr>
          <p:cNvSpPr>
            <a:spLocks noGrp="1"/>
          </p:cNvSpPr>
          <p:nvPr>
            <p:ph idx="1"/>
          </p:nvPr>
        </p:nvSpPr>
        <p:spPr/>
        <p:txBody>
          <a:bodyPr/>
          <a:lstStyle/>
          <a:p>
            <a:r>
              <a:rPr lang="ja-JP" altLang="en-US" dirty="0"/>
              <a:t>エンドユーザや開発者が自由に議論できる</a:t>
            </a:r>
            <a:br>
              <a:rPr lang="en-US" altLang="ja-JP" dirty="0"/>
            </a:br>
            <a:r>
              <a:rPr lang="ja-JP" altLang="en-US" dirty="0"/>
              <a:t>インターネットコミュニティ</a:t>
            </a:r>
            <a:endParaRPr lang="en-US" altLang="ja-JP" dirty="0"/>
          </a:p>
          <a:p>
            <a:r>
              <a:rPr kumimoji="1" lang="ja-JP" altLang="en-US" dirty="0"/>
              <a:t>各トピックがカテゴリーごとに分かれている</a:t>
            </a:r>
            <a:endParaRPr kumimoji="1" lang="en-US" altLang="ja-JP" dirty="0"/>
          </a:p>
          <a:p>
            <a:r>
              <a:rPr lang="ja-JP" altLang="en-US" dirty="0"/>
              <a:t>主にゲームで盛んな文化</a:t>
            </a:r>
            <a:endParaRPr kumimoji="1" lang="ja-JP" altLang="en-US" dirty="0"/>
          </a:p>
        </p:txBody>
      </p:sp>
      <p:sp>
        <p:nvSpPr>
          <p:cNvPr id="4" name="スライド番号プレースホルダー 3">
            <a:extLst>
              <a:ext uri="{FF2B5EF4-FFF2-40B4-BE49-F238E27FC236}">
                <a16:creationId xmlns:a16="http://schemas.microsoft.com/office/drawing/2014/main" id="{2FB2F970-4B28-435E-9D35-4801251B7E28}"/>
              </a:ext>
            </a:extLst>
          </p:cNvPr>
          <p:cNvSpPr>
            <a:spLocks noGrp="1"/>
          </p:cNvSpPr>
          <p:nvPr>
            <p:ph type="sldNum" sz="quarter" idx="12"/>
          </p:nvPr>
        </p:nvSpPr>
        <p:spPr/>
        <p:txBody>
          <a:bodyPr/>
          <a:lstStyle/>
          <a:p>
            <a:fld id="{310E90F2-0F65-4717-A352-08170F7BDCAA}" type="slidenum">
              <a:rPr kumimoji="1" lang="ja-JP" altLang="en-US" smtClean="0"/>
              <a:t>5</a:t>
            </a:fld>
            <a:endParaRPr kumimoji="1" lang="ja-JP" altLang="en-US" dirty="0"/>
          </a:p>
        </p:txBody>
      </p:sp>
      <p:grpSp>
        <p:nvGrpSpPr>
          <p:cNvPr id="10" name="グループ化 9">
            <a:extLst>
              <a:ext uri="{FF2B5EF4-FFF2-40B4-BE49-F238E27FC236}">
                <a16:creationId xmlns:a16="http://schemas.microsoft.com/office/drawing/2014/main" id="{EE3639C1-3BC3-4ADF-8B9B-A1B77BD8E6D0}"/>
              </a:ext>
            </a:extLst>
          </p:cNvPr>
          <p:cNvGrpSpPr/>
          <p:nvPr/>
        </p:nvGrpSpPr>
        <p:grpSpPr>
          <a:xfrm>
            <a:off x="628650" y="2926327"/>
            <a:ext cx="7886700" cy="3445328"/>
            <a:chOff x="628650" y="2926327"/>
            <a:chExt cx="7886700" cy="3445328"/>
          </a:xfrm>
        </p:grpSpPr>
        <p:pic>
          <p:nvPicPr>
            <p:cNvPr id="5" name="図 4">
              <a:extLst>
                <a:ext uri="{FF2B5EF4-FFF2-40B4-BE49-F238E27FC236}">
                  <a16:creationId xmlns:a16="http://schemas.microsoft.com/office/drawing/2014/main" id="{9CB341F2-ED65-4522-8C7D-5F7B09796E5A}"/>
                </a:ext>
              </a:extLst>
            </p:cNvPr>
            <p:cNvPicPr>
              <a:picLocks noChangeAspect="1"/>
            </p:cNvPicPr>
            <p:nvPr/>
          </p:nvPicPr>
          <p:blipFill rotWithShape="1">
            <a:blip r:embed="rId3"/>
            <a:srcRect t="9775" b="66848"/>
            <a:stretch/>
          </p:blipFill>
          <p:spPr>
            <a:xfrm>
              <a:off x="628652" y="2926327"/>
              <a:ext cx="7886698" cy="1667758"/>
            </a:xfrm>
            <a:prstGeom prst="rect">
              <a:avLst/>
            </a:prstGeom>
          </p:spPr>
        </p:pic>
        <p:pic>
          <p:nvPicPr>
            <p:cNvPr id="6" name="図 5">
              <a:extLst>
                <a:ext uri="{FF2B5EF4-FFF2-40B4-BE49-F238E27FC236}">
                  <a16:creationId xmlns:a16="http://schemas.microsoft.com/office/drawing/2014/main" id="{9F63CA25-BC7B-4A4C-BC23-A4A344E8A465}"/>
                </a:ext>
              </a:extLst>
            </p:cNvPr>
            <p:cNvPicPr>
              <a:picLocks noChangeAspect="1"/>
            </p:cNvPicPr>
            <p:nvPr/>
          </p:nvPicPr>
          <p:blipFill rotWithShape="1">
            <a:blip r:embed="rId3"/>
            <a:srcRect t="39718" b="54167"/>
            <a:stretch/>
          </p:blipFill>
          <p:spPr>
            <a:xfrm>
              <a:off x="628652" y="4594085"/>
              <a:ext cx="7886698" cy="436235"/>
            </a:xfrm>
            <a:prstGeom prst="rect">
              <a:avLst/>
            </a:prstGeom>
          </p:spPr>
        </p:pic>
        <p:pic>
          <p:nvPicPr>
            <p:cNvPr id="7" name="図 6">
              <a:extLst>
                <a:ext uri="{FF2B5EF4-FFF2-40B4-BE49-F238E27FC236}">
                  <a16:creationId xmlns:a16="http://schemas.microsoft.com/office/drawing/2014/main" id="{34D377F9-8ADA-4CCA-85A5-06465B2006B7}"/>
                </a:ext>
              </a:extLst>
            </p:cNvPr>
            <p:cNvPicPr>
              <a:picLocks noChangeAspect="1"/>
            </p:cNvPicPr>
            <p:nvPr/>
          </p:nvPicPr>
          <p:blipFill rotWithShape="1">
            <a:blip r:embed="rId3"/>
            <a:srcRect t="73981" b="7218"/>
            <a:stretch/>
          </p:blipFill>
          <p:spPr>
            <a:xfrm>
              <a:off x="628650" y="5030320"/>
              <a:ext cx="7886698" cy="1341335"/>
            </a:xfrm>
            <a:prstGeom prst="rect">
              <a:avLst/>
            </a:prstGeom>
          </p:spPr>
        </p:pic>
        <p:sp>
          <p:nvSpPr>
            <p:cNvPr id="8" name="正方形/長方形 7">
              <a:extLst>
                <a:ext uri="{FF2B5EF4-FFF2-40B4-BE49-F238E27FC236}">
                  <a16:creationId xmlns:a16="http://schemas.microsoft.com/office/drawing/2014/main" id="{F9E128CF-0F86-4D9F-B5DB-C682EBAEF4AD}"/>
                </a:ext>
              </a:extLst>
            </p:cNvPr>
            <p:cNvSpPr/>
            <p:nvPr/>
          </p:nvSpPr>
          <p:spPr>
            <a:xfrm>
              <a:off x="2238374" y="4633151"/>
              <a:ext cx="2076450" cy="278546"/>
            </a:xfrm>
            <a:prstGeom prst="rect">
              <a:avLst/>
            </a:prstGeom>
            <a:noFill/>
            <a:ln w="28575">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1D16990-CAD9-480D-9AFB-18D81879F055}"/>
                </a:ext>
              </a:extLst>
            </p:cNvPr>
            <p:cNvSpPr/>
            <p:nvPr/>
          </p:nvSpPr>
          <p:spPr>
            <a:xfrm>
              <a:off x="4419599" y="4633151"/>
              <a:ext cx="1981200" cy="278546"/>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ABD7771-562C-491C-A087-23C8A1A442CF}"/>
                </a:ext>
              </a:extLst>
            </p:cNvPr>
            <p:cNvSpPr/>
            <p:nvPr/>
          </p:nvSpPr>
          <p:spPr>
            <a:xfrm>
              <a:off x="742949" y="4630163"/>
              <a:ext cx="1390650" cy="287617"/>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705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F6267-4A70-45E2-8D11-173632A4E7DE}"/>
              </a:ext>
            </a:extLst>
          </p:cNvPr>
          <p:cNvSpPr>
            <a:spLocks noGrp="1"/>
          </p:cNvSpPr>
          <p:nvPr>
            <p:ph type="title"/>
          </p:nvPr>
        </p:nvSpPr>
        <p:spPr/>
        <p:txBody>
          <a:bodyPr>
            <a:normAutofit fontScale="90000"/>
          </a:bodyPr>
          <a:lstStyle/>
          <a:p>
            <a:r>
              <a:rPr lang="ja-JP" altLang="en-US" dirty="0"/>
              <a:t>研究背景 </a:t>
            </a:r>
            <a:r>
              <a:rPr lang="en-US" altLang="ja-JP" dirty="0"/>
              <a:t>| </a:t>
            </a:r>
            <a:r>
              <a:rPr lang="ja-JP" altLang="en-US" dirty="0"/>
              <a:t>既存研究の分類手法</a:t>
            </a:r>
            <a:endParaRPr kumimoji="1" lang="ja-JP" altLang="en-US" dirty="0"/>
          </a:p>
        </p:txBody>
      </p:sp>
      <p:sp>
        <p:nvSpPr>
          <p:cNvPr id="4" name="スライド番号プレースホルダー 3">
            <a:extLst>
              <a:ext uri="{FF2B5EF4-FFF2-40B4-BE49-F238E27FC236}">
                <a16:creationId xmlns:a16="http://schemas.microsoft.com/office/drawing/2014/main" id="{00BD8DFB-F752-4565-8AE8-06BEAF7CD65C}"/>
              </a:ext>
            </a:extLst>
          </p:cNvPr>
          <p:cNvSpPr>
            <a:spLocks noGrp="1"/>
          </p:cNvSpPr>
          <p:nvPr>
            <p:ph type="sldNum" sz="quarter" idx="12"/>
          </p:nvPr>
        </p:nvSpPr>
        <p:spPr/>
        <p:txBody>
          <a:bodyPr/>
          <a:lstStyle/>
          <a:p>
            <a:fld id="{310E90F2-0F65-4717-A352-08170F7BDCAA}" type="slidenum">
              <a:rPr kumimoji="1" lang="ja-JP" altLang="en-US" smtClean="0"/>
              <a:t>6</a:t>
            </a:fld>
            <a:endParaRPr kumimoji="1" lang="ja-JP" altLang="en-US" dirty="0"/>
          </a:p>
        </p:txBody>
      </p:sp>
      <p:sp>
        <p:nvSpPr>
          <p:cNvPr id="613" name="テキスト ボックス 612">
            <a:extLst>
              <a:ext uri="{FF2B5EF4-FFF2-40B4-BE49-F238E27FC236}">
                <a16:creationId xmlns:a16="http://schemas.microsoft.com/office/drawing/2014/main" id="{E630F629-7C1C-4699-8A10-274DFA30E1F5}"/>
              </a:ext>
            </a:extLst>
          </p:cNvPr>
          <p:cNvSpPr txBox="1"/>
          <p:nvPr/>
        </p:nvSpPr>
        <p:spPr>
          <a:xfrm>
            <a:off x="2966719" y="4739906"/>
            <a:ext cx="1041376" cy="276999"/>
          </a:xfrm>
          <a:prstGeom prst="rect">
            <a:avLst/>
          </a:prstGeom>
          <a:noFill/>
        </p:spPr>
        <p:txBody>
          <a:bodyPr wrap="square" rtlCol="0">
            <a:spAutoFit/>
          </a:bodyPr>
          <a:lstStyle/>
          <a:p>
            <a:pPr algn="ctr" defTabSz="457200"/>
            <a:r>
              <a:rPr kumimoji="0" lang="en-US" altLang="ja-JP" sz="1200" b="1" dirty="0">
                <a:solidFill>
                  <a:prstClr val="black"/>
                </a:solidFill>
                <a:latin typeface="Calibri" panose="020F0502020204030204"/>
              </a:rPr>
              <a:t>(1,0,…,1,1)</a:t>
            </a:r>
            <a:endParaRPr kumimoji="0" lang="ja-JP" altLang="en-US" sz="1200" b="1" dirty="0">
              <a:solidFill>
                <a:prstClr val="black"/>
              </a:solidFill>
              <a:latin typeface="Calibri" panose="020F0502020204030204"/>
            </a:endParaRPr>
          </a:p>
        </p:txBody>
      </p:sp>
      <p:sp>
        <p:nvSpPr>
          <p:cNvPr id="614" name="星 4 463">
            <a:extLst>
              <a:ext uri="{FF2B5EF4-FFF2-40B4-BE49-F238E27FC236}">
                <a16:creationId xmlns:a16="http://schemas.microsoft.com/office/drawing/2014/main" id="{C231BD02-5FE5-4EC0-8A99-D831C3B70E9D}"/>
              </a:ext>
            </a:extLst>
          </p:cNvPr>
          <p:cNvSpPr/>
          <p:nvPr/>
        </p:nvSpPr>
        <p:spPr>
          <a:xfrm>
            <a:off x="2153170" y="4887872"/>
            <a:ext cx="196583" cy="262564"/>
          </a:xfrm>
          <a:prstGeom prst="star4">
            <a:avLst/>
          </a:prstGeom>
          <a:solidFill>
            <a:srgbClr val="FFFF00"/>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15" name="星 4 463">
            <a:extLst>
              <a:ext uri="{FF2B5EF4-FFF2-40B4-BE49-F238E27FC236}">
                <a16:creationId xmlns:a16="http://schemas.microsoft.com/office/drawing/2014/main" id="{0B4D3A5B-0B3A-4294-A2D4-BE7A1903CFB2}"/>
              </a:ext>
            </a:extLst>
          </p:cNvPr>
          <p:cNvSpPr/>
          <p:nvPr/>
        </p:nvSpPr>
        <p:spPr>
          <a:xfrm>
            <a:off x="1067728" y="4770411"/>
            <a:ext cx="196583" cy="262564"/>
          </a:xfrm>
          <a:prstGeom prst="star4">
            <a:avLst/>
          </a:prstGeom>
          <a:solidFill>
            <a:srgbClr val="FFFF00"/>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cxnSp>
        <p:nvCxnSpPr>
          <p:cNvPr id="616" name="直線矢印コネクタ 615">
            <a:extLst>
              <a:ext uri="{FF2B5EF4-FFF2-40B4-BE49-F238E27FC236}">
                <a16:creationId xmlns:a16="http://schemas.microsoft.com/office/drawing/2014/main" id="{1561EE0C-6842-46B4-A975-40C757960424}"/>
              </a:ext>
            </a:extLst>
          </p:cNvPr>
          <p:cNvCxnSpPr>
            <a:cxnSpLocks/>
          </p:cNvCxnSpPr>
          <p:nvPr/>
        </p:nvCxnSpPr>
        <p:spPr>
          <a:xfrm>
            <a:off x="407291" y="5072998"/>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cxnSp>
        <p:nvCxnSpPr>
          <p:cNvPr id="617" name="直線矢印コネクタ 616">
            <a:extLst>
              <a:ext uri="{FF2B5EF4-FFF2-40B4-BE49-F238E27FC236}">
                <a16:creationId xmlns:a16="http://schemas.microsoft.com/office/drawing/2014/main" id="{9F99DDDE-A19E-4BAB-A3C4-022E439F9858}"/>
              </a:ext>
            </a:extLst>
          </p:cNvPr>
          <p:cNvCxnSpPr>
            <a:cxnSpLocks/>
          </p:cNvCxnSpPr>
          <p:nvPr/>
        </p:nvCxnSpPr>
        <p:spPr>
          <a:xfrm>
            <a:off x="2539423" y="5056394"/>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sp>
        <p:nvSpPr>
          <p:cNvPr id="618" name="テキスト ボックス 617">
            <a:extLst>
              <a:ext uri="{FF2B5EF4-FFF2-40B4-BE49-F238E27FC236}">
                <a16:creationId xmlns:a16="http://schemas.microsoft.com/office/drawing/2014/main" id="{856BBB1A-BA1A-4423-A933-2EBB1C666F15}"/>
              </a:ext>
            </a:extLst>
          </p:cNvPr>
          <p:cNvSpPr txBox="1"/>
          <p:nvPr/>
        </p:nvSpPr>
        <p:spPr>
          <a:xfrm>
            <a:off x="2136760" y="5123893"/>
            <a:ext cx="1015663" cy="1137900"/>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ベクトル</a:t>
            </a:r>
            <a:br>
              <a:rPr kumimoji="0" lang="en-US" altLang="ja-JP" b="1" dirty="0">
                <a:solidFill>
                  <a:prstClr val="black">
                    <a:lumMod val="75000"/>
                    <a:lumOff val="25000"/>
                  </a:prstClr>
                </a:solidFill>
                <a:latin typeface="Calibri" panose="020F0502020204030204"/>
              </a:rPr>
            </a:br>
            <a:r>
              <a:rPr kumimoji="0" lang="ja-JP" altLang="en-US" b="1" dirty="0">
                <a:solidFill>
                  <a:prstClr val="black">
                    <a:lumMod val="75000"/>
                    <a:lumOff val="25000"/>
                  </a:prstClr>
                </a:solidFill>
                <a:latin typeface="Calibri" panose="020F0502020204030204"/>
              </a:rPr>
              <a:t>に変換</a:t>
            </a:r>
            <a:endParaRPr kumimoji="0" lang="en-US" altLang="ja-JP" b="1" dirty="0">
              <a:solidFill>
                <a:prstClr val="black">
                  <a:lumMod val="75000"/>
                  <a:lumOff val="25000"/>
                </a:prstClr>
              </a:solidFill>
              <a:latin typeface="Calibri" panose="020F0502020204030204"/>
            </a:endParaRPr>
          </a:p>
        </p:txBody>
      </p:sp>
      <p:sp>
        <p:nvSpPr>
          <p:cNvPr id="619" name="テキスト ボックス 618">
            <a:extLst>
              <a:ext uri="{FF2B5EF4-FFF2-40B4-BE49-F238E27FC236}">
                <a16:creationId xmlns:a16="http://schemas.microsoft.com/office/drawing/2014/main" id="{C7341272-8093-457B-9092-0DE1A811628B}"/>
              </a:ext>
            </a:extLst>
          </p:cNvPr>
          <p:cNvSpPr txBox="1"/>
          <p:nvPr/>
        </p:nvSpPr>
        <p:spPr>
          <a:xfrm>
            <a:off x="415508" y="5113722"/>
            <a:ext cx="461665" cy="839277"/>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前処理</a:t>
            </a:r>
            <a:endParaRPr kumimoji="0" lang="en-US" altLang="ja-JP" b="1" dirty="0">
              <a:solidFill>
                <a:prstClr val="black">
                  <a:lumMod val="75000"/>
                  <a:lumOff val="25000"/>
                </a:prstClr>
              </a:solidFill>
              <a:latin typeface="Calibri" panose="020F0502020204030204"/>
            </a:endParaRPr>
          </a:p>
        </p:txBody>
      </p:sp>
      <p:sp>
        <p:nvSpPr>
          <p:cNvPr id="620" name="テキスト ボックス 619">
            <a:extLst>
              <a:ext uri="{FF2B5EF4-FFF2-40B4-BE49-F238E27FC236}">
                <a16:creationId xmlns:a16="http://schemas.microsoft.com/office/drawing/2014/main" id="{7E8E741F-C820-4910-B361-F8A22999458A}"/>
              </a:ext>
            </a:extLst>
          </p:cNvPr>
          <p:cNvSpPr txBox="1"/>
          <p:nvPr/>
        </p:nvSpPr>
        <p:spPr>
          <a:xfrm>
            <a:off x="3119119" y="4892306"/>
            <a:ext cx="1041376" cy="276999"/>
          </a:xfrm>
          <a:prstGeom prst="rect">
            <a:avLst/>
          </a:prstGeom>
          <a:noFill/>
        </p:spPr>
        <p:txBody>
          <a:bodyPr wrap="square" rtlCol="0">
            <a:spAutoFit/>
          </a:bodyPr>
          <a:lstStyle/>
          <a:p>
            <a:pPr algn="ctr" defTabSz="457200"/>
            <a:r>
              <a:rPr kumimoji="0" lang="en-US" altLang="ja-JP" sz="1200" b="1" dirty="0">
                <a:solidFill>
                  <a:prstClr val="black"/>
                </a:solidFill>
                <a:latin typeface="Calibri" panose="020F0502020204030204"/>
              </a:rPr>
              <a:t>(1,1,…,0,0)</a:t>
            </a:r>
            <a:endParaRPr kumimoji="0" lang="ja-JP" altLang="en-US" sz="1200" b="1" dirty="0">
              <a:solidFill>
                <a:prstClr val="black"/>
              </a:solidFill>
              <a:latin typeface="Calibri" panose="020F0502020204030204"/>
            </a:endParaRPr>
          </a:p>
        </p:txBody>
      </p:sp>
      <p:sp>
        <p:nvSpPr>
          <p:cNvPr id="621" name="テキスト ボックス 620">
            <a:extLst>
              <a:ext uri="{FF2B5EF4-FFF2-40B4-BE49-F238E27FC236}">
                <a16:creationId xmlns:a16="http://schemas.microsoft.com/office/drawing/2014/main" id="{B8B6B14A-5DE9-461A-B26E-830F0B18AD35}"/>
              </a:ext>
            </a:extLst>
          </p:cNvPr>
          <p:cNvSpPr txBox="1"/>
          <p:nvPr/>
        </p:nvSpPr>
        <p:spPr>
          <a:xfrm>
            <a:off x="3271519" y="5044706"/>
            <a:ext cx="1041376" cy="276999"/>
          </a:xfrm>
          <a:prstGeom prst="rect">
            <a:avLst/>
          </a:prstGeom>
          <a:noFill/>
        </p:spPr>
        <p:txBody>
          <a:bodyPr wrap="square" rtlCol="0">
            <a:spAutoFit/>
          </a:bodyPr>
          <a:lstStyle/>
          <a:p>
            <a:pPr algn="ctr" defTabSz="457200"/>
            <a:r>
              <a:rPr kumimoji="0" lang="en-US" altLang="ja-JP" sz="1200" b="1" dirty="0">
                <a:solidFill>
                  <a:prstClr val="black"/>
                </a:solidFill>
                <a:latin typeface="Calibri" panose="020F0502020204030204"/>
              </a:rPr>
              <a:t>(0,0,…,0,1)</a:t>
            </a:r>
            <a:endParaRPr kumimoji="0" lang="ja-JP" altLang="en-US" sz="1200" b="1" dirty="0">
              <a:solidFill>
                <a:prstClr val="black"/>
              </a:solidFill>
              <a:latin typeface="Calibri" panose="020F0502020204030204"/>
            </a:endParaRPr>
          </a:p>
        </p:txBody>
      </p:sp>
      <p:grpSp>
        <p:nvGrpSpPr>
          <p:cNvPr id="622" name="グループ化 621">
            <a:extLst>
              <a:ext uri="{FF2B5EF4-FFF2-40B4-BE49-F238E27FC236}">
                <a16:creationId xmlns:a16="http://schemas.microsoft.com/office/drawing/2014/main" id="{1FA8D1FB-6689-4A48-991E-7263C0CD6C94}"/>
              </a:ext>
            </a:extLst>
          </p:cNvPr>
          <p:cNvGrpSpPr/>
          <p:nvPr/>
        </p:nvGrpSpPr>
        <p:grpSpPr>
          <a:xfrm>
            <a:off x="1690078" y="5292441"/>
            <a:ext cx="662961" cy="435298"/>
            <a:chOff x="5677474" y="1307291"/>
            <a:chExt cx="662961" cy="435298"/>
          </a:xfrm>
        </p:grpSpPr>
        <p:sp>
          <p:nvSpPr>
            <p:cNvPr id="623" name="正方形/長方形 622">
              <a:extLst>
                <a:ext uri="{FF2B5EF4-FFF2-40B4-BE49-F238E27FC236}">
                  <a16:creationId xmlns:a16="http://schemas.microsoft.com/office/drawing/2014/main" id="{22F1903E-C3B9-47FE-B4F1-D272A2D099ED}"/>
                </a:ext>
              </a:extLst>
            </p:cNvPr>
            <p:cNvSpPr/>
            <p:nvPr/>
          </p:nvSpPr>
          <p:spPr>
            <a:xfrm>
              <a:off x="5793153" y="1307291"/>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24" name="正方形/長方形 623">
              <a:extLst>
                <a:ext uri="{FF2B5EF4-FFF2-40B4-BE49-F238E27FC236}">
                  <a16:creationId xmlns:a16="http://schemas.microsoft.com/office/drawing/2014/main" id="{2C3FC6E0-EDF2-42FC-9348-F472965C80C8}"/>
                </a:ext>
              </a:extLst>
            </p:cNvPr>
            <p:cNvSpPr/>
            <p:nvPr/>
          </p:nvSpPr>
          <p:spPr>
            <a:xfrm>
              <a:off x="5734951" y="137931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25" name="正方形/長方形 624">
              <a:extLst>
                <a:ext uri="{FF2B5EF4-FFF2-40B4-BE49-F238E27FC236}">
                  <a16:creationId xmlns:a16="http://schemas.microsoft.com/office/drawing/2014/main" id="{BC675DA2-E005-4DC2-853E-0969F91F700C}"/>
                </a:ext>
              </a:extLst>
            </p:cNvPr>
            <p:cNvSpPr/>
            <p:nvPr/>
          </p:nvSpPr>
          <p:spPr>
            <a:xfrm>
              <a:off x="5677474" y="145133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626" name="グループ化 625">
            <a:extLst>
              <a:ext uri="{FF2B5EF4-FFF2-40B4-BE49-F238E27FC236}">
                <a16:creationId xmlns:a16="http://schemas.microsoft.com/office/drawing/2014/main" id="{25FFC94F-AF81-4D2D-BCDE-5CCB9486044A}"/>
              </a:ext>
            </a:extLst>
          </p:cNvPr>
          <p:cNvGrpSpPr/>
          <p:nvPr/>
        </p:nvGrpSpPr>
        <p:grpSpPr>
          <a:xfrm>
            <a:off x="1293869" y="4810738"/>
            <a:ext cx="731470" cy="443561"/>
            <a:chOff x="5281265" y="825588"/>
            <a:chExt cx="731470" cy="443561"/>
          </a:xfrm>
        </p:grpSpPr>
        <p:sp>
          <p:nvSpPr>
            <p:cNvPr id="627" name="正方形/長方形 626">
              <a:extLst>
                <a:ext uri="{FF2B5EF4-FFF2-40B4-BE49-F238E27FC236}">
                  <a16:creationId xmlns:a16="http://schemas.microsoft.com/office/drawing/2014/main" id="{B0038A72-F411-4CA3-8D17-86E9AACFC727}"/>
                </a:ext>
              </a:extLst>
            </p:cNvPr>
            <p:cNvSpPr/>
            <p:nvPr/>
          </p:nvSpPr>
          <p:spPr>
            <a:xfrm>
              <a:off x="5465453" y="825588"/>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28" name="正方形/長方形 627">
              <a:extLst>
                <a:ext uri="{FF2B5EF4-FFF2-40B4-BE49-F238E27FC236}">
                  <a16:creationId xmlns:a16="http://schemas.microsoft.com/office/drawing/2014/main" id="{0752853F-7D22-4FF8-A4F4-EB13209DB496}"/>
                </a:ext>
              </a:extLst>
            </p:cNvPr>
            <p:cNvSpPr/>
            <p:nvPr/>
          </p:nvSpPr>
          <p:spPr>
            <a:xfrm>
              <a:off x="5407251" y="897612"/>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29" name="正方形/長方形 628">
              <a:extLst>
                <a:ext uri="{FF2B5EF4-FFF2-40B4-BE49-F238E27FC236}">
                  <a16:creationId xmlns:a16="http://schemas.microsoft.com/office/drawing/2014/main" id="{7B567870-1881-4EA2-B100-26C83F157FE2}"/>
                </a:ext>
              </a:extLst>
            </p:cNvPr>
            <p:cNvSpPr/>
            <p:nvPr/>
          </p:nvSpPr>
          <p:spPr>
            <a:xfrm>
              <a:off x="5349774" y="969636"/>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30" name="テキスト ボックス 629">
              <a:extLst>
                <a:ext uri="{FF2B5EF4-FFF2-40B4-BE49-F238E27FC236}">
                  <a16:creationId xmlns:a16="http://schemas.microsoft.com/office/drawing/2014/main" id="{A027CCE7-F01B-4788-9739-987EE5EBDEFF}"/>
                </a:ext>
              </a:extLst>
            </p:cNvPr>
            <p:cNvSpPr txBox="1"/>
            <p:nvPr/>
          </p:nvSpPr>
          <p:spPr>
            <a:xfrm>
              <a:off x="5281265" y="961372"/>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631" name="グループ化 630">
            <a:extLst>
              <a:ext uri="{FF2B5EF4-FFF2-40B4-BE49-F238E27FC236}">
                <a16:creationId xmlns:a16="http://schemas.microsoft.com/office/drawing/2014/main" id="{BDAB8CF4-B048-415C-BF90-BBE1DC16B328}"/>
              </a:ext>
            </a:extLst>
          </p:cNvPr>
          <p:cNvGrpSpPr/>
          <p:nvPr/>
        </p:nvGrpSpPr>
        <p:grpSpPr>
          <a:xfrm>
            <a:off x="930162" y="5300980"/>
            <a:ext cx="731470" cy="443561"/>
            <a:chOff x="4917558" y="1315830"/>
            <a:chExt cx="731470" cy="443561"/>
          </a:xfrm>
        </p:grpSpPr>
        <p:sp>
          <p:nvSpPr>
            <p:cNvPr id="632" name="正方形/長方形 631">
              <a:extLst>
                <a:ext uri="{FF2B5EF4-FFF2-40B4-BE49-F238E27FC236}">
                  <a16:creationId xmlns:a16="http://schemas.microsoft.com/office/drawing/2014/main" id="{0FA81763-B4B7-4270-A276-69FB2F65E648}"/>
                </a:ext>
              </a:extLst>
            </p:cNvPr>
            <p:cNvSpPr/>
            <p:nvPr/>
          </p:nvSpPr>
          <p:spPr>
            <a:xfrm>
              <a:off x="5101746" y="1315830"/>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33" name="正方形/長方形 632">
              <a:extLst>
                <a:ext uri="{FF2B5EF4-FFF2-40B4-BE49-F238E27FC236}">
                  <a16:creationId xmlns:a16="http://schemas.microsoft.com/office/drawing/2014/main" id="{ECE5C86B-F4B4-4529-8FBA-58CEE0E23EEA}"/>
                </a:ext>
              </a:extLst>
            </p:cNvPr>
            <p:cNvSpPr/>
            <p:nvPr/>
          </p:nvSpPr>
          <p:spPr>
            <a:xfrm>
              <a:off x="5043544" y="1387854"/>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34" name="正方形/長方形 633">
              <a:extLst>
                <a:ext uri="{FF2B5EF4-FFF2-40B4-BE49-F238E27FC236}">
                  <a16:creationId xmlns:a16="http://schemas.microsoft.com/office/drawing/2014/main" id="{F5A21EEB-2918-4BD3-8364-2722A921C619}"/>
                </a:ext>
              </a:extLst>
            </p:cNvPr>
            <p:cNvSpPr/>
            <p:nvPr/>
          </p:nvSpPr>
          <p:spPr>
            <a:xfrm>
              <a:off x="4986067" y="1459878"/>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35" name="テキスト ボックス 634">
              <a:extLst>
                <a:ext uri="{FF2B5EF4-FFF2-40B4-BE49-F238E27FC236}">
                  <a16:creationId xmlns:a16="http://schemas.microsoft.com/office/drawing/2014/main" id="{7A38552E-15BA-4707-8FF1-9A62C012DC81}"/>
                </a:ext>
              </a:extLst>
            </p:cNvPr>
            <p:cNvSpPr txBox="1"/>
            <p:nvPr/>
          </p:nvSpPr>
          <p:spPr>
            <a:xfrm>
              <a:off x="4917558" y="1451614"/>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sp>
        <p:nvSpPr>
          <p:cNvPr id="636" name="テキスト ボックス 635">
            <a:extLst>
              <a:ext uri="{FF2B5EF4-FFF2-40B4-BE49-F238E27FC236}">
                <a16:creationId xmlns:a16="http://schemas.microsoft.com/office/drawing/2014/main" id="{8A6FA93A-99B5-48EE-888F-83EB16357BF0}"/>
              </a:ext>
            </a:extLst>
          </p:cNvPr>
          <p:cNvSpPr txBox="1"/>
          <p:nvPr/>
        </p:nvSpPr>
        <p:spPr>
          <a:xfrm>
            <a:off x="1621569" y="5428225"/>
            <a:ext cx="686143" cy="307777"/>
          </a:xfrm>
          <a:prstGeom prst="rect">
            <a:avLst/>
          </a:prstGeom>
          <a:noFill/>
        </p:spPr>
        <p:txBody>
          <a:bodyPr wrap="square" rtlCol="0">
            <a:spAutoFit/>
          </a:bodyPr>
          <a:lstStyle/>
          <a:p>
            <a:pPr algn="ctr" defTabSz="457200"/>
            <a:r>
              <a:rPr lang="en-US" altLang="ja-JP" sz="1400" dirty="0">
                <a:solidFill>
                  <a:prstClr val="black">
                    <a:lumMod val="75000"/>
                    <a:lumOff val="25000"/>
                  </a:prstClr>
                </a:solidFill>
                <a:latin typeface="Calibri" panose="020F0502020204030204"/>
              </a:rPr>
              <a:t>review</a:t>
            </a:r>
            <a:endParaRPr lang="ja-JP" altLang="en-US" sz="1400" dirty="0">
              <a:solidFill>
                <a:prstClr val="black">
                  <a:lumMod val="75000"/>
                  <a:lumOff val="25000"/>
                </a:prstClr>
              </a:solidFill>
              <a:latin typeface="Calibri" panose="020F0502020204030204"/>
            </a:endParaRPr>
          </a:p>
        </p:txBody>
      </p:sp>
      <p:pic>
        <p:nvPicPr>
          <p:cNvPr id="637" name="グラフィックス 636" descr="歯車">
            <a:extLst>
              <a:ext uri="{FF2B5EF4-FFF2-40B4-BE49-F238E27FC236}">
                <a16:creationId xmlns:a16="http://schemas.microsoft.com/office/drawing/2014/main" id="{B9481CBD-FA64-4266-B52F-0F214AB25914}"/>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68889" y="4684287"/>
            <a:ext cx="742042" cy="742042"/>
          </a:xfrm>
          <a:prstGeom prst="rect">
            <a:avLst/>
          </a:prstGeom>
        </p:spPr>
      </p:pic>
      <p:cxnSp>
        <p:nvCxnSpPr>
          <p:cNvPr id="638" name="直線矢印コネクタ 637">
            <a:extLst>
              <a:ext uri="{FF2B5EF4-FFF2-40B4-BE49-F238E27FC236}">
                <a16:creationId xmlns:a16="http://schemas.microsoft.com/office/drawing/2014/main" id="{68251F41-5041-455F-8A89-145682BA72BE}"/>
              </a:ext>
            </a:extLst>
          </p:cNvPr>
          <p:cNvCxnSpPr>
            <a:cxnSpLocks/>
          </p:cNvCxnSpPr>
          <p:nvPr/>
        </p:nvCxnSpPr>
        <p:spPr>
          <a:xfrm>
            <a:off x="4151623" y="5014662"/>
            <a:ext cx="455235"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sp>
        <p:nvSpPr>
          <p:cNvPr id="639" name="テキスト ボックス 638">
            <a:extLst>
              <a:ext uri="{FF2B5EF4-FFF2-40B4-BE49-F238E27FC236}">
                <a16:creationId xmlns:a16="http://schemas.microsoft.com/office/drawing/2014/main" id="{51C0FB28-CE64-4EAD-9918-12AF7E33F702}"/>
              </a:ext>
            </a:extLst>
          </p:cNvPr>
          <p:cNvSpPr txBox="1"/>
          <p:nvPr/>
        </p:nvSpPr>
        <p:spPr>
          <a:xfrm>
            <a:off x="4120889" y="5069605"/>
            <a:ext cx="461665" cy="637309"/>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学習</a:t>
            </a:r>
            <a:endParaRPr kumimoji="0" lang="en-US" altLang="ja-JP" b="1" dirty="0">
              <a:solidFill>
                <a:prstClr val="black">
                  <a:lumMod val="75000"/>
                  <a:lumOff val="25000"/>
                </a:prstClr>
              </a:solidFill>
              <a:latin typeface="Calibri" panose="020F0502020204030204"/>
            </a:endParaRPr>
          </a:p>
        </p:txBody>
      </p:sp>
      <p:pic>
        <p:nvPicPr>
          <p:cNvPr id="640" name="グラフィックス 639" descr="歯車">
            <a:extLst>
              <a:ext uri="{FF2B5EF4-FFF2-40B4-BE49-F238E27FC236}">
                <a16:creationId xmlns:a16="http://schemas.microsoft.com/office/drawing/2014/main" id="{1A3D8347-FD37-49A9-ABD1-9A3A1A7F285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46838" y="5670399"/>
            <a:ext cx="742042" cy="742042"/>
          </a:xfrm>
          <a:prstGeom prst="rect">
            <a:avLst/>
          </a:prstGeom>
        </p:spPr>
      </p:pic>
      <p:sp>
        <p:nvSpPr>
          <p:cNvPr id="641" name="雲 640">
            <a:extLst>
              <a:ext uri="{FF2B5EF4-FFF2-40B4-BE49-F238E27FC236}">
                <a16:creationId xmlns:a16="http://schemas.microsoft.com/office/drawing/2014/main" id="{E3926BCF-429F-4C97-ABB9-048E462B8A7E}"/>
              </a:ext>
            </a:extLst>
          </p:cNvPr>
          <p:cNvSpPr/>
          <p:nvPr/>
        </p:nvSpPr>
        <p:spPr>
          <a:xfrm>
            <a:off x="5478098" y="4737072"/>
            <a:ext cx="1750409" cy="1096054"/>
          </a:xfrm>
          <a:prstGeom prst="cloud">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cxnSp>
        <p:nvCxnSpPr>
          <p:cNvPr id="642" name="カギ線コネクタ 3">
            <a:extLst>
              <a:ext uri="{FF2B5EF4-FFF2-40B4-BE49-F238E27FC236}">
                <a16:creationId xmlns:a16="http://schemas.microsoft.com/office/drawing/2014/main" id="{90865EBB-FCC2-49E0-AA25-128A604BD50C}"/>
              </a:ext>
            </a:extLst>
          </p:cNvPr>
          <p:cNvCxnSpPr>
            <a:stCxn id="641" idx="1"/>
            <a:endCxn id="640" idx="1"/>
          </p:cNvCxnSpPr>
          <p:nvPr/>
        </p:nvCxnSpPr>
        <p:spPr>
          <a:xfrm rot="16200000" flipH="1">
            <a:off x="6495340" y="5689921"/>
            <a:ext cx="209461" cy="493535"/>
          </a:xfrm>
          <a:prstGeom prst="bentConnector2">
            <a:avLst/>
          </a:prstGeom>
          <a:noFill/>
          <a:ln w="19050" cap="flat" cmpd="sng" algn="ctr">
            <a:solidFill>
              <a:sysClr val="windowText" lastClr="000000">
                <a:lumMod val="75000"/>
                <a:lumOff val="25000"/>
              </a:sysClr>
            </a:solidFill>
            <a:prstDash val="solid"/>
            <a:miter lim="800000"/>
            <a:tailEnd type="triangle"/>
          </a:ln>
          <a:effectLst/>
        </p:spPr>
      </p:cxnSp>
      <p:grpSp>
        <p:nvGrpSpPr>
          <p:cNvPr id="643" name="グループ化 642">
            <a:extLst>
              <a:ext uri="{FF2B5EF4-FFF2-40B4-BE49-F238E27FC236}">
                <a16:creationId xmlns:a16="http://schemas.microsoft.com/office/drawing/2014/main" id="{90B051DC-8916-455B-A2E7-C17E5B633030}"/>
              </a:ext>
            </a:extLst>
          </p:cNvPr>
          <p:cNvGrpSpPr/>
          <p:nvPr/>
        </p:nvGrpSpPr>
        <p:grpSpPr>
          <a:xfrm>
            <a:off x="6269009" y="4823167"/>
            <a:ext cx="731470" cy="443561"/>
            <a:chOff x="12455755" y="5835829"/>
            <a:chExt cx="731470" cy="443561"/>
          </a:xfrm>
        </p:grpSpPr>
        <p:sp>
          <p:nvSpPr>
            <p:cNvPr id="644" name="正方形/長方形 643">
              <a:extLst>
                <a:ext uri="{FF2B5EF4-FFF2-40B4-BE49-F238E27FC236}">
                  <a16:creationId xmlns:a16="http://schemas.microsoft.com/office/drawing/2014/main" id="{7C4E6544-C723-47C0-8666-6EE6CA595B66}"/>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45" name="正方形/長方形 644">
              <a:extLst>
                <a:ext uri="{FF2B5EF4-FFF2-40B4-BE49-F238E27FC236}">
                  <a16:creationId xmlns:a16="http://schemas.microsoft.com/office/drawing/2014/main" id="{26ED7445-6181-497D-97CD-B6FC1483A141}"/>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46" name="正方形/長方形 645">
              <a:extLst>
                <a:ext uri="{FF2B5EF4-FFF2-40B4-BE49-F238E27FC236}">
                  <a16:creationId xmlns:a16="http://schemas.microsoft.com/office/drawing/2014/main" id="{4C124CA9-5669-46FA-8E84-D09BF11B47F8}"/>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47" name="テキスト ボックス 646">
              <a:extLst>
                <a:ext uri="{FF2B5EF4-FFF2-40B4-BE49-F238E27FC236}">
                  <a16:creationId xmlns:a16="http://schemas.microsoft.com/office/drawing/2014/main" id="{D01354E8-ECA4-4F75-A115-6D6BF6EF1DE3}"/>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648" name="グループ化 647">
            <a:extLst>
              <a:ext uri="{FF2B5EF4-FFF2-40B4-BE49-F238E27FC236}">
                <a16:creationId xmlns:a16="http://schemas.microsoft.com/office/drawing/2014/main" id="{1A2AC223-D24C-4737-BFCE-3BDD7A425618}"/>
              </a:ext>
            </a:extLst>
          </p:cNvPr>
          <p:cNvGrpSpPr/>
          <p:nvPr/>
        </p:nvGrpSpPr>
        <p:grpSpPr>
          <a:xfrm>
            <a:off x="6012906" y="5303293"/>
            <a:ext cx="731470" cy="443561"/>
            <a:chOff x="12455755" y="5835829"/>
            <a:chExt cx="731470" cy="443561"/>
          </a:xfrm>
        </p:grpSpPr>
        <p:sp>
          <p:nvSpPr>
            <p:cNvPr id="649" name="正方形/長方形 648">
              <a:extLst>
                <a:ext uri="{FF2B5EF4-FFF2-40B4-BE49-F238E27FC236}">
                  <a16:creationId xmlns:a16="http://schemas.microsoft.com/office/drawing/2014/main" id="{E1903951-C03E-455F-A94D-A34BCE0D661C}"/>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0" name="正方形/長方形 649">
              <a:extLst>
                <a:ext uri="{FF2B5EF4-FFF2-40B4-BE49-F238E27FC236}">
                  <a16:creationId xmlns:a16="http://schemas.microsoft.com/office/drawing/2014/main" id="{14A45D3A-147C-4283-A0DB-0763959C041A}"/>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1" name="正方形/長方形 650">
              <a:extLst>
                <a:ext uri="{FF2B5EF4-FFF2-40B4-BE49-F238E27FC236}">
                  <a16:creationId xmlns:a16="http://schemas.microsoft.com/office/drawing/2014/main" id="{20DEBB7F-C0C5-409D-B37B-E0CA3B3AE041}"/>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2" name="テキスト ボックス 651">
              <a:extLst>
                <a:ext uri="{FF2B5EF4-FFF2-40B4-BE49-F238E27FC236}">
                  <a16:creationId xmlns:a16="http://schemas.microsoft.com/office/drawing/2014/main" id="{3FCD1345-A0EC-40EE-95F3-EDE4B5B150A1}"/>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653" name="グループ化 652">
            <a:extLst>
              <a:ext uri="{FF2B5EF4-FFF2-40B4-BE49-F238E27FC236}">
                <a16:creationId xmlns:a16="http://schemas.microsoft.com/office/drawing/2014/main" id="{5F4F7281-40F4-44B3-9271-48C32501E40D}"/>
              </a:ext>
            </a:extLst>
          </p:cNvPr>
          <p:cNvGrpSpPr/>
          <p:nvPr/>
        </p:nvGrpSpPr>
        <p:grpSpPr>
          <a:xfrm>
            <a:off x="5540870" y="4911105"/>
            <a:ext cx="731470" cy="443561"/>
            <a:chOff x="12455755" y="5835829"/>
            <a:chExt cx="731470" cy="443561"/>
          </a:xfrm>
        </p:grpSpPr>
        <p:sp>
          <p:nvSpPr>
            <p:cNvPr id="654" name="正方形/長方形 653">
              <a:extLst>
                <a:ext uri="{FF2B5EF4-FFF2-40B4-BE49-F238E27FC236}">
                  <a16:creationId xmlns:a16="http://schemas.microsoft.com/office/drawing/2014/main" id="{902820CD-4C90-4B23-BDA5-74549E7C9788}"/>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5" name="正方形/長方形 654">
              <a:extLst>
                <a:ext uri="{FF2B5EF4-FFF2-40B4-BE49-F238E27FC236}">
                  <a16:creationId xmlns:a16="http://schemas.microsoft.com/office/drawing/2014/main" id="{915F5070-8001-4EE7-BA0E-01765F6DC07A}"/>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6" name="正方形/長方形 655">
              <a:extLst>
                <a:ext uri="{FF2B5EF4-FFF2-40B4-BE49-F238E27FC236}">
                  <a16:creationId xmlns:a16="http://schemas.microsoft.com/office/drawing/2014/main" id="{D4C4287E-17C7-489F-BAFD-E1C299B3CA00}"/>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7" name="テキスト ボックス 656">
              <a:extLst>
                <a:ext uri="{FF2B5EF4-FFF2-40B4-BE49-F238E27FC236}">
                  <a16:creationId xmlns:a16="http://schemas.microsoft.com/office/drawing/2014/main" id="{88FC1712-D701-4C84-822B-23C164700B1D}"/>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658" name="グループ化 657">
            <a:extLst>
              <a:ext uri="{FF2B5EF4-FFF2-40B4-BE49-F238E27FC236}">
                <a16:creationId xmlns:a16="http://schemas.microsoft.com/office/drawing/2014/main" id="{AEFA0FE5-FF11-4E50-8125-533D2408ECCE}"/>
              </a:ext>
            </a:extLst>
          </p:cNvPr>
          <p:cNvGrpSpPr/>
          <p:nvPr/>
        </p:nvGrpSpPr>
        <p:grpSpPr>
          <a:xfrm>
            <a:off x="7958353" y="5295971"/>
            <a:ext cx="662961" cy="435298"/>
            <a:chOff x="5677474" y="1307291"/>
            <a:chExt cx="662961" cy="435298"/>
          </a:xfrm>
        </p:grpSpPr>
        <p:sp>
          <p:nvSpPr>
            <p:cNvPr id="659" name="正方形/長方形 658">
              <a:extLst>
                <a:ext uri="{FF2B5EF4-FFF2-40B4-BE49-F238E27FC236}">
                  <a16:creationId xmlns:a16="http://schemas.microsoft.com/office/drawing/2014/main" id="{C854E938-8D24-411F-AA28-36FA60E84ABC}"/>
                </a:ext>
              </a:extLst>
            </p:cNvPr>
            <p:cNvSpPr/>
            <p:nvPr/>
          </p:nvSpPr>
          <p:spPr>
            <a:xfrm>
              <a:off x="5793153" y="1307291"/>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0" name="正方形/長方形 659">
              <a:extLst>
                <a:ext uri="{FF2B5EF4-FFF2-40B4-BE49-F238E27FC236}">
                  <a16:creationId xmlns:a16="http://schemas.microsoft.com/office/drawing/2014/main" id="{B7AA831F-4C10-4545-B875-35D59E39542E}"/>
                </a:ext>
              </a:extLst>
            </p:cNvPr>
            <p:cNvSpPr/>
            <p:nvPr/>
          </p:nvSpPr>
          <p:spPr>
            <a:xfrm>
              <a:off x="5734951" y="137931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1" name="正方形/長方形 660">
              <a:extLst>
                <a:ext uri="{FF2B5EF4-FFF2-40B4-BE49-F238E27FC236}">
                  <a16:creationId xmlns:a16="http://schemas.microsoft.com/office/drawing/2014/main" id="{86B5CE6A-C434-400B-80A4-67448FB3EB83}"/>
                </a:ext>
              </a:extLst>
            </p:cNvPr>
            <p:cNvSpPr/>
            <p:nvPr/>
          </p:nvSpPr>
          <p:spPr>
            <a:xfrm>
              <a:off x="5677474" y="145133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662" name="グループ化 661">
            <a:extLst>
              <a:ext uri="{FF2B5EF4-FFF2-40B4-BE49-F238E27FC236}">
                <a16:creationId xmlns:a16="http://schemas.microsoft.com/office/drawing/2014/main" id="{187D2A65-F01F-4D5C-91B1-5659B823E654}"/>
              </a:ext>
            </a:extLst>
          </p:cNvPr>
          <p:cNvGrpSpPr/>
          <p:nvPr/>
        </p:nvGrpSpPr>
        <p:grpSpPr>
          <a:xfrm>
            <a:off x="8080148" y="4784256"/>
            <a:ext cx="731470" cy="443561"/>
            <a:chOff x="5281265" y="825588"/>
            <a:chExt cx="731470" cy="443561"/>
          </a:xfrm>
        </p:grpSpPr>
        <p:sp>
          <p:nvSpPr>
            <p:cNvPr id="663" name="正方形/長方形 662">
              <a:extLst>
                <a:ext uri="{FF2B5EF4-FFF2-40B4-BE49-F238E27FC236}">
                  <a16:creationId xmlns:a16="http://schemas.microsoft.com/office/drawing/2014/main" id="{64B6A38D-B29D-4D80-B9A9-6442A70B6163}"/>
                </a:ext>
              </a:extLst>
            </p:cNvPr>
            <p:cNvSpPr/>
            <p:nvPr/>
          </p:nvSpPr>
          <p:spPr>
            <a:xfrm>
              <a:off x="5465453" y="825588"/>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4" name="正方形/長方形 663">
              <a:extLst>
                <a:ext uri="{FF2B5EF4-FFF2-40B4-BE49-F238E27FC236}">
                  <a16:creationId xmlns:a16="http://schemas.microsoft.com/office/drawing/2014/main" id="{F7D8F405-CE8F-43FC-8DC2-376B56F6B940}"/>
                </a:ext>
              </a:extLst>
            </p:cNvPr>
            <p:cNvSpPr/>
            <p:nvPr/>
          </p:nvSpPr>
          <p:spPr>
            <a:xfrm>
              <a:off x="5407251" y="897612"/>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5" name="正方形/長方形 664">
              <a:extLst>
                <a:ext uri="{FF2B5EF4-FFF2-40B4-BE49-F238E27FC236}">
                  <a16:creationId xmlns:a16="http://schemas.microsoft.com/office/drawing/2014/main" id="{0623D1A4-80E7-47B4-9BB8-75E784A05181}"/>
                </a:ext>
              </a:extLst>
            </p:cNvPr>
            <p:cNvSpPr/>
            <p:nvPr/>
          </p:nvSpPr>
          <p:spPr>
            <a:xfrm>
              <a:off x="5349774" y="969636"/>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6" name="テキスト ボックス 665">
              <a:extLst>
                <a:ext uri="{FF2B5EF4-FFF2-40B4-BE49-F238E27FC236}">
                  <a16:creationId xmlns:a16="http://schemas.microsoft.com/office/drawing/2014/main" id="{7A42B464-CFFB-4778-B06E-1585DA177900}"/>
                </a:ext>
              </a:extLst>
            </p:cNvPr>
            <p:cNvSpPr txBox="1"/>
            <p:nvPr/>
          </p:nvSpPr>
          <p:spPr>
            <a:xfrm>
              <a:off x="5281265" y="961372"/>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667" name="グループ化 666">
            <a:extLst>
              <a:ext uri="{FF2B5EF4-FFF2-40B4-BE49-F238E27FC236}">
                <a16:creationId xmlns:a16="http://schemas.microsoft.com/office/drawing/2014/main" id="{AC6A9EC4-0067-4959-A84B-B8D8C9D33A14}"/>
              </a:ext>
            </a:extLst>
          </p:cNvPr>
          <p:cNvGrpSpPr/>
          <p:nvPr/>
        </p:nvGrpSpPr>
        <p:grpSpPr>
          <a:xfrm>
            <a:off x="7342562" y="4949491"/>
            <a:ext cx="731470" cy="443561"/>
            <a:chOff x="4917558" y="1315830"/>
            <a:chExt cx="731470" cy="443561"/>
          </a:xfrm>
        </p:grpSpPr>
        <p:sp>
          <p:nvSpPr>
            <p:cNvPr id="668" name="正方形/長方形 667">
              <a:extLst>
                <a:ext uri="{FF2B5EF4-FFF2-40B4-BE49-F238E27FC236}">
                  <a16:creationId xmlns:a16="http://schemas.microsoft.com/office/drawing/2014/main" id="{1581FE61-7AD7-44FE-8406-F42EB54F5812}"/>
                </a:ext>
              </a:extLst>
            </p:cNvPr>
            <p:cNvSpPr/>
            <p:nvPr/>
          </p:nvSpPr>
          <p:spPr>
            <a:xfrm>
              <a:off x="5101746" y="1315830"/>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9" name="正方形/長方形 668">
              <a:extLst>
                <a:ext uri="{FF2B5EF4-FFF2-40B4-BE49-F238E27FC236}">
                  <a16:creationId xmlns:a16="http://schemas.microsoft.com/office/drawing/2014/main" id="{8F9DDB7A-7251-4275-96EC-4F0E2F70CF70}"/>
                </a:ext>
              </a:extLst>
            </p:cNvPr>
            <p:cNvSpPr/>
            <p:nvPr/>
          </p:nvSpPr>
          <p:spPr>
            <a:xfrm>
              <a:off x="5043544" y="1387854"/>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70" name="正方形/長方形 669">
              <a:extLst>
                <a:ext uri="{FF2B5EF4-FFF2-40B4-BE49-F238E27FC236}">
                  <a16:creationId xmlns:a16="http://schemas.microsoft.com/office/drawing/2014/main" id="{978E251D-91EF-4E6E-A90E-83C0D5FAE075}"/>
                </a:ext>
              </a:extLst>
            </p:cNvPr>
            <p:cNvSpPr/>
            <p:nvPr/>
          </p:nvSpPr>
          <p:spPr>
            <a:xfrm>
              <a:off x="4986067" y="1459878"/>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71" name="テキスト ボックス 670">
              <a:extLst>
                <a:ext uri="{FF2B5EF4-FFF2-40B4-BE49-F238E27FC236}">
                  <a16:creationId xmlns:a16="http://schemas.microsoft.com/office/drawing/2014/main" id="{874D5406-4843-44E1-BD3C-8F6D771B21F0}"/>
                </a:ext>
              </a:extLst>
            </p:cNvPr>
            <p:cNvSpPr txBox="1"/>
            <p:nvPr/>
          </p:nvSpPr>
          <p:spPr>
            <a:xfrm>
              <a:off x="4917558" y="1451614"/>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sp>
        <p:nvSpPr>
          <p:cNvPr id="672" name="テキスト ボックス 671">
            <a:extLst>
              <a:ext uri="{FF2B5EF4-FFF2-40B4-BE49-F238E27FC236}">
                <a16:creationId xmlns:a16="http://schemas.microsoft.com/office/drawing/2014/main" id="{EA969B00-D897-4C4F-B67C-8D51F48731C5}"/>
              </a:ext>
            </a:extLst>
          </p:cNvPr>
          <p:cNvSpPr txBox="1"/>
          <p:nvPr/>
        </p:nvSpPr>
        <p:spPr>
          <a:xfrm>
            <a:off x="7889844" y="5431755"/>
            <a:ext cx="686143" cy="307777"/>
          </a:xfrm>
          <a:prstGeom prst="rect">
            <a:avLst/>
          </a:prstGeom>
          <a:noFill/>
        </p:spPr>
        <p:txBody>
          <a:bodyPr wrap="square" rtlCol="0">
            <a:spAutoFit/>
          </a:bodyPr>
          <a:lstStyle/>
          <a:p>
            <a:pPr algn="ctr" defTabSz="457200"/>
            <a:r>
              <a:rPr lang="en-US" altLang="ja-JP" sz="1400" dirty="0">
                <a:solidFill>
                  <a:prstClr val="black">
                    <a:lumMod val="75000"/>
                    <a:lumOff val="25000"/>
                  </a:prstClr>
                </a:solidFill>
                <a:latin typeface="Calibri" panose="020F0502020204030204"/>
              </a:rPr>
              <a:t>review</a:t>
            </a:r>
            <a:endParaRPr lang="ja-JP" altLang="en-US" sz="1400" dirty="0">
              <a:solidFill>
                <a:prstClr val="black">
                  <a:lumMod val="75000"/>
                  <a:lumOff val="25000"/>
                </a:prstClr>
              </a:solidFill>
              <a:latin typeface="Calibri" panose="020F0502020204030204"/>
            </a:endParaRPr>
          </a:p>
        </p:txBody>
      </p:sp>
      <p:cxnSp>
        <p:nvCxnSpPr>
          <p:cNvPr id="673" name="カギ線コネクタ 912">
            <a:extLst>
              <a:ext uri="{FF2B5EF4-FFF2-40B4-BE49-F238E27FC236}">
                <a16:creationId xmlns:a16="http://schemas.microsoft.com/office/drawing/2014/main" id="{DC074F1D-46FE-4E02-B65E-C63E6C049D80}"/>
              </a:ext>
            </a:extLst>
          </p:cNvPr>
          <p:cNvCxnSpPr>
            <a:stCxn id="640" idx="3"/>
          </p:cNvCxnSpPr>
          <p:nvPr/>
        </p:nvCxnSpPr>
        <p:spPr>
          <a:xfrm flipV="1">
            <a:off x="7588880" y="5765240"/>
            <a:ext cx="525599" cy="276180"/>
          </a:xfrm>
          <a:prstGeom prst="bentConnector2">
            <a:avLst/>
          </a:prstGeom>
          <a:noFill/>
          <a:ln w="19050" cap="flat" cmpd="sng" algn="ctr">
            <a:solidFill>
              <a:sysClr val="windowText" lastClr="000000">
                <a:lumMod val="75000"/>
                <a:lumOff val="25000"/>
              </a:sysClr>
            </a:solidFill>
            <a:prstDash val="solid"/>
            <a:miter lim="800000"/>
            <a:tailEnd type="triangle"/>
          </a:ln>
          <a:effectLst/>
        </p:spPr>
      </p:cxnSp>
      <p:sp>
        <p:nvSpPr>
          <p:cNvPr id="682" name="正方形/長方形 681">
            <a:extLst>
              <a:ext uri="{FF2B5EF4-FFF2-40B4-BE49-F238E27FC236}">
                <a16:creationId xmlns:a16="http://schemas.microsoft.com/office/drawing/2014/main" id="{A755D762-95B4-4B80-A374-09AD0FBE4252}"/>
              </a:ext>
            </a:extLst>
          </p:cNvPr>
          <p:cNvSpPr/>
          <p:nvPr/>
        </p:nvSpPr>
        <p:spPr>
          <a:xfrm>
            <a:off x="359792" y="4574939"/>
            <a:ext cx="3173668" cy="90251"/>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83" name="テキスト ボックス 682">
            <a:extLst>
              <a:ext uri="{FF2B5EF4-FFF2-40B4-BE49-F238E27FC236}">
                <a16:creationId xmlns:a16="http://schemas.microsoft.com/office/drawing/2014/main" id="{2A6F118E-1471-49BC-967F-7CEE90C3D306}"/>
              </a:ext>
            </a:extLst>
          </p:cNvPr>
          <p:cNvSpPr txBox="1"/>
          <p:nvPr/>
        </p:nvSpPr>
        <p:spPr>
          <a:xfrm>
            <a:off x="1183306" y="4230836"/>
            <a:ext cx="1593412"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自然言語処理</a:t>
            </a:r>
            <a:endParaRPr kumimoji="0" lang="en-US" altLang="ja-JP" b="1" dirty="0">
              <a:solidFill>
                <a:prstClr val="black">
                  <a:lumMod val="75000"/>
                  <a:lumOff val="25000"/>
                </a:prstClr>
              </a:solidFill>
              <a:latin typeface="Calibri" panose="020F0502020204030204"/>
            </a:endParaRPr>
          </a:p>
        </p:txBody>
      </p:sp>
      <p:sp>
        <p:nvSpPr>
          <p:cNvPr id="684" name="正方形/長方形 683">
            <a:extLst>
              <a:ext uri="{FF2B5EF4-FFF2-40B4-BE49-F238E27FC236}">
                <a16:creationId xmlns:a16="http://schemas.microsoft.com/office/drawing/2014/main" id="{37494429-79F0-4754-99EB-97ABACE57EE5}"/>
              </a:ext>
            </a:extLst>
          </p:cNvPr>
          <p:cNvSpPr/>
          <p:nvPr/>
        </p:nvSpPr>
        <p:spPr>
          <a:xfrm>
            <a:off x="3681236" y="4575992"/>
            <a:ext cx="1669433" cy="90251"/>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85" name="テキスト ボックス 684">
            <a:extLst>
              <a:ext uri="{FF2B5EF4-FFF2-40B4-BE49-F238E27FC236}">
                <a16:creationId xmlns:a16="http://schemas.microsoft.com/office/drawing/2014/main" id="{746C08E6-7959-4130-8B31-701B9E381927}"/>
              </a:ext>
            </a:extLst>
          </p:cNvPr>
          <p:cNvSpPr txBox="1"/>
          <p:nvPr/>
        </p:nvSpPr>
        <p:spPr>
          <a:xfrm>
            <a:off x="3617910" y="4217387"/>
            <a:ext cx="178530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分類モデル構築</a:t>
            </a:r>
            <a:endParaRPr kumimoji="0" lang="en-US" altLang="ja-JP" b="1" dirty="0">
              <a:solidFill>
                <a:prstClr val="black">
                  <a:lumMod val="75000"/>
                  <a:lumOff val="25000"/>
                </a:prstClr>
              </a:solidFill>
              <a:latin typeface="Calibri" panose="020F0502020204030204"/>
            </a:endParaRPr>
          </a:p>
        </p:txBody>
      </p:sp>
      <p:sp>
        <p:nvSpPr>
          <p:cNvPr id="686" name="正方形/長方形 685">
            <a:extLst>
              <a:ext uri="{FF2B5EF4-FFF2-40B4-BE49-F238E27FC236}">
                <a16:creationId xmlns:a16="http://schemas.microsoft.com/office/drawing/2014/main" id="{AEFF382A-DC7F-4671-BFC4-5F4BA7C846D7}"/>
              </a:ext>
            </a:extLst>
          </p:cNvPr>
          <p:cNvSpPr/>
          <p:nvPr/>
        </p:nvSpPr>
        <p:spPr>
          <a:xfrm>
            <a:off x="5510177" y="4580554"/>
            <a:ext cx="3386174" cy="90251"/>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87" name="テキスト ボックス 686">
            <a:extLst>
              <a:ext uri="{FF2B5EF4-FFF2-40B4-BE49-F238E27FC236}">
                <a16:creationId xmlns:a16="http://schemas.microsoft.com/office/drawing/2014/main" id="{A4F2C610-DB96-4E5D-B298-071C8063FDFF}"/>
              </a:ext>
            </a:extLst>
          </p:cNvPr>
          <p:cNvSpPr txBox="1"/>
          <p:nvPr/>
        </p:nvSpPr>
        <p:spPr>
          <a:xfrm>
            <a:off x="6189076" y="4221949"/>
            <a:ext cx="178530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分類</a:t>
            </a:r>
            <a:endParaRPr kumimoji="0" lang="en-US" altLang="ja-JP" b="1" dirty="0">
              <a:solidFill>
                <a:prstClr val="black">
                  <a:lumMod val="75000"/>
                  <a:lumOff val="25000"/>
                </a:prstClr>
              </a:solidFill>
              <a:latin typeface="Calibri" panose="020F0502020204030204"/>
            </a:endParaRPr>
          </a:p>
        </p:txBody>
      </p:sp>
      <p:sp>
        <p:nvSpPr>
          <p:cNvPr id="211" name="雲 210">
            <a:extLst>
              <a:ext uri="{FF2B5EF4-FFF2-40B4-BE49-F238E27FC236}">
                <a16:creationId xmlns:a16="http://schemas.microsoft.com/office/drawing/2014/main" id="{0E1192BE-F04C-4705-A3D4-5B8350D654A5}"/>
              </a:ext>
            </a:extLst>
          </p:cNvPr>
          <p:cNvSpPr/>
          <p:nvPr/>
        </p:nvSpPr>
        <p:spPr>
          <a:xfrm>
            <a:off x="286723" y="1375174"/>
            <a:ext cx="2545865" cy="1617200"/>
          </a:xfrm>
          <a:prstGeom prst="cloud">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12" name="テキスト ボックス 211">
            <a:extLst>
              <a:ext uri="{FF2B5EF4-FFF2-40B4-BE49-F238E27FC236}">
                <a16:creationId xmlns:a16="http://schemas.microsoft.com/office/drawing/2014/main" id="{647E7A33-796F-4EC1-AD9C-C2301E4E093F}"/>
              </a:ext>
            </a:extLst>
          </p:cNvPr>
          <p:cNvSpPr txBox="1"/>
          <p:nvPr/>
        </p:nvSpPr>
        <p:spPr>
          <a:xfrm>
            <a:off x="637920" y="3009093"/>
            <a:ext cx="179305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アプリストア</a:t>
            </a:r>
            <a:endParaRPr kumimoji="0" lang="en-US" altLang="ja-JP" b="1" dirty="0">
              <a:solidFill>
                <a:prstClr val="black">
                  <a:lumMod val="75000"/>
                  <a:lumOff val="25000"/>
                </a:prstClr>
              </a:solidFill>
              <a:latin typeface="Calibri" panose="020F0502020204030204"/>
            </a:endParaRPr>
          </a:p>
        </p:txBody>
      </p:sp>
      <p:cxnSp>
        <p:nvCxnSpPr>
          <p:cNvPr id="213" name="直線矢印コネクタ 212">
            <a:extLst>
              <a:ext uri="{FF2B5EF4-FFF2-40B4-BE49-F238E27FC236}">
                <a16:creationId xmlns:a16="http://schemas.microsoft.com/office/drawing/2014/main" id="{C15B719B-8192-4BAC-994D-7E1E1C67CD8E}"/>
              </a:ext>
            </a:extLst>
          </p:cNvPr>
          <p:cNvCxnSpPr>
            <a:cxnSpLocks/>
          </p:cNvCxnSpPr>
          <p:nvPr/>
        </p:nvCxnSpPr>
        <p:spPr>
          <a:xfrm>
            <a:off x="2823953" y="1727520"/>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cxnSp>
        <p:nvCxnSpPr>
          <p:cNvPr id="214" name="直線矢印コネクタ 213">
            <a:extLst>
              <a:ext uri="{FF2B5EF4-FFF2-40B4-BE49-F238E27FC236}">
                <a16:creationId xmlns:a16="http://schemas.microsoft.com/office/drawing/2014/main" id="{0776145B-6460-4E10-875D-97CED2DB855A}"/>
              </a:ext>
            </a:extLst>
          </p:cNvPr>
          <p:cNvCxnSpPr>
            <a:cxnSpLocks/>
          </p:cNvCxnSpPr>
          <p:nvPr/>
        </p:nvCxnSpPr>
        <p:spPr>
          <a:xfrm>
            <a:off x="4592551" y="1725492"/>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pic>
        <p:nvPicPr>
          <p:cNvPr id="215" name="図 214">
            <a:extLst>
              <a:ext uri="{FF2B5EF4-FFF2-40B4-BE49-F238E27FC236}">
                <a16:creationId xmlns:a16="http://schemas.microsoft.com/office/drawing/2014/main" id="{30607584-FBCF-499D-9C2B-E7AC95B414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9775" y="1308197"/>
            <a:ext cx="355600" cy="355600"/>
          </a:xfrm>
          <a:prstGeom prst="rect">
            <a:avLst/>
          </a:prstGeom>
        </p:spPr>
      </p:pic>
      <p:sp>
        <p:nvSpPr>
          <p:cNvPr id="216" name="テキスト ボックス 215">
            <a:extLst>
              <a:ext uri="{FF2B5EF4-FFF2-40B4-BE49-F238E27FC236}">
                <a16:creationId xmlns:a16="http://schemas.microsoft.com/office/drawing/2014/main" id="{BD738BE8-65E4-485B-80CA-E4DB2552A454}"/>
              </a:ext>
            </a:extLst>
          </p:cNvPr>
          <p:cNvSpPr txBox="1"/>
          <p:nvPr/>
        </p:nvSpPr>
        <p:spPr>
          <a:xfrm>
            <a:off x="2832170" y="1768245"/>
            <a:ext cx="461665" cy="615573"/>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抽出</a:t>
            </a:r>
            <a:endParaRPr kumimoji="0" lang="en-US" altLang="ja-JP" b="1" dirty="0">
              <a:solidFill>
                <a:prstClr val="black">
                  <a:lumMod val="75000"/>
                  <a:lumOff val="25000"/>
                </a:prstClr>
              </a:solidFill>
              <a:latin typeface="Calibri" panose="020F0502020204030204"/>
            </a:endParaRPr>
          </a:p>
        </p:txBody>
      </p:sp>
      <p:sp>
        <p:nvSpPr>
          <p:cNvPr id="217" name="テキスト ボックス 216">
            <a:extLst>
              <a:ext uri="{FF2B5EF4-FFF2-40B4-BE49-F238E27FC236}">
                <a16:creationId xmlns:a16="http://schemas.microsoft.com/office/drawing/2014/main" id="{CEA64380-4689-4C4A-BBE5-64B89AEC43EF}"/>
              </a:ext>
            </a:extLst>
          </p:cNvPr>
          <p:cNvSpPr txBox="1"/>
          <p:nvPr/>
        </p:nvSpPr>
        <p:spPr>
          <a:xfrm>
            <a:off x="4591354" y="1759560"/>
            <a:ext cx="461665" cy="1266150"/>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ラベル付け</a:t>
            </a:r>
            <a:endParaRPr kumimoji="0" lang="en-US" altLang="ja-JP" b="1" dirty="0">
              <a:solidFill>
                <a:prstClr val="black">
                  <a:lumMod val="75000"/>
                  <a:lumOff val="25000"/>
                </a:prstClr>
              </a:solidFill>
              <a:latin typeface="Calibri" panose="020F0502020204030204"/>
            </a:endParaRPr>
          </a:p>
        </p:txBody>
      </p:sp>
      <p:sp>
        <p:nvSpPr>
          <p:cNvPr id="218" name="テキスト ボックス 217">
            <a:extLst>
              <a:ext uri="{FF2B5EF4-FFF2-40B4-BE49-F238E27FC236}">
                <a16:creationId xmlns:a16="http://schemas.microsoft.com/office/drawing/2014/main" id="{DDB61A05-DCEE-4EA7-87A3-BF400988157F}"/>
              </a:ext>
            </a:extLst>
          </p:cNvPr>
          <p:cNvSpPr txBox="1"/>
          <p:nvPr/>
        </p:nvSpPr>
        <p:spPr>
          <a:xfrm>
            <a:off x="4925833" y="2451478"/>
            <a:ext cx="1614682"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教師データ</a:t>
            </a:r>
            <a:endParaRPr kumimoji="0" lang="en-US" altLang="ja-JP" b="1" dirty="0">
              <a:solidFill>
                <a:prstClr val="black">
                  <a:lumMod val="75000"/>
                  <a:lumOff val="25000"/>
                </a:prstClr>
              </a:solidFill>
              <a:latin typeface="Calibri" panose="020F0502020204030204"/>
            </a:endParaRPr>
          </a:p>
        </p:txBody>
      </p:sp>
      <p:grpSp>
        <p:nvGrpSpPr>
          <p:cNvPr id="219" name="グループ化 218">
            <a:extLst>
              <a:ext uri="{FF2B5EF4-FFF2-40B4-BE49-F238E27FC236}">
                <a16:creationId xmlns:a16="http://schemas.microsoft.com/office/drawing/2014/main" id="{DC5E4411-3A44-40FE-BE26-E05546840F97}"/>
              </a:ext>
            </a:extLst>
          </p:cNvPr>
          <p:cNvGrpSpPr/>
          <p:nvPr/>
        </p:nvGrpSpPr>
        <p:grpSpPr>
          <a:xfrm>
            <a:off x="459336" y="1684901"/>
            <a:ext cx="731470" cy="443561"/>
            <a:chOff x="12455755" y="5835829"/>
            <a:chExt cx="731470" cy="443561"/>
          </a:xfrm>
        </p:grpSpPr>
        <p:sp>
          <p:nvSpPr>
            <p:cNvPr id="220" name="正方形/長方形 219">
              <a:extLst>
                <a:ext uri="{FF2B5EF4-FFF2-40B4-BE49-F238E27FC236}">
                  <a16:creationId xmlns:a16="http://schemas.microsoft.com/office/drawing/2014/main" id="{FE9DEEEB-5103-4F19-9367-39320D338472}"/>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21" name="正方形/長方形 220">
              <a:extLst>
                <a:ext uri="{FF2B5EF4-FFF2-40B4-BE49-F238E27FC236}">
                  <a16:creationId xmlns:a16="http://schemas.microsoft.com/office/drawing/2014/main" id="{D7C9F41A-B730-40E3-AD76-E91D4EE08E83}"/>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22" name="正方形/長方形 221">
              <a:extLst>
                <a:ext uri="{FF2B5EF4-FFF2-40B4-BE49-F238E27FC236}">
                  <a16:creationId xmlns:a16="http://schemas.microsoft.com/office/drawing/2014/main" id="{88DC5B3F-8C8D-4A6A-A104-3C5D3875C1A2}"/>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23" name="テキスト ボックス 222">
              <a:extLst>
                <a:ext uri="{FF2B5EF4-FFF2-40B4-BE49-F238E27FC236}">
                  <a16:creationId xmlns:a16="http://schemas.microsoft.com/office/drawing/2014/main" id="{24A20328-A949-4E17-933C-A785CDD875CF}"/>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24" name="グループ化 223">
            <a:extLst>
              <a:ext uri="{FF2B5EF4-FFF2-40B4-BE49-F238E27FC236}">
                <a16:creationId xmlns:a16="http://schemas.microsoft.com/office/drawing/2014/main" id="{D25387CC-DEAA-462F-ABF5-47E06891B6A5}"/>
              </a:ext>
            </a:extLst>
          </p:cNvPr>
          <p:cNvGrpSpPr/>
          <p:nvPr/>
        </p:nvGrpSpPr>
        <p:grpSpPr>
          <a:xfrm>
            <a:off x="382844" y="2245521"/>
            <a:ext cx="731470" cy="443561"/>
            <a:chOff x="12455755" y="5835829"/>
            <a:chExt cx="731470" cy="443561"/>
          </a:xfrm>
        </p:grpSpPr>
        <p:sp>
          <p:nvSpPr>
            <p:cNvPr id="225" name="正方形/長方形 224">
              <a:extLst>
                <a:ext uri="{FF2B5EF4-FFF2-40B4-BE49-F238E27FC236}">
                  <a16:creationId xmlns:a16="http://schemas.microsoft.com/office/drawing/2014/main" id="{6358D028-B317-49DC-B277-25B22019A93C}"/>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26" name="正方形/長方形 225">
              <a:extLst>
                <a:ext uri="{FF2B5EF4-FFF2-40B4-BE49-F238E27FC236}">
                  <a16:creationId xmlns:a16="http://schemas.microsoft.com/office/drawing/2014/main" id="{BD851981-257A-4A20-9481-D8E80E1E5B22}"/>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27" name="正方形/長方形 226">
              <a:extLst>
                <a:ext uri="{FF2B5EF4-FFF2-40B4-BE49-F238E27FC236}">
                  <a16:creationId xmlns:a16="http://schemas.microsoft.com/office/drawing/2014/main" id="{856DFE4B-C8DF-414B-82C8-9AD7036007EB}"/>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28" name="テキスト ボックス 227">
              <a:extLst>
                <a:ext uri="{FF2B5EF4-FFF2-40B4-BE49-F238E27FC236}">
                  <a16:creationId xmlns:a16="http://schemas.microsoft.com/office/drawing/2014/main" id="{32643E47-BC4E-4C8D-9FB0-F522E871E690}"/>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29" name="グループ化 228">
            <a:extLst>
              <a:ext uri="{FF2B5EF4-FFF2-40B4-BE49-F238E27FC236}">
                <a16:creationId xmlns:a16="http://schemas.microsoft.com/office/drawing/2014/main" id="{2E65433A-CF3F-477E-9CCC-4899EFAF37D3}"/>
              </a:ext>
            </a:extLst>
          </p:cNvPr>
          <p:cNvGrpSpPr/>
          <p:nvPr/>
        </p:nvGrpSpPr>
        <p:grpSpPr>
          <a:xfrm>
            <a:off x="1148327" y="1844177"/>
            <a:ext cx="731470" cy="443561"/>
            <a:chOff x="12455755" y="5835829"/>
            <a:chExt cx="731470" cy="443561"/>
          </a:xfrm>
        </p:grpSpPr>
        <p:sp>
          <p:nvSpPr>
            <p:cNvPr id="230" name="正方形/長方形 229">
              <a:extLst>
                <a:ext uri="{FF2B5EF4-FFF2-40B4-BE49-F238E27FC236}">
                  <a16:creationId xmlns:a16="http://schemas.microsoft.com/office/drawing/2014/main" id="{2CB32AC0-50C9-468B-ACFE-4CAC7F09DE06}"/>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31" name="正方形/長方形 230">
              <a:extLst>
                <a:ext uri="{FF2B5EF4-FFF2-40B4-BE49-F238E27FC236}">
                  <a16:creationId xmlns:a16="http://schemas.microsoft.com/office/drawing/2014/main" id="{D35AFA30-8318-449C-A8CA-5A9F1EAFFC76}"/>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32" name="正方形/長方形 231">
              <a:extLst>
                <a:ext uri="{FF2B5EF4-FFF2-40B4-BE49-F238E27FC236}">
                  <a16:creationId xmlns:a16="http://schemas.microsoft.com/office/drawing/2014/main" id="{8F291B1F-E6B3-42E4-A49B-0142213B1596}"/>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33" name="テキスト ボックス 232">
              <a:extLst>
                <a:ext uri="{FF2B5EF4-FFF2-40B4-BE49-F238E27FC236}">
                  <a16:creationId xmlns:a16="http://schemas.microsoft.com/office/drawing/2014/main" id="{B7FD3582-9997-4A0F-9D79-1A20232CE897}"/>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34" name="グループ化 233">
            <a:extLst>
              <a:ext uri="{FF2B5EF4-FFF2-40B4-BE49-F238E27FC236}">
                <a16:creationId xmlns:a16="http://schemas.microsoft.com/office/drawing/2014/main" id="{5FC0882B-5214-4075-86AE-090AD3B0C574}"/>
              </a:ext>
            </a:extLst>
          </p:cNvPr>
          <p:cNvGrpSpPr/>
          <p:nvPr/>
        </p:nvGrpSpPr>
        <p:grpSpPr>
          <a:xfrm>
            <a:off x="1102541" y="2405313"/>
            <a:ext cx="731470" cy="443561"/>
            <a:chOff x="12455755" y="5835829"/>
            <a:chExt cx="731470" cy="443561"/>
          </a:xfrm>
        </p:grpSpPr>
        <p:sp>
          <p:nvSpPr>
            <p:cNvPr id="235" name="正方形/長方形 234">
              <a:extLst>
                <a:ext uri="{FF2B5EF4-FFF2-40B4-BE49-F238E27FC236}">
                  <a16:creationId xmlns:a16="http://schemas.microsoft.com/office/drawing/2014/main" id="{5BC56D9E-185C-4F26-8EC7-C8760E3276D9}"/>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36" name="正方形/長方形 235">
              <a:extLst>
                <a:ext uri="{FF2B5EF4-FFF2-40B4-BE49-F238E27FC236}">
                  <a16:creationId xmlns:a16="http://schemas.microsoft.com/office/drawing/2014/main" id="{050B1339-B5C1-4437-8A44-CBE4634AFD1F}"/>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37" name="正方形/長方形 236">
              <a:extLst>
                <a:ext uri="{FF2B5EF4-FFF2-40B4-BE49-F238E27FC236}">
                  <a16:creationId xmlns:a16="http://schemas.microsoft.com/office/drawing/2014/main" id="{9EE70B59-B275-4B8E-97EA-431828F031CE}"/>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38" name="テキスト ボックス 237">
              <a:extLst>
                <a:ext uri="{FF2B5EF4-FFF2-40B4-BE49-F238E27FC236}">
                  <a16:creationId xmlns:a16="http://schemas.microsoft.com/office/drawing/2014/main" id="{85BEDC1F-7773-4427-8F76-F4BBFC165663}"/>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39" name="グループ化 238">
            <a:extLst>
              <a:ext uri="{FF2B5EF4-FFF2-40B4-BE49-F238E27FC236}">
                <a16:creationId xmlns:a16="http://schemas.microsoft.com/office/drawing/2014/main" id="{B74E598F-B196-43E7-BD88-0285B50FBB0F}"/>
              </a:ext>
            </a:extLst>
          </p:cNvPr>
          <p:cNvGrpSpPr/>
          <p:nvPr/>
        </p:nvGrpSpPr>
        <p:grpSpPr>
          <a:xfrm>
            <a:off x="1850665" y="2134470"/>
            <a:ext cx="731470" cy="443561"/>
            <a:chOff x="12455755" y="5835829"/>
            <a:chExt cx="731470" cy="443561"/>
          </a:xfrm>
        </p:grpSpPr>
        <p:sp>
          <p:nvSpPr>
            <p:cNvPr id="240" name="正方形/長方形 239">
              <a:extLst>
                <a:ext uri="{FF2B5EF4-FFF2-40B4-BE49-F238E27FC236}">
                  <a16:creationId xmlns:a16="http://schemas.microsoft.com/office/drawing/2014/main" id="{DD6C0C41-EDF0-4356-95C6-B8FE3CEDE58D}"/>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41" name="正方形/長方形 240">
              <a:extLst>
                <a:ext uri="{FF2B5EF4-FFF2-40B4-BE49-F238E27FC236}">
                  <a16:creationId xmlns:a16="http://schemas.microsoft.com/office/drawing/2014/main" id="{F4F006EA-5B9F-4551-B3FC-619C487F0C9C}"/>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42" name="正方形/長方形 241">
              <a:extLst>
                <a:ext uri="{FF2B5EF4-FFF2-40B4-BE49-F238E27FC236}">
                  <a16:creationId xmlns:a16="http://schemas.microsoft.com/office/drawing/2014/main" id="{DFDDCD50-0B7B-4AA1-ACF3-3D21B98A5ABE}"/>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43" name="テキスト ボックス 242">
              <a:extLst>
                <a:ext uri="{FF2B5EF4-FFF2-40B4-BE49-F238E27FC236}">
                  <a16:creationId xmlns:a16="http://schemas.microsoft.com/office/drawing/2014/main" id="{8593D70B-925B-4379-9D32-59B63B205EE5}"/>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44" name="グループ化 243">
            <a:extLst>
              <a:ext uri="{FF2B5EF4-FFF2-40B4-BE49-F238E27FC236}">
                <a16:creationId xmlns:a16="http://schemas.microsoft.com/office/drawing/2014/main" id="{3FE2AD76-82BB-446D-8BFF-F3FD7A79E857}"/>
              </a:ext>
            </a:extLst>
          </p:cNvPr>
          <p:cNvGrpSpPr/>
          <p:nvPr/>
        </p:nvGrpSpPr>
        <p:grpSpPr>
          <a:xfrm>
            <a:off x="1874330" y="1553969"/>
            <a:ext cx="731470" cy="443561"/>
            <a:chOff x="12455755" y="5835829"/>
            <a:chExt cx="731470" cy="443561"/>
          </a:xfrm>
        </p:grpSpPr>
        <p:sp>
          <p:nvSpPr>
            <p:cNvPr id="245" name="正方形/長方形 244">
              <a:extLst>
                <a:ext uri="{FF2B5EF4-FFF2-40B4-BE49-F238E27FC236}">
                  <a16:creationId xmlns:a16="http://schemas.microsoft.com/office/drawing/2014/main" id="{42F7416B-B4F2-411E-99CA-4883B47A6C3E}"/>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46" name="正方形/長方形 245">
              <a:extLst>
                <a:ext uri="{FF2B5EF4-FFF2-40B4-BE49-F238E27FC236}">
                  <a16:creationId xmlns:a16="http://schemas.microsoft.com/office/drawing/2014/main" id="{D4C6BE4B-CFF3-4D56-B1ED-87CF99BA9AAB}"/>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47" name="正方形/長方形 246">
              <a:extLst>
                <a:ext uri="{FF2B5EF4-FFF2-40B4-BE49-F238E27FC236}">
                  <a16:creationId xmlns:a16="http://schemas.microsoft.com/office/drawing/2014/main" id="{6D107A80-064F-4AAA-9499-0879B57D4F09}"/>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48" name="テキスト ボックス 247">
              <a:extLst>
                <a:ext uri="{FF2B5EF4-FFF2-40B4-BE49-F238E27FC236}">
                  <a16:creationId xmlns:a16="http://schemas.microsoft.com/office/drawing/2014/main" id="{FEC2C9AD-C9C2-4473-B1DC-01A20A9D4E51}"/>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49" name="グループ化 248">
            <a:extLst>
              <a:ext uri="{FF2B5EF4-FFF2-40B4-BE49-F238E27FC236}">
                <a16:creationId xmlns:a16="http://schemas.microsoft.com/office/drawing/2014/main" id="{D6D65F72-4133-4667-9806-3C226CBC2FB4}"/>
              </a:ext>
            </a:extLst>
          </p:cNvPr>
          <p:cNvGrpSpPr/>
          <p:nvPr/>
        </p:nvGrpSpPr>
        <p:grpSpPr>
          <a:xfrm>
            <a:off x="3218283" y="1969498"/>
            <a:ext cx="731470" cy="443561"/>
            <a:chOff x="12455755" y="5835829"/>
            <a:chExt cx="731470" cy="443561"/>
          </a:xfrm>
        </p:grpSpPr>
        <p:sp>
          <p:nvSpPr>
            <p:cNvPr id="250" name="正方形/長方形 249">
              <a:extLst>
                <a:ext uri="{FF2B5EF4-FFF2-40B4-BE49-F238E27FC236}">
                  <a16:creationId xmlns:a16="http://schemas.microsoft.com/office/drawing/2014/main" id="{44BCE57F-BD05-4D42-8819-2060AF2D7455}"/>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51" name="正方形/長方形 250">
              <a:extLst>
                <a:ext uri="{FF2B5EF4-FFF2-40B4-BE49-F238E27FC236}">
                  <a16:creationId xmlns:a16="http://schemas.microsoft.com/office/drawing/2014/main" id="{C28E589B-2287-42DD-A209-600283ECC7A3}"/>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52" name="正方形/長方形 251">
              <a:extLst>
                <a:ext uri="{FF2B5EF4-FFF2-40B4-BE49-F238E27FC236}">
                  <a16:creationId xmlns:a16="http://schemas.microsoft.com/office/drawing/2014/main" id="{A2CA5AA0-909A-4BB9-B952-E29551256D3D}"/>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53" name="テキスト ボックス 252">
              <a:extLst>
                <a:ext uri="{FF2B5EF4-FFF2-40B4-BE49-F238E27FC236}">
                  <a16:creationId xmlns:a16="http://schemas.microsoft.com/office/drawing/2014/main" id="{53B1E7CF-FF17-429C-BC04-6167A1981DC8}"/>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54" name="グループ化 253">
            <a:extLst>
              <a:ext uri="{FF2B5EF4-FFF2-40B4-BE49-F238E27FC236}">
                <a16:creationId xmlns:a16="http://schemas.microsoft.com/office/drawing/2014/main" id="{603CBFA4-1C93-423F-82C8-14CA99B2FEF6}"/>
              </a:ext>
            </a:extLst>
          </p:cNvPr>
          <p:cNvGrpSpPr/>
          <p:nvPr/>
        </p:nvGrpSpPr>
        <p:grpSpPr>
          <a:xfrm>
            <a:off x="3909690" y="1960959"/>
            <a:ext cx="731470" cy="443561"/>
            <a:chOff x="12455755" y="5835829"/>
            <a:chExt cx="731470" cy="443561"/>
          </a:xfrm>
        </p:grpSpPr>
        <p:sp>
          <p:nvSpPr>
            <p:cNvPr id="255" name="正方形/長方形 254">
              <a:extLst>
                <a:ext uri="{FF2B5EF4-FFF2-40B4-BE49-F238E27FC236}">
                  <a16:creationId xmlns:a16="http://schemas.microsoft.com/office/drawing/2014/main" id="{80A4DEE1-3A47-4008-9652-0F4522FF6252}"/>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56" name="正方形/長方形 255">
              <a:extLst>
                <a:ext uri="{FF2B5EF4-FFF2-40B4-BE49-F238E27FC236}">
                  <a16:creationId xmlns:a16="http://schemas.microsoft.com/office/drawing/2014/main" id="{D9C35843-9E3A-42A1-A1BB-01EDFCCDD509}"/>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57" name="正方形/長方形 256">
              <a:extLst>
                <a:ext uri="{FF2B5EF4-FFF2-40B4-BE49-F238E27FC236}">
                  <a16:creationId xmlns:a16="http://schemas.microsoft.com/office/drawing/2014/main" id="{7853933E-4CCE-4029-AA92-C79D00A32783}"/>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58" name="テキスト ボックス 257">
              <a:extLst>
                <a:ext uri="{FF2B5EF4-FFF2-40B4-BE49-F238E27FC236}">
                  <a16:creationId xmlns:a16="http://schemas.microsoft.com/office/drawing/2014/main" id="{8A7D35A6-5DCF-4628-A093-8C0095F729FC}"/>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59" name="グループ化 258">
            <a:extLst>
              <a:ext uri="{FF2B5EF4-FFF2-40B4-BE49-F238E27FC236}">
                <a16:creationId xmlns:a16="http://schemas.microsoft.com/office/drawing/2014/main" id="{4306C2A1-7BE0-4D20-86A9-6278B16A1015}"/>
              </a:ext>
            </a:extLst>
          </p:cNvPr>
          <p:cNvGrpSpPr/>
          <p:nvPr/>
        </p:nvGrpSpPr>
        <p:grpSpPr>
          <a:xfrm>
            <a:off x="3581990" y="1479256"/>
            <a:ext cx="731470" cy="443561"/>
            <a:chOff x="12455755" y="5835829"/>
            <a:chExt cx="731470" cy="443561"/>
          </a:xfrm>
        </p:grpSpPr>
        <p:sp>
          <p:nvSpPr>
            <p:cNvPr id="260" name="正方形/長方形 259">
              <a:extLst>
                <a:ext uri="{FF2B5EF4-FFF2-40B4-BE49-F238E27FC236}">
                  <a16:creationId xmlns:a16="http://schemas.microsoft.com/office/drawing/2014/main" id="{FF3F1599-C128-47D2-9E1A-768CF71004FF}"/>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61" name="正方形/長方形 260">
              <a:extLst>
                <a:ext uri="{FF2B5EF4-FFF2-40B4-BE49-F238E27FC236}">
                  <a16:creationId xmlns:a16="http://schemas.microsoft.com/office/drawing/2014/main" id="{B7FA6ED2-9D48-46D7-ABDC-B6C4E0781FA2}"/>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62" name="正方形/長方形 261">
              <a:extLst>
                <a:ext uri="{FF2B5EF4-FFF2-40B4-BE49-F238E27FC236}">
                  <a16:creationId xmlns:a16="http://schemas.microsoft.com/office/drawing/2014/main" id="{35175092-7424-4220-849A-083676F01CA6}"/>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63" name="テキスト ボックス 262">
              <a:extLst>
                <a:ext uri="{FF2B5EF4-FFF2-40B4-BE49-F238E27FC236}">
                  <a16:creationId xmlns:a16="http://schemas.microsoft.com/office/drawing/2014/main" id="{04D25A1D-EB5D-4DCD-94E9-BD0C6FDD50AE}"/>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64" name="グループ化 263">
            <a:extLst>
              <a:ext uri="{FF2B5EF4-FFF2-40B4-BE49-F238E27FC236}">
                <a16:creationId xmlns:a16="http://schemas.microsoft.com/office/drawing/2014/main" id="{01A193DB-D31C-4651-B4BA-C06524A4AA65}"/>
              </a:ext>
            </a:extLst>
          </p:cNvPr>
          <p:cNvGrpSpPr/>
          <p:nvPr/>
        </p:nvGrpSpPr>
        <p:grpSpPr>
          <a:xfrm>
            <a:off x="5766499" y="1960959"/>
            <a:ext cx="662961" cy="435298"/>
            <a:chOff x="5677474" y="1307291"/>
            <a:chExt cx="662961" cy="435298"/>
          </a:xfrm>
        </p:grpSpPr>
        <p:sp>
          <p:nvSpPr>
            <p:cNvPr id="265" name="正方形/長方形 264">
              <a:extLst>
                <a:ext uri="{FF2B5EF4-FFF2-40B4-BE49-F238E27FC236}">
                  <a16:creationId xmlns:a16="http://schemas.microsoft.com/office/drawing/2014/main" id="{09139B8D-E146-479F-B69F-06CE0169E4AE}"/>
                </a:ext>
              </a:extLst>
            </p:cNvPr>
            <p:cNvSpPr/>
            <p:nvPr/>
          </p:nvSpPr>
          <p:spPr>
            <a:xfrm>
              <a:off x="5793153" y="1307291"/>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66" name="正方形/長方形 265">
              <a:extLst>
                <a:ext uri="{FF2B5EF4-FFF2-40B4-BE49-F238E27FC236}">
                  <a16:creationId xmlns:a16="http://schemas.microsoft.com/office/drawing/2014/main" id="{D8309DD4-A712-4734-864D-E486150FFE4E}"/>
                </a:ext>
              </a:extLst>
            </p:cNvPr>
            <p:cNvSpPr/>
            <p:nvPr/>
          </p:nvSpPr>
          <p:spPr>
            <a:xfrm>
              <a:off x="5734951" y="137931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67" name="正方形/長方形 266">
              <a:extLst>
                <a:ext uri="{FF2B5EF4-FFF2-40B4-BE49-F238E27FC236}">
                  <a16:creationId xmlns:a16="http://schemas.microsoft.com/office/drawing/2014/main" id="{66625AAA-8C3E-4F7A-A033-59ECC4606017}"/>
                </a:ext>
              </a:extLst>
            </p:cNvPr>
            <p:cNvSpPr/>
            <p:nvPr/>
          </p:nvSpPr>
          <p:spPr>
            <a:xfrm>
              <a:off x="5677474" y="145133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268" name="グループ化 267">
            <a:extLst>
              <a:ext uri="{FF2B5EF4-FFF2-40B4-BE49-F238E27FC236}">
                <a16:creationId xmlns:a16="http://schemas.microsoft.com/office/drawing/2014/main" id="{81CBB0F9-FA34-42CA-83D5-3E1825FFF554}"/>
              </a:ext>
            </a:extLst>
          </p:cNvPr>
          <p:cNvGrpSpPr/>
          <p:nvPr/>
        </p:nvGrpSpPr>
        <p:grpSpPr>
          <a:xfrm>
            <a:off x="5370290" y="1479256"/>
            <a:ext cx="731470" cy="443561"/>
            <a:chOff x="5281265" y="825588"/>
            <a:chExt cx="731470" cy="443561"/>
          </a:xfrm>
        </p:grpSpPr>
        <p:sp>
          <p:nvSpPr>
            <p:cNvPr id="269" name="正方形/長方形 268">
              <a:extLst>
                <a:ext uri="{FF2B5EF4-FFF2-40B4-BE49-F238E27FC236}">
                  <a16:creationId xmlns:a16="http://schemas.microsoft.com/office/drawing/2014/main" id="{7ACA5943-F457-4F49-94C6-D842B9FE862D}"/>
                </a:ext>
              </a:extLst>
            </p:cNvPr>
            <p:cNvSpPr/>
            <p:nvPr/>
          </p:nvSpPr>
          <p:spPr>
            <a:xfrm>
              <a:off x="5465453" y="825588"/>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70" name="正方形/長方形 269">
              <a:extLst>
                <a:ext uri="{FF2B5EF4-FFF2-40B4-BE49-F238E27FC236}">
                  <a16:creationId xmlns:a16="http://schemas.microsoft.com/office/drawing/2014/main" id="{57BD0763-00EC-492D-9F6A-4F2545BDABD4}"/>
                </a:ext>
              </a:extLst>
            </p:cNvPr>
            <p:cNvSpPr/>
            <p:nvPr/>
          </p:nvSpPr>
          <p:spPr>
            <a:xfrm>
              <a:off x="5407251" y="897612"/>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71" name="正方形/長方形 270">
              <a:extLst>
                <a:ext uri="{FF2B5EF4-FFF2-40B4-BE49-F238E27FC236}">
                  <a16:creationId xmlns:a16="http://schemas.microsoft.com/office/drawing/2014/main" id="{5DF4C793-C902-4E6F-989F-5AFCB23C0CB2}"/>
                </a:ext>
              </a:extLst>
            </p:cNvPr>
            <p:cNvSpPr/>
            <p:nvPr/>
          </p:nvSpPr>
          <p:spPr>
            <a:xfrm>
              <a:off x="5349774" y="969636"/>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72" name="テキスト ボックス 271">
              <a:extLst>
                <a:ext uri="{FF2B5EF4-FFF2-40B4-BE49-F238E27FC236}">
                  <a16:creationId xmlns:a16="http://schemas.microsoft.com/office/drawing/2014/main" id="{5B95F0DB-3294-4EC3-B0FA-310B26EC94C6}"/>
                </a:ext>
              </a:extLst>
            </p:cNvPr>
            <p:cNvSpPr txBox="1"/>
            <p:nvPr/>
          </p:nvSpPr>
          <p:spPr>
            <a:xfrm>
              <a:off x="5281265" y="961372"/>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73" name="グループ化 272">
            <a:extLst>
              <a:ext uri="{FF2B5EF4-FFF2-40B4-BE49-F238E27FC236}">
                <a16:creationId xmlns:a16="http://schemas.microsoft.com/office/drawing/2014/main" id="{554E581A-342C-48F6-A4AF-0660D8EA7024}"/>
              </a:ext>
            </a:extLst>
          </p:cNvPr>
          <p:cNvGrpSpPr/>
          <p:nvPr/>
        </p:nvGrpSpPr>
        <p:grpSpPr>
          <a:xfrm>
            <a:off x="5006583" y="1969498"/>
            <a:ext cx="731470" cy="443561"/>
            <a:chOff x="4917558" y="1315830"/>
            <a:chExt cx="731470" cy="443561"/>
          </a:xfrm>
        </p:grpSpPr>
        <p:sp>
          <p:nvSpPr>
            <p:cNvPr id="274" name="正方形/長方形 273">
              <a:extLst>
                <a:ext uri="{FF2B5EF4-FFF2-40B4-BE49-F238E27FC236}">
                  <a16:creationId xmlns:a16="http://schemas.microsoft.com/office/drawing/2014/main" id="{F8537C4F-5CF6-4E1F-90A4-8FDD9D18A113}"/>
                </a:ext>
              </a:extLst>
            </p:cNvPr>
            <p:cNvSpPr/>
            <p:nvPr/>
          </p:nvSpPr>
          <p:spPr>
            <a:xfrm>
              <a:off x="5101746" y="1315830"/>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75" name="正方形/長方形 274">
              <a:extLst>
                <a:ext uri="{FF2B5EF4-FFF2-40B4-BE49-F238E27FC236}">
                  <a16:creationId xmlns:a16="http://schemas.microsoft.com/office/drawing/2014/main" id="{3B02A37A-F49A-4A25-A1BA-B452288E0327}"/>
                </a:ext>
              </a:extLst>
            </p:cNvPr>
            <p:cNvSpPr/>
            <p:nvPr/>
          </p:nvSpPr>
          <p:spPr>
            <a:xfrm>
              <a:off x="5043544" y="1387854"/>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76" name="正方形/長方形 275">
              <a:extLst>
                <a:ext uri="{FF2B5EF4-FFF2-40B4-BE49-F238E27FC236}">
                  <a16:creationId xmlns:a16="http://schemas.microsoft.com/office/drawing/2014/main" id="{E6D3F172-5B16-4B47-AB8F-9602680F06A8}"/>
                </a:ext>
              </a:extLst>
            </p:cNvPr>
            <p:cNvSpPr/>
            <p:nvPr/>
          </p:nvSpPr>
          <p:spPr>
            <a:xfrm>
              <a:off x="4986067" y="1459878"/>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77" name="テキスト ボックス 276">
              <a:extLst>
                <a:ext uri="{FF2B5EF4-FFF2-40B4-BE49-F238E27FC236}">
                  <a16:creationId xmlns:a16="http://schemas.microsoft.com/office/drawing/2014/main" id="{89E09E00-E0BA-4490-92DE-683CEEFB5026}"/>
                </a:ext>
              </a:extLst>
            </p:cNvPr>
            <p:cNvSpPr txBox="1"/>
            <p:nvPr/>
          </p:nvSpPr>
          <p:spPr>
            <a:xfrm>
              <a:off x="4917558" y="1451614"/>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sp>
        <p:nvSpPr>
          <p:cNvPr id="278" name="テキスト ボックス 277">
            <a:extLst>
              <a:ext uri="{FF2B5EF4-FFF2-40B4-BE49-F238E27FC236}">
                <a16:creationId xmlns:a16="http://schemas.microsoft.com/office/drawing/2014/main" id="{CFF8A588-ACEF-41FD-A6E4-5E9CC77A2864}"/>
              </a:ext>
            </a:extLst>
          </p:cNvPr>
          <p:cNvSpPr txBox="1"/>
          <p:nvPr/>
        </p:nvSpPr>
        <p:spPr>
          <a:xfrm>
            <a:off x="5697990" y="2096743"/>
            <a:ext cx="686143" cy="307777"/>
          </a:xfrm>
          <a:prstGeom prst="rect">
            <a:avLst/>
          </a:prstGeom>
          <a:noFill/>
        </p:spPr>
        <p:txBody>
          <a:bodyPr wrap="square" rtlCol="0">
            <a:spAutoFit/>
          </a:bodyPr>
          <a:lstStyle/>
          <a:p>
            <a:pPr algn="ctr" defTabSz="457200"/>
            <a:r>
              <a:rPr lang="en-US" altLang="ja-JP" sz="1400" dirty="0">
                <a:solidFill>
                  <a:prstClr val="black">
                    <a:lumMod val="75000"/>
                    <a:lumOff val="25000"/>
                  </a:prstClr>
                </a:solidFill>
                <a:latin typeface="Calibri" panose="020F0502020204030204"/>
              </a:rPr>
              <a:t>review</a:t>
            </a:r>
            <a:endParaRPr lang="ja-JP" altLang="en-US" sz="1400" dirty="0">
              <a:solidFill>
                <a:prstClr val="black">
                  <a:lumMod val="75000"/>
                  <a:lumOff val="25000"/>
                </a:prstClr>
              </a:solidFill>
              <a:latin typeface="Calibri" panose="020F0502020204030204"/>
            </a:endParaRPr>
          </a:p>
        </p:txBody>
      </p:sp>
      <p:sp>
        <p:nvSpPr>
          <p:cNvPr id="279" name="正方形/長方形 278">
            <a:extLst>
              <a:ext uri="{FF2B5EF4-FFF2-40B4-BE49-F238E27FC236}">
                <a16:creationId xmlns:a16="http://schemas.microsoft.com/office/drawing/2014/main" id="{C8D67F15-2B15-4217-90EC-5AF5B5900ED6}"/>
              </a:ext>
            </a:extLst>
          </p:cNvPr>
          <p:cNvSpPr/>
          <p:nvPr/>
        </p:nvSpPr>
        <p:spPr>
          <a:xfrm>
            <a:off x="286723" y="1220208"/>
            <a:ext cx="6198552" cy="91718"/>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80" name="テキスト ボックス 279">
            <a:extLst>
              <a:ext uri="{FF2B5EF4-FFF2-40B4-BE49-F238E27FC236}">
                <a16:creationId xmlns:a16="http://schemas.microsoft.com/office/drawing/2014/main" id="{973B16FA-33D3-4F9E-8E2A-16E03D0E9B02}"/>
              </a:ext>
            </a:extLst>
          </p:cNvPr>
          <p:cNvSpPr txBox="1"/>
          <p:nvPr/>
        </p:nvSpPr>
        <p:spPr>
          <a:xfrm>
            <a:off x="2522783" y="891770"/>
            <a:ext cx="179305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データの用意</a:t>
            </a:r>
            <a:endParaRPr kumimoji="0" lang="en-US" altLang="ja-JP" b="1" dirty="0">
              <a:solidFill>
                <a:prstClr val="black">
                  <a:lumMod val="75000"/>
                  <a:lumOff val="25000"/>
                </a:prstClr>
              </a:solidFill>
              <a:latin typeface="Calibri" panose="020F0502020204030204"/>
            </a:endParaRPr>
          </a:p>
        </p:txBody>
      </p:sp>
      <p:sp>
        <p:nvSpPr>
          <p:cNvPr id="281" name="四角形: 角を丸くする 280">
            <a:extLst>
              <a:ext uri="{FF2B5EF4-FFF2-40B4-BE49-F238E27FC236}">
                <a16:creationId xmlns:a16="http://schemas.microsoft.com/office/drawing/2014/main" id="{91B591D8-F814-47CA-9635-0090EEC5C520}"/>
              </a:ext>
            </a:extLst>
          </p:cNvPr>
          <p:cNvSpPr/>
          <p:nvPr/>
        </p:nvSpPr>
        <p:spPr>
          <a:xfrm>
            <a:off x="8057608" y="125765"/>
            <a:ext cx="984995" cy="453542"/>
          </a:xfrm>
          <a:prstGeom prst="roundRect">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sz="2800" b="1" dirty="0">
                <a:solidFill>
                  <a:schemeClr val="bg1"/>
                </a:solidFill>
              </a:rPr>
              <a:t>再掲</a:t>
            </a:r>
          </a:p>
        </p:txBody>
      </p:sp>
    </p:spTree>
    <p:extLst>
      <p:ext uri="{BB962C8B-B14F-4D97-AF65-F5344CB8AC3E}">
        <p14:creationId xmlns:p14="http://schemas.microsoft.com/office/powerpoint/2010/main" val="1989457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F6267-4A70-45E2-8D11-173632A4E7DE}"/>
              </a:ext>
            </a:extLst>
          </p:cNvPr>
          <p:cNvSpPr>
            <a:spLocks noGrp="1"/>
          </p:cNvSpPr>
          <p:nvPr>
            <p:ph type="title"/>
          </p:nvPr>
        </p:nvSpPr>
        <p:spPr>
          <a:xfrm>
            <a:off x="628650" y="83127"/>
            <a:ext cx="7886700" cy="637309"/>
          </a:xfrm>
        </p:spPr>
        <p:txBody>
          <a:bodyPr>
            <a:normAutofit fontScale="90000"/>
          </a:bodyPr>
          <a:lstStyle/>
          <a:p>
            <a:r>
              <a:rPr lang="ja-JP" altLang="en-US" dirty="0"/>
              <a:t>提案手法</a:t>
            </a:r>
            <a:endParaRPr kumimoji="1" lang="ja-JP" altLang="en-US" dirty="0"/>
          </a:p>
        </p:txBody>
      </p:sp>
      <p:sp>
        <p:nvSpPr>
          <p:cNvPr id="4" name="スライド番号プレースホルダー 3">
            <a:extLst>
              <a:ext uri="{FF2B5EF4-FFF2-40B4-BE49-F238E27FC236}">
                <a16:creationId xmlns:a16="http://schemas.microsoft.com/office/drawing/2014/main" id="{00BD8DFB-F752-4565-8AE8-06BEAF7CD65C}"/>
              </a:ext>
            </a:extLst>
          </p:cNvPr>
          <p:cNvSpPr>
            <a:spLocks noGrp="1"/>
          </p:cNvSpPr>
          <p:nvPr>
            <p:ph type="sldNum" sz="quarter" idx="12"/>
          </p:nvPr>
        </p:nvSpPr>
        <p:spPr>
          <a:xfrm>
            <a:off x="7086600" y="6490278"/>
            <a:ext cx="2057400" cy="365125"/>
          </a:xfrm>
        </p:spPr>
        <p:txBody>
          <a:bodyPr/>
          <a:lstStyle/>
          <a:p>
            <a:fld id="{310E90F2-0F65-4717-A352-08170F7BDCAA}" type="slidenum">
              <a:rPr kumimoji="1" lang="ja-JP" altLang="en-US" smtClean="0"/>
              <a:t>7</a:t>
            </a:fld>
            <a:endParaRPr kumimoji="1" lang="ja-JP" altLang="en-US" dirty="0"/>
          </a:p>
        </p:txBody>
      </p:sp>
      <p:sp>
        <p:nvSpPr>
          <p:cNvPr id="701" name="テキスト ボックス 700">
            <a:extLst>
              <a:ext uri="{FF2B5EF4-FFF2-40B4-BE49-F238E27FC236}">
                <a16:creationId xmlns:a16="http://schemas.microsoft.com/office/drawing/2014/main" id="{2628149D-FFB6-4861-B90E-6908AE8008B3}"/>
              </a:ext>
            </a:extLst>
          </p:cNvPr>
          <p:cNvSpPr txBox="1"/>
          <p:nvPr/>
        </p:nvSpPr>
        <p:spPr>
          <a:xfrm>
            <a:off x="2966719" y="4739906"/>
            <a:ext cx="1041376" cy="276999"/>
          </a:xfrm>
          <a:prstGeom prst="rect">
            <a:avLst/>
          </a:prstGeom>
          <a:noFill/>
        </p:spPr>
        <p:txBody>
          <a:bodyPr wrap="square" rtlCol="0">
            <a:spAutoFit/>
          </a:bodyPr>
          <a:lstStyle/>
          <a:p>
            <a:pPr algn="ctr" defTabSz="457200"/>
            <a:r>
              <a:rPr kumimoji="0" lang="en-US" altLang="ja-JP" sz="1200" b="1" dirty="0">
                <a:solidFill>
                  <a:prstClr val="black"/>
                </a:solidFill>
                <a:latin typeface="Calibri" panose="020F0502020204030204"/>
              </a:rPr>
              <a:t>(1,0,…,1,1)</a:t>
            </a:r>
            <a:endParaRPr kumimoji="0" lang="ja-JP" altLang="en-US" sz="1200" b="1" dirty="0">
              <a:solidFill>
                <a:prstClr val="black"/>
              </a:solidFill>
              <a:latin typeface="Calibri" panose="020F0502020204030204"/>
            </a:endParaRPr>
          </a:p>
        </p:txBody>
      </p:sp>
      <p:cxnSp>
        <p:nvCxnSpPr>
          <p:cNvPr id="704" name="直線矢印コネクタ 703">
            <a:extLst>
              <a:ext uri="{FF2B5EF4-FFF2-40B4-BE49-F238E27FC236}">
                <a16:creationId xmlns:a16="http://schemas.microsoft.com/office/drawing/2014/main" id="{39907DF9-4E5D-4EB4-95CD-C3FFD91AD082}"/>
              </a:ext>
            </a:extLst>
          </p:cNvPr>
          <p:cNvCxnSpPr>
            <a:cxnSpLocks/>
          </p:cNvCxnSpPr>
          <p:nvPr/>
        </p:nvCxnSpPr>
        <p:spPr>
          <a:xfrm>
            <a:off x="407291" y="5072998"/>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cxnSp>
        <p:nvCxnSpPr>
          <p:cNvPr id="705" name="直線矢印コネクタ 704">
            <a:extLst>
              <a:ext uri="{FF2B5EF4-FFF2-40B4-BE49-F238E27FC236}">
                <a16:creationId xmlns:a16="http://schemas.microsoft.com/office/drawing/2014/main" id="{7EC4BC41-6AEF-442B-A12C-E2BF4ECD5975}"/>
              </a:ext>
            </a:extLst>
          </p:cNvPr>
          <p:cNvCxnSpPr>
            <a:cxnSpLocks/>
          </p:cNvCxnSpPr>
          <p:nvPr/>
        </p:nvCxnSpPr>
        <p:spPr>
          <a:xfrm>
            <a:off x="2539423" y="5056394"/>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sp>
        <p:nvSpPr>
          <p:cNvPr id="706" name="テキスト ボックス 705">
            <a:extLst>
              <a:ext uri="{FF2B5EF4-FFF2-40B4-BE49-F238E27FC236}">
                <a16:creationId xmlns:a16="http://schemas.microsoft.com/office/drawing/2014/main" id="{A92CE243-BFCF-47B5-AC9E-2941036F2EB3}"/>
              </a:ext>
            </a:extLst>
          </p:cNvPr>
          <p:cNvSpPr txBox="1"/>
          <p:nvPr/>
        </p:nvSpPr>
        <p:spPr>
          <a:xfrm>
            <a:off x="2136760" y="5123893"/>
            <a:ext cx="1015663" cy="1137900"/>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ベクトル</a:t>
            </a:r>
            <a:br>
              <a:rPr kumimoji="0" lang="en-US" altLang="ja-JP" b="1" dirty="0">
                <a:solidFill>
                  <a:prstClr val="black">
                    <a:lumMod val="75000"/>
                    <a:lumOff val="25000"/>
                  </a:prstClr>
                </a:solidFill>
                <a:latin typeface="Calibri" panose="020F0502020204030204"/>
              </a:rPr>
            </a:br>
            <a:r>
              <a:rPr kumimoji="0" lang="ja-JP" altLang="en-US" b="1" dirty="0">
                <a:solidFill>
                  <a:prstClr val="black">
                    <a:lumMod val="75000"/>
                    <a:lumOff val="25000"/>
                  </a:prstClr>
                </a:solidFill>
                <a:latin typeface="Calibri" panose="020F0502020204030204"/>
              </a:rPr>
              <a:t>に変換</a:t>
            </a:r>
            <a:endParaRPr kumimoji="0" lang="en-US" altLang="ja-JP" b="1" dirty="0">
              <a:solidFill>
                <a:prstClr val="black">
                  <a:lumMod val="75000"/>
                  <a:lumOff val="25000"/>
                </a:prstClr>
              </a:solidFill>
              <a:latin typeface="Calibri" panose="020F0502020204030204"/>
            </a:endParaRPr>
          </a:p>
        </p:txBody>
      </p:sp>
      <p:sp>
        <p:nvSpPr>
          <p:cNvPr id="707" name="テキスト ボックス 706">
            <a:extLst>
              <a:ext uri="{FF2B5EF4-FFF2-40B4-BE49-F238E27FC236}">
                <a16:creationId xmlns:a16="http://schemas.microsoft.com/office/drawing/2014/main" id="{90FD3F36-090A-4028-975C-95D03ACD7210}"/>
              </a:ext>
            </a:extLst>
          </p:cNvPr>
          <p:cNvSpPr txBox="1"/>
          <p:nvPr/>
        </p:nvSpPr>
        <p:spPr>
          <a:xfrm>
            <a:off x="415508" y="5113722"/>
            <a:ext cx="461665" cy="839277"/>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前処理</a:t>
            </a:r>
            <a:endParaRPr kumimoji="0" lang="en-US" altLang="ja-JP" b="1" dirty="0">
              <a:solidFill>
                <a:prstClr val="black">
                  <a:lumMod val="75000"/>
                  <a:lumOff val="25000"/>
                </a:prstClr>
              </a:solidFill>
              <a:latin typeface="Calibri" panose="020F0502020204030204"/>
            </a:endParaRPr>
          </a:p>
        </p:txBody>
      </p:sp>
      <p:sp>
        <p:nvSpPr>
          <p:cNvPr id="708" name="テキスト ボックス 707">
            <a:extLst>
              <a:ext uri="{FF2B5EF4-FFF2-40B4-BE49-F238E27FC236}">
                <a16:creationId xmlns:a16="http://schemas.microsoft.com/office/drawing/2014/main" id="{A5A914E4-8B8D-4DC9-8638-6994008AD87D}"/>
              </a:ext>
            </a:extLst>
          </p:cNvPr>
          <p:cNvSpPr txBox="1"/>
          <p:nvPr/>
        </p:nvSpPr>
        <p:spPr>
          <a:xfrm>
            <a:off x="3119119" y="4892306"/>
            <a:ext cx="1041376" cy="276999"/>
          </a:xfrm>
          <a:prstGeom prst="rect">
            <a:avLst/>
          </a:prstGeom>
          <a:noFill/>
        </p:spPr>
        <p:txBody>
          <a:bodyPr wrap="square" rtlCol="0">
            <a:spAutoFit/>
          </a:bodyPr>
          <a:lstStyle/>
          <a:p>
            <a:pPr algn="ctr" defTabSz="457200"/>
            <a:r>
              <a:rPr kumimoji="0" lang="en-US" altLang="ja-JP" sz="1200" b="1" dirty="0">
                <a:solidFill>
                  <a:prstClr val="black"/>
                </a:solidFill>
                <a:latin typeface="Calibri" panose="020F0502020204030204"/>
              </a:rPr>
              <a:t>(1,1,…,0,0)</a:t>
            </a:r>
            <a:endParaRPr kumimoji="0" lang="ja-JP" altLang="en-US" sz="1200" b="1" dirty="0">
              <a:solidFill>
                <a:prstClr val="black"/>
              </a:solidFill>
              <a:latin typeface="Calibri" panose="020F0502020204030204"/>
            </a:endParaRPr>
          </a:p>
        </p:txBody>
      </p:sp>
      <p:sp>
        <p:nvSpPr>
          <p:cNvPr id="709" name="テキスト ボックス 708">
            <a:extLst>
              <a:ext uri="{FF2B5EF4-FFF2-40B4-BE49-F238E27FC236}">
                <a16:creationId xmlns:a16="http://schemas.microsoft.com/office/drawing/2014/main" id="{5AE2B59E-2C2E-4A3E-AFF3-137FEC85FDD1}"/>
              </a:ext>
            </a:extLst>
          </p:cNvPr>
          <p:cNvSpPr txBox="1"/>
          <p:nvPr/>
        </p:nvSpPr>
        <p:spPr>
          <a:xfrm>
            <a:off x="3271519" y="5044706"/>
            <a:ext cx="1041376" cy="276999"/>
          </a:xfrm>
          <a:prstGeom prst="rect">
            <a:avLst/>
          </a:prstGeom>
          <a:noFill/>
        </p:spPr>
        <p:txBody>
          <a:bodyPr wrap="square" rtlCol="0">
            <a:spAutoFit/>
          </a:bodyPr>
          <a:lstStyle/>
          <a:p>
            <a:pPr algn="ctr" defTabSz="457200"/>
            <a:r>
              <a:rPr kumimoji="0" lang="en-US" altLang="ja-JP" sz="1200" b="1" dirty="0">
                <a:solidFill>
                  <a:prstClr val="black"/>
                </a:solidFill>
                <a:latin typeface="Calibri" panose="020F0502020204030204"/>
              </a:rPr>
              <a:t>(0,0,…,0,1)</a:t>
            </a:r>
            <a:endParaRPr kumimoji="0" lang="ja-JP" altLang="en-US" sz="1200" b="1" dirty="0">
              <a:solidFill>
                <a:prstClr val="black"/>
              </a:solidFill>
              <a:latin typeface="Calibri" panose="020F0502020204030204"/>
            </a:endParaRPr>
          </a:p>
        </p:txBody>
      </p:sp>
      <p:pic>
        <p:nvPicPr>
          <p:cNvPr id="847" name="グラフィックス 846" descr="歯車">
            <a:extLst>
              <a:ext uri="{FF2B5EF4-FFF2-40B4-BE49-F238E27FC236}">
                <a16:creationId xmlns:a16="http://schemas.microsoft.com/office/drawing/2014/main" id="{73A99C4D-EC0F-4658-8E07-5507D883F2B6}"/>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68889" y="4684287"/>
            <a:ext cx="742042" cy="742042"/>
          </a:xfrm>
          <a:prstGeom prst="rect">
            <a:avLst/>
          </a:prstGeom>
        </p:spPr>
      </p:pic>
      <p:cxnSp>
        <p:nvCxnSpPr>
          <p:cNvPr id="848" name="直線矢印コネクタ 847">
            <a:extLst>
              <a:ext uri="{FF2B5EF4-FFF2-40B4-BE49-F238E27FC236}">
                <a16:creationId xmlns:a16="http://schemas.microsoft.com/office/drawing/2014/main" id="{781B1183-5EB9-4E93-A061-7F858802100A}"/>
              </a:ext>
            </a:extLst>
          </p:cNvPr>
          <p:cNvCxnSpPr>
            <a:cxnSpLocks/>
          </p:cNvCxnSpPr>
          <p:nvPr/>
        </p:nvCxnSpPr>
        <p:spPr>
          <a:xfrm>
            <a:off x="4151623" y="5014662"/>
            <a:ext cx="455235"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sp>
        <p:nvSpPr>
          <p:cNvPr id="849" name="テキスト ボックス 848">
            <a:extLst>
              <a:ext uri="{FF2B5EF4-FFF2-40B4-BE49-F238E27FC236}">
                <a16:creationId xmlns:a16="http://schemas.microsoft.com/office/drawing/2014/main" id="{159B6B5A-45EA-4281-9E18-9EB3A3105452}"/>
              </a:ext>
            </a:extLst>
          </p:cNvPr>
          <p:cNvSpPr txBox="1"/>
          <p:nvPr/>
        </p:nvSpPr>
        <p:spPr>
          <a:xfrm>
            <a:off x="4120889" y="5069605"/>
            <a:ext cx="461665" cy="637309"/>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学習</a:t>
            </a:r>
            <a:endParaRPr kumimoji="0" lang="en-US" altLang="ja-JP" b="1" dirty="0">
              <a:solidFill>
                <a:prstClr val="black">
                  <a:lumMod val="75000"/>
                  <a:lumOff val="25000"/>
                </a:prstClr>
              </a:solidFill>
              <a:latin typeface="Calibri" panose="020F0502020204030204"/>
            </a:endParaRPr>
          </a:p>
        </p:txBody>
      </p:sp>
      <p:pic>
        <p:nvPicPr>
          <p:cNvPr id="850" name="グラフィックス 849" descr="歯車">
            <a:extLst>
              <a:ext uri="{FF2B5EF4-FFF2-40B4-BE49-F238E27FC236}">
                <a16:creationId xmlns:a16="http://schemas.microsoft.com/office/drawing/2014/main" id="{68970F18-A46F-408B-93DE-BF4FFA5A9ED3}"/>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46838" y="5670399"/>
            <a:ext cx="742042" cy="742042"/>
          </a:xfrm>
          <a:prstGeom prst="rect">
            <a:avLst/>
          </a:prstGeom>
        </p:spPr>
      </p:pic>
      <p:sp>
        <p:nvSpPr>
          <p:cNvPr id="851" name="雲 850">
            <a:extLst>
              <a:ext uri="{FF2B5EF4-FFF2-40B4-BE49-F238E27FC236}">
                <a16:creationId xmlns:a16="http://schemas.microsoft.com/office/drawing/2014/main" id="{E4AD13E5-E1A7-42BF-B70C-62B9B7D0A9C1}"/>
              </a:ext>
            </a:extLst>
          </p:cNvPr>
          <p:cNvSpPr/>
          <p:nvPr/>
        </p:nvSpPr>
        <p:spPr>
          <a:xfrm>
            <a:off x="5478098" y="4737072"/>
            <a:ext cx="1750409" cy="1096054"/>
          </a:xfrm>
          <a:prstGeom prst="cloud">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cxnSp>
        <p:nvCxnSpPr>
          <p:cNvPr id="852" name="カギ線コネクタ 3">
            <a:extLst>
              <a:ext uri="{FF2B5EF4-FFF2-40B4-BE49-F238E27FC236}">
                <a16:creationId xmlns:a16="http://schemas.microsoft.com/office/drawing/2014/main" id="{F3F767E3-2204-4811-AF06-C56A1259B9A9}"/>
              </a:ext>
            </a:extLst>
          </p:cNvPr>
          <p:cNvCxnSpPr>
            <a:stCxn id="851" idx="1"/>
            <a:endCxn id="850" idx="1"/>
          </p:cNvCxnSpPr>
          <p:nvPr/>
        </p:nvCxnSpPr>
        <p:spPr>
          <a:xfrm rot="16200000" flipH="1">
            <a:off x="6495340" y="5689921"/>
            <a:ext cx="209461" cy="493535"/>
          </a:xfrm>
          <a:prstGeom prst="bentConnector2">
            <a:avLst/>
          </a:prstGeom>
          <a:noFill/>
          <a:ln w="19050" cap="flat" cmpd="sng" algn="ctr">
            <a:solidFill>
              <a:sysClr val="windowText" lastClr="000000">
                <a:lumMod val="75000"/>
                <a:lumOff val="25000"/>
              </a:sysClr>
            </a:solidFill>
            <a:prstDash val="solid"/>
            <a:miter lim="800000"/>
            <a:tailEnd type="triangle"/>
          </a:ln>
          <a:effectLst/>
        </p:spPr>
      </p:cxnSp>
      <p:grpSp>
        <p:nvGrpSpPr>
          <p:cNvPr id="853" name="グループ化 852">
            <a:extLst>
              <a:ext uri="{FF2B5EF4-FFF2-40B4-BE49-F238E27FC236}">
                <a16:creationId xmlns:a16="http://schemas.microsoft.com/office/drawing/2014/main" id="{63A4C172-4F8A-49FB-8484-5E8CE21903D3}"/>
              </a:ext>
            </a:extLst>
          </p:cNvPr>
          <p:cNvGrpSpPr/>
          <p:nvPr/>
        </p:nvGrpSpPr>
        <p:grpSpPr>
          <a:xfrm>
            <a:off x="6269009" y="4823167"/>
            <a:ext cx="731470" cy="443561"/>
            <a:chOff x="12455755" y="5835829"/>
            <a:chExt cx="731470" cy="443561"/>
          </a:xfrm>
        </p:grpSpPr>
        <p:sp>
          <p:nvSpPr>
            <p:cNvPr id="854" name="正方形/長方形 853">
              <a:extLst>
                <a:ext uri="{FF2B5EF4-FFF2-40B4-BE49-F238E27FC236}">
                  <a16:creationId xmlns:a16="http://schemas.microsoft.com/office/drawing/2014/main" id="{D565ED5C-A0DE-4BA6-BC27-270727098CE0}"/>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55" name="正方形/長方形 854">
              <a:extLst>
                <a:ext uri="{FF2B5EF4-FFF2-40B4-BE49-F238E27FC236}">
                  <a16:creationId xmlns:a16="http://schemas.microsoft.com/office/drawing/2014/main" id="{5A04FE9F-BF0E-4801-9847-22FA8C909218}"/>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56" name="正方形/長方形 855">
              <a:extLst>
                <a:ext uri="{FF2B5EF4-FFF2-40B4-BE49-F238E27FC236}">
                  <a16:creationId xmlns:a16="http://schemas.microsoft.com/office/drawing/2014/main" id="{25DF31EA-4B6E-4D43-AF67-BBCF838708E1}"/>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57" name="テキスト ボックス 856">
              <a:extLst>
                <a:ext uri="{FF2B5EF4-FFF2-40B4-BE49-F238E27FC236}">
                  <a16:creationId xmlns:a16="http://schemas.microsoft.com/office/drawing/2014/main" id="{33F9B6A5-8939-4ADD-9B90-42E56E791EB3}"/>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858" name="グループ化 857">
            <a:extLst>
              <a:ext uri="{FF2B5EF4-FFF2-40B4-BE49-F238E27FC236}">
                <a16:creationId xmlns:a16="http://schemas.microsoft.com/office/drawing/2014/main" id="{863EB274-1986-4AF7-8D30-CF7CC96A3F33}"/>
              </a:ext>
            </a:extLst>
          </p:cNvPr>
          <p:cNvGrpSpPr/>
          <p:nvPr/>
        </p:nvGrpSpPr>
        <p:grpSpPr>
          <a:xfrm>
            <a:off x="6012906" y="5303293"/>
            <a:ext cx="731470" cy="443561"/>
            <a:chOff x="12455755" y="5835829"/>
            <a:chExt cx="731470" cy="443561"/>
          </a:xfrm>
        </p:grpSpPr>
        <p:sp>
          <p:nvSpPr>
            <p:cNvPr id="859" name="正方形/長方形 858">
              <a:extLst>
                <a:ext uri="{FF2B5EF4-FFF2-40B4-BE49-F238E27FC236}">
                  <a16:creationId xmlns:a16="http://schemas.microsoft.com/office/drawing/2014/main" id="{C6B327F9-F003-402D-A1FB-42044C98328B}"/>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60" name="正方形/長方形 859">
              <a:extLst>
                <a:ext uri="{FF2B5EF4-FFF2-40B4-BE49-F238E27FC236}">
                  <a16:creationId xmlns:a16="http://schemas.microsoft.com/office/drawing/2014/main" id="{C62CCA8A-E525-4FAB-BE58-4873789C5C51}"/>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61" name="正方形/長方形 860">
              <a:extLst>
                <a:ext uri="{FF2B5EF4-FFF2-40B4-BE49-F238E27FC236}">
                  <a16:creationId xmlns:a16="http://schemas.microsoft.com/office/drawing/2014/main" id="{B9C591DE-A77A-4821-BF05-28D01614A622}"/>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62" name="テキスト ボックス 861">
              <a:extLst>
                <a:ext uri="{FF2B5EF4-FFF2-40B4-BE49-F238E27FC236}">
                  <a16:creationId xmlns:a16="http://schemas.microsoft.com/office/drawing/2014/main" id="{23578F47-35F5-448E-90E2-344CE9B4C873}"/>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863" name="グループ化 862">
            <a:extLst>
              <a:ext uri="{FF2B5EF4-FFF2-40B4-BE49-F238E27FC236}">
                <a16:creationId xmlns:a16="http://schemas.microsoft.com/office/drawing/2014/main" id="{44C3A574-5A9F-48B7-8499-BD13623063A7}"/>
              </a:ext>
            </a:extLst>
          </p:cNvPr>
          <p:cNvGrpSpPr/>
          <p:nvPr/>
        </p:nvGrpSpPr>
        <p:grpSpPr>
          <a:xfrm>
            <a:off x="5540870" y="4911105"/>
            <a:ext cx="731470" cy="443561"/>
            <a:chOff x="12455755" y="5835829"/>
            <a:chExt cx="731470" cy="443561"/>
          </a:xfrm>
        </p:grpSpPr>
        <p:sp>
          <p:nvSpPr>
            <p:cNvPr id="864" name="正方形/長方形 863">
              <a:extLst>
                <a:ext uri="{FF2B5EF4-FFF2-40B4-BE49-F238E27FC236}">
                  <a16:creationId xmlns:a16="http://schemas.microsoft.com/office/drawing/2014/main" id="{B8C644CF-1ABD-46A5-BC61-205C21E2E839}"/>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65" name="正方形/長方形 864">
              <a:extLst>
                <a:ext uri="{FF2B5EF4-FFF2-40B4-BE49-F238E27FC236}">
                  <a16:creationId xmlns:a16="http://schemas.microsoft.com/office/drawing/2014/main" id="{1B328B4A-CF86-48DF-AEF3-7789D3983028}"/>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66" name="正方形/長方形 865">
              <a:extLst>
                <a:ext uri="{FF2B5EF4-FFF2-40B4-BE49-F238E27FC236}">
                  <a16:creationId xmlns:a16="http://schemas.microsoft.com/office/drawing/2014/main" id="{AB6D4C0A-BDC2-457C-8AC4-4194690DE37D}"/>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67" name="テキスト ボックス 866">
              <a:extLst>
                <a:ext uri="{FF2B5EF4-FFF2-40B4-BE49-F238E27FC236}">
                  <a16:creationId xmlns:a16="http://schemas.microsoft.com/office/drawing/2014/main" id="{A95BA256-6E65-4CDA-A00D-70633EEA74A9}"/>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868" name="グループ化 867">
            <a:extLst>
              <a:ext uri="{FF2B5EF4-FFF2-40B4-BE49-F238E27FC236}">
                <a16:creationId xmlns:a16="http://schemas.microsoft.com/office/drawing/2014/main" id="{5177963A-F78B-43E3-8E28-CF9F8CF19FE3}"/>
              </a:ext>
            </a:extLst>
          </p:cNvPr>
          <p:cNvGrpSpPr/>
          <p:nvPr/>
        </p:nvGrpSpPr>
        <p:grpSpPr>
          <a:xfrm>
            <a:off x="7958353" y="5295971"/>
            <a:ext cx="662961" cy="435298"/>
            <a:chOff x="5677474" y="1307291"/>
            <a:chExt cx="662961" cy="435298"/>
          </a:xfrm>
        </p:grpSpPr>
        <p:sp>
          <p:nvSpPr>
            <p:cNvPr id="869" name="正方形/長方形 868">
              <a:extLst>
                <a:ext uri="{FF2B5EF4-FFF2-40B4-BE49-F238E27FC236}">
                  <a16:creationId xmlns:a16="http://schemas.microsoft.com/office/drawing/2014/main" id="{2BC544B5-21CC-4823-9031-1CECADB0A232}"/>
                </a:ext>
              </a:extLst>
            </p:cNvPr>
            <p:cNvSpPr/>
            <p:nvPr/>
          </p:nvSpPr>
          <p:spPr>
            <a:xfrm>
              <a:off x="5793153" y="1307291"/>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70" name="正方形/長方形 869">
              <a:extLst>
                <a:ext uri="{FF2B5EF4-FFF2-40B4-BE49-F238E27FC236}">
                  <a16:creationId xmlns:a16="http://schemas.microsoft.com/office/drawing/2014/main" id="{2470C272-8D5D-4123-9904-50D05772F074}"/>
                </a:ext>
              </a:extLst>
            </p:cNvPr>
            <p:cNvSpPr/>
            <p:nvPr/>
          </p:nvSpPr>
          <p:spPr>
            <a:xfrm>
              <a:off x="5734951" y="137931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71" name="正方形/長方形 870">
              <a:extLst>
                <a:ext uri="{FF2B5EF4-FFF2-40B4-BE49-F238E27FC236}">
                  <a16:creationId xmlns:a16="http://schemas.microsoft.com/office/drawing/2014/main" id="{755CE8B4-1C96-421A-BDED-55C100BCDD97}"/>
                </a:ext>
              </a:extLst>
            </p:cNvPr>
            <p:cNvSpPr/>
            <p:nvPr/>
          </p:nvSpPr>
          <p:spPr>
            <a:xfrm>
              <a:off x="5677474" y="145133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872" name="グループ化 871">
            <a:extLst>
              <a:ext uri="{FF2B5EF4-FFF2-40B4-BE49-F238E27FC236}">
                <a16:creationId xmlns:a16="http://schemas.microsoft.com/office/drawing/2014/main" id="{0C04644D-2FC1-473B-A5E7-13607B684F84}"/>
              </a:ext>
            </a:extLst>
          </p:cNvPr>
          <p:cNvGrpSpPr/>
          <p:nvPr/>
        </p:nvGrpSpPr>
        <p:grpSpPr>
          <a:xfrm>
            <a:off x="8080148" y="4784256"/>
            <a:ext cx="731470" cy="443561"/>
            <a:chOff x="5281265" y="825588"/>
            <a:chExt cx="731470" cy="443561"/>
          </a:xfrm>
        </p:grpSpPr>
        <p:sp>
          <p:nvSpPr>
            <p:cNvPr id="873" name="正方形/長方形 872">
              <a:extLst>
                <a:ext uri="{FF2B5EF4-FFF2-40B4-BE49-F238E27FC236}">
                  <a16:creationId xmlns:a16="http://schemas.microsoft.com/office/drawing/2014/main" id="{B4D22B44-DED8-4369-8FBD-8F73133C0C44}"/>
                </a:ext>
              </a:extLst>
            </p:cNvPr>
            <p:cNvSpPr/>
            <p:nvPr/>
          </p:nvSpPr>
          <p:spPr>
            <a:xfrm>
              <a:off x="5465453" y="825588"/>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74" name="正方形/長方形 873">
              <a:extLst>
                <a:ext uri="{FF2B5EF4-FFF2-40B4-BE49-F238E27FC236}">
                  <a16:creationId xmlns:a16="http://schemas.microsoft.com/office/drawing/2014/main" id="{D320042C-8B31-4679-8DAF-10200012B613}"/>
                </a:ext>
              </a:extLst>
            </p:cNvPr>
            <p:cNvSpPr/>
            <p:nvPr/>
          </p:nvSpPr>
          <p:spPr>
            <a:xfrm>
              <a:off x="5407251" y="897612"/>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75" name="正方形/長方形 874">
              <a:extLst>
                <a:ext uri="{FF2B5EF4-FFF2-40B4-BE49-F238E27FC236}">
                  <a16:creationId xmlns:a16="http://schemas.microsoft.com/office/drawing/2014/main" id="{219E2326-2353-4CB6-B2F8-07D987771D43}"/>
                </a:ext>
              </a:extLst>
            </p:cNvPr>
            <p:cNvSpPr/>
            <p:nvPr/>
          </p:nvSpPr>
          <p:spPr>
            <a:xfrm>
              <a:off x="5349774" y="969636"/>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76" name="テキスト ボックス 875">
              <a:extLst>
                <a:ext uri="{FF2B5EF4-FFF2-40B4-BE49-F238E27FC236}">
                  <a16:creationId xmlns:a16="http://schemas.microsoft.com/office/drawing/2014/main" id="{9AB7AA34-05FD-4BBB-B007-D81E27776FA0}"/>
                </a:ext>
              </a:extLst>
            </p:cNvPr>
            <p:cNvSpPr txBox="1"/>
            <p:nvPr/>
          </p:nvSpPr>
          <p:spPr>
            <a:xfrm>
              <a:off x="5281265" y="961372"/>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877" name="グループ化 876">
            <a:extLst>
              <a:ext uri="{FF2B5EF4-FFF2-40B4-BE49-F238E27FC236}">
                <a16:creationId xmlns:a16="http://schemas.microsoft.com/office/drawing/2014/main" id="{D39EA8B9-F6CA-4FC5-8094-05ACD954EFF1}"/>
              </a:ext>
            </a:extLst>
          </p:cNvPr>
          <p:cNvGrpSpPr/>
          <p:nvPr/>
        </p:nvGrpSpPr>
        <p:grpSpPr>
          <a:xfrm>
            <a:off x="7342562" y="4949491"/>
            <a:ext cx="731470" cy="443561"/>
            <a:chOff x="4917558" y="1315830"/>
            <a:chExt cx="731470" cy="443561"/>
          </a:xfrm>
        </p:grpSpPr>
        <p:sp>
          <p:nvSpPr>
            <p:cNvPr id="878" name="正方形/長方形 877">
              <a:extLst>
                <a:ext uri="{FF2B5EF4-FFF2-40B4-BE49-F238E27FC236}">
                  <a16:creationId xmlns:a16="http://schemas.microsoft.com/office/drawing/2014/main" id="{D7AE4250-6564-4379-B052-88BFF1632F17}"/>
                </a:ext>
              </a:extLst>
            </p:cNvPr>
            <p:cNvSpPr/>
            <p:nvPr/>
          </p:nvSpPr>
          <p:spPr>
            <a:xfrm>
              <a:off x="5101746" y="1315830"/>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79" name="正方形/長方形 878">
              <a:extLst>
                <a:ext uri="{FF2B5EF4-FFF2-40B4-BE49-F238E27FC236}">
                  <a16:creationId xmlns:a16="http://schemas.microsoft.com/office/drawing/2014/main" id="{7367DC49-EAA0-4E2F-BBF6-DB634DCEB3AA}"/>
                </a:ext>
              </a:extLst>
            </p:cNvPr>
            <p:cNvSpPr/>
            <p:nvPr/>
          </p:nvSpPr>
          <p:spPr>
            <a:xfrm>
              <a:off x="5043544" y="1387854"/>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80" name="正方形/長方形 879">
              <a:extLst>
                <a:ext uri="{FF2B5EF4-FFF2-40B4-BE49-F238E27FC236}">
                  <a16:creationId xmlns:a16="http://schemas.microsoft.com/office/drawing/2014/main" id="{2A11050A-AEA0-4CD8-9658-D8B1FC517875}"/>
                </a:ext>
              </a:extLst>
            </p:cNvPr>
            <p:cNvSpPr/>
            <p:nvPr/>
          </p:nvSpPr>
          <p:spPr>
            <a:xfrm>
              <a:off x="4986067" y="1459878"/>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81" name="テキスト ボックス 880">
              <a:extLst>
                <a:ext uri="{FF2B5EF4-FFF2-40B4-BE49-F238E27FC236}">
                  <a16:creationId xmlns:a16="http://schemas.microsoft.com/office/drawing/2014/main" id="{0B7D9DC0-7DB2-46B5-8B2C-72DA890BE4D4}"/>
                </a:ext>
              </a:extLst>
            </p:cNvPr>
            <p:cNvSpPr txBox="1"/>
            <p:nvPr/>
          </p:nvSpPr>
          <p:spPr>
            <a:xfrm>
              <a:off x="4917558" y="1451614"/>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sp>
        <p:nvSpPr>
          <p:cNvPr id="882" name="テキスト ボックス 881">
            <a:extLst>
              <a:ext uri="{FF2B5EF4-FFF2-40B4-BE49-F238E27FC236}">
                <a16:creationId xmlns:a16="http://schemas.microsoft.com/office/drawing/2014/main" id="{92FEB869-8CBA-4238-8043-7B2B785EDB04}"/>
              </a:ext>
            </a:extLst>
          </p:cNvPr>
          <p:cNvSpPr txBox="1"/>
          <p:nvPr/>
        </p:nvSpPr>
        <p:spPr>
          <a:xfrm>
            <a:off x="7889844" y="5431755"/>
            <a:ext cx="686143" cy="307777"/>
          </a:xfrm>
          <a:prstGeom prst="rect">
            <a:avLst/>
          </a:prstGeom>
          <a:noFill/>
        </p:spPr>
        <p:txBody>
          <a:bodyPr wrap="square" rtlCol="0">
            <a:spAutoFit/>
          </a:bodyPr>
          <a:lstStyle/>
          <a:p>
            <a:pPr algn="ctr" defTabSz="457200"/>
            <a:r>
              <a:rPr lang="en-US" altLang="ja-JP" sz="1400" dirty="0">
                <a:solidFill>
                  <a:prstClr val="black">
                    <a:lumMod val="75000"/>
                    <a:lumOff val="25000"/>
                  </a:prstClr>
                </a:solidFill>
                <a:latin typeface="Calibri" panose="020F0502020204030204"/>
              </a:rPr>
              <a:t>review</a:t>
            </a:r>
            <a:endParaRPr lang="ja-JP" altLang="en-US" sz="1400" dirty="0">
              <a:solidFill>
                <a:prstClr val="black">
                  <a:lumMod val="75000"/>
                  <a:lumOff val="25000"/>
                </a:prstClr>
              </a:solidFill>
              <a:latin typeface="Calibri" panose="020F0502020204030204"/>
            </a:endParaRPr>
          </a:p>
        </p:txBody>
      </p:sp>
      <p:cxnSp>
        <p:nvCxnSpPr>
          <p:cNvPr id="883" name="カギ線コネクタ 912">
            <a:extLst>
              <a:ext uri="{FF2B5EF4-FFF2-40B4-BE49-F238E27FC236}">
                <a16:creationId xmlns:a16="http://schemas.microsoft.com/office/drawing/2014/main" id="{1D122199-8F5E-414B-89FE-0605088C0868}"/>
              </a:ext>
            </a:extLst>
          </p:cNvPr>
          <p:cNvCxnSpPr>
            <a:stCxn id="850" idx="3"/>
          </p:cNvCxnSpPr>
          <p:nvPr/>
        </p:nvCxnSpPr>
        <p:spPr>
          <a:xfrm flipV="1">
            <a:off x="7588880" y="5765240"/>
            <a:ext cx="525599" cy="276180"/>
          </a:xfrm>
          <a:prstGeom prst="bentConnector2">
            <a:avLst/>
          </a:prstGeom>
          <a:noFill/>
          <a:ln w="19050" cap="flat" cmpd="sng" algn="ctr">
            <a:solidFill>
              <a:sysClr val="windowText" lastClr="000000">
                <a:lumMod val="75000"/>
                <a:lumOff val="25000"/>
              </a:sysClr>
            </a:solidFill>
            <a:prstDash val="solid"/>
            <a:miter lim="800000"/>
            <a:tailEnd type="triangle"/>
          </a:ln>
          <a:effectLst/>
        </p:spPr>
      </p:cxnSp>
      <p:sp>
        <p:nvSpPr>
          <p:cNvPr id="886" name="正方形/長方形 885">
            <a:extLst>
              <a:ext uri="{FF2B5EF4-FFF2-40B4-BE49-F238E27FC236}">
                <a16:creationId xmlns:a16="http://schemas.microsoft.com/office/drawing/2014/main" id="{CB87F731-6D06-4497-BBBC-0593241F9329}"/>
              </a:ext>
            </a:extLst>
          </p:cNvPr>
          <p:cNvSpPr/>
          <p:nvPr/>
        </p:nvSpPr>
        <p:spPr>
          <a:xfrm>
            <a:off x="359792" y="4574939"/>
            <a:ext cx="3173668" cy="90251"/>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87" name="テキスト ボックス 886">
            <a:extLst>
              <a:ext uri="{FF2B5EF4-FFF2-40B4-BE49-F238E27FC236}">
                <a16:creationId xmlns:a16="http://schemas.microsoft.com/office/drawing/2014/main" id="{76B982FC-DED3-48F4-8CBC-76F132C3B302}"/>
              </a:ext>
            </a:extLst>
          </p:cNvPr>
          <p:cNvSpPr txBox="1"/>
          <p:nvPr/>
        </p:nvSpPr>
        <p:spPr>
          <a:xfrm>
            <a:off x="1183306" y="4230836"/>
            <a:ext cx="1593412"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自然言語処理</a:t>
            </a:r>
            <a:endParaRPr kumimoji="0" lang="en-US" altLang="ja-JP" b="1" dirty="0">
              <a:solidFill>
                <a:prstClr val="black">
                  <a:lumMod val="75000"/>
                  <a:lumOff val="25000"/>
                </a:prstClr>
              </a:solidFill>
              <a:latin typeface="Calibri" panose="020F0502020204030204"/>
            </a:endParaRPr>
          </a:p>
        </p:txBody>
      </p:sp>
      <p:sp>
        <p:nvSpPr>
          <p:cNvPr id="888" name="正方形/長方形 887">
            <a:extLst>
              <a:ext uri="{FF2B5EF4-FFF2-40B4-BE49-F238E27FC236}">
                <a16:creationId xmlns:a16="http://schemas.microsoft.com/office/drawing/2014/main" id="{3BB71FC5-FEE1-42A5-9663-6FB5E3D87030}"/>
              </a:ext>
            </a:extLst>
          </p:cNvPr>
          <p:cNvSpPr/>
          <p:nvPr/>
        </p:nvSpPr>
        <p:spPr>
          <a:xfrm>
            <a:off x="3681236" y="4575992"/>
            <a:ext cx="1669433" cy="90251"/>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89" name="テキスト ボックス 888">
            <a:extLst>
              <a:ext uri="{FF2B5EF4-FFF2-40B4-BE49-F238E27FC236}">
                <a16:creationId xmlns:a16="http://schemas.microsoft.com/office/drawing/2014/main" id="{897E28C1-9282-4A49-ABD2-8C7EDD86541F}"/>
              </a:ext>
            </a:extLst>
          </p:cNvPr>
          <p:cNvSpPr txBox="1"/>
          <p:nvPr/>
        </p:nvSpPr>
        <p:spPr>
          <a:xfrm>
            <a:off x="3617910" y="4217387"/>
            <a:ext cx="178530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分類モデル構築</a:t>
            </a:r>
            <a:endParaRPr kumimoji="0" lang="en-US" altLang="ja-JP" b="1" dirty="0">
              <a:solidFill>
                <a:prstClr val="black">
                  <a:lumMod val="75000"/>
                  <a:lumOff val="25000"/>
                </a:prstClr>
              </a:solidFill>
              <a:latin typeface="Calibri" panose="020F0502020204030204"/>
            </a:endParaRPr>
          </a:p>
        </p:txBody>
      </p:sp>
      <p:sp>
        <p:nvSpPr>
          <p:cNvPr id="890" name="正方形/長方形 889">
            <a:extLst>
              <a:ext uri="{FF2B5EF4-FFF2-40B4-BE49-F238E27FC236}">
                <a16:creationId xmlns:a16="http://schemas.microsoft.com/office/drawing/2014/main" id="{6DFEC78C-90EA-4599-BEF0-A8C9124E7583}"/>
              </a:ext>
            </a:extLst>
          </p:cNvPr>
          <p:cNvSpPr/>
          <p:nvPr/>
        </p:nvSpPr>
        <p:spPr>
          <a:xfrm>
            <a:off x="5510177" y="4580554"/>
            <a:ext cx="3386174" cy="90251"/>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91" name="テキスト ボックス 890">
            <a:extLst>
              <a:ext uri="{FF2B5EF4-FFF2-40B4-BE49-F238E27FC236}">
                <a16:creationId xmlns:a16="http://schemas.microsoft.com/office/drawing/2014/main" id="{7519B83B-FFCB-484D-820C-193516150253}"/>
              </a:ext>
            </a:extLst>
          </p:cNvPr>
          <p:cNvSpPr txBox="1"/>
          <p:nvPr/>
        </p:nvSpPr>
        <p:spPr>
          <a:xfrm>
            <a:off x="6189076" y="4221949"/>
            <a:ext cx="178530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分類</a:t>
            </a:r>
            <a:endParaRPr kumimoji="0" lang="en-US" altLang="ja-JP" b="1" dirty="0">
              <a:solidFill>
                <a:prstClr val="black">
                  <a:lumMod val="75000"/>
                  <a:lumOff val="25000"/>
                </a:prstClr>
              </a:solidFill>
              <a:latin typeface="Calibri" panose="020F0502020204030204"/>
            </a:endParaRPr>
          </a:p>
        </p:txBody>
      </p:sp>
      <p:sp>
        <p:nvSpPr>
          <p:cNvPr id="1138" name="星 4 463">
            <a:extLst>
              <a:ext uri="{FF2B5EF4-FFF2-40B4-BE49-F238E27FC236}">
                <a16:creationId xmlns:a16="http://schemas.microsoft.com/office/drawing/2014/main" id="{49D686D5-3EDF-4F16-9574-926B1F886F0C}"/>
              </a:ext>
            </a:extLst>
          </p:cNvPr>
          <p:cNvSpPr/>
          <p:nvPr/>
        </p:nvSpPr>
        <p:spPr>
          <a:xfrm>
            <a:off x="2159682" y="4882762"/>
            <a:ext cx="196583" cy="262564"/>
          </a:xfrm>
          <a:prstGeom prst="star4">
            <a:avLst/>
          </a:prstGeom>
          <a:solidFill>
            <a:srgbClr val="FFFF00"/>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39" name="星 4 463">
            <a:extLst>
              <a:ext uri="{FF2B5EF4-FFF2-40B4-BE49-F238E27FC236}">
                <a16:creationId xmlns:a16="http://schemas.microsoft.com/office/drawing/2014/main" id="{77B170BD-527A-4D71-99A7-EB85977DD6E6}"/>
              </a:ext>
            </a:extLst>
          </p:cNvPr>
          <p:cNvSpPr/>
          <p:nvPr/>
        </p:nvSpPr>
        <p:spPr>
          <a:xfrm>
            <a:off x="1074240" y="4765301"/>
            <a:ext cx="196583" cy="262564"/>
          </a:xfrm>
          <a:prstGeom prst="star4">
            <a:avLst/>
          </a:prstGeom>
          <a:solidFill>
            <a:srgbClr val="FFFF00"/>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nvGrpSpPr>
          <p:cNvPr id="1140" name="グループ化 1139">
            <a:extLst>
              <a:ext uri="{FF2B5EF4-FFF2-40B4-BE49-F238E27FC236}">
                <a16:creationId xmlns:a16="http://schemas.microsoft.com/office/drawing/2014/main" id="{E26C8EFC-B280-480A-950C-9E79696DBD63}"/>
              </a:ext>
            </a:extLst>
          </p:cNvPr>
          <p:cNvGrpSpPr/>
          <p:nvPr/>
        </p:nvGrpSpPr>
        <p:grpSpPr>
          <a:xfrm>
            <a:off x="1630599" y="5288097"/>
            <a:ext cx="731470" cy="443561"/>
            <a:chOff x="1828541" y="3600557"/>
            <a:chExt cx="731470" cy="443561"/>
          </a:xfrm>
        </p:grpSpPr>
        <p:sp>
          <p:nvSpPr>
            <p:cNvPr id="1141" name="正方形/長方形 1140">
              <a:extLst>
                <a:ext uri="{FF2B5EF4-FFF2-40B4-BE49-F238E27FC236}">
                  <a16:creationId xmlns:a16="http://schemas.microsoft.com/office/drawing/2014/main" id="{81AFE369-307D-448E-B8F9-37814297F0CB}"/>
                </a:ext>
              </a:extLst>
            </p:cNvPr>
            <p:cNvSpPr/>
            <p:nvPr/>
          </p:nvSpPr>
          <p:spPr>
            <a:xfrm>
              <a:off x="2012729" y="3600557"/>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42" name="正方形/長方形 1141">
              <a:extLst>
                <a:ext uri="{FF2B5EF4-FFF2-40B4-BE49-F238E27FC236}">
                  <a16:creationId xmlns:a16="http://schemas.microsoft.com/office/drawing/2014/main" id="{87E185CA-0E0A-4815-9E6D-94BCEAC0771E}"/>
                </a:ext>
              </a:extLst>
            </p:cNvPr>
            <p:cNvSpPr/>
            <p:nvPr/>
          </p:nvSpPr>
          <p:spPr>
            <a:xfrm>
              <a:off x="1954527" y="3672581"/>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43" name="正方形/長方形 1142">
              <a:extLst>
                <a:ext uri="{FF2B5EF4-FFF2-40B4-BE49-F238E27FC236}">
                  <a16:creationId xmlns:a16="http://schemas.microsoft.com/office/drawing/2014/main" id="{2461B781-A82A-4672-B85D-86ADEAD617CA}"/>
                </a:ext>
              </a:extLst>
            </p:cNvPr>
            <p:cNvSpPr/>
            <p:nvPr/>
          </p:nvSpPr>
          <p:spPr>
            <a:xfrm>
              <a:off x="1897050" y="374460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44" name="テキスト ボックス 1143">
              <a:extLst>
                <a:ext uri="{FF2B5EF4-FFF2-40B4-BE49-F238E27FC236}">
                  <a16:creationId xmlns:a16="http://schemas.microsoft.com/office/drawing/2014/main" id="{7438F1D3-1558-44B9-A973-D3799558D7D2}"/>
                </a:ext>
              </a:extLst>
            </p:cNvPr>
            <p:cNvSpPr txBox="1"/>
            <p:nvPr/>
          </p:nvSpPr>
          <p:spPr>
            <a:xfrm>
              <a:off x="1828541" y="3736341"/>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145" name="グループ化 1144">
            <a:extLst>
              <a:ext uri="{FF2B5EF4-FFF2-40B4-BE49-F238E27FC236}">
                <a16:creationId xmlns:a16="http://schemas.microsoft.com/office/drawing/2014/main" id="{5080BE6B-7F0D-4872-9F5F-4802C12AC0F3}"/>
              </a:ext>
            </a:extLst>
          </p:cNvPr>
          <p:cNvGrpSpPr/>
          <p:nvPr/>
        </p:nvGrpSpPr>
        <p:grpSpPr>
          <a:xfrm>
            <a:off x="936752" y="5295957"/>
            <a:ext cx="731470" cy="443561"/>
            <a:chOff x="296442" y="3703851"/>
            <a:chExt cx="731470" cy="443561"/>
          </a:xfrm>
        </p:grpSpPr>
        <p:sp>
          <p:nvSpPr>
            <p:cNvPr id="1146" name="正方形/長方形 1145">
              <a:extLst>
                <a:ext uri="{FF2B5EF4-FFF2-40B4-BE49-F238E27FC236}">
                  <a16:creationId xmlns:a16="http://schemas.microsoft.com/office/drawing/2014/main" id="{B3CFD80E-2A20-48D8-8EA5-A7F31AF673BE}"/>
                </a:ext>
              </a:extLst>
            </p:cNvPr>
            <p:cNvSpPr/>
            <p:nvPr/>
          </p:nvSpPr>
          <p:spPr>
            <a:xfrm>
              <a:off x="480630" y="3703851"/>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47" name="正方形/長方形 1146">
              <a:extLst>
                <a:ext uri="{FF2B5EF4-FFF2-40B4-BE49-F238E27FC236}">
                  <a16:creationId xmlns:a16="http://schemas.microsoft.com/office/drawing/2014/main" id="{466830EE-421F-4DB0-AF1B-A8D67417CFAA}"/>
                </a:ext>
              </a:extLst>
            </p:cNvPr>
            <p:cNvSpPr/>
            <p:nvPr/>
          </p:nvSpPr>
          <p:spPr>
            <a:xfrm>
              <a:off x="422428" y="3775875"/>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48" name="正方形/長方形 1147">
              <a:extLst>
                <a:ext uri="{FF2B5EF4-FFF2-40B4-BE49-F238E27FC236}">
                  <a16:creationId xmlns:a16="http://schemas.microsoft.com/office/drawing/2014/main" id="{0575940F-D105-4658-956C-399B06F639C2}"/>
                </a:ext>
              </a:extLst>
            </p:cNvPr>
            <p:cNvSpPr/>
            <p:nvPr/>
          </p:nvSpPr>
          <p:spPr>
            <a:xfrm>
              <a:off x="364951" y="384789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49" name="テキスト ボックス 1148">
              <a:extLst>
                <a:ext uri="{FF2B5EF4-FFF2-40B4-BE49-F238E27FC236}">
                  <a16:creationId xmlns:a16="http://schemas.microsoft.com/office/drawing/2014/main" id="{77503BDF-CECE-4FD7-B116-5FDEC2F359E4}"/>
                </a:ext>
              </a:extLst>
            </p:cNvPr>
            <p:cNvSpPr txBox="1"/>
            <p:nvPr/>
          </p:nvSpPr>
          <p:spPr>
            <a:xfrm>
              <a:off x="296442" y="3839635"/>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150" name="グループ化 1149">
            <a:extLst>
              <a:ext uri="{FF2B5EF4-FFF2-40B4-BE49-F238E27FC236}">
                <a16:creationId xmlns:a16="http://schemas.microsoft.com/office/drawing/2014/main" id="{D2FB08BB-F052-4135-86C7-401B453E65C1}"/>
              </a:ext>
            </a:extLst>
          </p:cNvPr>
          <p:cNvGrpSpPr/>
          <p:nvPr/>
        </p:nvGrpSpPr>
        <p:grpSpPr>
          <a:xfrm>
            <a:off x="1301163" y="4807728"/>
            <a:ext cx="731470" cy="443561"/>
            <a:chOff x="1054802" y="3755531"/>
            <a:chExt cx="731470" cy="443561"/>
          </a:xfrm>
        </p:grpSpPr>
        <p:sp>
          <p:nvSpPr>
            <p:cNvPr id="1151" name="正方形/長方形 1150">
              <a:extLst>
                <a:ext uri="{FF2B5EF4-FFF2-40B4-BE49-F238E27FC236}">
                  <a16:creationId xmlns:a16="http://schemas.microsoft.com/office/drawing/2014/main" id="{E1F05245-03BC-474E-8BB4-03D2D41CC0C0}"/>
                </a:ext>
              </a:extLst>
            </p:cNvPr>
            <p:cNvSpPr/>
            <p:nvPr/>
          </p:nvSpPr>
          <p:spPr>
            <a:xfrm>
              <a:off x="1238990" y="3755531"/>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52" name="正方形/長方形 1151">
              <a:extLst>
                <a:ext uri="{FF2B5EF4-FFF2-40B4-BE49-F238E27FC236}">
                  <a16:creationId xmlns:a16="http://schemas.microsoft.com/office/drawing/2014/main" id="{0FB88E7A-F0C2-4AD9-99FC-58FA3142CA16}"/>
                </a:ext>
              </a:extLst>
            </p:cNvPr>
            <p:cNvSpPr/>
            <p:nvPr/>
          </p:nvSpPr>
          <p:spPr>
            <a:xfrm>
              <a:off x="1180788" y="3827555"/>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53" name="正方形/長方形 1152">
              <a:extLst>
                <a:ext uri="{FF2B5EF4-FFF2-40B4-BE49-F238E27FC236}">
                  <a16:creationId xmlns:a16="http://schemas.microsoft.com/office/drawing/2014/main" id="{DF7C5E7C-26B7-4579-AF26-735A3AA8BC68}"/>
                </a:ext>
              </a:extLst>
            </p:cNvPr>
            <p:cNvSpPr/>
            <p:nvPr/>
          </p:nvSpPr>
          <p:spPr>
            <a:xfrm>
              <a:off x="1123311" y="3899579"/>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54" name="テキスト ボックス 1153">
              <a:extLst>
                <a:ext uri="{FF2B5EF4-FFF2-40B4-BE49-F238E27FC236}">
                  <a16:creationId xmlns:a16="http://schemas.microsoft.com/office/drawing/2014/main" id="{EB89F2CA-8E0A-42E1-9007-9F47D1C1BE66}"/>
                </a:ext>
              </a:extLst>
            </p:cNvPr>
            <p:cNvSpPr txBox="1"/>
            <p:nvPr/>
          </p:nvSpPr>
          <p:spPr>
            <a:xfrm>
              <a:off x="1054802" y="3891315"/>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sp>
        <p:nvSpPr>
          <p:cNvPr id="1225" name="正方形/長方形 1224">
            <a:extLst>
              <a:ext uri="{FF2B5EF4-FFF2-40B4-BE49-F238E27FC236}">
                <a16:creationId xmlns:a16="http://schemas.microsoft.com/office/drawing/2014/main" id="{8D7D1DC6-6E2C-4A03-9C51-5327D095B4E8}"/>
              </a:ext>
            </a:extLst>
          </p:cNvPr>
          <p:cNvSpPr/>
          <p:nvPr/>
        </p:nvSpPr>
        <p:spPr>
          <a:xfrm>
            <a:off x="286723" y="1212281"/>
            <a:ext cx="6198552" cy="91718"/>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26" name="テキスト ボックス 1225">
            <a:extLst>
              <a:ext uri="{FF2B5EF4-FFF2-40B4-BE49-F238E27FC236}">
                <a16:creationId xmlns:a16="http://schemas.microsoft.com/office/drawing/2014/main" id="{C91BFE6D-0FF6-4866-85AD-D60569713313}"/>
              </a:ext>
            </a:extLst>
          </p:cNvPr>
          <p:cNvSpPr txBox="1"/>
          <p:nvPr/>
        </p:nvSpPr>
        <p:spPr>
          <a:xfrm>
            <a:off x="2522783" y="883843"/>
            <a:ext cx="179305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データの用意</a:t>
            </a:r>
            <a:endParaRPr kumimoji="0" lang="en-US" altLang="ja-JP" b="1" dirty="0">
              <a:solidFill>
                <a:prstClr val="black">
                  <a:lumMod val="75000"/>
                  <a:lumOff val="25000"/>
                </a:prstClr>
              </a:solidFill>
              <a:latin typeface="Calibri" panose="020F0502020204030204"/>
            </a:endParaRPr>
          </a:p>
        </p:txBody>
      </p:sp>
      <p:sp>
        <p:nvSpPr>
          <p:cNvPr id="1227" name="雲 1226">
            <a:extLst>
              <a:ext uri="{FF2B5EF4-FFF2-40B4-BE49-F238E27FC236}">
                <a16:creationId xmlns:a16="http://schemas.microsoft.com/office/drawing/2014/main" id="{749243CA-6A1D-4993-A7ED-5CE361418EC5}"/>
              </a:ext>
            </a:extLst>
          </p:cNvPr>
          <p:cNvSpPr/>
          <p:nvPr/>
        </p:nvSpPr>
        <p:spPr>
          <a:xfrm>
            <a:off x="284221" y="1376648"/>
            <a:ext cx="2545865" cy="1617200"/>
          </a:xfrm>
          <a:prstGeom prst="cloud">
            <a:avLst/>
          </a:prstGeom>
          <a:solidFill>
            <a:srgbClr val="E9BC9E"/>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28" name="テキスト ボックス 1227">
            <a:extLst>
              <a:ext uri="{FF2B5EF4-FFF2-40B4-BE49-F238E27FC236}">
                <a16:creationId xmlns:a16="http://schemas.microsoft.com/office/drawing/2014/main" id="{FCD23B1B-BB2A-4782-B37D-B98B8CBA7AA6}"/>
              </a:ext>
            </a:extLst>
          </p:cNvPr>
          <p:cNvSpPr txBox="1"/>
          <p:nvPr/>
        </p:nvSpPr>
        <p:spPr>
          <a:xfrm>
            <a:off x="635418" y="3010567"/>
            <a:ext cx="179305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フォーラム</a:t>
            </a:r>
            <a:endParaRPr kumimoji="0" lang="en-US" altLang="ja-JP" b="1" dirty="0">
              <a:solidFill>
                <a:prstClr val="black">
                  <a:lumMod val="75000"/>
                  <a:lumOff val="25000"/>
                </a:prstClr>
              </a:solidFill>
              <a:latin typeface="Calibri" panose="020F0502020204030204"/>
            </a:endParaRPr>
          </a:p>
        </p:txBody>
      </p:sp>
      <p:cxnSp>
        <p:nvCxnSpPr>
          <p:cNvPr id="1229" name="直線矢印コネクタ 1228">
            <a:extLst>
              <a:ext uri="{FF2B5EF4-FFF2-40B4-BE49-F238E27FC236}">
                <a16:creationId xmlns:a16="http://schemas.microsoft.com/office/drawing/2014/main" id="{BE4885EF-255E-4B20-8CA3-EB03096C405F}"/>
              </a:ext>
            </a:extLst>
          </p:cNvPr>
          <p:cNvCxnSpPr/>
          <p:nvPr/>
        </p:nvCxnSpPr>
        <p:spPr>
          <a:xfrm>
            <a:off x="2821451" y="1728994"/>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sp>
        <p:nvSpPr>
          <p:cNvPr id="1230" name="テキスト ボックス 1229">
            <a:extLst>
              <a:ext uri="{FF2B5EF4-FFF2-40B4-BE49-F238E27FC236}">
                <a16:creationId xmlns:a16="http://schemas.microsoft.com/office/drawing/2014/main" id="{7963B645-15F9-4157-88C5-BCFDF36A62C0}"/>
              </a:ext>
            </a:extLst>
          </p:cNvPr>
          <p:cNvSpPr txBox="1"/>
          <p:nvPr/>
        </p:nvSpPr>
        <p:spPr>
          <a:xfrm>
            <a:off x="2829668" y="1769719"/>
            <a:ext cx="461665" cy="615573"/>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抽出</a:t>
            </a:r>
            <a:endParaRPr kumimoji="0" lang="en-US" altLang="ja-JP" b="1" dirty="0">
              <a:solidFill>
                <a:prstClr val="black">
                  <a:lumMod val="75000"/>
                  <a:lumOff val="25000"/>
                </a:prstClr>
              </a:solidFill>
              <a:latin typeface="Calibri" panose="020F0502020204030204"/>
            </a:endParaRPr>
          </a:p>
        </p:txBody>
      </p:sp>
      <p:sp>
        <p:nvSpPr>
          <p:cNvPr id="1231" name="テキスト ボックス 1230">
            <a:extLst>
              <a:ext uri="{FF2B5EF4-FFF2-40B4-BE49-F238E27FC236}">
                <a16:creationId xmlns:a16="http://schemas.microsoft.com/office/drawing/2014/main" id="{AE316089-7A2F-4B64-9062-0B3C5B985E7A}"/>
              </a:ext>
            </a:extLst>
          </p:cNvPr>
          <p:cNvSpPr txBox="1"/>
          <p:nvPr/>
        </p:nvSpPr>
        <p:spPr>
          <a:xfrm>
            <a:off x="3076221" y="2452952"/>
            <a:ext cx="1614682"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教師データ</a:t>
            </a:r>
            <a:endParaRPr kumimoji="0" lang="en-US" altLang="ja-JP" b="1" dirty="0">
              <a:solidFill>
                <a:prstClr val="black">
                  <a:lumMod val="75000"/>
                  <a:lumOff val="25000"/>
                </a:prstClr>
              </a:solidFill>
              <a:latin typeface="Calibri" panose="020F0502020204030204"/>
            </a:endParaRPr>
          </a:p>
        </p:txBody>
      </p:sp>
      <p:cxnSp>
        <p:nvCxnSpPr>
          <p:cNvPr id="1232" name="直線コネクタ 1231">
            <a:extLst>
              <a:ext uri="{FF2B5EF4-FFF2-40B4-BE49-F238E27FC236}">
                <a16:creationId xmlns:a16="http://schemas.microsoft.com/office/drawing/2014/main" id="{36D1AF2C-75B6-419B-809B-60254BAD829B}"/>
              </a:ext>
            </a:extLst>
          </p:cNvPr>
          <p:cNvCxnSpPr>
            <a:cxnSpLocks/>
          </p:cNvCxnSpPr>
          <p:nvPr/>
        </p:nvCxnSpPr>
        <p:spPr>
          <a:xfrm>
            <a:off x="1182497" y="1493322"/>
            <a:ext cx="809" cy="1376084"/>
          </a:xfrm>
          <a:prstGeom prst="line">
            <a:avLst/>
          </a:prstGeom>
          <a:noFill/>
          <a:ln w="28575" cap="flat" cmpd="sng" algn="ctr">
            <a:solidFill>
              <a:sysClr val="window" lastClr="FFFFFF"/>
            </a:solidFill>
            <a:prstDash val="dash"/>
            <a:miter lim="800000"/>
          </a:ln>
          <a:effectLst/>
        </p:spPr>
      </p:cxnSp>
      <p:cxnSp>
        <p:nvCxnSpPr>
          <p:cNvPr id="1233" name="直線コネクタ 1232">
            <a:extLst>
              <a:ext uri="{FF2B5EF4-FFF2-40B4-BE49-F238E27FC236}">
                <a16:creationId xmlns:a16="http://schemas.microsoft.com/office/drawing/2014/main" id="{35A08B2F-AD7D-43B8-9A1E-5D7910D9ED8F}"/>
              </a:ext>
            </a:extLst>
          </p:cNvPr>
          <p:cNvCxnSpPr>
            <a:cxnSpLocks/>
          </p:cNvCxnSpPr>
          <p:nvPr/>
        </p:nvCxnSpPr>
        <p:spPr>
          <a:xfrm>
            <a:off x="1940244" y="1425144"/>
            <a:ext cx="0" cy="1368062"/>
          </a:xfrm>
          <a:prstGeom prst="line">
            <a:avLst/>
          </a:prstGeom>
          <a:noFill/>
          <a:ln w="28575" cap="flat" cmpd="sng" algn="ctr">
            <a:solidFill>
              <a:sysClr val="window" lastClr="FFFFFF"/>
            </a:solidFill>
            <a:prstDash val="dash"/>
            <a:miter lim="800000"/>
          </a:ln>
          <a:effectLst/>
        </p:spPr>
      </p:cxnSp>
      <p:grpSp>
        <p:nvGrpSpPr>
          <p:cNvPr id="1234" name="グループ化 1233">
            <a:extLst>
              <a:ext uri="{FF2B5EF4-FFF2-40B4-BE49-F238E27FC236}">
                <a16:creationId xmlns:a16="http://schemas.microsoft.com/office/drawing/2014/main" id="{3578EA95-48E9-4603-A2FA-BEA468CBE6CD}"/>
              </a:ext>
            </a:extLst>
          </p:cNvPr>
          <p:cNvGrpSpPr/>
          <p:nvPr/>
        </p:nvGrpSpPr>
        <p:grpSpPr>
          <a:xfrm>
            <a:off x="406537" y="1673352"/>
            <a:ext cx="731470" cy="443561"/>
            <a:chOff x="296442" y="3703851"/>
            <a:chExt cx="731470" cy="443561"/>
          </a:xfrm>
        </p:grpSpPr>
        <p:sp>
          <p:nvSpPr>
            <p:cNvPr id="1235" name="正方形/長方形 1234">
              <a:extLst>
                <a:ext uri="{FF2B5EF4-FFF2-40B4-BE49-F238E27FC236}">
                  <a16:creationId xmlns:a16="http://schemas.microsoft.com/office/drawing/2014/main" id="{54E37EEE-8782-4289-964F-CD34E6048440}"/>
                </a:ext>
              </a:extLst>
            </p:cNvPr>
            <p:cNvSpPr/>
            <p:nvPr/>
          </p:nvSpPr>
          <p:spPr>
            <a:xfrm>
              <a:off x="480630" y="3703851"/>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36" name="正方形/長方形 1235">
              <a:extLst>
                <a:ext uri="{FF2B5EF4-FFF2-40B4-BE49-F238E27FC236}">
                  <a16:creationId xmlns:a16="http://schemas.microsoft.com/office/drawing/2014/main" id="{0D954D07-EBA4-4ADE-AB56-59960FC18639}"/>
                </a:ext>
              </a:extLst>
            </p:cNvPr>
            <p:cNvSpPr/>
            <p:nvPr/>
          </p:nvSpPr>
          <p:spPr>
            <a:xfrm>
              <a:off x="422428" y="3775875"/>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37" name="正方形/長方形 1236">
              <a:extLst>
                <a:ext uri="{FF2B5EF4-FFF2-40B4-BE49-F238E27FC236}">
                  <a16:creationId xmlns:a16="http://schemas.microsoft.com/office/drawing/2014/main" id="{54C771FF-EC63-47FC-B546-5E874C4CDF82}"/>
                </a:ext>
              </a:extLst>
            </p:cNvPr>
            <p:cNvSpPr/>
            <p:nvPr/>
          </p:nvSpPr>
          <p:spPr>
            <a:xfrm>
              <a:off x="364951" y="384789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38" name="テキスト ボックス 1237">
              <a:extLst>
                <a:ext uri="{FF2B5EF4-FFF2-40B4-BE49-F238E27FC236}">
                  <a16:creationId xmlns:a16="http://schemas.microsoft.com/office/drawing/2014/main" id="{26BB06FE-B05E-4AA7-AB88-BF727A6CF469}"/>
                </a:ext>
              </a:extLst>
            </p:cNvPr>
            <p:cNvSpPr txBox="1"/>
            <p:nvPr/>
          </p:nvSpPr>
          <p:spPr>
            <a:xfrm>
              <a:off x="296442" y="3839635"/>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239" name="グループ化 1238">
            <a:extLst>
              <a:ext uri="{FF2B5EF4-FFF2-40B4-BE49-F238E27FC236}">
                <a16:creationId xmlns:a16="http://schemas.microsoft.com/office/drawing/2014/main" id="{2EF3CD80-85C4-42B9-AC44-E1D86C645E98}"/>
              </a:ext>
            </a:extLst>
          </p:cNvPr>
          <p:cNvGrpSpPr/>
          <p:nvPr/>
        </p:nvGrpSpPr>
        <p:grpSpPr>
          <a:xfrm>
            <a:off x="330045" y="2233972"/>
            <a:ext cx="731470" cy="443561"/>
            <a:chOff x="219950" y="4264471"/>
            <a:chExt cx="731470" cy="443561"/>
          </a:xfrm>
        </p:grpSpPr>
        <p:sp>
          <p:nvSpPr>
            <p:cNvPr id="1240" name="正方形/長方形 1239">
              <a:extLst>
                <a:ext uri="{FF2B5EF4-FFF2-40B4-BE49-F238E27FC236}">
                  <a16:creationId xmlns:a16="http://schemas.microsoft.com/office/drawing/2014/main" id="{255AC947-2F52-4DC9-816F-433EDFA6C336}"/>
                </a:ext>
              </a:extLst>
            </p:cNvPr>
            <p:cNvSpPr/>
            <p:nvPr/>
          </p:nvSpPr>
          <p:spPr>
            <a:xfrm>
              <a:off x="404138" y="4264471"/>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41" name="正方形/長方形 1240">
              <a:extLst>
                <a:ext uri="{FF2B5EF4-FFF2-40B4-BE49-F238E27FC236}">
                  <a16:creationId xmlns:a16="http://schemas.microsoft.com/office/drawing/2014/main" id="{F27E63C1-074D-41D1-A5EF-186C7695C974}"/>
                </a:ext>
              </a:extLst>
            </p:cNvPr>
            <p:cNvSpPr/>
            <p:nvPr/>
          </p:nvSpPr>
          <p:spPr>
            <a:xfrm>
              <a:off x="345936" y="4336495"/>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42" name="正方形/長方形 1241">
              <a:extLst>
                <a:ext uri="{FF2B5EF4-FFF2-40B4-BE49-F238E27FC236}">
                  <a16:creationId xmlns:a16="http://schemas.microsoft.com/office/drawing/2014/main" id="{88B2F18B-0F7E-47CA-BAAB-3050E93DABC4}"/>
                </a:ext>
              </a:extLst>
            </p:cNvPr>
            <p:cNvSpPr/>
            <p:nvPr/>
          </p:nvSpPr>
          <p:spPr>
            <a:xfrm>
              <a:off x="288459" y="440851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43" name="テキスト ボックス 1242">
              <a:extLst>
                <a:ext uri="{FF2B5EF4-FFF2-40B4-BE49-F238E27FC236}">
                  <a16:creationId xmlns:a16="http://schemas.microsoft.com/office/drawing/2014/main" id="{D0AD2CCE-058F-4C41-99F6-AC028C1C620C}"/>
                </a:ext>
              </a:extLst>
            </p:cNvPr>
            <p:cNvSpPr txBox="1"/>
            <p:nvPr/>
          </p:nvSpPr>
          <p:spPr>
            <a:xfrm>
              <a:off x="219950" y="4400255"/>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244" name="グループ化 1243">
            <a:extLst>
              <a:ext uri="{FF2B5EF4-FFF2-40B4-BE49-F238E27FC236}">
                <a16:creationId xmlns:a16="http://schemas.microsoft.com/office/drawing/2014/main" id="{E354A4B3-ECC2-4456-9CE6-73F277812B77}"/>
              </a:ext>
            </a:extLst>
          </p:cNvPr>
          <p:cNvGrpSpPr/>
          <p:nvPr/>
        </p:nvGrpSpPr>
        <p:grpSpPr>
          <a:xfrm>
            <a:off x="1164897" y="1725032"/>
            <a:ext cx="731470" cy="443561"/>
            <a:chOff x="1054802" y="3755531"/>
            <a:chExt cx="731470" cy="443561"/>
          </a:xfrm>
        </p:grpSpPr>
        <p:sp>
          <p:nvSpPr>
            <p:cNvPr id="1245" name="正方形/長方形 1244">
              <a:extLst>
                <a:ext uri="{FF2B5EF4-FFF2-40B4-BE49-F238E27FC236}">
                  <a16:creationId xmlns:a16="http://schemas.microsoft.com/office/drawing/2014/main" id="{B2C52025-59DD-420C-AEAA-3CF2A8DCE9B2}"/>
                </a:ext>
              </a:extLst>
            </p:cNvPr>
            <p:cNvSpPr/>
            <p:nvPr/>
          </p:nvSpPr>
          <p:spPr>
            <a:xfrm>
              <a:off x="1238990" y="3755531"/>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46" name="正方形/長方形 1245">
              <a:extLst>
                <a:ext uri="{FF2B5EF4-FFF2-40B4-BE49-F238E27FC236}">
                  <a16:creationId xmlns:a16="http://schemas.microsoft.com/office/drawing/2014/main" id="{2E182BBD-6225-4180-84F5-20EE6BBDEB23}"/>
                </a:ext>
              </a:extLst>
            </p:cNvPr>
            <p:cNvSpPr/>
            <p:nvPr/>
          </p:nvSpPr>
          <p:spPr>
            <a:xfrm>
              <a:off x="1180788" y="3827555"/>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47" name="正方形/長方形 1246">
              <a:extLst>
                <a:ext uri="{FF2B5EF4-FFF2-40B4-BE49-F238E27FC236}">
                  <a16:creationId xmlns:a16="http://schemas.microsoft.com/office/drawing/2014/main" id="{AFC4894A-4C39-47BA-A250-CB9EDC9F8BC5}"/>
                </a:ext>
              </a:extLst>
            </p:cNvPr>
            <p:cNvSpPr/>
            <p:nvPr/>
          </p:nvSpPr>
          <p:spPr>
            <a:xfrm>
              <a:off x="1123311" y="3899579"/>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48" name="テキスト ボックス 1247">
              <a:extLst>
                <a:ext uri="{FF2B5EF4-FFF2-40B4-BE49-F238E27FC236}">
                  <a16:creationId xmlns:a16="http://schemas.microsoft.com/office/drawing/2014/main" id="{86671871-FAEE-4E71-8BE9-FDFDF6EEDDCC}"/>
                </a:ext>
              </a:extLst>
            </p:cNvPr>
            <p:cNvSpPr txBox="1"/>
            <p:nvPr/>
          </p:nvSpPr>
          <p:spPr>
            <a:xfrm>
              <a:off x="1054802" y="3891315"/>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249" name="グループ化 1248">
            <a:extLst>
              <a:ext uri="{FF2B5EF4-FFF2-40B4-BE49-F238E27FC236}">
                <a16:creationId xmlns:a16="http://schemas.microsoft.com/office/drawing/2014/main" id="{4E644B1C-8A85-478A-88F0-71CD86147936}"/>
              </a:ext>
            </a:extLst>
          </p:cNvPr>
          <p:cNvGrpSpPr/>
          <p:nvPr/>
        </p:nvGrpSpPr>
        <p:grpSpPr>
          <a:xfrm>
            <a:off x="1152954" y="2287196"/>
            <a:ext cx="731470" cy="443561"/>
            <a:chOff x="1042859" y="4317695"/>
            <a:chExt cx="731470" cy="443561"/>
          </a:xfrm>
        </p:grpSpPr>
        <p:sp>
          <p:nvSpPr>
            <p:cNvPr id="1250" name="正方形/長方形 1249">
              <a:extLst>
                <a:ext uri="{FF2B5EF4-FFF2-40B4-BE49-F238E27FC236}">
                  <a16:creationId xmlns:a16="http://schemas.microsoft.com/office/drawing/2014/main" id="{C090FF69-79AF-4601-AB48-A83D8E04A67F}"/>
                </a:ext>
              </a:extLst>
            </p:cNvPr>
            <p:cNvSpPr/>
            <p:nvPr/>
          </p:nvSpPr>
          <p:spPr>
            <a:xfrm>
              <a:off x="1227047" y="4317695"/>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51" name="正方形/長方形 1250">
              <a:extLst>
                <a:ext uri="{FF2B5EF4-FFF2-40B4-BE49-F238E27FC236}">
                  <a16:creationId xmlns:a16="http://schemas.microsoft.com/office/drawing/2014/main" id="{638286B2-0DA1-4400-B01B-BCE14C2CB2EE}"/>
                </a:ext>
              </a:extLst>
            </p:cNvPr>
            <p:cNvSpPr/>
            <p:nvPr/>
          </p:nvSpPr>
          <p:spPr>
            <a:xfrm>
              <a:off x="1168845" y="4389719"/>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52" name="正方形/長方形 1251">
              <a:extLst>
                <a:ext uri="{FF2B5EF4-FFF2-40B4-BE49-F238E27FC236}">
                  <a16:creationId xmlns:a16="http://schemas.microsoft.com/office/drawing/2014/main" id="{481E56B3-A5F8-4CE9-92D8-904BCAFF454A}"/>
                </a:ext>
              </a:extLst>
            </p:cNvPr>
            <p:cNvSpPr/>
            <p:nvPr/>
          </p:nvSpPr>
          <p:spPr>
            <a:xfrm>
              <a:off x="1111368" y="4461743"/>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53" name="テキスト ボックス 1252">
              <a:extLst>
                <a:ext uri="{FF2B5EF4-FFF2-40B4-BE49-F238E27FC236}">
                  <a16:creationId xmlns:a16="http://schemas.microsoft.com/office/drawing/2014/main" id="{852B92DF-2C31-4261-AF8D-5B5D4C0360FF}"/>
                </a:ext>
              </a:extLst>
            </p:cNvPr>
            <p:cNvSpPr txBox="1"/>
            <p:nvPr/>
          </p:nvSpPr>
          <p:spPr>
            <a:xfrm>
              <a:off x="1042859" y="4453479"/>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254" name="グループ化 1253">
            <a:extLst>
              <a:ext uri="{FF2B5EF4-FFF2-40B4-BE49-F238E27FC236}">
                <a16:creationId xmlns:a16="http://schemas.microsoft.com/office/drawing/2014/main" id="{4ACA7A5C-9742-4340-8508-5C2DB02475C2}"/>
              </a:ext>
            </a:extLst>
          </p:cNvPr>
          <p:cNvGrpSpPr/>
          <p:nvPr/>
        </p:nvGrpSpPr>
        <p:grpSpPr>
          <a:xfrm>
            <a:off x="1914971" y="2150559"/>
            <a:ext cx="731470" cy="443561"/>
            <a:chOff x="1804876" y="4181058"/>
            <a:chExt cx="731470" cy="443561"/>
          </a:xfrm>
        </p:grpSpPr>
        <p:sp>
          <p:nvSpPr>
            <p:cNvPr id="1255" name="正方形/長方形 1254">
              <a:extLst>
                <a:ext uri="{FF2B5EF4-FFF2-40B4-BE49-F238E27FC236}">
                  <a16:creationId xmlns:a16="http://schemas.microsoft.com/office/drawing/2014/main" id="{8B65999B-0472-45E3-92CE-89B03A719239}"/>
                </a:ext>
              </a:extLst>
            </p:cNvPr>
            <p:cNvSpPr/>
            <p:nvPr/>
          </p:nvSpPr>
          <p:spPr>
            <a:xfrm>
              <a:off x="1989064" y="4181058"/>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56" name="正方形/長方形 1255">
              <a:extLst>
                <a:ext uri="{FF2B5EF4-FFF2-40B4-BE49-F238E27FC236}">
                  <a16:creationId xmlns:a16="http://schemas.microsoft.com/office/drawing/2014/main" id="{82D4B2ED-9242-420C-B570-0DE0F2BFF447}"/>
                </a:ext>
              </a:extLst>
            </p:cNvPr>
            <p:cNvSpPr/>
            <p:nvPr/>
          </p:nvSpPr>
          <p:spPr>
            <a:xfrm>
              <a:off x="1930862" y="4253082"/>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57" name="正方形/長方形 1256">
              <a:extLst>
                <a:ext uri="{FF2B5EF4-FFF2-40B4-BE49-F238E27FC236}">
                  <a16:creationId xmlns:a16="http://schemas.microsoft.com/office/drawing/2014/main" id="{50913FE0-6719-44C9-BE35-995DD37FA3B0}"/>
                </a:ext>
              </a:extLst>
            </p:cNvPr>
            <p:cNvSpPr/>
            <p:nvPr/>
          </p:nvSpPr>
          <p:spPr>
            <a:xfrm>
              <a:off x="1873385" y="4325106"/>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58" name="テキスト ボックス 1257">
              <a:extLst>
                <a:ext uri="{FF2B5EF4-FFF2-40B4-BE49-F238E27FC236}">
                  <a16:creationId xmlns:a16="http://schemas.microsoft.com/office/drawing/2014/main" id="{D712872F-EB66-47C2-B5F4-DFF242103862}"/>
                </a:ext>
              </a:extLst>
            </p:cNvPr>
            <p:cNvSpPr txBox="1"/>
            <p:nvPr/>
          </p:nvSpPr>
          <p:spPr>
            <a:xfrm>
              <a:off x="1804876" y="4316842"/>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259" name="グループ化 1258">
            <a:extLst>
              <a:ext uri="{FF2B5EF4-FFF2-40B4-BE49-F238E27FC236}">
                <a16:creationId xmlns:a16="http://schemas.microsoft.com/office/drawing/2014/main" id="{A311956A-7639-4D2D-B5BF-CD5862E54401}"/>
              </a:ext>
            </a:extLst>
          </p:cNvPr>
          <p:cNvGrpSpPr/>
          <p:nvPr/>
        </p:nvGrpSpPr>
        <p:grpSpPr>
          <a:xfrm>
            <a:off x="1938636" y="1570058"/>
            <a:ext cx="731470" cy="443561"/>
            <a:chOff x="1828541" y="3600557"/>
            <a:chExt cx="731470" cy="443561"/>
          </a:xfrm>
        </p:grpSpPr>
        <p:sp>
          <p:nvSpPr>
            <p:cNvPr id="1260" name="正方形/長方形 1259">
              <a:extLst>
                <a:ext uri="{FF2B5EF4-FFF2-40B4-BE49-F238E27FC236}">
                  <a16:creationId xmlns:a16="http://schemas.microsoft.com/office/drawing/2014/main" id="{0DEDF4AC-C19E-4E83-A346-52A22F2250E9}"/>
                </a:ext>
              </a:extLst>
            </p:cNvPr>
            <p:cNvSpPr/>
            <p:nvPr/>
          </p:nvSpPr>
          <p:spPr>
            <a:xfrm>
              <a:off x="2012729" y="3600557"/>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61" name="正方形/長方形 1260">
              <a:extLst>
                <a:ext uri="{FF2B5EF4-FFF2-40B4-BE49-F238E27FC236}">
                  <a16:creationId xmlns:a16="http://schemas.microsoft.com/office/drawing/2014/main" id="{6EC2A7E5-00CD-4398-A679-085A2AF7CB65}"/>
                </a:ext>
              </a:extLst>
            </p:cNvPr>
            <p:cNvSpPr/>
            <p:nvPr/>
          </p:nvSpPr>
          <p:spPr>
            <a:xfrm>
              <a:off x="1954527" y="3672581"/>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62" name="正方形/長方形 1261">
              <a:extLst>
                <a:ext uri="{FF2B5EF4-FFF2-40B4-BE49-F238E27FC236}">
                  <a16:creationId xmlns:a16="http://schemas.microsoft.com/office/drawing/2014/main" id="{07E07EFB-BB56-44AB-B89D-58F676569462}"/>
                </a:ext>
              </a:extLst>
            </p:cNvPr>
            <p:cNvSpPr/>
            <p:nvPr/>
          </p:nvSpPr>
          <p:spPr>
            <a:xfrm>
              <a:off x="1897050" y="374460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63" name="テキスト ボックス 1262">
              <a:extLst>
                <a:ext uri="{FF2B5EF4-FFF2-40B4-BE49-F238E27FC236}">
                  <a16:creationId xmlns:a16="http://schemas.microsoft.com/office/drawing/2014/main" id="{1E0F2E35-2236-42E2-8771-4BE289CB82BC}"/>
                </a:ext>
              </a:extLst>
            </p:cNvPr>
            <p:cNvSpPr txBox="1"/>
            <p:nvPr/>
          </p:nvSpPr>
          <p:spPr>
            <a:xfrm>
              <a:off x="1828541" y="3736341"/>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264" name="グループ化 1263">
            <a:extLst>
              <a:ext uri="{FF2B5EF4-FFF2-40B4-BE49-F238E27FC236}">
                <a16:creationId xmlns:a16="http://schemas.microsoft.com/office/drawing/2014/main" id="{EECCFD14-1FAB-4AE7-B947-AD510D73BDE6}"/>
              </a:ext>
            </a:extLst>
          </p:cNvPr>
          <p:cNvGrpSpPr/>
          <p:nvPr/>
        </p:nvGrpSpPr>
        <p:grpSpPr>
          <a:xfrm>
            <a:off x="3907188" y="1963710"/>
            <a:ext cx="731470" cy="443561"/>
            <a:chOff x="1828541" y="3600557"/>
            <a:chExt cx="731470" cy="443561"/>
          </a:xfrm>
        </p:grpSpPr>
        <p:sp>
          <p:nvSpPr>
            <p:cNvPr id="1265" name="正方形/長方形 1264">
              <a:extLst>
                <a:ext uri="{FF2B5EF4-FFF2-40B4-BE49-F238E27FC236}">
                  <a16:creationId xmlns:a16="http://schemas.microsoft.com/office/drawing/2014/main" id="{5441E085-F1C9-447C-99D1-820162773B68}"/>
                </a:ext>
              </a:extLst>
            </p:cNvPr>
            <p:cNvSpPr/>
            <p:nvPr/>
          </p:nvSpPr>
          <p:spPr>
            <a:xfrm>
              <a:off x="2012729" y="3600557"/>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66" name="正方形/長方形 1265">
              <a:extLst>
                <a:ext uri="{FF2B5EF4-FFF2-40B4-BE49-F238E27FC236}">
                  <a16:creationId xmlns:a16="http://schemas.microsoft.com/office/drawing/2014/main" id="{9C73E191-45AF-49C3-A34D-0EA10B60A28C}"/>
                </a:ext>
              </a:extLst>
            </p:cNvPr>
            <p:cNvSpPr/>
            <p:nvPr/>
          </p:nvSpPr>
          <p:spPr>
            <a:xfrm>
              <a:off x="1954527" y="3672581"/>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67" name="正方形/長方形 1266">
              <a:extLst>
                <a:ext uri="{FF2B5EF4-FFF2-40B4-BE49-F238E27FC236}">
                  <a16:creationId xmlns:a16="http://schemas.microsoft.com/office/drawing/2014/main" id="{DCE5BF35-507F-4333-93DA-358C7AD2CA64}"/>
                </a:ext>
              </a:extLst>
            </p:cNvPr>
            <p:cNvSpPr/>
            <p:nvPr/>
          </p:nvSpPr>
          <p:spPr>
            <a:xfrm>
              <a:off x="1897050" y="374460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68" name="テキスト ボックス 1267">
              <a:extLst>
                <a:ext uri="{FF2B5EF4-FFF2-40B4-BE49-F238E27FC236}">
                  <a16:creationId xmlns:a16="http://schemas.microsoft.com/office/drawing/2014/main" id="{7D5D0591-BD8E-4A1A-A50D-39E25A9AF7D5}"/>
                </a:ext>
              </a:extLst>
            </p:cNvPr>
            <p:cNvSpPr txBox="1"/>
            <p:nvPr/>
          </p:nvSpPr>
          <p:spPr>
            <a:xfrm>
              <a:off x="1828541" y="3736341"/>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269" name="グループ化 1268">
            <a:extLst>
              <a:ext uri="{FF2B5EF4-FFF2-40B4-BE49-F238E27FC236}">
                <a16:creationId xmlns:a16="http://schemas.microsoft.com/office/drawing/2014/main" id="{D2F301A3-E583-4150-9174-D372371A5899}"/>
              </a:ext>
            </a:extLst>
          </p:cNvPr>
          <p:cNvGrpSpPr/>
          <p:nvPr/>
        </p:nvGrpSpPr>
        <p:grpSpPr>
          <a:xfrm>
            <a:off x="3213341" y="1971570"/>
            <a:ext cx="731470" cy="443561"/>
            <a:chOff x="296442" y="3703851"/>
            <a:chExt cx="731470" cy="443561"/>
          </a:xfrm>
        </p:grpSpPr>
        <p:sp>
          <p:nvSpPr>
            <p:cNvPr id="1270" name="正方形/長方形 1269">
              <a:extLst>
                <a:ext uri="{FF2B5EF4-FFF2-40B4-BE49-F238E27FC236}">
                  <a16:creationId xmlns:a16="http://schemas.microsoft.com/office/drawing/2014/main" id="{B43F5755-E95E-4931-B32B-00467D28F484}"/>
                </a:ext>
              </a:extLst>
            </p:cNvPr>
            <p:cNvSpPr/>
            <p:nvPr/>
          </p:nvSpPr>
          <p:spPr>
            <a:xfrm>
              <a:off x="480630" y="3703851"/>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71" name="正方形/長方形 1270">
              <a:extLst>
                <a:ext uri="{FF2B5EF4-FFF2-40B4-BE49-F238E27FC236}">
                  <a16:creationId xmlns:a16="http://schemas.microsoft.com/office/drawing/2014/main" id="{435DCB90-1DB7-4B8A-99C5-C8D2D85D56C3}"/>
                </a:ext>
              </a:extLst>
            </p:cNvPr>
            <p:cNvSpPr/>
            <p:nvPr/>
          </p:nvSpPr>
          <p:spPr>
            <a:xfrm>
              <a:off x="422428" y="3775875"/>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72" name="正方形/長方形 1271">
              <a:extLst>
                <a:ext uri="{FF2B5EF4-FFF2-40B4-BE49-F238E27FC236}">
                  <a16:creationId xmlns:a16="http://schemas.microsoft.com/office/drawing/2014/main" id="{90EB4F5B-642C-4799-9376-16C307605EAD}"/>
                </a:ext>
              </a:extLst>
            </p:cNvPr>
            <p:cNvSpPr/>
            <p:nvPr/>
          </p:nvSpPr>
          <p:spPr>
            <a:xfrm>
              <a:off x="364951" y="384789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73" name="テキスト ボックス 1272">
              <a:extLst>
                <a:ext uri="{FF2B5EF4-FFF2-40B4-BE49-F238E27FC236}">
                  <a16:creationId xmlns:a16="http://schemas.microsoft.com/office/drawing/2014/main" id="{E455D827-AC75-480F-92A4-A512FF3C65C4}"/>
                </a:ext>
              </a:extLst>
            </p:cNvPr>
            <p:cNvSpPr txBox="1"/>
            <p:nvPr/>
          </p:nvSpPr>
          <p:spPr>
            <a:xfrm>
              <a:off x="296442" y="3839635"/>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274" name="グループ化 1273">
            <a:extLst>
              <a:ext uri="{FF2B5EF4-FFF2-40B4-BE49-F238E27FC236}">
                <a16:creationId xmlns:a16="http://schemas.microsoft.com/office/drawing/2014/main" id="{68AE65C5-1745-4D52-B8D7-950744B45150}"/>
              </a:ext>
            </a:extLst>
          </p:cNvPr>
          <p:cNvGrpSpPr/>
          <p:nvPr/>
        </p:nvGrpSpPr>
        <p:grpSpPr>
          <a:xfrm>
            <a:off x="3577752" y="1483341"/>
            <a:ext cx="731470" cy="443561"/>
            <a:chOff x="1054802" y="3755531"/>
            <a:chExt cx="731470" cy="443561"/>
          </a:xfrm>
        </p:grpSpPr>
        <p:sp>
          <p:nvSpPr>
            <p:cNvPr id="1275" name="正方形/長方形 1274">
              <a:extLst>
                <a:ext uri="{FF2B5EF4-FFF2-40B4-BE49-F238E27FC236}">
                  <a16:creationId xmlns:a16="http://schemas.microsoft.com/office/drawing/2014/main" id="{DA9F04DE-A4F8-409C-BF22-031D48BF2A0F}"/>
                </a:ext>
              </a:extLst>
            </p:cNvPr>
            <p:cNvSpPr/>
            <p:nvPr/>
          </p:nvSpPr>
          <p:spPr>
            <a:xfrm>
              <a:off x="1238990" y="3755531"/>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76" name="正方形/長方形 1275">
              <a:extLst>
                <a:ext uri="{FF2B5EF4-FFF2-40B4-BE49-F238E27FC236}">
                  <a16:creationId xmlns:a16="http://schemas.microsoft.com/office/drawing/2014/main" id="{C1AF4D2E-0359-431C-975D-F8E8EEB4FA06}"/>
                </a:ext>
              </a:extLst>
            </p:cNvPr>
            <p:cNvSpPr/>
            <p:nvPr/>
          </p:nvSpPr>
          <p:spPr>
            <a:xfrm>
              <a:off x="1180788" y="3827555"/>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77" name="正方形/長方形 1276">
              <a:extLst>
                <a:ext uri="{FF2B5EF4-FFF2-40B4-BE49-F238E27FC236}">
                  <a16:creationId xmlns:a16="http://schemas.microsoft.com/office/drawing/2014/main" id="{62B4B0F3-22C9-4027-B545-53B3EEAF521D}"/>
                </a:ext>
              </a:extLst>
            </p:cNvPr>
            <p:cNvSpPr/>
            <p:nvPr/>
          </p:nvSpPr>
          <p:spPr>
            <a:xfrm>
              <a:off x="1123311" y="3899579"/>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78" name="テキスト ボックス 1277">
              <a:extLst>
                <a:ext uri="{FF2B5EF4-FFF2-40B4-BE49-F238E27FC236}">
                  <a16:creationId xmlns:a16="http://schemas.microsoft.com/office/drawing/2014/main" id="{82754B54-883B-43B4-B39B-52CEA7CD1833}"/>
                </a:ext>
              </a:extLst>
            </p:cNvPr>
            <p:cNvSpPr txBox="1"/>
            <p:nvPr/>
          </p:nvSpPr>
          <p:spPr>
            <a:xfrm>
              <a:off x="1054802" y="3891315"/>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279" name="グループ化 1278">
            <a:extLst>
              <a:ext uri="{FF2B5EF4-FFF2-40B4-BE49-F238E27FC236}">
                <a16:creationId xmlns:a16="http://schemas.microsoft.com/office/drawing/2014/main" id="{B838CA10-A829-4CFB-AAE5-02027AF1D1C9}"/>
              </a:ext>
            </a:extLst>
          </p:cNvPr>
          <p:cNvGrpSpPr/>
          <p:nvPr/>
        </p:nvGrpSpPr>
        <p:grpSpPr>
          <a:xfrm>
            <a:off x="5093663" y="1253617"/>
            <a:ext cx="787058" cy="1740231"/>
            <a:chOff x="4857091" y="7788833"/>
            <a:chExt cx="787058" cy="1740231"/>
          </a:xfrm>
        </p:grpSpPr>
        <p:pic>
          <p:nvPicPr>
            <p:cNvPr id="1280" name="図 1279">
              <a:extLst>
                <a:ext uri="{FF2B5EF4-FFF2-40B4-BE49-F238E27FC236}">
                  <a16:creationId xmlns:a16="http://schemas.microsoft.com/office/drawing/2014/main" id="{08F8E6E7-BC15-4D04-B99D-C08513953C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76005" y="8006748"/>
              <a:ext cx="355600" cy="355600"/>
            </a:xfrm>
            <a:prstGeom prst="rect">
              <a:avLst/>
            </a:prstGeom>
          </p:spPr>
        </p:pic>
        <p:sp>
          <p:nvSpPr>
            <p:cNvPr id="1281" name="乗算 1194">
              <a:extLst>
                <a:ext uri="{FF2B5EF4-FFF2-40B4-BE49-F238E27FC236}">
                  <a16:creationId xmlns:a16="http://schemas.microsoft.com/office/drawing/2014/main" id="{D72945FD-2C61-4314-9347-EE3CEC60E21A}"/>
                </a:ext>
              </a:extLst>
            </p:cNvPr>
            <p:cNvSpPr>
              <a:spLocks noChangeAspect="1"/>
            </p:cNvSpPr>
            <p:nvPr/>
          </p:nvSpPr>
          <p:spPr>
            <a:xfrm>
              <a:off x="4857091" y="7788833"/>
              <a:ext cx="787058" cy="787058"/>
            </a:xfrm>
            <a:prstGeom prst="mathMultiply">
              <a:avLst>
                <a:gd name="adj1" fmla="val 9613"/>
              </a:avLst>
            </a:prstGeom>
            <a:solidFill>
              <a:sysClr val="windowText" lastClr="000000">
                <a:lumMod val="75000"/>
                <a:lumOff val="25000"/>
                <a:alpha val="50000"/>
              </a:sys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82" name="テキスト ボックス 1281">
              <a:extLst>
                <a:ext uri="{FF2B5EF4-FFF2-40B4-BE49-F238E27FC236}">
                  <a16:creationId xmlns:a16="http://schemas.microsoft.com/office/drawing/2014/main" id="{C5300AF8-D583-4020-9DFE-ADA3E994B27B}"/>
                </a:ext>
              </a:extLst>
            </p:cNvPr>
            <p:cNvSpPr txBox="1"/>
            <p:nvPr/>
          </p:nvSpPr>
          <p:spPr>
            <a:xfrm>
              <a:off x="5021342" y="8450573"/>
              <a:ext cx="461665" cy="1078491"/>
            </a:xfrm>
            <a:prstGeom prst="rect">
              <a:avLst/>
            </a:prstGeom>
            <a:noFill/>
          </p:spPr>
          <p:txBody>
            <a:bodyPr vert="eaVert"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a:ln>
                    <a:noFill/>
                  </a:ln>
                  <a:solidFill>
                    <a:prstClr val="black">
                      <a:lumMod val="75000"/>
                      <a:lumOff val="25000"/>
                    </a:prstClr>
                  </a:solidFill>
                  <a:effectLst/>
                  <a:uLnTx/>
                  <a:uFillTx/>
                  <a:latin typeface="Calibri" panose="020F0502020204030204"/>
                </a:rPr>
                <a:t>目視不要</a:t>
              </a:r>
              <a:endParaRPr kumimoji="0" lang="en-US" altLang="ja-JP" sz="1800" b="1"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spTree>
    <p:extLst>
      <p:ext uri="{BB962C8B-B14F-4D97-AF65-F5344CB8AC3E}">
        <p14:creationId xmlns:p14="http://schemas.microsoft.com/office/powerpoint/2010/main" val="3441141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88CDBB-BC97-4F1B-A973-7F7026FEB593}"/>
              </a:ext>
            </a:extLst>
          </p:cNvPr>
          <p:cNvSpPr>
            <a:spLocks noGrp="1"/>
          </p:cNvSpPr>
          <p:nvPr>
            <p:ph type="title"/>
          </p:nvPr>
        </p:nvSpPr>
        <p:spPr/>
        <p:txBody>
          <a:bodyPr>
            <a:normAutofit fontScale="90000"/>
          </a:bodyPr>
          <a:lstStyle/>
          <a:p>
            <a:r>
              <a:rPr kumimoji="1" lang="ja-JP" altLang="en-US" dirty="0"/>
              <a:t>研究概要</a:t>
            </a:r>
          </a:p>
        </p:txBody>
      </p:sp>
      <p:sp>
        <p:nvSpPr>
          <p:cNvPr id="3" name="コンテンツ プレースホルダー 2">
            <a:extLst>
              <a:ext uri="{FF2B5EF4-FFF2-40B4-BE49-F238E27FC236}">
                <a16:creationId xmlns:a16="http://schemas.microsoft.com/office/drawing/2014/main" id="{80824194-BD1A-44E8-9202-847FE02AB706}"/>
              </a:ext>
            </a:extLst>
          </p:cNvPr>
          <p:cNvSpPr>
            <a:spLocks noGrp="1"/>
          </p:cNvSpPr>
          <p:nvPr>
            <p:ph idx="1"/>
          </p:nvPr>
        </p:nvSpPr>
        <p:spPr>
          <a:xfrm>
            <a:off x="1790701" y="2367882"/>
            <a:ext cx="6724650" cy="904874"/>
          </a:xfrm>
        </p:spPr>
        <p:txBody>
          <a:bodyPr/>
          <a:lstStyle/>
          <a:p>
            <a:pPr marL="0" indent="0">
              <a:buNone/>
            </a:pPr>
            <a:r>
              <a:rPr kumimoji="1" lang="ja-JP" altLang="en-US" dirty="0">
                <a:solidFill>
                  <a:srgbClr val="FF0000"/>
                </a:solidFill>
              </a:rPr>
              <a:t>アプリ開発者</a:t>
            </a:r>
            <a:r>
              <a:rPr kumimoji="1" lang="ja-JP" altLang="en-US" dirty="0"/>
              <a:t>がレビュー分類を行う際の</a:t>
            </a:r>
            <a:br>
              <a:rPr kumimoji="1" lang="en-US" altLang="ja-JP" dirty="0"/>
            </a:br>
            <a:r>
              <a:rPr kumimoji="1" lang="ja-JP" altLang="en-US" dirty="0"/>
              <a:t>教師データ作成コスト削減</a:t>
            </a:r>
            <a:endParaRPr kumimoji="1" lang="en-US" altLang="ja-JP" dirty="0"/>
          </a:p>
        </p:txBody>
      </p:sp>
      <p:sp>
        <p:nvSpPr>
          <p:cNvPr id="4" name="スライド番号プレースホルダー 3">
            <a:extLst>
              <a:ext uri="{FF2B5EF4-FFF2-40B4-BE49-F238E27FC236}">
                <a16:creationId xmlns:a16="http://schemas.microsoft.com/office/drawing/2014/main" id="{EBD96150-ED6B-4AF8-9C26-16409304C22E}"/>
              </a:ext>
            </a:extLst>
          </p:cNvPr>
          <p:cNvSpPr>
            <a:spLocks noGrp="1"/>
          </p:cNvSpPr>
          <p:nvPr>
            <p:ph type="sldNum" sz="quarter" idx="12"/>
          </p:nvPr>
        </p:nvSpPr>
        <p:spPr/>
        <p:txBody>
          <a:bodyPr/>
          <a:lstStyle/>
          <a:p>
            <a:fld id="{310E90F2-0F65-4717-A352-08170F7BDCAA}" type="slidenum">
              <a:rPr kumimoji="1" lang="ja-JP" altLang="en-US" smtClean="0"/>
              <a:t>8</a:t>
            </a:fld>
            <a:endParaRPr kumimoji="1" lang="ja-JP" altLang="en-US" dirty="0"/>
          </a:p>
        </p:txBody>
      </p:sp>
      <p:sp>
        <p:nvSpPr>
          <p:cNvPr id="5" name="四角形: 角を丸くする 4">
            <a:extLst>
              <a:ext uri="{FF2B5EF4-FFF2-40B4-BE49-F238E27FC236}">
                <a16:creationId xmlns:a16="http://schemas.microsoft.com/office/drawing/2014/main" id="{787FF979-C17C-49C5-9DF3-3D80AF51D6DD}"/>
              </a:ext>
            </a:extLst>
          </p:cNvPr>
          <p:cNvSpPr/>
          <p:nvPr/>
        </p:nvSpPr>
        <p:spPr>
          <a:xfrm>
            <a:off x="628650" y="881353"/>
            <a:ext cx="7886700" cy="1212272"/>
          </a:xfrm>
          <a:prstGeom prst="roundRect">
            <a:avLst/>
          </a:prstGeom>
          <a:solidFill>
            <a:schemeClr val="bg1"/>
          </a:solidFill>
          <a:ln w="3810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sz="3600" b="1" dirty="0">
                <a:solidFill>
                  <a:schemeClr val="tx1">
                    <a:lumMod val="75000"/>
                    <a:lumOff val="25000"/>
                  </a:schemeClr>
                </a:solidFill>
              </a:rPr>
              <a:t>フォーラムを教師データとした</a:t>
            </a:r>
            <a:br>
              <a:rPr kumimoji="1" lang="en-US" altLang="ja-JP" sz="3600" b="1" dirty="0">
                <a:solidFill>
                  <a:schemeClr val="tx1">
                    <a:lumMod val="75000"/>
                    <a:lumOff val="25000"/>
                  </a:schemeClr>
                </a:solidFill>
              </a:rPr>
            </a:br>
            <a:r>
              <a:rPr kumimoji="1" lang="ja-JP" altLang="en-US" sz="3600" b="1" dirty="0">
                <a:solidFill>
                  <a:schemeClr val="tx1">
                    <a:lumMod val="75000"/>
                    <a:lumOff val="25000"/>
                  </a:schemeClr>
                </a:solidFill>
              </a:rPr>
              <a:t>レビュー分類手法の提案</a:t>
            </a:r>
          </a:p>
        </p:txBody>
      </p:sp>
      <p:sp>
        <p:nvSpPr>
          <p:cNvPr id="6" name="コンテンツ プレースホルダー 2">
            <a:extLst>
              <a:ext uri="{FF2B5EF4-FFF2-40B4-BE49-F238E27FC236}">
                <a16:creationId xmlns:a16="http://schemas.microsoft.com/office/drawing/2014/main" id="{190C1F47-937B-45CC-8B0C-EA40F41057E0}"/>
              </a:ext>
            </a:extLst>
          </p:cNvPr>
          <p:cNvSpPr txBox="1">
            <a:spLocks/>
          </p:cNvSpPr>
          <p:nvPr/>
        </p:nvSpPr>
        <p:spPr>
          <a:xfrm>
            <a:off x="628650" y="3585244"/>
            <a:ext cx="8210550" cy="3063205"/>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accent4">
                  <a:lumMod val="50000"/>
                </a:schemeClr>
              </a:buClr>
              <a:buFont typeface="Arial" panose="020B0604020202020204" pitchFamily="34" charset="0"/>
              <a:buChar char="•"/>
              <a:defRPr kumimoji="1" sz="2800" b="1" kern="1200">
                <a:solidFill>
                  <a:schemeClr val="tx1">
                    <a:lumMod val="75000"/>
                    <a:lumOff val="25000"/>
                  </a:schemeClr>
                </a:solidFill>
                <a:latin typeface="+mn-lt"/>
                <a:ea typeface="+mn-ea"/>
                <a:cs typeface="+mn-cs"/>
              </a:defRPr>
            </a:lvl1pPr>
            <a:lvl2pPr marL="432000" indent="-171450" algn="l" defTabSz="685800" rtl="0" eaLnBrk="1" latinLnBrk="0" hangingPunct="1">
              <a:lnSpc>
                <a:spcPct val="90000"/>
              </a:lnSpc>
              <a:spcBef>
                <a:spcPts val="375"/>
              </a:spcBef>
              <a:buClr>
                <a:schemeClr val="accent4">
                  <a:lumMod val="75000"/>
                </a:schemeClr>
              </a:buClr>
              <a:buFont typeface="游ゴシック" panose="020B0400000000000000" pitchFamily="50" charset="-128"/>
              <a:buChar char="-"/>
              <a:defRPr kumimoji="1" sz="2400" b="1" kern="1200">
                <a:solidFill>
                  <a:schemeClr val="tx1">
                    <a:lumMod val="75000"/>
                    <a:lumOff val="25000"/>
                  </a:schemeClr>
                </a:solidFill>
                <a:latin typeface="+mn-lt"/>
                <a:ea typeface="+mn-ea"/>
                <a:cs typeface="+mn-cs"/>
              </a:defRPr>
            </a:lvl2pPr>
            <a:lvl3pPr marL="864000" indent="-342900" algn="l" defTabSz="685800" rtl="0" eaLnBrk="1" latinLnBrk="0" hangingPunct="1">
              <a:lnSpc>
                <a:spcPct val="90000"/>
              </a:lnSpc>
              <a:spcBef>
                <a:spcPts val="375"/>
              </a:spcBef>
              <a:buClr>
                <a:schemeClr val="accent4">
                  <a:lumMod val="75000"/>
                </a:schemeClr>
              </a:buClr>
              <a:buFont typeface="游ゴシック" panose="020B0400000000000000" pitchFamily="50" charset="-128"/>
              <a:buChar char="▪"/>
              <a:defRPr kumimoji="1" sz="2000" b="1" kern="1200">
                <a:solidFill>
                  <a:schemeClr val="tx1">
                    <a:lumMod val="75000"/>
                    <a:lumOff val="25000"/>
                  </a:schemeClr>
                </a:solidFill>
                <a:latin typeface="+mn-lt"/>
                <a:ea typeface="+mn-ea"/>
                <a:cs typeface="+mn-cs"/>
              </a:defRPr>
            </a:lvl3pPr>
            <a:lvl4pPr marL="1028700" indent="0" algn="l" defTabSz="685800" rtl="0" eaLnBrk="1" latinLnBrk="0" hangingPunct="1">
              <a:lnSpc>
                <a:spcPct val="90000"/>
              </a:lnSpc>
              <a:spcBef>
                <a:spcPts val="375"/>
              </a:spcBef>
              <a:buClr>
                <a:schemeClr val="accent4">
                  <a:lumMod val="40000"/>
                  <a:lumOff val="60000"/>
                </a:schemeClr>
              </a:buClr>
              <a:buFont typeface="Arial" panose="020B0604020202020204" pitchFamily="34" charset="0"/>
              <a:buNone/>
              <a:defRPr kumimoji="1" sz="500" kern="1200">
                <a:solidFill>
                  <a:schemeClr val="tx1">
                    <a:lumMod val="75000"/>
                    <a:lumOff val="25000"/>
                  </a:schemeClr>
                </a:solidFill>
                <a:latin typeface="+mn-lt"/>
                <a:ea typeface="+mn-ea"/>
                <a:cs typeface="+mn-cs"/>
              </a:defRPr>
            </a:lvl4pPr>
            <a:lvl5pPr marL="1371600" indent="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None/>
              <a:defRPr kumimoji="1" sz="5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ja-JP" altLang="en-US" dirty="0"/>
              <a:t>レビューを</a:t>
            </a:r>
            <a:r>
              <a:rPr lang="en-US" altLang="ja-JP" dirty="0"/>
              <a:t>3</a:t>
            </a:r>
            <a:r>
              <a:rPr lang="ja-JP" altLang="en-US" dirty="0"/>
              <a:t>種類に分類</a:t>
            </a:r>
            <a:endParaRPr lang="en-US" altLang="ja-JP" dirty="0"/>
          </a:p>
          <a:p>
            <a:pPr lvl="1"/>
            <a:r>
              <a:rPr lang="ja-JP" altLang="en-US" dirty="0"/>
              <a:t>バグ報告</a:t>
            </a:r>
            <a:endParaRPr lang="en-US" altLang="ja-JP" dirty="0"/>
          </a:p>
          <a:p>
            <a:pPr lvl="1"/>
            <a:r>
              <a:rPr lang="ja-JP" altLang="en-US" dirty="0"/>
              <a:t>機能要求</a:t>
            </a:r>
            <a:endParaRPr lang="en-US" altLang="ja-JP" dirty="0"/>
          </a:p>
          <a:p>
            <a:pPr lvl="1"/>
            <a:r>
              <a:rPr lang="ja-JP" altLang="en-US" dirty="0"/>
              <a:t>その他</a:t>
            </a:r>
            <a:endParaRPr lang="en-US" altLang="ja-JP" dirty="0"/>
          </a:p>
          <a:p>
            <a:pPr lvl="3"/>
            <a:endParaRPr lang="en-US" altLang="ja-JP" dirty="0"/>
          </a:p>
          <a:p>
            <a:r>
              <a:rPr lang="ja-JP" altLang="en-US" dirty="0"/>
              <a:t>レビューとフォーラムの性質の違いによって</a:t>
            </a:r>
            <a:br>
              <a:rPr lang="en-US" altLang="ja-JP" dirty="0"/>
            </a:br>
            <a:r>
              <a:rPr lang="ja-JP" altLang="en-US" dirty="0"/>
              <a:t>分類精度は低下すると予想</a:t>
            </a:r>
            <a:endParaRPr lang="en-US" altLang="ja-JP" dirty="0"/>
          </a:p>
        </p:txBody>
      </p:sp>
      <p:sp>
        <p:nvSpPr>
          <p:cNvPr id="7" name="四角形: 角を丸くする 6">
            <a:extLst>
              <a:ext uri="{FF2B5EF4-FFF2-40B4-BE49-F238E27FC236}">
                <a16:creationId xmlns:a16="http://schemas.microsoft.com/office/drawing/2014/main" id="{E866AF13-C863-40AD-8D73-27CF70FF9961}"/>
              </a:ext>
            </a:extLst>
          </p:cNvPr>
          <p:cNvSpPr/>
          <p:nvPr/>
        </p:nvSpPr>
        <p:spPr>
          <a:xfrm>
            <a:off x="628649" y="2426425"/>
            <a:ext cx="984995" cy="637309"/>
          </a:xfrm>
          <a:prstGeom prst="roundRect">
            <a:avLst/>
          </a:prstGeom>
          <a:solidFill>
            <a:srgbClr val="089CA3"/>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2800" b="1" dirty="0">
                <a:solidFill>
                  <a:srgbClr val="FFFFFF"/>
                </a:solidFill>
              </a:rPr>
              <a:t>目的</a:t>
            </a:r>
            <a:endParaRPr kumimoji="1" lang="ja-JP" altLang="en-US" sz="2800" b="1" dirty="0">
              <a:solidFill>
                <a:srgbClr val="FFFFFF"/>
              </a:solidFill>
            </a:endParaRPr>
          </a:p>
        </p:txBody>
      </p:sp>
      <p:grpSp>
        <p:nvGrpSpPr>
          <p:cNvPr id="17" name="グループ化 16">
            <a:extLst>
              <a:ext uri="{FF2B5EF4-FFF2-40B4-BE49-F238E27FC236}">
                <a16:creationId xmlns:a16="http://schemas.microsoft.com/office/drawing/2014/main" id="{DCDA3B3E-9C7A-4E64-8CE9-DC2D01C93C4F}"/>
              </a:ext>
            </a:extLst>
          </p:cNvPr>
          <p:cNvGrpSpPr/>
          <p:nvPr/>
        </p:nvGrpSpPr>
        <p:grpSpPr>
          <a:xfrm>
            <a:off x="2590797" y="4067713"/>
            <a:ext cx="1981203" cy="278547"/>
            <a:chOff x="2752721" y="4989964"/>
            <a:chExt cx="1981203" cy="278547"/>
          </a:xfrm>
        </p:grpSpPr>
        <p:pic>
          <p:nvPicPr>
            <p:cNvPr id="12" name="図 11">
              <a:extLst>
                <a:ext uri="{FF2B5EF4-FFF2-40B4-BE49-F238E27FC236}">
                  <a16:creationId xmlns:a16="http://schemas.microsoft.com/office/drawing/2014/main" id="{C8482519-B89D-4285-B3BB-4AB40242B231}"/>
                </a:ext>
              </a:extLst>
            </p:cNvPr>
            <p:cNvPicPr>
              <a:picLocks noChangeAspect="1"/>
            </p:cNvPicPr>
            <p:nvPr/>
          </p:nvPicPr>
          <p:blipFill rotWithShape="1">
            <a:blip r:embed="rId3"/>
            <a:srcRect l="21044" t="40438" r="53835" b="55658"/>
            <a:stretch/>
          </p:blipFill>
          <p:spPr>
            <a:xfrm>
              <a:off x="2752721" y="4989964"/>
              <a:ext cx="1981202" cy="278547"/>
            </a:xfrm>
            <a:prstGeom prst="rect">
              <a:avLst/>
            </a:prstGeom>
          </p:spPr>
        </p:pic>
        <p:sp>
          <p:nvSpPr>
            <p:cNvPr id="9" name="正方形/長方形 8">
              <a:extLst>
                <a:ext uri="{FF2B5EF4-FFF2-40B4-BE49-F238E27FC236}">
                  <a16:creationId xmlns:a16="http://schemas.microsoft.com/office/drawing/2014/main" id="{F0C0A999-E025-4D9B-BA05-846E1C333E3E}"/>
                </a:ext>
              </a:extLst>
            </p:cNvPr>
            <p:cNvSpPr/>
            <p:nvPr/>
          </p:nvSpPr>
          <p:spPr>
            <a:xfrm>
              <a:off x="2752722" y="4989965"/>
              <a:ext cx="1981202" cy="278546"/>
            </a:xfrm>
            <a:prstGeom prst="rect">
              <a:avLst/>
            </a:prstGeom>
            <a:noFill/>
            <a:ln w="28575">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DB8AB594-5293-4292-86F7-7F0FC6C62839}"/>
              </a:ext>
            </a:extLst>
          </p:cNvPr>
          <p:cNvGrpSpPr/>
          <p:nvPr/>
        </p:nvGrpSpPr>
        <p:grpSpPr>
          <a:xfrm>
            <a:off x="2590797" y="4431845"/>
            <a:ext cx="1981202" cy="278547"/>
            <a:chOff x="4895848" y="5415012"/>
            <a:chExt cx="1981202" cy="278547"/>
          </a:xfrm>
        </p:grpSpPr>
        <p:pic>
          <p:nvPicPr>
            <p:cNvPr id="13" name="図 12">
              <a:extLst>
                <a:ext uri="{FF2B5EF4-FFF2-40B4-BE49-F238E27FC236}">
                  <a16:creationId xmlns:a16="http://schemas.microsoft.com/office/drawing/2014/main" id="{883AC434-9F4E-46E0-B97D-166E57C7ECE6}"/>
                </a:ext>
              </a:extLst>
            </p:cNvPr>
            <p:cNvPicPr>
              <a:picLocks noChangeAspect="1"/>
            </p:cNvPicPr>
            <p:nvPr/>
          </p:nvPicPr>
          <p:blipFill rotWithShape="1">
            <a:blip r:embed="rId3"/>
            <a:srcRect l="47861" t="40227" r="27018" b="55868"/>
            <a:stretch/>
          </p:blipFill>
          <p:spPr>
            <a:xfrm>
              <a:off x="4895848" y="5415012"/>
              <a:ext cx="1981201" cy="278547"/>
            </a:xfrm>
            <a:prstGeom prst="rect">
              <a:avLst/>
            </a:prstGeom>
          </p:spPr>
        </p:pic>
        <p:sp>
          <p:nvSpPr>
            <p:cNvPr id="10" name="正方形/長方形 9">
              <a:extLst>
                <a:ext uri="{FF2B5EF4-FFF2-40B4-BE49-F238E27FC236}">
                  <a16:creationId xmlns:a16="http://schemas.microsoft.com/office/drawing/2014/main" id="{DC6B55DB-68B0-4A90-A6AC-CDF96DAD6089}"/>
                </a:ext>
              </a:extLst>
            </p:cNvPr>
            <p:cNvSpPr/>
            <p:nvPr/>
          </p:nvSpPr>
          <p:spPr>
            <a:xfrm>
              <a:off x="4895850" y="5415013"/>
              <a:ext cx="1981200" cy="278546"/>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DACB7A07-A1A9-4AB4-B85B-76596C03C830}"/>
              </a:ext>
            </a:extLst>
          </p:cNvPr>
          <p:cNvGrpSpPr/>
          <p:nvPr/>
        </p:nvGrpSpPr>
        <p:grpSpPr>
          <a:xfrm>
            <a:off x="2590797" y="4795977"/>
            <a:ext cx="1390650" cy="278547"/>
            <a:chOff x="742950" y="4346295"/>
            <a:chExt cx="1390650" cy="278547"/>
          </a:xfrm>
        </p:grpSpPr>
        <p:pic>
          <p:nvPicPr>
            <p:cNvPr id="8" name="図 7">
              <a:extLst>
                <a:ext uri="{FF2B5EF4-FFF2-40B4-BE49-F238E27FC236}">
                  <a16:creationId xmlns:a16="http://schemas.microsoft.com/office/drawing/2014/main" id="{9F237B01-078A-4A7A-BD02-F7988C011DE0}"/>
                </a:ext>
              </a:extLst>
            </p:cNvPr>
            <p:cNvPicPr>
              <a:picLocks noChangeAspect="1"/>
            </p:cNvPicPr>
            <p:nvPr/>
          </p:nvPicPr>
          <p:blipFill rotWithShape="1">
            <a:blip r:embed="rId3"/>
            <a:srcRect l="1449" t="40224" r="80918" b="55873"/>
            <a:stretch/>
          </p:blipFill>
          <p:spPr>
            <a:xfrm>
              <a:off x="742950" y="4346295"/>
              <a:ext cx="1390650" cy="278545"/>
            </a:xfrm>
            <a:prstGeom prst="rect">
              <a:avLst/>
            </a:prstGeom>
          </p:spPr>
        </p:pic>
        <p:sp>
          <p:nvSpPr>
            <p:cNvPr id="11" name="正方形/長方形 10">
              <a:extLst>
                <a:ext uri="{FF2B5EF4-FFF2-40B4-BE49-F238E27FC236}">
                  <a16:creationId xmlns:a16="http://schemas.microsoft.com/office/drawing/2014/main" id="{420219FF-B24A-4FC5-A283-B2EE9896B1F0}"/>
                </a:ext>
              </a:extLst>
            </p:cNvPr>
            <p:cNvSpPr/>
            <p:nvPr/>
          </p:nvSpPr>
          <p:spPr>
            <a:xfrm>
              <a:off x="742950" y="4346296"/>
              <a:ext cx="1390650" cy="278546"/>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25385288"/>
      </p:ext>
    </p:extLst>
  </p:cSld>
  <p:clrMapOvr>
    <a:masterClrMapping/>
  </p:clrMapOvr>
</p:sld>
</file>

<file path=ppt/theme/theme1.xml><?xml version="1.0" encoding="utf-8"?>
<a:theme xmlns:a="http://schemas.openxmlformats.org/drawingml/2006/main" name="Office テーマ">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35819</TotalTime>
  <Words>3518</Words>
  <Application>Microsoft Office PowerPoint</Application>
  <PresentationFormat>画面に合わせる (4:3)</PresentationFormat>
  <Paragraphs>453</Paragraphs>
  <Slides>21</Slides>
  <Notes>17</Notes>
  <HiddenSlides>3</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21</vt:i4>
      </vt:variant>
    </vt:vector>
  </HeadingPairs>
  <TitlesOfParts>
    <vt:vector size="30" baseType="lpstr">
      <vt:lpstr>Cica</vt:lpstr>
      <vt:lpstr>新細明體</vt:lpstr>
      <vt:lpstr>游ゴシック</vt:lpstr>
      <vt:lpstr>游ゴシック Light</vt:lpstr>
      <vt:lpstr>Arial</vt:lpstr>
      <vt:lpstr>Calibri</vt:lpstr>
      <vt:lpstr>Cambria Math</vt:lpstr>
      <vt:lpstr>Times New Roman</vt:lpstr>
      <vt:lpstr>Office テーマ</vt:lpstr>
      <vt:lpstr>フォーラムを教師データとした アプリケーションレビュー分類手法の提案</vt:lpstr>
      <vt:lpstr>研究背景 | App review の分類</vt:lpstr>
      <vt:lpstr>研究背景 | App review の分類</vt:lpstr>
      <vt:lpstr>研究背景 | 既存研究の分類手法</vt:lpstr>
      <vt:lpstr>研究背景 | 既存研究の課題</vt:lpstr>
      <vt:lpstr>フォーラム</vt:lpstr>
      <vt:lpstr>研究背景 | 既存研究の分類手法</vt:lpstr>
      <vt:lpstr>提案手法</vt:lpstr>
      <vt:lpstr>研究概要</vt:lpstr>
      <vt:lpstr>Research Question</vt:lpstr>
      <vt:lpstr>実験手順 | データの用意</vt:lpstr>
      <vt:lpstr>実験手順 | 自然言語処理</vt:lpstr>
      <vt:lpstr>実験手順 | 分類モデル構築</vt:lpstr>
      <vt:lpstr>実験手順 | 評価</vt:lpstr>
      <vt:lpstr>実験結果 | RQ1. 提案手法の精度は？</vt:lpstr>
      <vt:lpstr>実験結果 | RQ2.  </vt:lpstr>
      <vt:lpstr>まとめ</vt:lpstr>
      <vt:lpstr>今後の予定</vt:lpstr>
      <vt:lpstr>実験結果 | RQ2.  </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n-ichikawa</dc:creator>
  <cp:lastModifiedBy>n-itikaw</cp:lastModifiedBy>
  <cp:revision>706</cp:revision>
  <cp:lastPrinted>2021-12-14T07:24:01Z</cp:lastPrinted>
  <dcterms:created xsi:type="dcterms:W3CDTF">2019-10-12T13:58:29Z</dcterms:created>
  <dcterms:modified xsi:type="dcterms:W3CDTF">2021-12-14T10:23:48Z</dcterms:modified>
</cp:coreProperties>
</file>