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93" name="Shape 9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99" name="Shape 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105" name="Shape 1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rIns="91425" wrap="square" tIns="91425"/>
          <a:lstStyle>
            <a:lvl1pPr indent="-25400" lvl="0" marL="228600" marR="0" rtl="0" algn="l">
              <a:lnSpc>
                <a:spcPct val="90000"/>
              </a:lnSpc>
              <a:spcBef>
                <a:spcPts val="1000"/>
              </a:spcBef>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shc.com.sg/programme/racial-harmony-programme/" TargetMode="External"/><Relationship Id="rId4" Type="http://schemas.openxmlformats.org/officeDocument/2006/relationships/hyperlink" Target="http://ink.library.smu.edu.sg/cgi/viewcontent.cgi?article=3507&amp;context=soss_research" TargetMode="External"/><Relationship Id="rId10" Type="http://schemas.openxmlformats.org/officeDocument/2006/relationships/hyperlink" Target="http://www.nas.gov.sg/archivesonline/data/pdfdoc/20160728006/Media%20Release%20for%20Gentarasa%202016.pdf" TargetMode="External"/><Relationship Id="rId9" Type="http://schemas.openxmlformats.org/officeDocument/2006/relationships/hyperlink" Target="https://www.chingay.org.sg/pa-talents" TargetMode="External"/><Relationship Id="rId5" Type="http://schemas.openxmlformats.org/officeDocument/2006/relationships/hyperlink" Target="http://www.straitstimes.com/singapore/take-a-walk-through-little-indias-rich-history" TargetMode="External"/><Relationship Id="rId6" Type="http://schemas.openxmlformats.org/officeDocument/2006/relationships/hyperlink" Target="http://www.straitstimes.com/singapore/racial-harmony-day-in-singapore-20-years-on" TargetMode="External"/><Relationship Id="rId7" Type="http://schemas.openxmlformats.org/officeDocument/2006/relationships/hyperlink" Target="https://www.chingay.org.sg/chingay-parade/about-chingay-parade" TargetMode="External"/><Relationship Id="rId8" Type="http://schemas.openxmlformats.org/officeDocument/2006/relationships/hyperlink" Target="https://thelongnwindingroad.wordpress.com/tag/history-of-chingay-in-singapo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todayonline.com/singapore/spores-racial-harmony-not-natural-and-needs-nurturing-pm-lee" TargetMode="External"/><Relationship Id="rId4" Type="http://schemas.openxmlformats.org/officeDocument/2006/relationships/hyperlink" Target="http://www.todayonline.com/singapore/spores-racial-harmony-not-natural-and-needs-nurturing-pm-lee" TargetMode="External"/><Relationship Id="rId5" Type="http://schemas.openxmlformats.org/officeDocument/2006/relationships/hyperlink" Target="http://www.straitstimes.com/politics/the-race-issue-how-far-has-singapore-come" TargetMode="External"/><Relationship Id="rId6" Type="http://schemas.openxmlformats.org/officeDocument/2006/relationships/hyperlink" Target="http://www.straitstimes.com/singapore/racial-harmony-day-in-singapore-20-years-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todayonline.com/singapore/spores-racial-harmony-not-natural-and-needs-nurturing-pm-lee" TargetMode="External"/><Relationship Id="rId4" Type="http://schemas.openxmlformats.org/officeDocument/2006/relationships/hyperlink" Target="http://www.straitstimes.com/singapore/racial-harmony-day-in-singapore-20-years-on" TargetMode="External"/><Relationship Id="rId5" Type="http://schemas.openxmlformats.org/officeDocument/2006/relationships/hyperlink" Target="http://www.straitstimes.com/politics/the-race-issue-how-far-has-singapore-com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rIns="91425" wrap="square" tIns="45700">
            <a:noAutofit/>
          </a:bodyPr>
          <a:lstStyle/>
          <a:p>
            <a:pPr indent="-381000" lvl="0" marL="0" marR="0" rtl="0" algn="ctr">
              <a:lnSpc>
                <a:spcPct val="90000"/>
              </a:lnSpc>
              <a:spcBef>
                <a:spcPts val="0"/>
              </a:spcBef>
              <a:buClr>
                <a:schemeClr val="dk1"/>
              </a:buClr>
              <a:buSzPts val="6000"/>
              <a:buFont typeface="Calibri"/>
              <a:buNone/>
            </a:pPr>
            <a:r>
              <a:rPr b="0" i="0" lang="en-US" sz="6000" u="none" cap="none" strike="noStrike">
                <a:solidFill>
                  <a:schemeClr val="dk1"/>
                </a:solidFill>
                <a:latin typeface="Calibri"/>
                <a:ea typeface="Calibri"/>
                <a:cs typeface="Calibri"/>
                <a:sym typeface="Calibri"/>
              </a:rPr>
              <a:t>Singapore Racial Harmony</a:t>
            </a: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rIns="91425" wrap="square" tIns="45700">
            <a:noAutofit/>
          </a:bodyPr>
          <a:lstStyle/>
          <a:p>
            <a:pPr indent="-152400" lvl="0" marL="0" marR="0" rtl="0" algn="ctr">
              <a:lnSpc>
                <a:spcPct val="90000"/>
              </a:lnSpc>
              <a:spcBef>
                <a:spcPts val="0"/>
              </a:spcBef>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idx="1" type="body"/>
          </p:nvPr>
        </p:nvSpPr>
        <p:spPr>
          <a:xfrm>
            <a:off x="838200" y="249062"/>
            <a:ext cx="10515600" cy="5820662"/>
          </a:xfrm>
          <a:prstGeom prst="rect">
            <a:avLst/>
          </a:prstGeom>
          <a:noFill/>
          <a:ln>
            <a:noFill/>
          </a:ln>
        </p:spPr>
        <p:txBody>
          <a:bodyPr anchorCtr="0" anchor="t" bIns="45700" lIns="91425" rIns="91425" wrap="square" tIns="45700">
            <a:noAutofit/>
          </a:bodyPr>
          <a:lstStyle/>
          <a:p>
            <a:pPr indent="-151130" lvl="0" marL="0" marR="0" rtl="0" algn="just">
              <a:lnSpc>
                <a:spcPct val="70000"/>
              </a:lnSpc>
              <a:spcBef>
                <a:spcPts val="0"/>
              </a:spcBef>
              <a:spcAft>
                <a:spcPts val="0"/>
              </a:spcAft>
              <a:buClr>
                <a:schemeClr val="dk1"/>
              </a:buClr>
              <a:buSzPts val="2380"/>
              <a:buFont typeface="Arial"/>
              <a:buNone/>
            </a:pPr>
            <a:r>
              <a:rPr b="0" i="0" lang="en-US" sz="2380" u="none" cap="none" strike="noStrike">
                <a:solidFill>
                  <a:schemeClr val="dk1"/>
                </a:solidFill>
                <a:latin typeface="Calibri"/>
                <a:ea typeface="Calibri"/>
                <a:cs typeface="Calibri"/>
                <a:sym typeface="Calibri"/>
              </a:rPr>
              <a:t>On a bright Saturday morning, Tim Ho Wan, Chairman of Racial Harmony Co. decided to embark on a new initiative. This initiative intend to educate the public on the importance of racial harmony. After several management meetings, the team decided to ride on the internet buzz and would want to create a web page of their own in order to promote racial harmony in Singapore.</a:t>
            </a:r>
          </a:p>
          <a:p>
            <a:pPr indent="-151130" lvl="0" marL="0" marR="0" rtl="0" algn="just">
              <a:lnSpc>
                <a:spcPct val="70000"/>
              </a:lnSpc>
              <a:spcBef>
                <a:spcPts val="1000"/>
              </a:spcBef>
              <a:spcAft>
                <a:spcPts val="0"/>
              </a:spcAft>
              <a:buClr>
                <a:schemeClr val="dk1"/>
              </a:buClr>
              <a:buSzPts val="2380"/>
              <a:buFont typeface="Arial"/>
              <a:buNone/>
            </a:pPr>
            <a:r>
              <a:rPr b="0" i="0" lang="en-US" sz="2380" u="none" cap="none" strike="noStrike">
                <a:solidFill>
                  <a:schemeClr val="dk1"/>
                </a:solidFill>
                <a:latin typeface="Calibri"/>
                <a:ea typeface="Calibri"/>
                <a:cs typeface="Calibri"/>
                <a:sym typeface="Calibri"/>
              </a:rPr>
              <a:t>In order to successfully educate the public, Racial Harmony Co. needs to engage the best website designers in town. Mr Tim learned about the existence of proficient website designers from Bukit Panjang Government High School and decided to engage their service.</a:t>
            </a:r>
          </a:p>
          <a:p>
            <a:pPr indent="-151130" lvl="0" marL="0" marR="0" rtl="0" algn="just">
              <a:lnSpc>
                <a:spcPct val="70000"/>
              </a:lnSpc>
              <a:spcBef>
                <a:spcPts val="1000"/>
              </a:spcBef>
              <a:spcAft>
                <a:spcPts val="0"/>
              </a:spcAft>
              <a:buClr>
                <a:schemeClr val="dk1"/>
              </a:buClr>
              <a:buSzPts val="2380"/>
              <a:buFont typeface="Arial"/>
              <a:buNone/>
            </a:pPr>
            <a:r>
              <a:rPr b="0" i="0" lang="en-US" sz="2380" u="none" cap="none" strike="noStrike">
                <a:solidFill>
                  <a:schemeClr val="dk1"/>
                </a:solidFill>
                <a:latin typeface="Calibri"/>
                <a:ea typeface="Calibri"/>
                <a:cs typeface="Calibri"/>
                <a:sym typeface="Calibri"/>
              </a:rPr>
              <a:t>Mr Rooster, your team manager has agreed to Mr Tim’s request and promised to deliver 4 website designs by the end of the week.</a:t>
            </a:r>
          </a:p>
          <a:p>
            <a:pPr indent="-151130" lvl="0" marL="0" marR="0" rtl="0" algn="just">
              <a:lnSpc>
                <a:spcPct val="70000"/>
              </a:lnSpc>
              <a:spcBef>
                <a:spcPts val="1000"/>
              </a:spcBef>
              <a:spcAft>
                <a:spcPts val="0"/>
              </a:spcAft>
              <a:buClr>
                <a:schemeClr val="dk1"/>
              </a:buClr>
              <a:buSzPts val="2380"/>
              <a:buFont typeface="Arial"/>
              <a:buNone/>
            </a:pPr>
            <a:r>
              <a:rPr b="0" i="0" lang="en-US" sz="2380" u="none" cap="none" strike="noStrike">
                <a:solidFill>
                  <a:schemeClr val="dk1"/>
                </a:solidFill>
                <a:latin typeface="Calibri"/>
                <a:ea typeface="Calibri"/>
                <a:cs typeface="Calibri"/>
                <a:sym typeface="Calibri"/>
              </a:rPr>
              <a:t>Before jumping into the website design per se, it’s important to understand how Singapore promotes Racial Harmony. </a:t>
            </a:r>
          </a:p>
          <a:p>
            <a:pPr indent="-151130" lvl="0" marL="0" marR="0" rtl="0" algn="just">
              <a:lnSpc>
                <a:spcPct val="70000"/>
              </a:lnSpc>
              <a:spcBef>
                <a:spcPts val="1000"/>
              </a:spcBef>
              <a:spcAft>
                <a:spcPts val="0"/>
              </a:spcAft>
              <a:buClr>
                <a:schemeClr val="dk1"/>
              </a:buClr>
              <a:buSzPts val="2380"/>
              <a:buFont typeface="Arial"/>
              <a:buNone/>
            </a:pPr>
            <a:r>
              <a:t/>
            </a:r>
            <a:endParaRPr b="0" i="0" sz="2380" u="none" cap="none" strike="noStrike">
              <a:solidFill>
                <a:schemeClr val="dk1"/>
              </a:solidFill>
              <a:latin typeface="Calibri"/>
              <a:ea typeface="Calibri"/>
              <a:cs typeface="Calibri"/>
              <a:sym typeface="Calibri"/>
            </a:endParaRPr>
          </a:p>
          <a:p>
            <a:pPr indent="-151130" lvl="0" marL="0" marR="0" rtl="0" algn="just">
              <a:lnSpc>
                <a:spcPct val="70000"/>
              </a:lnSpc>
              <a:spcBef>
                <a:spcPts val="1000"/>
              </a:spcBef>
              <a:spcAft>
                <a:spcPts val="0"/>
              </a:spcAft>
              <a:buClr>
                <a:schemeClr val="dk1"/>
              </a:buClr>
              <a:buSzPts val="2380"/>
              <a:buFont typeface="Arial"/>
              <a:buNone/>
            </a:pPr>
            <a:r>
              <a:rPr b="1" i="0" lang="en-US" sz="2380" u="sng" cap="none" strike="noStrike">
                <a:solidFill>
                  <a:schemeClr val="dk1"/>
                </a:solidFill>
                <a:latin typeface="Calibri"/>
                <a:ea typeface="Calibri"/>
                <a:cs typeface="Calibri"/>
                <a:sym typeface="Calibri"/>
              </a:rPr>
              <a:t>Your Task</a:t>
            </a:r>
          </a:p>
          <a:p>
            <a:pPr indent="-151130" lvl="0" marL="0" marR="0" rtl="0" algn="just">
              <a:lnSpc>
                <a:spcPct val="70000"/>
              </a:lnSpc>
              <a:spcBef>
                <a:spcPts val="1000"/>
              </a:spcBef>
              <a:buClr>
                <a:schemeClr val="dk1"/>
              </a:buClr>
              <a:buSzPts val="2380"/>
              <a:buFont typeface="Arial"/>
              <a:buNone/>
            </a:pPr>
            <a:r>
              <a:rPr b="0" i="0" lang="en-US" sz="2380" u="none" cap="none" strike="noStrike">
                <a:solidFill>
                  <a:schemeClr val="dk1"/>
                </a:solidFill>
                <a:latin typeface="Calibri"/>
                <a:ea typeface="Calibri"/>
                <a:cs typeface="Calibri"/>
                <a:sym typeface="Calibri"/>
              </a:rPr>
              <a:t>How does the Singapore Government promote Racial Harmony? An outline has been provided to guide you through your research. Keep in mind that you might be able to use these content later on in your website design.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547950" y="182525"/>
            <a:ext cx="10805700" cy="1325700"/>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ts val="4400"/>
              <a:buFont typeface="Calibri"/>
              <a:buNone/>
            </a:pPr>
            <a:r>
              <a:rPr b="0" i="0" lang="en-US" sz="4400" u="none" cap="none" strike="noStrike">
                <a:solidFill>
                  <a:schemeClr val="dk1"/>
                </a:solidFill>
                <a:latin typeface="Calibri"/>
                <a:ea typeface="Calibri"/>
                <a:cs typeface="Calibri"/>
                <a:sym typeface="Calibri"/>
              </a:rPr>
              <a:t>Singapore Promote It Through Arts &amp; Heritage</a:t>
            </a:r>
          </a:p>
        </p:txBody>
      </p:sp>
      <p:sp>
        <p:nvSpPr>
          <p:cNvPr id="96" name="Shape 96"/>
          <p:cNvSpPr txBox="1"/>
          <p:nvPr>
            <p:ph idx="1" type="body"/>
          </p:nvPr>
        </p:nvSpPr>
        <p:spPr>
          <a:xfrm>
            <a:off x="838200" y="1508225"/>
            <a:ext cx="10515600" cy="5192100"/>
          </a:xfrm>
          <a:prstGeom prst="rect">
            <a:avLst/>
          </a:prstGeom>
          <a:noFill/>
          <a:ln>
            <a:noFill/>
          </a:ln>
        </p:spPr>
        <p:txBody>
          <a:bodyPr anchorCtr="0" anchor="t" bIns="45700" lIns="91425" rIns="91425" wrap="square" tIns="45700">
            <a:noAutofit/>
          </a:bodyPr>
          <a:lstStyle/>
          <a:p>
            <a:pPr indent="-355600" lvl="0" marL="457200" marR="0" rtl="0" algn="l">
              <a:lnSpc>
                <a:spcPct val="90000"/>
              </a:lnSpc>
              <a:spcBef>
                <a:spcPts val="0"/>
              </a:spcBef>
              <a:spcAft>
                <a:spcPts val="0"/>
              </a:spcAft>
              <a:buClr>
                <a:schemeClr val="dk1"/>
              </a:buClr>
              <a:buSzPts val="2000"/>
              <a:buFont typeface="Calibri"/>
              <a:buAutoNum type="arabicPeriod"/>
            </a:pPr>
            <a:r>
              <a:rPr lang="en-US" sz="2000"/>
              <a:t>Build </a:t>
            </a:r>
            <a:r>
              <a:rPr lang="en-US" sz="2000"/>
              <a:t>different</a:t>
            </a:r>
            <a:r>
              <a:rPr lang="en-US" sz="2000"/>
              <a:t> area/ building for different culture or races</a:t>
            </a:r>
          </a:p>
          <a:p>
            <a:pPr indent="-355600" lvl="0" marL="457200" marR="0" rtl="0" algn="l">
              <a:lnSpc>
                <a:spcPct val="90000"/>
              </a:lnSpc>
              <a:spcBef>
                <a:spcPts val="0"/>
              </a:spcBef>
              <a:buSzPts val="2000"/>
              <a:buChar char="-"/>
            </a:pPr>
            <a:r>
              <a:rPr lang="en-US" sz="2000"/>
              <a:t>Katong:</a:t>
            </a:r>
          </a:p>
          <a:p>
            <a:pPr indent="0" lvl="0" marL="0" marR="0" rtl="0" algn="l">
              <a:lnSpc>
                <a:spcPct val="90000"/>
              </a:lnSpc>
              <a:spcBef>
                <a:spcPts val="0"/>
              </a:spcBef>
              <a:buNone/>
            </a:pPr>
            <a:r>
              <a:rPr lang="en-US" sz="2000" u="sng">
                <a:solidFill>
                  <a:schemeClr val="hlink"/>
                </a:solidFill>
                <a:hlinkClick r:id="rId3"/>
              </a:rPr>
              <a:t>http://www.shc.com.sg/programme/racial-harmony-programme/</a:t>
            </a:r>
            <a:r>
              <a:rPr lang="en-US" sz="2000"/>
              <a:t> </a:t>
            </a:r>
          </a:p>
          <a:p>
            <a:pPr indent="-355600" lvl="0" marL="457200" marR="0" rtl="0" algn="l">
              <a:lnSpc>
                <a:spcPct val="90000"/>
              </a:lnSpc>
              <a:spcBef>
                <a:spcPts val="0"/>
              </a:spcBef>
              <a:buSzPts val="2000"/>
              <a:buChar char="-"/>
            </a:pPr>
            <a:r>
              <a:rPr lang="en-US" sz="2000"/>
              <a:t>Chinatown:</a:t>
            </a:r>
          </a:p>
          <a:p>
            <a:pPr indent="0" lvl="0" marL="0" marR="0" rtl="0" algn="l">
              <a:lnSpc>
                <a:spcPct val="90000"/>
              </a:lnSpc>
              <a:spcBef>
                <a:spcPts val="0"/>
              </a:spcBef>
              <a:buNone/>
            </a:pPr>
            <a:r>
              <a:rPr lang="en-US" sz="2000" u="sng">
                <a:solidFill>
                  <a:schemeClr val="hlink"/>
                </a:solidFill>
                <a:hlinkClick r:id="rId4"/>
              </a:rPr>
              <a:t>http://ink.library.smu.edu.sg/cgi/viewcontent.cgi?article=3507&amp;context=soss_research</a:t>
            </a:r>
            <a:r>
              <a:rPr lang="en-US" sz="2000"/>
              <a:t> </a:t>
            </a:r>
          </a:p>
          <a:p>
            <a:pPr indent="-355600" lvl="0" marL="457200" marR="0" rtl="0" algn="l">
              <a:lnSpc>
                <a:spcPct val="90000"/>
              </a:lnSpc>
              <a:spcBef>
                <a:spcPts val="0"/>
              </a:spcBef>
              <a:buSzPts val="2000"/>
              <a:buChar char="-"/>
            </a:pPr>
            <a:r>
              <a:rPr lang="en-US" sz="2000"/>
              <a:t>Little India:</a:t>
            </a:r>
          </a:p>
          <a:p>
            <a:pPr indent="0" lvl="0" marL="0" marR="0" rtl="0" algn="l">
              <a:lnSpc>
                <a:spcPct val="90000"/>
              </a:lnSpc>
              <a:spcBef>
                <a:spcPts val="0"/>
              </a:spcBef>
              <a:buNone/>
            </a:pPr>
            <a:r>
              <a:rPr lang="en-US" sz="2000" u="sng">
                <a:solidFill>
                  <a:schemeClr val="hlink"/>
                </a:solidFill>
                <a:hlinkClick r:id="rId5"/>
              </a:rPr>
              <a:t>http://www.straitstimes.com/singapore/take-a-walk-through-little-indias-rich-history</a:t>
            </a:r>
            <a:r>
              <a:rPr lang="en-US" sz="2000"/>
              <a:t> </a:t>
            </a:r>
          </a:p>
          <a:p>
            <a:pPr indent="0" lvl="0" marL="0" marR="0" rtl="0" algn="l">
              <a:lnSpc>
                <a:spcPct val="90000"/>
              </a:lnSpc>
              <a:spcBef>
                <a:spcPts val="0"/>
              </a:spcBef>
              <a:buNone/>
            </a:pPr>
            <a:r>
              <a:rPr lang="en-US" sz="2000"/>
              <a:t>2. Hold different event to promote different culture</a:t>
            </a:r>
          </a:p>
          <a:p>
            <a:pPr indent="0" lvl="0" marL="0" marR="0" rtl="0" algn="l">
              <a:lnSpc>
                <a:spcPct val="90000"/>
              </a:lnSpc>
              <a:spcBef>
                <a:spcPts val="0"/>
              </a:spcBef>
              <a:buNone/>
            </a:pPr>
            <a:r>
              <a:rPr lang="en-US" sz="2000" u="sng">
                <a:solidFill>
                  <a:schemeClr val="hlink"/>
                </a:solidFill>
                <a:hlinkClick r:id="rId6"/>
              </a:rPr>
              <a:t>http://www.straitstimes.com/singapore/racial-harmony-day-in-singapore-20-years-on</a:t>
            </a:r>
            <a:r>
              <a:rPr lang="en-US" sz="2000"/>
              <a:t> </a:t>
            </a:r>
          </a:p>
          <a:p>
            <a:pPr indent="-355600" lvl="0" marL="457200" marR="0" rtl="0" algn="l">
              <a:lnSpc>
                <a:spcPct val="90000"/>
              </a:lnSpc>
              <a:spcBef>
                <a:spcPts val="0"/>
              </a:spcBef>
              <a:buSzPts val="2000"/>
              <a:buChar char="-"/>
            </a:pPr>
            <a:r>
              <a:rPr lang="en-US" sz="2000"/>
              <a:t>Chingay: </a:t>
            </a:r>
          </a:p>
          <a:p>
            <a:pPr indent="0" lvl="0" marL="0" marR="0" rtl="0" algn="l">
              <a:lnSpc>
                <a:spcPct val="90000"/>
              </a:lnSpc>
              <a:spcBef>
                <a:spcPts val="0"/>
              </a:spcBef>
              <a:buNone/>
            </a:pPr>
            <a:r>
              <a:rPr lang="en-US" sz="2000" u="sng">
                <a:solidFill>
                  <a:schemeClr val="hlink"/>
                </a:solidFill>
                <a:hlinkClick r:id="rId7"/>
              </a:rPr>
              <a:t>https://www.chingay.org.sg/chingay-parade/about-chingay-parade</a:t>
            </a:r>
            <a:r>
              <a:rPr lang="en-US" sz="2000"/>
              <a:t> </a:t>
            </a:r>
          </a:p>
          <a:p>
            <a:pPr indent="0" lvl="0" marL="0" marR="0" rtl="0" algn="l">
              <a:lnSpc>
                <a:spcPct val="90000"/>
              </a:lnSpc>
              <a:spcBef>
                <a:spcPts val="0"/>
              </a:spcBef>
              <a:buNone/>
            </a:pPr>
            <a:r>
              <a:rPr lang="en-US" sz="2000" u="sng">
                <a:solidFill>
                  <a:schemeClr val="hlink"/>
                </a:solidFill>
                <a:hlinkClick r:id="rId8"/>
              </a:rPr>
              <a:t>https://thelongnwindingroad.wordpress.com/tag/history-of-chingay-in-singapore/</a:t>
            </a:r>
            <a:r>
              <a:rPr lang="en-US" sz="2000"/>
              <a:t> </a:t>
            </a:r>
          </a:p>
          <a:p>
            <a:pPr indent="-355600" lvl="0" marL="457200" marR="0" rtl="0" algn="l">
              <a:lnSpc>
                <a:spcPct val="90000"/>
              </a:lnSpc>
              <a:spcBef>
                <a:spcPts val="0"/>
              </a:spcBef>
              <a:buSzPts val="2000"/>
              <a:buChar char="-"/>
            </a:pPr>
            <a:r>
              <a:rPr lang="en-US" sz="2000"/>
              <a:t>PA talents::</a:t>
            </a:r>
          </a:p>
          <a:p>
            <a:pPr indent="0" lvl="0" marL="0" marR="0" rtl="0" algn="l">
              <a:lnSpc>
                <a:spcPct val="90000"/>
              </a:lnSpc>
              <a:spcBef>
                <a:spcPts val="0"/>
              </a:spcBef>
              <a:buNone/>
            </a:pPr>
            <a:r>
              <a:rPr lang="en-US" sz="2000" u="sng">
                <a:solidFill>
                  <a:schemeClr val="hlink"/>
                </a:solidFill>
                <a:hlinkClick r:id="rId9"/>
              </a:rPr>
              <a:t>https://www.chingay.org.sg/pa-talents</a:t>
            </a:r>
            <a:r>
              <a:rPr lang="en-US" sz="2000"/>
              <a:t> </a:t>
            </a:r>
          </a:p>
          <a:p>
            <a:pPr indent="-355600" lvl="0" marL="457200" marR="0" rtl="0" algn="l">
              <a:lnSpc>
                <a:spcPct val="90000"/>
              </a:lnSpc>
              <a:spcBef>
                <a:spcPts val="0"/>
              </a:spcBef>
              <a:buSzPts val="2000"/>
              <a:buChar char="-"/>
            </a:pPr>
            <a:r>
              <a:rPr lang="en-US" sz="2000"/>
              <a:t>Gentarasa: </a:t>
            </a:r>
          </a:p>
          <a:p>
            <a:pPr indent="0" lvl="0" marL="0" marR="0" rtl="0" algn="l">
              <a:lnSpc>
                <a:spcPct val="90000"/>
              </a:lnSpc>
              <a:spcBef>
                <a:spcPts val="0"/>
              </a:spcBef>
              <a:buNone/>
            </a:pPr>
            <a:r>
              <a:rPr lang="en-US" sz="2000" u="sng">
                <a:solidFill>
                  <a:schemeClr val="hlink"/>
                </a:solidFill>
                <a:hlinkClick r:id="rId10"/>
              </a:rPr>
              <a:t>http://www.nas.gov.sg/archivesonline/data/pdfdoc/20160728006/Media%20Release%20for%20Gentarasa%202016.pdf</a:t>
            </a:r>
            <a:r>
              <a:rPr lang="en-US" sz="2000"/>
              <a:t> </a:t>
            </a:r>
          </a:p>
          <a:p>
            <a:pPr indent="0" lvl="0" marL="0" marR="0" rtl="0" algn="l">
              <a:lnSpc>
                <a:spcPct val="90000"/>
              </a:lnSpc>
              <a:spcBef>
                <a:spcPts val="0"/>
              </a:spcBef>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426200" y="365125"/>
            <a:ext cx="11220300" cy="1325700"/>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ts val="4400"/>
              <a:buFont typeface="Calibri"/>
              <a:buNone/>
            </a:pPr>
            <a:r>
              <a:rPr b="0" i="0" lang="en-US" sz="4400" u="none" cap="none" strike="noStrike">
                <a:solidFill>
                  <a:schemeClr val="dk1"/>
                </a:solidFill>
                <a:latin typeface="Calibri"/>
                <a:ea typeface="Calibri"/>
                <a:cs typeface="Calibri"/>
                <a:sym typeface="Calibri"/>
              </a:rPr>
              <a:t>Singapore Promote It Through National Identity</a:t>
            </a:r>
          </a:p>
        </p:txBody>
      </p:sp>
      <p:sp>
        <p:nvSpPr>
          <p:cNvPr id="102" name="Shape 102"/>
          <p:cNvSpPr txBox="1"/>
          <p:nvPr>
            <p:ph idx="1" type="body"/>
          </p:nvPr>
        </p:nvSpPr>
        <p:spPr>
          <a:xfrm>
            <a:off x="838200" y="1825625"/>
            <a:ext cx="10515600" cy="4847100"/>
          </a:xfrm>
          <a:prstGeom prst="rect">
            <a:avLst/>
          </a:prstGeom>
          <a:noFill/>
          <a:ln>
            <a:noFill/>
          </a:ln>
        </p:spPr>
        <p:txBody>
          <a:bodyPr anchorCtr="0" anchor="t" bIns="45700" lIns="91425" rIns="91425" wrap="square" tIns="45700">
            <a:noAutofit/>
          </a:bodyPr>
          <a:lstStyle/>
          <a:p>
            <a:pPr indent="-381000" lvl="0" marL="457200" rtl="0">
              <a:spcBef>
                <a:spcPts val="0"/>
              </a:spcBef>
              <a:buSzPts val="2400"/>
              <a:buAutoNum type="arabicPeriod"/>
            </a:pPr>
            <a:r>
              <a:rPr lang="en-US" sz="2400"/>
              <a:t>using english as the main language</a:t>
            </a:r>
          </a:p>
          <a:p>
            <a:pPr indent="0" lvl="0" marL="0" rtl="0">
              <a:spcBef>
                <a:spcPts val="0"/>
              </a:spcBef>
              <a:buNone/>
            </a:pPr>
            <a:r>
              <a:rPr lang="en-US" u="sng">
                <a:solidFill>
                  <a:schemeClr val="hlink"/>
                </a:solidFill>
                <a:hlinkClick r:id="rId3"/>
              </a:rPr>
              <a:t>htt</a:t>
            </a:r>
            <a:r>
              <a:rPr lang="en-US" sz="2400" u="sng">
                <a:solidFill>
                  <a:schemeClr val="hlink"/>
                </a:solidFill>
                <a:hlinkClick r:id="rId4"/>
              </a:rPr>
              <a:t>p://www.todayonline.com/singapore/spores-racial-harmony-not-natural-and-needs-nurturing-pm-lee</a:t>
            </a:r>
            <a:r>
              <a:rPr lang="en-US" sz="2400"/>
              <a:t> </a:t>
            </a:r>
          </a:p>
          <a:p>
            <a:pPr indent="-381000" lvl="0" marL="457200" rtl="0">
              <a:spcBef>
                <a:spcPts val="0"/>
              </a:spcBef>
              <a:buSzPts val="2400"/>
              <a:buAutoNum type="arabicPeriod"/>
            </a:pPr>
            <a:r>
              <a:rPr lang="en-US" sz="2400"/>
              <a:t>The Group Representation Constituency (GRC) system has been in place since 1988, whereby political parties have to field at least one minority candidate in each GRC team.</a:t>
            </a:r>
          </a:p>
          <a:p>
            <a:pPr indent="0" lvl="0" marL="0" rtl="0">
              <a:spcBef>
                <a:spcPts val="0"/>
              </a:spcBef>
              <a:buNone/>
            </a:pPr>
            <a:r>
              <a:rPr lang="en-US" sz="2400" u="sng">
                <a:solidFill>
                  <a:schemeClr val="hlink"/>
                </a:solidFill>
                <a:hlinkClick r:id="rId5"/>
              </a:rPr>
              <a:t>http://www.straitstimes.com/politics/the-race-issue-how-far-has-singapore-come</a:t>
            </a:r>
          </a:p>
          <a:p>
            <a:pPr indent="0" lvl="0" marL="0" rtl="0">
              <a:spcBef>
                <a:spcPts val="0"/>
              </a:spcBef>
              <a:buNone/>
            </a:pPr>
            <a:r>
              <a:rPr lang="en-US" sz="2400"/>
              <a:t>3. Celebrate Racial Harmony Day</a:t>
            </a:r>
          </a:p>
          <a:p>
            <a:pPr indent="0" lvl="0" marL="0" rtl="0">
              <a:spcBef>
                <a:spcPts val="0"/>
              </a:spcBef>
              <a:buNone/>
            </a:pPr>
            <a:r>
              <a:rPr lang="en-US" sz="2400" u="sng">
                <a:solidFill>
                  <a:schemeClr val="hlink"/>
                </a:solidFill>
                <a:hlinkClick r:id="rId6"/>
              </a:rPr>
              <a:t>http://www.straitstimes.com/singapore/racial-harmony-day-in-singapore-20-years-on</a:t>
            </a:r>
            <a:r>
              <a:rPr lang="en-US" sz="2400"/>
              <a:t> </a:t>
            </a:r>
          </a:p>
          <a:p>
            <a:pPr indent="0" lvl="0" marL="0" rtl="0">
              <a:spcBef>
                <a:spcPts val="0"/>
              </a:spcBef>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23550" y="424775"/>
            <a:ext cx="11544900" cy="1325700"/>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ts val="4400"/>
              <a:buFont typeface="Calibri"/>
              <a:buNone/>
            </a:pPr>
            <a:r>
              <a:rPr b="0" i="0" lang="en-US" sz="4400" u="none" cap="none" strike="noStrike">
                <a:solidFill>
                  <a:schemeClr val="dk1"/>
                </a:solidFill>
                <a:latin typeface="Calibri"/>
                <a:ea typeface="Calibri"/>
                <a:cs typeface="Calibri"/>
                <a:sym typeface="Calibri"/>
              </a:rPr>
              <a:t>Singapore Promote It Through Community Events</a:t>
            </a:r>
          </a:p>
        </p:txBody>
      </p:sp>
      <p:sp>
        <p:nvSpPr>
          <p:cNvPr id="108" name="Shape 108"/>
          <p:cNvSpPr txBox="1"/>
          <p:nvPr>
            <p:ph idx="1" type="body"/>
          </p:nvPr>
        </p:nvSpPr>
        <p:spPr>
          <a:xfrm>
            <a:off x="838200" y="1750475"/>
            <a:ext cx="10515600" cy="5298300"/>
          </a:xfrm>
          <a:prstGeom prst="rect">
            <a:avLst/>
          </a:prstGeom>
          <a:noFill/>
          <a:ln>
            <a:noFill/>
          </a:ln>
        </p:spPr>
        <p:txBody>
          <a:bodyPr anchorCtr="0" anchor="t" bIns="45700" lIns="91425" rIns="91425" wrap="square" tIns="45700">
            <a:noAutofit/>
          </a:bodyPr>
          <a:lstStyle/>
          <a:p>
            <a:pPr indent="-381000" lvl="0" marL="457200" marR="0" rtl="0" algn="l">
              <a:lnSpc>
                <a:spcPct val="90000"/>
              </a:lnSpc>
              <a:spcBef>
                <a:spcPts val="0"/>
              </a:spcBef>
              <a:buSzPts val="2400"/>
              <a:buAutoNum type="arabicPeriod"/>
            </a:pPr>
            <a:r>
              <a:rPr lang="en-US" sz="2400"/>
              <a:t>mixing races in public housing estates “Ethnic Integration Policy”</a:t>
            </a:r>
          </a:p>
          <a:p>
            <a:pPr indent="0" lvl="0" marL="0" rtl="0">
              <a:spcBef>
                <a:spcPts val="0"/>
              </a:spcBef>
              <a:buNone/>
            </a:pPr>
            <a:r>
              <a:rPr lang="en-US" sz="2400" u="sng">
                <a:solidFill>
                  <a:schemeClr val="hlink"/>
                </a:solidFill>
                <a:hlinkClick r:id="rId3"/>
              </a:rPr>
              <a:t>http://www.todayonline.com/singapore/spores-racial-harmony-not-natural-and-needs-nurturing-pm-lee</a:t>
            </a:r>
          </a:p>
          <a:p>
            <a:pPr indent="0" lvl="0" marL="0" marR="0" rtl="0" algn="l">
              <a:lnSpc>
                <a:spcPct val="90000"/>
              </a:lnSpc>
              <a:spcBef>
                <a:spcPts val="0"/>
              </a:spcBef>
              <a:buNone/>
            </a:pPr>
            <a:r>
              <a:rPr lang="en-US" sz="2400"/>
              <a:t>2. inter-faith programmes, such as dialogues with leaders from other religious groups</a:t>
            </a:r>
          </a:p>
          <a:p>
            <a:pPr indent="0" lvl="0" marL="0" rtl="0">
              <a:spcBef>
                <a:spcPts val="0"/>
              </a:spcBef>
              <a:buNone/>
            </a:pPr>
            <a:r>
              <a:rPr lang="en-US" sz="2400"/>
              <a:t>3. Orange Ribbon activities organised by OnePeople.sg</a:t>
            </a:r>
          </a:p>
          <a:p>
            <a:pPr indent="0" lvl="0" marL="0" marR="0" rtl="0" algn="l">
              <a:lnSpc>
                <a:spcPct val="90000"/>
              </a:lnSpc>
              <a:spcBef>
                <a:spcPts val="0"/>
              </a:spcBef>
              <a:buNone/>
            </a:pPr>
            <a:r>
              <a:rPr lang="en-US" sz="2400" u="sng">
                <a:solidFill>
                  <a:schemeClr val="hlink"/>
                </a:solidFill>
                <a:hlinkClick r:id="rId4"/>
              </a:rPr>
              <a:t>http://www.straitstimes.com/singapore/racial-harmony-day-in-singapore-20-years-on</a:t>
            </a:r>
          </a:p>
          <a:p>
            <a:pPr indent="0" lvl="0" marL="0" marR="0" rtl="0" algn="l">
              <a:lnSpc>
                <a:spcPct val="90000"/>
              </a:lnSpc>
              <a:spcBef>
                <a:spcPts val="0"/>
              </a:spcBef>
              <a:buNone/>
            </a:pPr>
            <a:r>
              <a:rPr lang="en-US" sz="2400"/>
              <a:t>4. Self helps groups “Singapore Indian Development Association” “Chinese Development Assistance Council” “Eurasian Association”</a:t>
            </a:r>
          </a:p>
          <a:p>
            <a:pPr indent="0" lvl="0" marL="0" marR="0" rtl="0" algn="l">
              <a:lnSpc>
                <a:spcPct val="90000"/>
              </a:lnSpc>
              <a:spcBef>
                <a:spcPts val="0"/>
              </a:spcBef>
              <a:buNone/>
            </a:pPr>
            <a:r>
              <a:rPr lang="en-US" sz="2400" u="sng">
                <a:solidFill>
                  <a:schemeClr val="hlink"/>
                </a:solidFill>
                <a:hlinkClick r:id="rId5"/>
              </a:rPr>
              <a:t>http://www.straitstimes.com/politics/the-race-issue-how-far-has-singapore-come</a:t>
            </a:r>
            <a:r>
              <a:rPr lang="en-US" sz="2400"/>
              <a:t>  </a:t>
            </a:r>
          </a:p>
          <a:p>
            <a:pPr indent="0" lvl="0" marL="0" marR="0" rtl="0" algn="l">
              <a:lnSpc>
                <a:spcPct val="90000"/>
              </a:lnSpc>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