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95" r:id="rId13"/>
    <p:sldId id="29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7" r:id="rId40"/>
    <p:sldId id="298" r:id="rId41"/>
    <p:sldId id="293" r:id="rId42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469F8-5581-4AF6-97E2-62C6BD3676F6}">
  <a:tblStyle styleId="{369469F8-5581-4AF6-97E2-62C6BD3676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91" autoAdjust="0"/>
  </p:normalViewPr>
  <p:slideViewPr>
    <p:cSldViewPr snapToGrid="0">
      <p:cViewPr varScale="1">
        <p:scale>
          <a:sx n="128" d="100"/>
          <a:sy n="128" d="100"/>
        </p:scale>
        <p:origin x="63" y="7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E162C-A5C6-445E-9101-A28D9C778A6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903B0-A779-4792-811A-187EFF0A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18:57:03.4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 26,'0'0</inkml:trace>
  <inkml:trace contextRef="#ctx0" brushRef="#br0" timeOffset="9298.295">1 104,'11'-1,"1"0,11-2,-12 1,1 0,0 1,1 0,138-2,-138 2,0 0,-1-1,5-1,-4 0,0 1,-1 1,8-1,139-1,-102-4,-33 5,0 2,22 1,-3 0,34 2,-59-2,-12-1,0 1,0-1,0-1,1 1,-1-1,4-1,-53 6,30-2,9 0,0-1,0-1,0 1,0 0,0-1,0 0,0 0,0 0,0-1,0 1,0-1,0 0,-2 0,5 0,1 0,-1 0,1 1,-1-1,0 0,1 0,-1 0,1 1,0-1,-1 0,1 0,0 0,-1 0,1 0,0 0,0 0,0 0,0 0,0 0,0 0,0 0,0 0,0 1,1-1,-1-1,0 0,1 0,-1 0,1 1,-1-1,1 0,0 0,0 1,0-1,0 0,0 1,0-1,1-1,-1 3,-1 0,0 0,1 0,-1 0,0 0,1 0,-1 0,0 0,1 0,-1 1,1-1,-1 0,0 0,1 0,-1 0,0 0,1 1,-1-1,0 0,0 0,1 0,-1 1,0-1,0 0,1 1,-1-1,0 0,0 1,0-1,1 0,-1 0,0 1,0-1,0 1,0-1,0 0,0 1,6 14,-6-10,1-2,-1 1,0-1,0 1,0 0,-1-1,1 1,0-3,0-1,0 1,-1 0,1-1,0 1,0-1,-1 1,1 0,0-1,-1 1,1-1,-1 1,1-1,0 1,-1-1,1 0,-1 1,1-1,-1 1,0-1,1 0,-1 0,1 1,-1-1,0 0,1 0,-1 0,0 1,1-1,-1 0,1 0,-1 0,0 0,0 0,-12 0,5 0,1 0,-1-1,1 1,-1-1,1-1,-1 1,-5-3,9 2</inkml:trace>
  <inkml:trace contextRef="#ctx0" brushRef="#br0" timeOffset="13901.641">500 36,'0'0</inkml:trace>
  <inkml:trace contextRef="#ctx0" brushRef="#br0" timeOffset="19886.348">347 15,'0'0</inkml:trace>
  <inkml:trace contextRef="#ctx0" brushRef="#br0" timeOffset="26945.126">179 1,'0'0</inkml:trace>
  <inkml:trace contextRef="#ctx0" brushRef="#br0" timeOffset="31427.572">207 47,'0'0</inkml:trace>
  <inkml:trace contextRef="#ctx0" brushRef="#br0" timeOffset="33505.09">154 33,'0'0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799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92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b3ab64ba_1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52b3ab64b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3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b3ab64ba_1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52b3ab64b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88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b3ab64ba_1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52b3ab64b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205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b3ab64ba_1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52b3ab64b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08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c18964e3_0_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r>
              <a:rPr lang="en-US"/>
              <a:t>Will</a:t>
            </a:r>
            <a:endParaRPr/>
          </a:p>
          <a:p>
            <a:pPr marL="465887" indent="-323533">
              <a:buChar char="●"/>
            </a:pPr>
            <a:r>
              <a:rPr lang="en-US"/>
              <a:t>Add reference to chart</a:t>
            </a:r>
            <a:endParaRPr/>
          </a:p>
        </p:txBody>
      </p:sp>
      <p:sp>
        <p:nvSpPr>
          <p:cNvPr id="170" name="Google Shape;170;g54c18964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34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c18964e3_0_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r>
              <a:rPr lang="en-US"/>
              <a:t>Will</a:t>
            </a:r>
            <a:endParaRPr/>
          </a:p>
          <a:p>
            <a:pPr marL="465887" indent="-323533">
              <a:buChar char="●"/>
            </a:pPr>
            <a:r>
              <a:rPr lang="en-US"/>
              <a:t>Add reference to chart</a:t>
            </a:r>
            <a:endParaRPr/>
          </a:p>
        </p:txBody>
      </p:sp>
      <p:sp>
        <p:nvSpPr>
          <p:cNvPr id="178" name="Google Shape;178;g54c18964e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40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c18964e3_0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r>
              <a:rPr lang="en-US"/>
              <a:t>Will</a:t>
            </a:r>
            <a:endParaRPr/>
          </a:p>
          <a:p>
            <a:pPr marL="465887" indent="-323533">
              <a:buChar char="●"/>
            </a:pPr>
            <a:r>
              <a:rPr lang="en-US"/>
              <a:t>Add reference to chart</a:t>
            </a:r>
            <a:endParaRPr/>
          </a:p>
        </p:txBody>
      </p:sp>
      <p:sp>
        <p:nvSpPr>
          <p:cNvPr id="188" name="Google Shape;188;g54c18964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90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46183d5a_0_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6" name="Google Shape;196;g5246183d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19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0e381adc_3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04" name="Google Shape;204;g4d0e381ad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033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0e381adc_3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11" name="Google Shape;211;g4d0e381ad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51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569ab41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54569ab415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5" name="Google Shape;95;g54569ab415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076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84e50212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18" name="Google Shape;218;g5284e502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607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46183d5a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5" name="Google Shape;225;g5246183d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021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0e381adc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2" name="Google Shape;232;g4d0e381a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318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d0e381adc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9" name="Google Shape;239;g4d0e381a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103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0e381adc_1_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465887" indent="0">
              <a:lnSpc>
                <a:spcPct val="115000"/>
              </a:lnSpc>
            </a:pPr>
            <a:endParaRPr sz="1000"/>
          </a:p>
        </p:txBody>
      </p:sp>
      <p:sp>
        <p:nvSpPr>
          <p:cNvPr id="246" name="Google Shape;246;g4d0e381ad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395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ce95fdee_0_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3" name="Google Shape;253;g54ce95fd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04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d0e381adc_1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0" name="Google Shape;260;g4d0e381ad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04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d0e381adc_1_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7" name="Google Shape;267;g4d0e381ad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147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b3ab64ba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g52b3ab64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964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b3ab64ba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2" name="Google Shape;282;g52b3ab64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1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46183d5a_0_3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2" name="Google Shape;102;g5246183d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275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b3ab64ba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1" name="Google Shape;291;g52b3ab64b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406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2b3ab64ba_0_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9" name="Google Shape;299;g52b3ab64b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016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46183d5a_0_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6" name="Google Shape;306;g5246183d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543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d76045e0_4_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13" name="Google Shape;313;g54d76045e0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468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76045e0_4_3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20" name="Google Shape;320;g54d76045e0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513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4d76045e0_4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27" name="Google Shape;327;g54d76045e0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957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76045e0_4_4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6" name="Google Shape;336;g54d76045e0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433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569ab41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54569ab415_2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4" name="Google Shape;344;g54569ab415_2_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35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569ab41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54569ab415_2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2" name="Google Shape;352;g54569ab415_2_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891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569ab41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54569ab415_2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2" name="Google Shape;352;g54569ab415_2_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75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46183d5a_0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r>
              <a:rPr lang="en-US"/>
              <a:t>Will</a:t>
            </a:r>
            <a:endParaRPr/>
          </a:p>
          <a:p>
            <a:pPr marL="465887" indent="-323533">
              <a:buChar char="●"/>
            </a:pPr>
            <a:r>
              <a:rPr lang="en-US"/>
              <a:t>update slide reference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109" name="Google Shape;109;g5246183d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05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569ab41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54569ab415_2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2" name="Google Shape;352;g54569ab415_2_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4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4" name="Google Shape;3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25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b3ab64ba_1_5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8" name="Google Shape;118;g52b3ab64b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20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64435dda_5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9" name="Google Shape;129;g5464435dd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55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64435dda_5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7" name="Google Shape;137;g5464435dda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9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b3ab64ba_1_5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5" name="Google Shape;145;g52b3ab64b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34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b3ab64ba_1_6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3" name="Google Shape;153;g52b3ab64b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7B5-DFA8-43DD-835D-BFF42A31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522D9-0656-4B2A-A6C8-7877E03AD9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07D6-FED9-423A-B142-C4D7CF6DF4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B5A2-5EF9-4F58-9E9A-CC4D10754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24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ohnscolitisfoundation.org/assets/pdfs/surgery_brochure_final.pdf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www.ncbi.nlm.nih.gov/pubmed/28601423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www.crohnscolitisfoundation.org/assets/pdfs/ibdfactbook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rohnscolitisfoundation.org/assets/pdfs/ibdfactbook.pdf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healthination.com/health/ulcerative-colitis-type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413" y="732975"/>
            <a:ext cx="4720325" cy="1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19750" y="3381850"/>
            <a:ext cx="2335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Clostrabio ELC Team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776950" y="2350500"/>
            <a:ext cx="3590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Mid-Semester Presentation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Total direct cost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5593" r="49848" b="49064"/>
          <a:stretch/>
        </p:blipFill>
        <p:spPr>
          <a:xfrm>
            <a:off x="1680836" y="1175073"/>
            <a:ext cx="5243647" cy="37667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Prescription cost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5721" r="2145" b="48936"/>
          <a:stretch/>
        </p:blipFill>
        <p:spPr>
          <a:xfrm>
            <a:off x="1680836" y="1175073"/>
            <a:ext cx="5243647" cy="37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931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Inpatient cost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50516" r="49849" b="5393"/>
          <a:stretch/>
        </p:blipFill>
        <p:spPr>
          <a:xfrm>
            <a:off x="1680836" y="1175073"/>
            <a:ext cx="5243647" cy="3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81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486275" y="558580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Outpatient cost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50645" r="2145" b="5265"/>
          <a:stretch/>
        </p:blipFill>
        <p:spPr>
          <a:xfrm>
            <a:off x="1680836" y="1015578"/>
            <a:ext cx="5243647" cy="36627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3654" y="4794095"/>
            <a:ext cx="4320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Source: </a:t>
            </a:r>
            <a:r>
              <a:rPr lang="en-US" sz="700" dirty="0" err="1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Bounthavong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M., Li, M., &amp; Watanabe, J. H. (2017). An Evaluation of Health Care Expenditures in Crohn’s Disease Using the United States Medical Expenditure Panel Survey from 2003 to 2013, </a:t>
            </a:r>
            <a:r>
              <a:rPr lang="en-US" sz="700" i="1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13(3)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530-538.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092918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Market Share of IBD Drugs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231825" y="1854875"/>
            <a:ext cx="2912100" cy="223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IBD drug usage trend from 2007-2015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375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Biologics- ↑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Immunomodulator- ↓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5ASA- ↓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Corticosteroid - Stable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t="-1689" b="1689"/>
          <a:stretch/>
        </p:blipFill>
        <p:spPr>
          <a:xfrm>
            <a:off x="1772525" y="982612"/>
            <a:ext cx="4525525" cy="317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72525" y="4462635"/>
            <a:ext cx="399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H., (2018). Market share and costs of biologic therapies for inflammatory bowel disease in the USA. Alimentary Pharmacology &amp; Therapeutics, 47(3), 364–370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272875" y="-3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Market Share of IBD Drugs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12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IBD drugs as patients’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therapy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trend for CD and UC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375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Increasing trend for biologics usage.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Biologics are chosen more by CD patients than by UC patients.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Biologics started to override ASA among CD patient.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165" y="2430600"/>
            <a:ext cx="7229927" cy="2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702808" y="2075265"/>
            <a:ext cx="651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Crohn’s Disease			 Ulcerative Colitis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t="13239" r="49647"/>
          <a:stretch/>
        </p:blipFill>
        <p:spPr>
          <a:xfrm>
            <a:off x="3313315" y="2511725"/>
            <a:ext cx="3725626" cy="22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16" descr="grey arrow shorter red.a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9690" y="4860700"/>
            <a:ext cx="3022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H., (2018). Market share and costs of biologic therapies for inflammatory bowel disease in the USA. Alimentary Pharmacology &amp; Therapeutics, 47(3), 364–370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Market Share of IBD Drugs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954314" y="827454"/>
            <a:ext cx="5457118" cy="474835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IBD Medication Costs per patient, per year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39" y="1582137"/>
            <a:ext cx="4855001" cy="3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552283" y="4620280"/>
            <a:ext cx="266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Source: Yu, H., Sellers, Z. M., Wren, A. A., </a:t>
            </a:r>
            <a:r>
              <a:rPr lang="en-US" sz="700" dirty="0" err="1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Bensen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R., Park, K. T., </a:t>
            </a:r>
            <a:r>
              <a:rPr lang="en-US" sz="700" dirty="0" err="1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MacIsaac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D., … Wong, J. J. (2018). Market share and costs of biologic therapies for inflammatory bowel disease in the USA. </a:t>
            </a:r>
            <a:r>
              <a:rPr lang="en-US" sz="700" i="1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Alimentary Pharmacology &amp; Therapeutics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700" i="1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47(3)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364–370.</a:t>
            </a:r>
            <a:endParaRPr lang="en-US" sz="7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286325" y="-2"/>
            <a:ext cx="7886700" cy="61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 Competitors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1420805" y="707063"/>
            <a:ext cx="5518770" cy="61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Drug Types for mild-moderate IBD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1601975" y="1625275"/>
          <a:ext cx="7239000" cy="2011560"/>
        </p:xfrm>
        <a:graphic>
          <a:graphicData uri="http://schemas.openxmlformats.org/drawingml/2006/table">
            <a:tbl>
              <a:tblPr>
                <a:noFill/>
                <a:tableStyleId>{369469F8-5581-4AF6-97E2-62C6BD3676F6}</a:tableStyleId>
              </a:tblPr>
              <a:tblGrid>
                <a:gridCol w="202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Drug type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Targeted severit</a:t>
                      </a:r>
                      <a:r>
                        <a:rPr lang="en-US"/>
                        <a:t>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5-ASA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 to moderate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step treatment to reduce inflammation; more effective in UC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Immunosuppressants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 to moderate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 inflammation by suppressing the immune system response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Corticosteroids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Fight inflammation as a trigger of cortisol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304763" y="0"/>
            <a:ext cx="7886700" cy="5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 Competitors - 5-ASA Drugs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430" y="999450"/>
            <a:ext cx="6336576" cy="27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275550" y="0"/>
            <a:ext cx="8391600" cy="73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 Competitors- Immunomodulators (Immunosuppressants)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50" y="1128075"/>
            <a:ext cx="6990500" cy="26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57883" y="223625"/>
            <a:ext cx="2221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277233" y="273844"/>
            <a:ext cx="5166097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287866" y="1369225"/>
            <a:ext cx="5027871" cy="30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Objectives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Market Opportunity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Direct Competitors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Indirect Competitors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Small Intestine Data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Next Steps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Conclusion</a:t>
            </a:r>
            <a:endParaRPr sz="18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277950" y="65100"/>
            <a:ext cx="7886700" cy="56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 Competitors- Corticosteroids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50" y="990600"/>
            <a:ext cx="69342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393125" y="-66660"/>
            <a:ext cx="7367313" cy="5920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1663550" y="1268044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Current Treatment for IBD.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Nutrition Deficiency.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Alternative Treatments for IBD.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Wound Healing of Intestinal epithelial cells.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1574039" y="1255286"/>
            <a:ext cx="5887016" cy="37991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buSzPts val="2400"/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Drugs that target IBD:</a:t>
            </a: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5-ASAs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Corticosteroids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Immunomodulators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Antibiotics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Biologic therapies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93125" y="89056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Current Treatment for IBD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1649875" y="987050"/>
            <a:ext cx="71325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Nutrients that IBD patients need to supplement: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Iron 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39%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Vitamin D 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Pediatric patients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to IBD risk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Zinc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Not as common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393135" y="94923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Nutritional Deficiency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93125" y="94925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Alternative Treatments for IBD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1859735" y="1168611"/>
            <a:ext cx="4574234" cy="25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Side effects of current treatment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Consume alternative medicine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Natural therapy assistants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Antioxidants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393125" y="6000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Alternative Treatments for IBD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33" y="1054204"/>
            <a:ext cx="7271951" cy="39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393125" y="116559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Intestinal epithelial cells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903473" y="1327933"/>
            <a:ext cx="5775883" cy="307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Barrier Function of Intestinal Epithelial Cells (IEC)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Disruption and damage IEC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Vitamin D receptor experiment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Gastroprotective agents 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393125" y="94925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Indirect Competitors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Wound Healing Process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25" y="1054200"/>
            <a:ext cx="5943600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21" y="1198275"/>
            <a:ext cx="3295881" cy="29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>
            <a:spLocks noGrp="1"/>
          </p:cNvSpPr>
          <p:nvPr>
            <p:ph type="body" idx="1"/>
          </p:nvPr>
        </p:nvSpPr>
        <p:spPr>
          <a:xfrm>
            <a:off x="1268502" y="1322157"/>
            <a:ext cx="5727721" cy="27501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Ileocolitis</a:t>
            </a:r>
            <a:endParaRPr sz="1800" b="1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Ileum and first part of colon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Up to 40-50% of population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Ileitis</a:t>
            </a:r>
            <a:endParaRPr sz="1800" b="1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In Ileum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Up to 30% cases of Crohn’s disease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Data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Types of CD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500" y="2795075"/>
            <a:ext cx="27096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488" y="764750"/>
            <a:ext cx="2709675" cy="19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1;p16" descr="grey arrow shorter red.a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>
            <a:spLocks noGrp="1"/>
          </p:cNvSpPr>
          <p:nvPr>
            <p:ph type="body" idx="1"/>
          </p:nvPr>
        </p:nvSpPr>
        <p:spPr>
          <a:xfrm>
            <a:off x="1306268" y="1299300"/>
            <a:ext cx="4701220" cy="314510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>
              <a:buSzPts val="2400"/>
              <a:buFont typeface="Times New Roman"/>
              <a:buChar char="•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Gastroduodenal</a:t>
            </a:r>
            <a:endParaRPr sz="1800" b="1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Stomach and duodenum (first part of small intestine)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Up to 5 % people affected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buSzPts val="2400"/>
              <a:buFont typeface="Times New Roman"/>
              <a:buChar char="•"/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Jejunoileitis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- jejunum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(middle and end of small intestine)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4% in adults &amp; 20% children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Data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Types of CD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8;p14"/>
          <p:cNvSpPr txBox="1">
            <a:spLocks noGrp="1"/>
          </p:cNvSpPr>
          <p:nvPr>
            <p:ph type="title"/>
          </p:nvPr>
        </p:nvSpPr>
        <p:spPr>
          <a:xfrm>
            <a:off x="1277233" y="273844"/>
            <a:ext cx="5166097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9;p14"/>
          <p:cNvSpPr txBox="1">
            <a:spLocks/>
          </p:cNvSpPr>
          <p:nvPr/>
        </p:nvSpPr>
        <p:spPr>
          <a:xfrm>
            <a:off x="1287866" y="1369225"/>
            <a:ext cx="5027871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Identify market opportunities.</a:t>
            </a:r>
          </a:p>
          <a:p>
            <a:pPr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Identify patient population and treatment costs.</a:t>
            </a:r>
          </a:p>
          <a:p>
            <a:pPr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Develop a product price.</a:t>
            </a:r>
          </a:p>
          <a:p>
            <a:pPr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Map the competitive landscape.</a:t>
            </a:r>
          </a:p>
          <a:p>
            <a:pPr indent="-381000">
              <a:lnSpc>
                <a:spcPct val="15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Identify key partners.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413" y="1442650"/>
            <a:ext cx="29241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>
            <a:spLocks noGrp="1"/>
          </p:cNvSpPr>
          <p:nvPr>
            <p:ph type="body" idx="1"/>
          </p:nvPr>
        </p:nvSpPr>
        <p:spPr>
          <a:xfrm>
            <a:off x="993543" y="654600"/>
            <a:ext cx="5369314" cy="38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81000">
              <a:buSzPts val="2400"/>
              <a:buFont typeface="Times New Roman"/>
              <a:buChar char="•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Crohn’s colitis 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- colon only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Up to 20% of CD patients’ colon is affected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30 - 45% develop granulomas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Data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Types of CD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0"/>
          <p:cNvGraphicFramePr/>
          <p:nvPr>
            <p:extLst>
              <p:ext uri="{D42A27DB-BD31-4B8C-83A1-F6EECF244321}">
                <p14:modId xmlns:p14="http://schemas.microsoft.com/office/powerpoint/2010/main" val="2697156905"/>
              </p:ext>
            </p:extLst>
          </p:nvPr>
        </p:nvGraphicFramePr>
        <p:xfrm>
          <a:off x="1499191" y="1442143"/>
          <a:ext cx="7334877" cy="2680462"/>
        </p:xfrm>
        <a:graphic>
          <a:graphicData uri="http://schemas.openxmlformats.org/drawingml/2006/table">
            <a:tbl>
              <a:tblPr>
                <a:noFill/>
                <a:tableStyleId>{369469F8-5581-4AF6-97E2-62C6BD3676F6}</a:tableStyleId>
              </a:tblPr>
              <a:tblGrid>
                <a:gridCol w="180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Drug type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Drug Name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9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5-ASA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Sulfasalazine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the doses of 3–6 g daily)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500 mg is $0.13 - 0.81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 pill or unit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9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Corticosteroid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 budesonide 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dose of 9 mg once daily)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mg is $0.43 - 1.62 per pill or unit.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Data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Medications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1719100" y="1031925"/>
            <a:ext cx="67962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Oral 5-aminosalicylic acid is not recommended for long-term treatment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CIR budesonide should not be used beyond 4 months to maintain remission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Budesonide (Brands names-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Entocort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EC, UCERIS,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Budenofalk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) - steroids targeting the end of small intestine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Data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Quick Facts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1391850" y="1511198"/>
            <a:ext cx="71235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90% require surgery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Surgery types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Short-bowel syndrome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Strictureplasty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is preferred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0;p36"/>
          <p:cNvSpPr txBox="1">
            <a:spLocks/>
          </p:cNvSpPr>
          <p:nvPr/>
        </p:nvSpPr>
        <p:spPr>
          <a:xfrm>
            <a:off x="-90891" y="108296"/>
            <a:ext cx="7886700" cy="44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Surgery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/>
        </p:nvSpPr>
        <p:spPr>
          <a:xfrm>
            <a:off x="1679073" y="1651767"/>
            <a:ext cx="71235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Short segments (&lt;10 cm)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Heineke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-Mikulicz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Longer segments, Finney or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Jaboulay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Surgery 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Types of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Strictureplasty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1481775" y="1564500"/>
            <a:ext cx="71235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 t="16198"/>
          <a:stretch/>
        </p:blipFill>
        <p:spPr>
          <a:xfrm>
            <a:off x="2041950" y="1233377"/>
            <a:ext cx="5975718" cy="3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4"/>
          <p:cNvSpPr txBox="1"/>
          <p:nvPr/>
        </p:nvSpPr>
        <p:spPr>
          <a:xfrm>
            <a:off x="4800976" y="4765525"/>
            <a:ext cx="3804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Jobanputra</a:t>
            </a:r>
            <a:r>
              <a:rPr lang="en-US" sz="8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S., &amp; Weiss, E. G. (2007, November)</a:t>
            </a: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36"/>
          <p:cNvSpPr txBox="1">
            <a:spLocks noGrp="1"/>
          </p:cNvSpPr>
          <p:nvPr>
            <p:ph type="title"/>
          </p:nvPr>
        </p:nvSpPr>
        <p:spPr>
          <a:xfrm>
            <a:off x="393125" y="94925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Surgery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Studies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/>
        </p:nvSpPr>
        <p:spPr>
          <a:xfrm>
            <a:off x="1470224" y="1086429"/>
            <a:ext cx="7123500" cy="233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Ileocolic resection is common</a:t>
            </a: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72% recurrence rate</a:t>
            </a:r>
          </a:p>
          <a:p>
            <a:pPr marL="457200" indent="-381000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Potential for short-bowel syndrome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0;p36"/>
          <p:cNvSpPr txBox="1">
            <a:spLocks/>
          </p:cNvSpPr>
          <p:nvPr/>
        </p:nvSpPr>
        <p:spPr>
          <a:xfrm>
            <a:off x="393125" y="949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Surgery 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Resection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/>
        </p:nvSpPr>
        <p:spPr>
          <a:xfrm>
            <a:off x="447250" y="223625"/>
            <a:ext cx="2221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30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Final Presentation: April 26th.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Remaining Objectives:</a:t>
            </a:r>
          </a:p>
          <a:p>
            <a:pPr lvl="1" indent="-381000">
              <a:buSzPts val="2400"/>
              <a:buFont typeface="Times New Roman" panose="02020603050405020304" pitchFamily="18" charset="0"/>
              <a:buChar char="˗"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Gather more Direct and Indirect costs data.</a:t>
            </a:r>
            <a:endParaRPr sz="1600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˗"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Determine ballpark </a:t>
            </a:r>
            <a:r>
              <a:rPr lang="en-US" sz="1600" dirty="0" err="1">
                <a:latin typeface="Times New Roman"/>
                <a:cs typeface="Times New Roman"/>
                <a:sym typeface="Times New Roman"/>
              </a:rPr>
              <a:t>ClostraBio</a:t>
            </a:r>
            <a:r>
              <a:rPr lang="en-US" sz="1600" dirty="0">
                <a:latin typeface="Times New Roman"/>
                <a:cs typeface="Times New Roman"/>
                <a:sym typeface="Times New Roman"/>
              </a:rPr>
              <a:t> product price.</a:t>
            </a:r>
            <a:endParaRPr sz="1600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˗"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Identify potential key partners.</a:t>
            </a:r>
            <a:endParaRPr sz="1600" dirty="0">
              <a:latin typeface="Times New Roman"/>
              <a:cs typeface="Times New Roman"/>
              <a:sym typeface="Times New Roman"/>
            </a:endParaRPr>
          </a:p>
          <a:p>
            <a:pPr lvl="1" indent="-381000">
              <a:buSzPts val="2400"/>
              <a:buFont typeface="Times New Roman" panose="02020603050405020304" pitchFamily="18" charset="0"/>
              <a:buChar char="˗"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Identify more Small Intestinal data.</a:t>
            </a:r>
            <a:endParaRPr sz="1600" dirty="0"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30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>
              <a:lnSpc>
                <a:spcPct val="20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Market Opportunity and Product Scope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20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Competition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lvl="0" indent="-381000">
              <a:lnSpc>
                <a:spcPct val="200000"/>
              </a:lnSpc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Next Steps</a:t>
            </a:r>
            <a:endParaRPr sz="18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815220" cy="30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200000"/>
              </a:lnSpc>
              <a:buSzPts val="2400"/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Medicine prescription information is provided by our connection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Santesh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Shah, pharmacist and Chief Operating Officer of Greenhill Pharmacy chain based in Wilmington, Delaware. </a:t>
            </a:r>
          </a:p>
          <a:p>
            <a:pPr marL="76200" lvl="0" indent="0">
              <a:lnSpc>
                <a:spcPct val="200000"/>
              </a:lnSpc>
              <a:buSzPts val="2400"/>
              <a:buNone/>
            </a:pPr>
            <a:endParaRPr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36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744" y="1459430"/>
            <a:ext cx="2720606" cy="2478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0356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IBD Prevalence among Adults in U.S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5590400" y="1172650"/>
            <a:ext cx="3474000" cy="346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For 2015 data,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75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Male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 1.31 million (43%)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Female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1.77 million (57%)</a:t>
            </a:r>
            <a:endParaRPr sz="1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Age groups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18-24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 153,000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25-44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 865,000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45-64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 805,000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Over 65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 million (40.6%)</a:t>
            </a:r>
            <a:endParaRPr sz="1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1.18 million (58%)</a:t>
            </a:r>
            <a:endParaRPr sz="1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Ethnicity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 pitchFamily="18" charset="0"/>
              <a:buChar char="-"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2.34 million (75.5%)</a:t>
            </a:r>
            <a:endParaRPr sz="1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1195637" y="4336926"/>
            <a:ext cx="2974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Health Interview Survey (2015)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Health Interview Survey (2016)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922825"/>
            <a:ext cx="4226424" cy="329784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Q&amp;A Session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099826"/>
            <a:ext cx="4572000" cy="11285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ts val="750"/>
              </a:spcBef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Break for Questions, Answers, and Concerns</a:t>
            </a:r>
          </a:p>
          <a:p>
            <a:pPr lvl="0" algn="ctr">
              <a:spcBef>
                <a:spcPts val="750"/>
              </a:spcBef>
            </a:pPr>
            <a:endParaRPr lang="en-US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750"/>
              </a:spcBef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0359479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 descr="cob_4clr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61" y="2128732"/>
            <a:ext cx="2686690" cy="88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 descr="AACSB-logo-accredited-color-PM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9080" y="2128732"/>
            <a:ext cx="2603415" cy="88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1;p16" descr="grey arrow shorter red.a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86300" y="50525"/>
            <a:ext cx="86595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IBD Severity, Recurrence, and Progression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72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Crohn’s Disease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138" y="1670995"/>
            <a:ext cx="4486613" cy="232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150" y="1392097"/>
            <a:ext cx="4633650" cy="29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975" y="1856970"/>
            <a:ext cx="34480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2150" y="1530320"/>
            <a:ext cx="5312714" cy="24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1;p16" descr="grey arrow shorter red.a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968550" y="4462033"/>
            <a:ext cx="6177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700" u="sng" dirty="0">
                <a:hlinkClick r:id="rId8"/>
              </a:rPr>
              <a:t>https://www.crohnscolitisfoundation.org/assets/pdfs/surgery_brochure_final.pdf</a:t>
            </a:r>
            <a:endParaRPr lang="en-US" sz="700" u="sng" dirty="0"/>
          </a:p>
          <a:p>
            <a:pPr marL="228600" indent="-228600">
              <a:buFont typeface="+mj-lt"/>
              <a:buAutoNum type="arabicParenR"/>
            </a:pPr>
            <a:r>
              <a:rPr lang="en-US" sz="700" u="sng" dirty="0">
                <a:hlinkClick r:id="rId9"/>
              </a:rPr>
              <a:t>http://www.crohnscolitisfoundation.org/assets/pdfs/ibdfactbook.pdf</a:t>
            </a:r>
            <a:endParaRPr lang="en-US" sz="700" u="sng" dirty="0"/>
          </a:p>
          <a:p>
            <a:pPr marL="228600" indent="-228600">
              <a:buFont typeface="+mj-lt"/>
              <a:buAutoNum type="arabicParenR"/>
            </a:pPr>
            <a:r>
              <a:rPr lang="en-US" sz="700" dirty="0"/>
              <a:t>Feuerstein, J. D., &amp; </a:t>
            </a:r>
            <a:r>
              <a:rPr lang="en-US" sz="700" dirty="0" err="1"/>
              <a:t>Cheifetz</a:t>
            </a:r>
            <a:r>
              <a:rPr lang="en-US" sz="700" dirty="0"/>
              <a:t>, A. S. (2017, July). Crohn Disease: Epidemiology, Diagnosis, and Management. </a:t>
            </a:r>
            <a:r>
              <a:rPr lang="en-US" sz="700" i="1" dirty="0">
                <a:hlinkClick r:id="rId10"/>
              </a:rPr>
              <a:t>Mayo </a:t>
            </a:r>
            <a:r>
              <a:rPr lang="en-US" sz="700" i="1" dirty="0" err="1">
                <a:hlinkClick r:id="rId10"/>
              </a:rPr>
              <a:t>Clin</a:t>
            </a:r>
            <a:r>
              <a:rPr lang="en-US" sz="700" i="1" dirty="0">
                <a:hlinkClick r:id="rId10"/>
              </a:rPr>
              <a:t> Proc</a:t>
            </a:r>
            <a:r>
              <a:rPr lang="en-US" sz="700" dirty="0"/>
              <a:t>, </a:t>
            </a:r>
            <a:r>
              <a:rPr lang="en-US" sz="700" i="1" dirty="0"/>
              <a:t>92(7)</a:t>
            </a:r>
            <a:r>
              <a:rPr lang="en-US" sz="700" dirty="0"/>
              <a:t>, 1088-1103.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700" dirty="0"/>
              <a:t>Mehta, F. (2016). Economic Implications of Inflammatory Bowel Disease and Its Management. American Journal of Managed Care, 22, S51–S62.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286300" y="50525"/>
            <a:ext cx="85221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IBD Severity, Recurrence, and Progression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43792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Ulcerative Colitis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30% (remission) relapse in the following year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 correlation between UC type and severity (Todd Linder)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925" y="2176499"/>
            <a:ext cx="2832700" cy="20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47908" y="4855258"/>
            <a:ext cx="329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Source: </a:t>
            </a:r>
            <a:r>
              <a:rPr lang="en-US" sz="700" u="sng" dirty="0">
                <a:hlinkClick r:id="rId5"/>
              </a:rPr>
              <a:t>http://www.crohnscolitisfoundation.org/assets/pdfs/ibdfactbook.pdf</a:t>
            </a:r>
            <a:endParaRPr lang="en-US" sz="7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86300" y="50525"/>
            <a:ext cx="85221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IBD Severity, Recurrence, and Progression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76" y="715326"/>
            <a:ext cx="7415498" cy="33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44368" y="4610388"/>
            <a:ext cx="449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700" dirty="0" err="1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Fumery</a:t>
            </a:r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M., Singh, S., </a:t>
            </a:r>
            <a:r>
              <a:rPr lang="en-US" sz="700" dirty="0" err="1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Dulai</a:t>
            </a:r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P.S., Gower-Rousseau, C., </a:t>
            </a:r>
            <a:r>
              <a:rPr lang="en-US" sz="700" dirty="0" err="1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Peyrin-Biroulet</a:t>
            </a:r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L., &amp; </a:t>
            </a:r>
            <a:r>
              <a:rPr lang="en-US" sz="700" dirty="0" err="1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Sandborn</a:t>
            </a:r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W.J. (2017). Natural History of Adult Ulcerative Colitis in Population-based Cohorts: A Systematic Review</a:t>
            </a:r>
            <a:r>
              <a:rPr lang="en-US" sz="700" i="1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16(3)</a:t>
            </a:r>
            <a:r>
              <a:rPr lang="en-US" sz="7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343-356.e3.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700" u="sng" dirty="0">
                <a:hlinkClick r:id="rId5"/>
              </a:rPr>
              <a:t>https://www.healthination.com/health/ulcerative-colitis-types</a:t>
            </a:r>
            <a:endParaRPr lang="en-US" sz="700"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3792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Ulcerative Colitis </a:t>
            </a:r>
            <a:endParaRPr sz="18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Lifetime direct cost by age</a:t>
            </a:r>
            <a:endParaRPr sz="1800" dirty="0">
              <a:latin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875" y="1275800"/>
            <a:ext cx="6446150" cy="3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16" descr="grey arrow shorter red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13051" y="4943445"/>
            <a:ext cx="596259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Source: Lichtenstein, Gary R. The Economic Burden of Crohn’s Disease and Ulcerative Colitis in the United States: A Lifetime Healthcare Cost Analysis. </a:t>
            </a:r>
            <a:endParaRPr lang="en-US" sz="7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286300" y="50522"/>
            <a:ext cx="78867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Market Opportunity - Overview of Economic Burden of IBD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486275" y="718075"/>
            <a:ext cx="7506600" cy="39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Direct Costs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Average per year VS First year after diagnosis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6103725" y="4232775"/>
            <a:ext cx="2974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/>
          <a:stretch/>
        </p:blipFill>
        <p:spPr>
          <a:xfrm>
            <a:off x="1633750" y="1424763"/>
            <a:ext cx="6575646" cy="31879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E6ACE5-818B-40D3-AA86-A2C96AE94103}"/>
                  </a:ext>
                </a:extLst>
              </p14:cNvPr>
              <p14:cNvContentPartPr/>
              <p14:nvPr/>
            </p14:nvContentPartPr>
            <p14:xfrm>
              <a:off x="3476310" y="2285810"/>
              <a:ext cx="30744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E6ACE5-818B-40D3-AA86-A2C96AE941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8670" y="2268000"/>
                <a:ext cx="343080" cy="73783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oogle Shape;111;p16" descr="grey arrow shorter red.a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3125" y="592025"/>
            <a:ext cx="2575425" cy="3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655330" y="4764897"/>
            <a:ext cx="5337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Source: </a:t>
            </a:r>
            <a:r>
              <a:rPr lang="en-US" sz="700" dirty="0" err="1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Baldassano</a:t>
            </a:r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R. N., </a:t>
            </a:r>
            <a:r>
              <a:rPr lang="en-US" sz="700" dirty="0" err="1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Shahabi</a:t>
            </a:r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A., Seabury, S. A., </a:t>
            </a:r>
            <a:r>
              <a:rPr lang="en-US" sz="700" dirty="0" err="1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Lakdawalla</a:t>
            </a:r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D., Diaz, O., </a:t>
            </a:r>
            <a:r>
              <a:rPr lang="en-US" sz="700" dirty="0" err="1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Baldassano</a:t>
            </a:r>
            <a:r>
              <a:rPr lang="en-US" sz="700" dirty="0">
                <a:solidFill>
                  <a:srgbClr val="32323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R. N., et al. (2018). P014 Average Annual Healthcare Costs for Pediatric and Adult Patients with Crohn’s Disease or Ulcerative Colitis. </a:t>
            </a:r>
            <a:r>
              <a:rPr lang="en-US" sz="700" i="1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Inflammatory Bowel Diseases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00" i="1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24(suppl_1)</a:t>
            </a:r>
            <a:r>
              <a:rPr lang="en-US" sz="700" dirty="0">
                <a:solidFill>
                  <a:srgbClr val="2A2A2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S1.</a:t>
            </a:r>
            <a:endParaRPr lang="en-US" sz="7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1360</Words>
  <Application>Microsoft Office PowerPoint</Application>
  <PresentationFormat>On-screen Show (16:9)</PresentationFormat>
  <Paragraphs>246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PowerPoint Presentation</vt:lpstr>
      <vt:lpstr>Agenda</vt:lpstr>
      <vt:lpstr>Objectives </vt:lpstr>
      <vt:lpstr>Market Opportunity - IBD Prevalence among Adults in U.S</vt:lpstr>
      <vt:lpstr>Market Opportunity - IBD Severity, Recurrence, and Progression</vt:lpstr>
      <vt:lpstr>Market Opportunity - IBD Severity, Recurrence, and Progression</vt:lpstr>
      <vt:lpstr>Market Opportunity - IBD Severity, Recurrence, and Progression</vt:lpstr>
      <vt:lpstr>Market Opportunity - Overview of Economic Burden of IBD</vt:lpstr>
      <vt:lpstr>Market Opportunity - Overview of Economic Burden of IBD</vt:lpstr>
      <vt:lpstr>Market Opportunity - Overview of Economic Burden of IBD</vt:lpstr>
      <vt:lpstr>Market Opportunity - Overview of Economic Burden of IBD</vt:lpstr>
      <vt:lpstr>Market Opportunity - Overview of Economic Burden of IBD</vt:lpstr>
      <vt:lpstr>Market Opportunity - Overview of Economic Burden of IBD</vt:lpstr>
      <vt:lpstr>Market Opportunity - Market Share of IBD Drugs</vt:lpstr>
      <vt:lpstr>Market Opportunity - Market Share of IBD Drugs</vt:lpstr>
      <vt:lpstr>Market Opportunity - Market Share of IBD Drugs</vt:lpstr>
      <vt:lpstr>Direct Competitors</vt:lpstr>
      <vt:lpstr>Direct Competitors - 5-ASA Drugs</vt:lpstr>
      <vt:lpstr>Direct Competitors- Immunomodulators (Immunosuppressants)</vt:lpstr>
      <vt:lpstr>Direct Competitors- Corticosteroids</vt:lpstr>
      <vt:lpstr> Indirect Competitors</vt:lpstr>
      <vt:lpstr>Indirect Competitors  Current Treatment for IBD</vt:lpstr>
      <vt:lpstr>Indirect Competitors  Nutritional Deficiency</vt:lpstr>
      <vt:lpstr>Indirect Competitors  Alternative Treatments for IBD</vt:lpstr>
      <vt:lpstr>Indirect Competitors  Alternative Treatments for IBD</vt:lpstr>
      <vt:lpstr>Indirect Competitors  Intestinal epithelial cells</vt:lpstr>
      <vt:lpstr>Indirect Competitors  Wound Healing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Small Intestine Surgery  Studies</vt:lpstr>
      <vt:lpstr>PowerPoint Presentation</vt:lpstr>
      <vt:lpstr>Next Steps</vt:lpstr>
      <vt:lpstr>Conclusion</vt:lpstr>
      <vt:lpstr>References </vt:lpstr>
      <vt:lpstr>Q&amp;A Session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Zhang</dc:creator>
  <cp:lastModifiedBy>Rui Zhang</cp:lastModifiedBy>
  <cp:revision>26</cp:revision>
  <cp:lastPrinted>2019-03-22T02:19:13Z</cp:lastPrinted>
  <dcterms:modified xsi:type="dcterms:W3CDTF">2019-03-22T03:31:31Z</dcterms:modified>
</cp:coreProperties>
</file>