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Lato" panose="020F0502020204030203" pitchFamily="34" charset="0"/>
      <p:regular r:id="rId32"/>
      <p:bold r:id="rId33"/>
      <p:italic r:id="rId34"/>
      <p:boldItalic r:id="rId35"/>
    </p:embeddedFont>
    <p:embeddedFont>
      <p:font typeface="Playfair Display" panose="00000500000000000000" pitchFamily="2" charset="0"/>
      <p:regular r:id="rId36"/>
      <p:bold r:id="rId37"/>
      <p:italic r:id="rId38"/>
      <p:boldItalic r:id="rId39"/>
    </p:embeddedFont>
    <p:embeddedFont>
      <p:font typeface="Playfair Display Black" panose="00000A00000000000000" pitchFamily="2" charset="0"/>
      <p:bold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50" autoAdjust="0"/>
    <p:restoredTop sz="55221" autoAdjust="0"/>
  </p:normalViewPr>
  <p:slideViewPr>
    <p:cSldViewPr snapToGrid="0">
      <p:cViewPr varScale="1">
        <p:scale>
          <a:sx n="70" d="100"/>
          <a:sy n="70" d="100"/>
        </p:scale>
        <p:origin x="1756"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a554f35070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a554f3507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a554f35070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a554f3507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a42bfeec06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a42bfeec06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a42bfeec06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a42bfeec06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a554f35070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a554f35070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a42bfeec06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a42bfeec06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a42bfeec06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a42bfeec0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a42bfeec06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a42bfeec06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a554f35070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a554f35070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05000"/>
              </a:lnSpc>
              <a:spcBef>
                <a:spcPts val="0"/>
              </a:spcBef>
              <a:spcAft>
                <a:spcPts val="0"/>
              </a:spcAft>
              <a:buClr>
                <a:srgbClr val="5E696C"/>
              </a:buClr>
              <a:buSzPts val="1300"/>
              <a:buFont typeface="Lato"/>
              <a:buChar char="●"/>
            </a:pPr>
            <a:r>
              <a:rPr lang="en" sz="1300">
                <a:solidFill>
                  <a:srgbClr val="5E696C"/>
                </a:solidFill>
                <a:latin typeface="Lato"/>
                <a:ea typeface="Lato"/>
                <a:cs typeface="Lato"/>
                <a:sym typeface="Lato"/>
              </a:rPr>
              <a:t>We used a hyperparameter grid for each model in which we created an array of values for each parameter for the model. </a:t>
            </a:r>
            <a:endParaRPr sz="1300">
              <a:solidFill>
                <a:srgbClr val="5E696C"/>
              </a:solidFill>
              <a:latin typeface="Lato"/>
              <a:ea typeface="Lato"/>
              <a:cs typeface="Lato"/>
              <a:sym typeface="Lato"/>
            </a:endParaRPr>
          </a:p>
          <a:p>
            <a:pPr marL="457200" lvl="0" indent="-311150" algn="l" rtl="0">
              <a:lnSpc>
                <a:spcPct val="105000"/>
              </a:lnSpc>
              <a:spcBef>
                <a:spcPts val="0"/>
              </a:spcBef>
              <a:spcAft>
                <a:spcPts val="0"/>
              </a:spcAft>
              <a:buClr>
                <a:srgbClr val="5E696C"/>
              </a:buClr>
              <a:buSzPts val="1300"/>
              <a:buFont typeface="Lato"/>
              <a:buChar char="●"/>
            </a:pPr>
            <a:r>
              <a:rPr lang="en" sz="1300">
                <a:solidFill>
                  <a:srgbClr val="5E696C"/>
                </a:solidFill>
                <a:latin typeface="Lato"/>
                <a:ea typeface="Lato"/>
                <a:cs typeface="Lato"/>
                <a:sym typeface="Lato"/>
              </a:rPr>
              <a:t>For our decision tree regressor, The hyperparameter grid includes options for the maximum depth of the tree (max_depth), the minimum number of samples required to split an internal node (min_samples_split), and the minimum number of samples required to be at a leaf node (min_samples_leaf). </a:t>
            </a:r>
            <a:endParaRPr sz="1300">
              <a:solidFill>
                <a:srgbClr val="5E696C"/>
              </a:solidFill>
              <a:latin typeface="Lato"/>
              <a:ea typeface="Lato"/>
              <a:cs typeface="Lato"/>
              <a:sym typeface="Lato"/>
            </a:endParaRPr>
          </a:p>
          <a:p>
            <a:pPr marL="457200" lvl="0" indent="-311150" algn="l" rtl="0">
              <a:lnSpc>
                <a:spcPct val="105000"/>
              </a:lnSpc>
              <a:spcBef>
                <a:spcPts val="0"/>
              </a:spcBef>
              <a:spcAft>
                <a:spcPts val="0"/>
              </a:spcAft>
              <a:buClr>
                <a:srgbClr val="5E696C"/>
              </a:buClr>
              <a:buSzPts val="1300"/>
              <a:buFont typeface="Lato"/>
              <a:buChar char="●"/>
            </a:pPr>
            <a:r>
              <a:rPr lang="en" sz="1300">
                <a:solidFill>
                  <a:srgbClr val="5E696C"/>
                </a:solidFill>
                <a:latin typeface="Lato"/>
                <a:ea typeface="Lato"/>
                <a:cs typeface="Lato"/>
                <a:sym typeface="Lato"/>
              </a:rPr>
              <a:t>The GridSearchCV iterates through combinations of these hyperparameters using 5-fold cross-validation and selects the configuration that minimizes the negative mean squared error (scoring='neg_mean_squared_error').</a:t>
            </a:r>
            <a:endParaRPr sz="1300">
              <a:solidFill>
                <a:srgbClr val="5E696C"/>
              </a:solidFill>
              <a:latin typeface="Lato"/>
              <a:ea typeface="Lato"/>
              <a:cs typeface="Lato"/>
              <a:sym typeface="Lato"/>
            </a:endParaRPr>
          </a:p>
          <a:p>
            <a:pPr marL="457200" lvl="0" indent="-311150" algn="l" rtl="0">
              <a:lnSpc>
                <a:spcPct val="105000"/>
              </a:lnSpc>
              <a:spcBef>
                <a:spcPts val="0"/>
              </a:spcBef>
              <a:spcAft>
                <a:spcPts val="0"/>
              </a:spcAft>
              <a:buClr>
                <a:srgbClr val="5E696C"/>
              </a:buClr>
              <a:buSzPts val="1300"/>
              <a:buFont typeface="Lato"/>
              <a:buChar char="●"/>
            </a:pPr>
            <a:r>
              <a:rPr lang="en" sz="1300">
                <a:solidFill>
                  <a:srgbClr val="5E696C"/>
                </a:solidFill>
                <a:latin typeface="Lato"/>
                <a:ea typeface="Lato"/>
                <a:cs typeface="Lato"/>
                <a:sym typeface="Lato"/>
              </a:rPr>
              <a:t>Similarly,  we use GridSearchCV for our other comparable models to get the models with the best set of hyperparameters for further fine-tuning.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a42bfeec06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a42bfeec06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554f3507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554f3507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a42bfeec06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a42bfeec06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a42bfeec06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a42bfeec06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a42bfeec06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a42bfeec06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a554f35070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a554f35070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a554f35070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a554f35070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a42bfeec06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a42bfeec06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a42bfeec06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a42bfeec06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a42bfeec06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a42bfeec06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a42bfeec06_0_3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a42bfeec06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a554f35070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a554f35070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42bfeec06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42bfeec06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a554f35070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a554f3507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YouTrendify empowers creators with data-driven insights for enhanced content strategy and revenue estimation.</a:t>
            </a:r>
            <a:endParaRPr/>
          </a:p>
          <a:p>
            <a:pPr marL="0" lvl="0" indent="0" algn="l" rtl="0">
              <a:lnSpc>
                <a:spcPct val="115000"/>
              </a:lnSpc>
              <a:spcBef>
                <a:spcPts val="1200"/>
              </a:spcBef>
              <a:spcAft>
                <a:spcPts val="0"/>
              </a:spcAft>
              <a:buClr>
                <a:schemeClr val="dk1"/>
              </a:buClr>
              <a:buSzPts val="1100"/>
              <a:buFont typeface="Arial"/>
              <a:buNone/>
            </a:pPr>
            <a:r>
              <a:rPr lang="en"/>
              <a:t>Businesses can leverage YouTrendify to identify channels with the right demographics and projected ROI for marketing.</a:t>
            </a:r>
            <a:endParaRPr/>
          </a:p>
          <a:p>
            <a:pPr marL="0" lvl="0" indent="0" algn="l" rtl="0">
              <a:lnSpc>
                <a:spcPct val="115000"/>
              </a:lnSpc>
              <a:spcBef>
                <a:spcPts val="1200"/>
              </a:spcBef>
              <a:spcAft>
                <a:spcPts val="0"/>
              </a:spcAft>
              <a:buClr>
                <a:schemeClr val="dk1"/>
              </a:buClr>
              <a:buSzPts val="1100"/>
              <a:buFont typeface="Arial"/>
              <a:buNone/>
            </a:pPr>
            <a:r>
              <a:rPr lang="en"/>
              <a:t>Researchers, including academics and data scientists, can use YouTrendify to study YouTube channel performance and its correlation with geography and content factors.</a:t>
            </a:r>
            <a:endParaRPr/>
          </a:p>
          <a:p>
            <a:pPr marL="0" lvl="0" indent="0" algn="l" rtl="0">
              <a:lnSpc>
                <a:spcPct val="115000"/>
              </a:lnSpc>
              <a:spcBef>
                <a:spcPts val="1200"/>
              </a:spcBef>
              <a:spcAft>
                <a:spcPts val="0"/>
              </a:spcAft>
              <a:buClr>
                <a:schemeClr val="dk1"/>
              </a:buClr>
              <a:buSzPts val="1100"/>
              <a:buFont typeface="Arial"/>
              <a:buNone/>
            </a:pPr>
            <a:r>
              <a:rPr lang="en"/>
              <a:t>Viewers can explore detailed information about their favorite channels and discover new content based on trends and genres.</a:t>
            </a:r>
            <a:endParaRPr/>
          </a:p>
          <a:p>
            <a:pPr marL="0" lvl="0" indent="0" algn="l" rtl="0">
              <a:spcBef>
                <a:spcPts val="12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a42bfeec06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a42bfeec06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The lack of a dedicated YouTube analytics tool hinders creators, advertisers, and viewers in gauging trends and predicting video popularity. Our solution, "YouTrendify: Youtube Video Insights Engine," aims to fill this gap by employing regression algorithms to predict subscriber growth, considering past counts, recent views, and growth over the previous 30 days. This project seeks to provide comprehensive analytics, enabling informed decision-making for content improvement and targeted advertising.</a:t>
            </a:r>
            <a:endParaRPr/>
          </a:p>
          <a:p>
            <a:pPr marL="0" lvl="0" indent="0" algn="l" rtl="0">
              <a:spcBef>
                <a:spcPts val="12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a554f35070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a554f3507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554f35070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554f3507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a554f3507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a554f3507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a554f3507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a554f3507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490250" y="526350"/>
            <a:ext cx="8420700" cy="1737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YouTrendify: </a:t>
            </a:r>
            <a:br>
              <a:rPr lang="en"/>
            </a:br>
            <a:r>
              <a:rPr lang="en"/>
              <a:t>Youtube Insights Engine</a:t>
            </a:r>
            <a:br>
              <a:rPr lang="en"/>
            </a:br>
            <a:endParaRPr/>
          </a:p>
        </p:txBody>
      </p:sp>
      <p:sp>
        <p:nvSpPr>
          <p:cNvPr id="60" name="Google Shape;60;p13"/>
          <p:cNvSpPr txBox="1"/>
          <p:nvPr/>
        </p:nvSpPr>
        <p:spPr>
          <a:xfrm>
            <a:off x="5527550" y="2929450"/>
            <a:ext cx="2827200" cy="140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lt1"/>
                </a:solidFill>
                <a:latin typeface="Lato"/>
                <a:ea typeface="Lato"/>
                <a:cs typeface="Lato"/>
                <a:sym typeface="Lato"/>
              </a:rPr>
              <a:t>Group 6:</a:t>
            </a:r>
            <a:br>
              <a:rPr lang="en" sz="1800" b="1">
                <a:solidFill>
                  <a:schemeClr val="lt1"/>
                </a:solidFill>
                <a:latin typeface="Lato"/>
                <a:ea typeface="Lato"/>
                <a:cs typeface="Lato"/>
                <a:sym typeface="Lato"/>
              </a:rPr>
            </a:br>
            <a:r>
              <a:rPr lang="en" sz="1800" b="1">
                <a:solidFill>
                  <a:schemeClr val="lt1"/>
                </a:solidFill>
                <a:latin typeface="Lato"/>
                <a:ea typeface="Lato"/>
                <a:cs typeface="Lato"/>
                <a:sym typeface="Lato"/>
              </a:rPr>
              <a:t>Parth Keyur Gawande</a:t>
            </a:r>
            <a:endParaRPr sz="1800" b="1">
              <a:solidFill>
                <a:schemeClr val="lt1"/>
              </a:solidFill>
              <a:latin typeface="Lato"/>
              <a:ea typeface="Lato"/>
              <a:cs typeface="Lato"/>
              <a:sym typeface="Lato"/>
            </a:endParaRPr>
          </a:p>
          <a:p>
            <a:pPr marL="0" lvl="0" indent="0" algn="l" rtl="0">
              <a:spcBef>
                <a:spcPts val="0"/>
              </a:spcBef>
              <a:spcAft>
                <a:spcPts val="0"/>
              </a:spcAft>
              <a:buNone/>
            </a:pPr>
            <a:r>
              <a:rPr lang="en" sz="1800" b="1">
                <a:solidFill>
                  <a:schemeClr val="lt1"/>
                </a:solidFill>
                <a:latin typeface="Lato"/>
                <a:ea typeface="Lato"/>
                <a:cs typeface="Lato"/>
                <a:sym typeface="Lato"/>
              </a:rPr>
              <a:t>Nikhil Satish Suryawanshi</a:t>
            </a:r>
            <a:endParaRPr sz="1800" b="1">
              <a:solidFill>
                <a:schemeClr val="lt1"/>
              </a:solidFill>
              <a:latin typeface="Lato"/>
              <a:ea typeface="Lato"/>
              <a:cs typeface="Lato"/>
              <a:sym typeface="Lato"/>
            </a:endParaRPr>
          </a:p>
          <a:p>
            <a:pPr marL="0" lvl="0" indent="0" algn="l" rtl="0">
              <a:spcBef>
                <a:spcPts val="0"/>
              </a:spcBef>
              <a:spcAft>
                <a:spcPts val="0"/>
              </a:spcAft>
              <a:buNone/>
            </a:pPr>
            <a:r>
              <a:rPr lang="en" sz="1800" b="1">
                <a:solidFill>
                  <a:schemeClr val="lt1"/>
                </a:solidFill>
                <a:latin typeface="Lato"/>
                <a:ea typeface="Lato"/>
                <a:cs typeface="Lato"/>
                <a:sym typeface="Lato"/>
              </a:rPr>
              <a:t>Raghunandan Ramadass</a:t>
            </a:r>
            <a:endParaRPr sz="1800" b="1">
              <a:solidFill>
                <a:schemeClr val="lt1"/>
              </a:solidFill>
              <a:latin typeface="Lato"/>
              <a:ea typeface="Lato"/>
              <a:cs typeface="Lato"/>
              <a:sym typeface="Lato"/>
            </a:endParaRPr>
          </a:p>
        </p:txBody>
      </p:sp>
      <p:pic>
        <p:nvPicPr>
          <p:cNvPr id="61" name="Google Shape;61;p13"/>
          <p:cNvPicPr preferRelativeResize="0"/>
          <p:nvPr/>
        </p:nvPicPr>
        <p:blipFill>
          <a:blip r:embed="rId3">
            <a:alphaModFix/>
          </a:blip>
          <a:stretch>
            <a:fillRect/>
          </a:stretch>
        </p:blipFill>
        <p:spPr>
          <a:xfrm>
            <a:off x="936675" y="2634925"/>
            <a:ext cx="3033850" cy="1698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body" idx="1"/>
          </p:nvPr>
        </p:nvSpPr>
        <p:spPr>
          <a:xfrm>
            <a:off x="311700" y="3027675"/>
            <a:ext cx="8520600" cy="170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The bar chart displays the earnings of the top 10 YouTube channels, revealing significant incomes, with even lower-ranked channels earning millions. This highlights the platform's potential for high earnings for both individual creators and brands.</a:t>
            </a:r>
            <a:endParaRPr sz="1400"/>
          </a:p>
          <a:p>
            <a:pPr marL="0" lvl="0" indent="0" algn="l" rtl="0">
              <a:spcBef>
                <a:spcPts val="1200"/>
              </a:spcBef>
              <a:spcAft>
                <a:spcPts val="1200"/>
              </a:spcAft>
              <a:buNone/>
            </a:pPr>
            <a:endParaRPr sz="1400"/>
          </a:p>
        </p:txBody>
      </p:sp>
      <p:pic>
        <p:nvPicPr>
          <p:cNvPr id="120" name="Google Shape;120;p22"/>
          <p:cNvPicPr preferRelativeResize="0"/>
          <p:nvPr/>
        </p:nvPicPr>
        <p:blipFill>
          <a:blip r:embed="rId3">
            <a:alphaModFix/>
          </a:blip>
          <a:stretch>
            <a:fillRect/>
          </a:stretch>
        </p:blipFill>
        <p:spPr>
          <a:xfrm>
            <a:off x="1177350" y="103725"/>
            <a:ext cx="6628375" cy="2745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Feature Selection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Selection and Importance</a:t>
            </a:r>
            <a:endParaRPr/>
          </a:p>
        </p:txBody>
      </p:sp>
      <p:sp>
        <p:nvSpPr>
          <p:cNvPr id="131" name="Google Shape;131;p24"/>
          <p:cNvSpPr txBox="1">
            <a:spLocks noGrp="1"/>
          </p:cNvSpPr>
          <p:nvPr>
            <p:ph type="body" idx="1"/>
          </p:nvPr>
        </p:nvSpPr>
        <p:spPr>
          <a:xfrm>
            <a:off x="311700" y="1152475"/>
            <a:ext cx="8520600" cy="320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t>Data-driven Approach: </a:t>
            </a:r>
            <a:r>
              <a:rPr lang="en" sz="1500"/>
              <a:t>Use of statistical techniques such as t-test and f-test to identify significant  features and give them relevant important scores.</a:t>
            </a:r>
            <a:endParaRPr sz="1500"/>
          </a:p>
          <a:p>
            <a:pPr marL="0" lvl="0" indent="0" algn="l" rtl="0">
              <a:spcBef>
                <a:spcPts val="1200"/>
              </a:spcBef>
              <a:spcAft>
                <a:spcPts val="1200"/>
              </a:spcAft>
              <a:buNone/>
            </a:pPr>
            <a:endParaRPr/>
          </a:p>
        </p:txBody>
      </p:sp>
      <p:pic>
        <p:nvPicPr>
          <p:cNvPr id="132" name="Google Shape;132;p24"/>
          <p:cNvPicPr preferRelativeResize="0"/>
          <p:nvPr/>
        </p:nvPicPr>
        <p:blipFill>
          <a:blip r:embed="rId3">
            <a:alphaModFix/>
          </a:blip>
          <a:stretch>
            <a:fillRect/>
          </a:stretch>
        </p:blipFill>
        <p:spPr>
          <a:xfrm>
            <a:off x="895350" y="1774701"/>
            <a:ext cx="6199874" cy="2370725"/>
          </a:xfrm>
          <a:prstGeom prst="rect">
            <a:avLst/>
          </a:prstGeom>
          <a:noFill/>
          <a:ln>
            <a:noFill/>
          </a:ln>
        </p:spPr>
      </p:pic>
      <p:pic>
        <p:nvPicPr>
          <p:cNvPr id="133" name="Google Shape;133;p24"/>
          <p:cNvPicPr preferRelativeResize="0"/>
          <p:nvPr/>
        </p:nvPicPr>
        <p:blipFill>
          <a:blip r:embed="rId4">
            <a:alphaModFix/>
          </a:blip>
          <a:stretch>
            <a:fillRect/>
          </a:stretch>
        </p:blipFill>
        <p:spPr>
          <a:xfrm>
            <a:off x="571925" y="4404225"/>
            <a:ext cx="7935949" cy="267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5"/>
          <p:cNvPicPr preferRelativeResize="0"/>
          <p:nvPr/>
        </p:nvPicPr>
        <p:blipFill>
          <a:blip r:embed="rId3">
            <a:alphaModFix/>
          </a:blip>
          <a:stretch>
            <a:fillRect/>
          </a:stretch>
        </p:blipFill>
        <p:spPr>
          <a:xfrm>
            <a:off x="4798425" y="626100"/>
            <a:ext cx="4386124" cy="3517700"/>
          </a:xfrm>
          <a:prstGeom prst="rect">
            <a:avLst/>
          </a:prstGeom>
          <a:noFill/>
          <a:ln>
            <a:noFill/>
          </a:ln>
        </p:spPr>
      </p:pic>
      <p:sp>
        <p:nvSpPr>
          <p:cNvPr id="139" name="Google Shape;139;p25"/>
          <p:cNvSpPr txBox="1">
            <a:spLocks noGrp="1"/>
          </p:cNvSpPr>
          <p:nvPr>
            <p:ph type="title"/>
          </p:nvPr>
        </p:nvSpPr>
        <p:spPr>
          <a:xfrm>
            <a:off x="311700" y="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Selection and Importance</a:t>
            </a:r>
            <a:endParaRPr/>
          </a:p>
        </p:txBody>
      </p:sp>
      <p:sp>
        <p:nvSpPr>
          <p:cNvPr id="140" name="Google Shape;140;p25"/>
          <p:cNvSpPr txBox="1"/>
          <p:nvPr/>
        </p:nvSpPr>
        <p:spPr>
          <a:xfrm>
            <a:off x="457000" y="722500"/>
            <a:ext cx="4049100" cy="16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latin typeface="Lato"/>
                <a:ea typeface="Lato"/>
                <a:cs typeface="Lato"/>
                <a:sym typeface="Lato"/>
              </a:rPr>
              <a:t>Correlation Analysis:</a:t>
            </a:r>
            <a:br>
              <a:rPr lang="en">
                <a:solidFill>
                  <a:schemeClr val="dk2"/>
                </a:solidFill>
                <a:latin typeface="Lato"/>
                <a:ea typeface="Lato"/>
                <a:cs typeface="Lato"/>
                <a:sym typeface="Lato"/>
              </a:rPr>
            </a:br>
            <a:r>
              <a:rPr lang="en">
                <a:solidFill>
                  <a:schemeClr val="dk2"/>
                </a:solidFill>
                <a:latin typeface="Lato"/>
                <a:ea typeface="Lato"/>
                <a:cs typeface="Lato"/>
                <a:sym typeface="Lato"/>
              </a:rPr>
              <a:t>Initially, six features were chosen for regression model training, including 'rank', 'video views', and various earnings metrics. Recognizing high correlation among earnings metrics, we retained only the most impactful earnings feature to avoid multicollinearity issues.</a:t>
            </a:r>
            <a:endParaRPr>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a:p>
            <a:pPr marL="0" lvl="0" indent="0" algn="l" rtl="0">
              <a:spcBef>
                <a:spcPts val="0"/>
              </a:spcBef>
              <a:spcAft>
                <a:spcPts val="0"/>
              </a:spcAft>
              <a:buNone/>
            </a:pPr>
            <a:endParaRPr>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p:txBody>
      </p:sp>
      <p:pic>
        <p:nvPicPr>
          <p:cNvPr id="141" name="Google Shape;141;p25"/>
          <p:cNvPicPr preferRelativeResize="0"/>
          <p:nvPr/>
        </p:nvPicPr>
        <p:blipFill>
          <a:blip r:embed="rId4">
            <a:alphaModFix/>
          </a:blip>
          <a:stretch>
            <a:fillRect/>
          </a:stretch>
        </p:blipFill>
        <p:spPr>
          <a:xfrm>
            <a:off x="170650" y="4062300"/>
            <a:ext cx="7121400" cy="547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Relevance</a:t>
            </a:r>
            <a:endParaRPr/>
          </a:p>
        </p:txBody>
      </p:sp>
      <p:sp>
        <p:nvSpPr>
          <p:cNvPr id="147" name="Google Shape;147;p26"/>
          <p:cNvSpPr txBox="1">
            <a:spLocks noGrp="1"/>
          </p:cNvSpPr>
          <p:nvPr>
            <p:ph type="body" idx="1"/>
          </p:nvPr>
        </p:nvSpPr>
        <p:spPr>
          <a:xfrm>
            <a:off x="203875" y="1116000"/>
            <a:ext cx="48585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a:t>Upon further analysis of the features we can see why the chosen features are important to predict the subscriber count for each YouTube channel:</a:t>
            </a:r>
            <a:endParaRPr/>
          </a:p>
          <a:p>
            <a:pPr marL="0" lvl="0" indent="0" algn="l" rtl="0">
              <a:spcBef>
                <a:spcPts val="1200"/>
              </a:spcBef>
              <a:spcAft>
                <a:spcPts val="0"/>
              </a:spcAft>
              <a:buNone/>
            </a:pPr>
            <a:r>
              <a:rPr lang="en" b="1"/>
              <a:t>'video views': </a:t>
            </a:r>
            <a:r>
              <a:rPr lang="en"/>
              <a:t>Higher video views are statistically associated with increased subscriber counts.</a:t>
            </a:r>
            <a:endParaRPr/>
          </a:p>
          <a:p>
            <a:pPr marL="0" lvl="0" indent="0" algn="l" rtl="0">
              <a:spcBef>
                <a:spcPts val="1200"/>
              </a:spcBef>
              <a:spcAft>
                <a:spcPts val="0"/>
              </a:spcAft>
              <a:buNone/>
            </a:pPr>
            <a:r>
              <a:rPr lang="en" b="1"/>
              <a:t>'rank':</a:t>
            </a:r>
            <a:r>
              <a:rPr lang="en"/>
              <a:t> YouTuber ranking shows a higher statistically significant relationship with the number of subscribers</a:t>
            </a:r>
            <a:endParaRPr/>
          </a:p>
          <a:p>
            <a:pPr marL="0" lvl="0" indent="0" algn="l" rtl="0">
              <a:spcBef>
                <a:spcPts val="1200"/>
              </a:spcBef>
              <a:spcAft>
                <a:spcPts val="0"/>
              </a:spcAft>
              <a:buNone/>
            </a:pPr>
            <a:r>
              <a:rPr lang="en" b="1"/>
              <a:t>'highest_monthly_earnings':</a:t>
            </a:r>
            <a:r>
              <a:rPr lang="en"/>
              <a:t> Higher monthly earnings are statistically linked to increased subscriber counts.</a:t>
            </a:r>
            <a:endParaRPr/>
          </a:p>
          <a:p>
            <a:pPr marL="0" lvl="0" indent="0" algn="l" rtl="0">
              <a:spcBef>
                <a:spcPts val="1200"/>
              </a:spcBef>
              <a:spcAft>
                <a:spcPts val="0"/>
              </a:spcAft>
              <a:buNone/>
            </a:pPr>
            <a:r>
              <a:rPr lang="en" b="1"/>
              <a:t>'Population':  </a:t>
            </a:r>
            <a:r>
              <a:rPr lang="en"/>
              <a:t>Assuming it refers to a demographic indicator, population size is statistically related to the number of subscribers, suggesting a potential correlation with audience size.</a:t>
            </a:r>
            <a:endParaRPr/>
          </a:p>
          <a:p>
            <a:pPr marL="0" lvl="0" indent="0" algn="l" rtl="0">
              <a:spcBef>
                <a:spcPts val="1200"/>
              </a:spcBef>
              <a:spcAft>
                <a:spcPts val="1200"/>
              </a:spcAft>
              <a:buNone/>
            </a:pPr>
            <a:endParaRPr/>
          </a:p>
        </p:txBody>
      </p:sp>
      <p:pic>
        <p:nvPicPr>
          <p:cNvPr id="148" name="Google Shape;148;p26"/>
          <p:cNvPicPr preferRelativeResize="0"/>
          <p:nvPr/>
        </p:nvPicPr>
        <p:blipFill>
          <a:blip r:embed="rId3">
            <a:alphaModFix/>
          </a:blip>
          <a:stretch>
            <a:fillRect/>
          </a:stretch>
        </p:blipFill>
        <p:spPr>
          <a:xfrm>
            <a:off x="5278600" y="1215450"/>
            <a:ext cx="3667300" cy="2060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Methodology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274350" y="1966675"/>
            <a:ext cx="4045200" cy="1683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Overview of Employed Machine Learning Models</a:t>
            </a:r>
            <a:endParaRPr/>
          </a:p>
        </p:txBody>
      </p:sp>
      <p:sp>
        <p:nvSpPr>
          <p:cNvPr id="159" name="Google Shape;159;p28"/>
          <p:cNvSpPr txBox="1">
            <a:spLocks noGrp="1"/>
          </p:cNvSpPr>
          <p:nvPr>
            <p:ph type="body" idx="2"/>
          </p:nvPr>
        </p:nvSpPr>
        <p:spPr>
          <a:xfrm>
            <a:off x="4957750" y="509875"/>
            <a:ext cx="3837000" cy="3358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
              <a:t>We used several supervised</a:t>
            </a:r>
            <a:br>
              <a:rPr lang="en"/>
            </a:br>
            <a:r>
              <a:rPr lang="en"/>
              <a:t>Machine Learning Regression models in our analysis they were</a:t>
            </a:r>
            <a:endParaRPr/>
          </a:p>
          <a:p>
            <a:pPr marL="457200" lvl="0" indent="-342900" algn="l" rtl="0">
              <a:lnSpc>
                <a:spcPct val="115000"/>
              </a:lnSpc>
              <a:spcBef>
                <a:spcPts val="1200"/>
              </a:spcBef>
              <a:spcAft>
                <a:spcPts val="0"/>
              </a:spcAft>
              <a:buSzPts val="1800"/>
              <a:buChar char="●"/>
            </a:pPr>
            <a:r>
              <a:rPr lang="en"/>
              <a:t>Linear Regression</a:t>
            </a:r>
            <a:endParaRPr/>
          </a:p>
          <a:p>
            <a:pPr marL="457200" lvl="0" indent="-342900" algn="l" rtl="0">
              <a:lnSpc>
                <a:spcPct val="115000"/>
              </a:lnSpc>
              <a:spcBef>
                <a:spcPts val="0"/>
              </a:spcBef>
              <a:spcAft>
                <a:spcPts val="0"/>
              </a:spcAft>
              <a:buSzPts val="1800"/>
              <a:buChar char="●"/>
            </a:pPr>
            <a:r>
              <a:rPr lang="en"/>
              <a:t>Decision Tree Regressor</a:t>
            </a:r>
            <a:endParaRPr/>
          </a:p>
          <a:p>
            <a:pPr marL="457200" lvl="0" indent="-342900" algn="l" rtl="0">
              <a:lnSpc>
                <a:spcPct val="115000"/>
              </a:lnSpc>
              <a:spcBef>
                <a:spcPts val="0"/>
              </a:spcBef>
              <a:spcAft>
                <a:spcPts val="0"/>
              </a:spcAft>
              <a:buSzPts val="1800"/>
              <a:buChar char="●"/>
            </a:pPr>
            <a:r>
              <a:rPr lang="en"/>
              <a:t>K-Nearest Neighbors Regressor</a:t>
            </a:r>
            <a:endParaRPr/>
          </a:p>
          <a:p>
            <a:pPr marL="457200" lvl="0" indent="-342900" algn="l" rtl="0">
              <a:lnSpc>
                <a:spcPct val="115000"/>
              </a:lnSpc>
              <a:spcBef>
                <a:spcPts val="0"/>
              </a:spcBef>
              <a:spcAft>
                <a:spcPts val="0"/>
              </a:spcAft>
              <a:buSzPts val="1800"/>
              <a:buChar char="●"/>
            </a:pPr>
            <a:r>
              <a:rPr lang="en"/>
              <a:t>Ridge Regression</a:t>
            </a:r>
            <a:endParaRPr/>
          </a:p>
          <a:p>
            <a:pPr marL="0" lvl="0" indent="0" algn="l" rtl="0">
              <a:lnSpc>
                <a:spcPct val="115000"/>
              </a:lnSpc>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265500" y="1729950"/>
            <a:ext cx="4045200" cy="1683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Hyperparameter </a:t>
            </a:r>
            <a:br>
              <a:rPr lang="en"/>
            </a:br>
            <a:r>
              <a:rPr lang="en"/>
              <a:t>Tuning</a:t>
            </a:r>
            <a:endParaRPr/>
          </a:p>
        </p:txBody>
      </p:sp>
      <p:sp>
        <p:nvSpPr>
          <p:cNvPr id="165" name="Google Shape;165;p2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457200" lvl="0" indent="-342900" algn="l" rtl="0">
              <a:spcBef>
                <a:spcPts val="0"/>
              </a:spcBef>
              <a:spcAft>
                <a:spcPts val="0"/>
              </a:spcAft>
              <a:buSzPts val="1800"/>
              <a:buChar char="●"/>
            </a:pPr>
            <a:r>
              <a:rPr lang="en"/>
              <a:t>GridSearchCV for Model Optimization</a:t>
            </a:r>
            <a:endParaRPr/>
          </a:p>
          <a:p>
            <a:pPr marL="457200" lvl="0" indent="-342900" algn="l" rtl="0">
              <a:spcBef>
                <a:spcPts val="0"/>
              </a:spcBef>
              <a:spcAft>
                <a:spcPts val="0"/>
              </a:spcAft>
              <a:buSzPts val="1800"/>
              <a:buChar char="●"/>
            </a:pPr>
            <a:r>
              <a:rPr lang="en"/>
              <a:t>K-Fold cross validation to reduce overfitting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GridSearchCV</a:t>
            </a:r>
            <a:endParaRPr/>
          </a:p>
        </p:txBody>
      </p:sp>
      <p:sp>
        <p:nvSpPr>
          <p:cNvPr id="171" name="Google Shape;171;p30"/>
          <p:cNvSpPr txBox="1">
            <a:spLocks noGrp="1"/>
          </p:cNvSpPr>
          <p:nvPr>
            <p:ph type="body" idx="1"/>
          </p:nvPr>
        </p:nvSpPr>
        <p:spPr>
          <a:xfrm>
            <a:off x="92825" y="1017450"/>
            <a:ext cx="4842000" cy="3471300"/>
          </a:xfrm>
          <a:prstGeom prst="rect">
            <a:avLst/>
          </a:prstGeom>
        </p:spPr>
        <p:txBody>
          <a:bodyPr spcFirstLastPara="1" wrap="square" lIns="91425" tIns="91425" rIns="91425" bIns="91425" anchor="t" anchorCtr="0">
            <a:noAutofit/>
          </a:bodyPr>
          <a:lstStyle/>
          <a:p>
            <a:pPr marL="457200" lvl="0" indent="-323850" algn="l" rtl="0">
              <a:lnSpc>
                <a:spcPct val="105000"/>
              </a:lnSpc>
              <a:spcBef>
                <a:spcPts val="0"/>
              </a:spcBef>
              <a:spcAft>
                <a:spcPts val="0"/>
              </a:spcAft>
              <a:buSzPts val="1500"/>
              <a:buChar char="●"/>
            </a:pPr>
            <a:r>
              <a:rPr lang="en" sz="1500"/>
              <a:t>Applied hyperparameter grid for each model</a:t>
            </a:r>
            <a:endParaRPr sz="1500"/>
          </a:p>
          <a:p>
            <a:pPr marL="457200" lvl="0" indent="-323850" algn="l" rtl="0">
              <a:lnSpc>
                <a:spcPct val="105000"/>
              </a:lnSpc>
              <a:spcBef>
                <a:spcPts val="0"/>
              </a:spcBef>
              <a:spcAft>
                <a:spcPts val="0"/>
              </a:spcAft>
              <a:buSzPts val="1500"/>
              <a:buChar char="●"/>
            </a:pPr>
            <a:r>
              <a:rPr lang="en" sz="1500"/>
              <a:t>Decision tree regressor grid includes max_depth, min_samples_split, and min_samples_leaf</a:t>
            </a:r>
            <a:endParaRPr sz="1500"/>
          </a:p>
          <a:p>
            <a:pPr marL="457200" lvl="0" indent="-323850" algn="l" rtl="0">
              <a:lnSpc>
                <a:spcPct val="105000"/>
              </a:lnSpc>
              <a:spcBef>
                <a:spcPts val="0"/>
              </a:spcBef>
              <a:spcAft>
                <a:spcPts val="0"/>
              </a:spcAft>
              <a:buSzPts val="1500"/>
              <a:buChar char="●"/>
            </a:pPr>
            <a:r>
              <a:rPr lang="en" sz="1500"/>
              <a:t>Used GridSearchCV with 5-fold cross-validation</a:t>
            </a:r>
            <a:endParaRPr sz="1500"/>
          </a:p>
          <a:p>
            <a:pPr marL="457200" lvl="0" indent="-323850" algn="l" rtl="0">
              <a:lnSpc>
                <a:spcPct val="105000"/>
              </a:lnSpc>
              <a:spcBef>
                <a:spcPts val="0"/>
              </a:spcBef>
              <a:spcAft>
                <a:spcPts val="0"/>
              </a:spcAft>
              <a:buSzPts val="1500"/>
              <a:buChar char="●"/>
            </a:pPr>
            <a:r>
              <a:rPr lang="en" sz="1500"/>
              <a:t>Selected configuration minimizing negative mean squared error</a:t>
            </a:r>
            <a:endParaRPr sz="1500"/>
          </a:p>
          <a:p>
            <a:pPr marL="457200" lvl="0" indent="-323850" algn="l" rtl="0">
              <a:lnSpc>
                <a:spcPct val="105000"/>
              </a:lnSpc>
              <a:spcBef>
                <a:spcPts val="0"/>
              </a:spcBef>
              <a:spcAft>
                <a:spcPts val="0"/>
              </a:spcAft>
              <a:buSzPts val="1500"/>
              <a:buChar char="●"/>
            </a:pPr>
            <a:r>
              <a:rPr lang="en" sz="1500"/>
              <a:t>Applied similar approach for other comparable models</a:t>
            </a:r>
            <a:endParaRPr sz="1500"/>
          </a:p>
          <a:p>
            <a:pPr marL="0" lvl="0" indent="0" algn="l" rtl="0">
              <a:lnSpc>
                <a:spcPct val="105000"/>
              </a:lnSpc>
              <a:spcBef>
                <a:spcPts val="1200"/>
              </a:spcBef>
              <a:spcAft>
                <a:spcPts val="1200"/>
              </a:spcAft>
              <a:buSzPts val="935"/>
              <a:buNone/>
            </a:pPr>
            <a:endParaRPr sz="1500"/>
          </a:p>
        </p:txBody>
      </p:sp>
      <p:pic>
        <p:nvPicPr>
          <p:cNvPr id="172" name="Google Shape;172;p30"/>
          <p:cNvPicPr preferRelativeResize="0"/>
          <p:nvPr/>
        </p:nvPicPr>
        <p:blipFill>
          <a:blip r:embed="rId3">
            <a:alphaModFix/>
          </a:blip>
          <a:stretch>
            <a:fillRect/>
          </a:stretch>
        </p:blipFill>
        <p:spPr>
          <a:xfrm>
            <a:off x="4934825" y="391350"/>
            <a:ext cx="4146374" cy="1839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K-fold Cross Validation</a:t>
            </a:r>
            <a:endParaRPr/>
          </a:p>
        </p:txBody>
      </p:sp>
      <p:sp>
        <p:nvSpPr>
          <p:cNvPr id="178" name="Google Shape;178;p31"/>
          <p:cNvSpPr txBox="1">
            <a:spLocks noGrp="1"/>
          </p:cNvSpPr>
          <p:nvPr>
            <p:ph type="body" idx="1"/>
          </p:nvPr>
        </p:nvSpPr>
        <p:spPr>
          <a:xfrm>
            <a:off x="311700" y="1152475"/>
            <a:ext cx="5115600" cy="3416400"/>
          </a:xfrm>
          <a:prstGeom prst="rect">
            <a:avLst/>
          </a:prstGeom>
        </p:spPr>
        <p:txBody>
          <a:bodyPr spcFirstLastPara="1" wrap="square" lIns="91425" tIns="91425" rIns="91425" bIns="91425" anchor="t" anchorCtr="0">
            <a:normAutofit/>
          </a:bodyPr>
          <a:lstStyle/>
          <a:p>
            <a:pPr marL="457200" lvl="0" indent="-311150" algn="l" rtl="0">
              <a:lnSpc>
                <a:spcPct val="140000"/>
              </a:lnSpc>
              <a:spcBef>
                <a:spcPts val="0"/>
              </a:spcBef>
              <a:spcAft>
                <a:spcPts val="0"/>
              </a:spcAft>
              <a:buSzPts val="1300"/>
              <a:buChar char="●"/>
            </a:pPr>
            <a:r>
              <a:rPr lang="en" sz="1300"/>
              <a:t>We used K-fold cross-validation since it mitigates this risk of overfitting by systematically partitioning the dataset into K subsets, training and evaluating the model K=5 times, with each subset serving as the test set exactly once. </a:t>
            </a:r>
            <a:endParaRPr sz="1300"/>
          </a:p>
          <a:p>
            <a:pPr marL="457200" lvl="0" indent="-311150" algn="l" rtl="0">
              <a:lnSpc>
                <a:spcPct val="140000"/>
              </a:lnSpc>
              <a:spcBef>
                <a:spcPts val="0"/>
              </a:spcBef>
              <a:spcAft>
                <a:spcPts val="0"/>
              </a:spcAft>
              <a:buSzPts val="1300"/>
              <a:buChar char="●"/>
            </a:pPr>
            <a:r>
              <a:rPr lang="en" sz="1300"/>
              <a:t>This provides a more reliable estimate of the model's generalization performance across different data subsets, reducing the impact of data-specific patterns and enhancing the model's robustness.</a:t>
            </a:r>
            <a:endParaRPr sz="1300"/>
          </a:p>
          <a:p>
            <a:pPr marL="457200" lvl="0" indent="0" algn="l" rtl="0">
              <a:lnSpc>
                <a:spcPct val="140000"/>
              </a:lnSpc>
              <a:spcBef>
                <a:spcPts val="1200"/>
              </a:spcBef>
              <a:spcAft>
                <a:spcPts val="1200"/>
              </a:spcAft>
              <a:buNone/>
            </a:pPr>
            <a:endParaRPr sz="1300"/>
          </a:p>
        </p:txBody>
      </p:sp>
      <p:pic>
        <p:nvPicPr>
          <p:cNvPr id="179" name="Google Shape;179;p31"/>
          <p:cNvPicPr preferRelativeResize="0"/>
          <p:nvPr/>
        </p:nvPicPr>
        <p:blipFill>
          <a:blip r:embed="rId3">
            <a:alphaModFix/>
          </a:blip>
          <a:stretch>
            <a:fillRect/>
          </a:stretch>
        </p:blipFill>
        <p:spPr>
          <a:xfrm>
            <a:off x="5367150" y="1115125"/>
            <a:ext cx="3624451" cy="2179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67" name="Google Shape;67;p14"/>
          <p:cNvSpPr txBox="1">
            <a:spLocks noGrp="1"/>
          </p:cNvSpPr>
          <p:nvPr>
            <p:ph type="body" idx="1"/>
          </p:nvPr>
        </p:nvSpPr>
        <p:spPr>
          <a:xfrm>
            <a:off x="311700" y="1361375"/>
            <a:ext cx="5252400" cy="3207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a:t>To address the interests of creators, advertisers, and viewers in understanding trends, predicting popularity, and improving content, we propose "YouTrendify: Youtube Video Insights Engine." This project aims to fulfill the market need for comprehensive analytics and insights by utilizing a diverse dataset of channel-related parameters.</a:t>
            </a:r>
            <a:endParaRPr sz="1400"/>
          </a:p>
        </p:txBody>
      </p:sp>
      <p:pic>
        <p:nvPicPr>
          <p:cNvPr id="68" name="Google Shape;68;p14"/>
          <p:cNvPicPr preferRelativeResize="0"/>
          <p:nvPr/>
        </p:nvPicPr>
        <p:blipFill>
          <a:blip r:embed="rId3">
            <a:alphaModFix/>
          </a:blip>
          <a:stretch>
            <a:fillRect/>
          </a:stretch>
        </p:blipFill>
        <p:spPr>
          <a:xfrm>
            <a:off x="5564100" y="1361375"/>
            <a:ext cx="3088425" cy="205520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GridSearchCV Optimised Hyperparameters</a:t>
            </a:r>
            <a:endParaRPr/>
          </a:p>
        </p:txBody>
      </p:sp>
      <p:sp>
        <p:nvSpPr>
          <p:cNvPr id="185" name="Google Shape;185;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30000"/>
              </a:lnSpc>
              <a:spcBef>
                <a:spcPts val="0"/>
              </a:spcBef>
              <a:spcAft>
                <a:spcPts val="0"/>
              </a:spcAft>
              <a:buSzPts val="1018"/>
              <a:buNone/>
            </a:pPr>
            <a:r>
              <a:rPr lang="en" sz="1300" b="1"/>
              <a:t>Models with the best Hyperparameters:</a:t>
            </a:r>
            <a:endParaRPr sz="1300" b="1"/>
          </a:p>
          <a:p>
            <a:pPr marL="457200" lvl="0" indent="-311150" algn="l" rtl="0">
              <a:lnSpc>
                <a:spcPct val="130000"/>
              </a:lnSpc>
              <a:spcBef>
                <a:spcPts val="1200"/>
              </a:spcBef>
              <a:spcAft>
                <a:spcPts val="0"/>
              </a:spcAft>
              <a:buSzPts val="1300"/>
              <a:buChar char="●"/>
            </a:pPr>
            <a:r>
              <a:rPr lang="en" sz="1300" b="1"/>
              <a:t>Decision Tree Regression:  </a:t>
            </a:r>
            <a:br>
              <a:rPr lang="en" sz="1300" b="1"/>
            </a:br>
            <a:r>
              <a:rPr lang="en" sz="1300"/>
              <a:t>{'max_depth': None, 'min_samples_leaf': 1, 'min_samples_split': 2}</a:t>
            </a:r>
            <a:endParaRPr sz="1300"/>
          </a:p>
          <a:p>
            <a:pPr marL="457200" lvl="0" indent="-311150" algn="l" rtl="0">
              <a:lnSpc>
                <a:spcPct val="130000"/>
              </a:lnSpc>
              <a:spcBef>
                <a:spcPts val="0"/>
              </a:spcBef>
              <a:spcAft>
                <a:spcPts val="0"/>
              </a:spcAft>
              <a:buSzPts val="1300"/>
              <a:buChar char="●"/>
            </a:pPr>
            <a:r>
              <a:rPr lang="en" sz="1300" b="1"/>
              <a:t>Linear Regression Model</a:t>
            </a:r>
            <a:r>
              <a:rPr lang="en" sz="1300"/>
              <a:t>:  </a:t>
            </a:r>
            <a:br>
              <a:rPr lang="en" sz="1300"/>
            </a:br>
            <a:r>
              <a:rPr lang="en" sz="1300"/>
              <a:t>{'copy_X': True, 'fit_intercept': True, 'n_jobs': 1}</a:t>
            </a:r>
            <a:endParaRPr sz="1300"/>
          </a:p>
          <a:p>
            <a:pPr marL="457200" lvl="0" indent="-311150" algn="l" rtl="0">
              <a:lnSpc>
                <a:spcPct val="130000"/>
              </a:lnSpc>
              <a:spcBef>
                <a:spcPts val="0"/>
              </a:spcBef>
              <a:spcAft>
                <a:spcPts val="0"/>
              </a:spcAft>
              <a:buSzPts val="1300"/>
              <a:buChar char="●"/>
            </a:pPr>
            <a:r>
              <a:rPr lang="en" sz="1300" b="1"/>
              <a:t>K-NN Regression</a:t>
            </a:r>
            <a:r>
              <a:rPr lang="en" sz="1300"/>
              <a:t>:  </a:t>
            </a:r>
            <a:br>
              <a:rPr lang="en" sz="1300"/>
            </a:br>
            <a:r>
              <a:rPr lang="en" sz="1300"/>
              <a:t>{'metric': 'euclidean', 'n_neighbors': 4, 'weights': 'distance'}</a:t>
            </a:r>
            <a:endParaRPr sz="1300"/>
          </a:p>
          <a:p>
            <a:pPr marL="457200" lvl="0" indent="-311150" algn="l" rtl="0">
              <a:lnSpc>
                <a:spcPct val="130000"/>
              </a:lnSpc>
              <a:spcBef>
                <a:spcPts val="0"/>
              </a:spcBef>
              <a:spcAft>
                <a:spcPts val="0"/>
              </a:spcAft>
              <a:buSzPts val="1300"/>
              <a:buChar char="●"/>
            </a:pPr>
            <a:r>
              <a:rPr lang="en" sz="1300" b="1"/>
              <a:t>Ridge Regression:</a:t>
            </a:r>
            <a:br>
              <a:rPr lang="en" sz="1300" b="1"/>
            </a:br>
            <a:r>
              <a:rPr lang="en" sz="1300"/>
              <a:t>{'alpha': 0.1, 'fit_intercept': True, 'solver': 'sag'}</a:t>
            </a:r>
            <a:endParaRPr sz="1300"/>
          </a:p>
        </p:txBody>
      </p:sp>
      <p:pic>
        <p:nvPicPr>
          <p:cNvPr id="186" name="Google Shape;186;p32"/>
          <p:cNvPicPr preferRelativeResize="0"/>
          <p:nvPr/>
        </p:nvPicPr>
        <p:blipFill>
          <a:blip r:embed="rId3">
            <a:alphaModFix/>
          </a:blip>
          <a:stretch>
            <a:fillRect/>
          </a:stretch>
        </p:blipFill>
        <p:spPr>
          <a:xfrm>
            <a:off x="5609003" y="1426550"/>
            <a:ext cx="3010125" cy="2045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Model Evaluation</a:t>
            </a:r>
            <a:endParaRPr/>
          </a:p>
        </p:txBody>
      </p:sp>
      <p:sp>
        <p:nvSpPr>
          <p:cNvPr id="192" name="Google Shape;192;p3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457200" lvl="0" indent="0" algn="l" rtl="0">
              <a:spcBef>
                <a:spcPts val="0"/>
              </a:spcBef>
              <a:spcAft>
                <a:spcPts val="0"/>
              </a:spcAft>
              <a:buNone/>
            </a:pPr>
            <a:r>
              <a:rPr lang="en"/>
              <a:t>We used several model evaluation metrics to analyze the results of our models namely:</a:t>
            </a:r>
            <a:endParaRPr/>
          </a:p>
          <a:p>
            <a:pPr marL="457200" lvl="0" indent="-342900" algn="l" rtl="0">
              <a:spcBef>
                <a:spcPts val="1200"/>
              </a:spcBef>
              <a:spcAft>
                <a:spcPts val="0"/>
              </a:spcAft>
              <a:buSzPts val="1800"/>
              <a:buChar char="●"/>
            </a:pPr>
            <a:r>
              <a:rPr lang="en"/>
              <a:t>Mean Absolute Error</a:t>
            </a:r>
            <a:endParaRPr/>
          </a:p>
          <a:p>
            <a:pPr marL="457200" lvl="0" indent="-342900" algn="l" rtl="0">
              <a:spcBef>
                <a:spcPts val="0"/>
              </a:spcBef>
              <a:spcAft>
                <a:spcPts val="0"/>
              </a:spcAft>
              <a:buSzPts val="1800"/>
              <a:buChar char="●"/>
            </a:pPr>
            <a:r>
              <a:rPr lang="en"/>
              <a:t>Mean Squared Error</a:t>
            </a:r>
            <a:endParaRPr/>
          </a:p>
          <a:p>
            <a:pPr marL="457200" lvl="0" indent="-342900" algn="l" rtl="0">
              <a:spcBef>
                <a:spcPts val="0"/>
              </a:spcBef>
              <a:spcAft>
                <a:spcPts val="0"/>
              </a:spcAft>
              <a:buSzPts val="1800"/>
              <a:buChar char="●"/>
            </a:pPr>
            <a:r>
              <a:rPr lang="en"/>
              <a:t>Root Mean Squared Error</a:t>
            </a:r>
            <a:endParaRPr/>
          </a:p>
          <a:p>
            <a:pPr marL="457200" lvl="0" indent="-342900" algn="l" rtl="0">
              <a:spcBef>
                <a:spcPts val="0"/>
              </a:spcBef>
              <a:spcAft>
                <a:spcPts val="0"/>
              </a:spcAft>
              <a:buSzPts val="1800"/>
              <a:buChar char="●"/>
            </a:pPr>
            <a:r>
              <a:rPr lang="en"/>
              <a:t>R2 score</a:t>
            </a:r>
            <a:br>
              <a:rPr lang="en"/>
            </a:br>
            <a:br>
              <a:rPr lang="en"/>
            </a:b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Evaluation</a:t>
            </a:r>
            <a:endParaRPr/>
          </a:p>
        </p:txBody>
      </p:sp>
      <p:pic>
        <p:nvPicPr>
          <p:cNvPr id="198" name="Google Shape;198;p34"/>
          <p:cNvPicPr preferRelativeResize="0"/>
          <p:nvPr/>
        </p:nvPicPr>
        <p:blipFill>
          <a:blip r:embed="rId3">
            <a:alphaModFix/>
          </a:blip>
          <a:stretch>
            <a:fillRect/>
          </a:stretch>
        </p:blipFill>
        <p:spPr>
          <a:xfrm>
            <a:off x="311700" y="984050"/>
            <a:ext cx="8520600" cy="3719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35"/>
          <p:cNvPicPr preferRelativeResize="0"/>
          <p:nvPr/>
        </p:nvPicPr>
        <p:blipFill rotWithShape="1">
          <a:blip r:embed="rId3">
            <a:alphaModFix/>
          </a:blip>
          <a:srcRect l="3042" r="3042"/>
          <a:stretch/>
        </p:blipFill>
        <p:spPr>
          <a:xfrm>
            <a:off x="4422925" y="950401"/>
            <a:ext cx="4417351" cy="3549449"/>
          </a:xfrm>
          <a:prstGeom prst="rect">
            <a:avLst/>
          </a:prstGeom>
          <a:noFill/>
          <a:ln>
            <a:noFill/>
          </a:ln>
        </p:spPr>
      </p:pic>
      <p:sp>
        <p:nvSpPr>
          <p:cNvPr id="204" name="Google Shape;204;p35"/>
          <p:cNvSpPr txBox="1">
            <a:spLocks noGrp="1"/>
          </p:cNvSpPr>
          <p:nvPr>
            <p:ph type="title"/>
          </p:nvPr>
        </p:nvSpPr>
        <p:spPr>
          <a:xfrm>
            <a:off x="266100" y="9040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RMSE Score Comparison</a:t>
            </a:r>
            <a:endParaRPr/>
          </a:p>
        </p:txBody>
      </p:sp>
      <p:sp>
        <p:nvSpPr>
          <p:cNvPr id="205" name="Google Shape;205;p35"/>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en" sz="1400"/>
              <a:t>RMSE (Root Mean Squared Error): </a:t>
            </a:r>
            <a:endParaRPr sz="1400"/>
          </a:p>
          <a:p>
            <a:pPr marL="457200" lvl="0" indent="-317500" algn="l" rtl="0">
              <a:lnSpc>
                <a:spcPct val="95000"/>
              </a:lnSpc>
              <a:spcBef>
                <a:spcPts val="1200"/>
              </a:spcBef>
              <a:spcAft>
                <a:spcPts val="0"/>
              </a:spcAft>
              <a:buSzPts val="1400"/>
              <a:buChar char="●"/>
            </a:pPr>
            <a:r>
              <a:rPr lang="en" sz="1400"/>
              <a:t>The Decision Tree Regression also has the lowest RMSE (0.030016), indicating the smallest root of the average squared differences. </a:t>
            </a:r>
            <a:endParaRPr sz="1400"/>
          </a:p>
          <a:p>
            <a:pPr marL="457200" lvl="0" indent="-317500" algn="l" rtl="0">
              <a:lnSpc>
                <a:spcPct val="95000"/>
              </a:lnSpc>
              <a:spcBef>
                <a:spcPts val="0"/>
              </a:spcBef>
              <a:spcAft>
                <a:spcPts val="0"/>
              </a:spcAft>
              <a:buSzPts val="1400"/>
              <a:buChar char="●"/>
            </a:pPr>
            <a:r>
              <a:rPr lang="en" sz="1400"/>
              <a:t>This metric is sensitive to larger errors, and a lower RMSE signifies better model performance.</a:t>
            </a:r>
            <a:endParaRPr sz="1400"/>
          </a:p>
          <a:p>
            <a:pPr marL="0" lvl="0" indent="0" algn="l" rtl="0">
              <a:lnSpc>
                <a:spcPct val="95000"/>
              </a:lnSpc>
              <a:spcBef>
                <a:spcPts val="1200"/>
              </a:spcBef>
              <a:spcAft>
                <a:spcPts val="0"/>
              </a:spcAft>
              <a:buNone/>
            </a:pPr>
            <a:endParaRPr sz="1400"/>
          </a:p>
          <a:p>
            <a:pPr marL="0" lvl="0" indent="0" algn="l" rtl="0">
              <a:lnSpc>
                <a:spcPct val="95000"/>
              </a:lnSpc>
              <a:spcBef>
                <a:spcPts val="1200"/>
              </a:spcBef>
              <a:spcAft>
                <a:spcPts val="1200"/>
              </a:spcAft>
              <a:buNone/>
            </a:pP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R2(R-squared) Score Comparison</a:t>
            </a:r>
            <a:endParaRPr/>
          </a:p>
        </p:txBody>
      </p:sp>
      <p:sp>
        <p:nvSpPr>
          <p:cNvPr id="211" name="Google Shape;211;p36"/>
          <p:cNvSpPr txBox="1">
            <a:spLocks noGrp="1"/>
          </p:cNvSpPr>
          <p:nvPr>
            <p:ph type="body" idx="1"/>
          </p:nvPr>
        </p:nvSpPr>
        <p:spPr>
          <a:xfrm>
            <a:off x="311700" y="1152475"/>
            <a:ext cx="3592500" cy="34164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en" sz="1400"/>
              <a:t>R² (R-squared): </a:t>
            </a:r>
            <a:endParaRPr sz="1400"/>
          </a:p>
          <a:p>
            <a:pPr marL="457200" lvl="0" indent="-317500" algn="l" rtl="0">
              <a:lnSpc>
                <a:spcPct val="95000"/>
              </a:lnSpc>
              <a:spcBef>
                <a:spcPts val="1200"/>
              </a:spcBef>
              <a:spcAft>
                <a:spcPts val="0"/>
              </a:spcAft>
              <a:buSzPts val="1400"/>
              <a:buChar char="●"/>
            </a:pPr>
            <a:r>
              <a:rPr lang="en" sz="1400"/>
              <a:t>The Decision Tree Regression achieves a high R² value (0.997924), indicating that it explains a significant portion of the variance in the target variable. </a:t>
            </a:r>
            <a:endParaRPr sz="1400"/>
          </a:p>
          <a:p>
            <a:pPr marL="457200" lvl="0" indent="-317500" algn="l" rtl="0">
              <a:lnSpc>
                <a:spcPct val="95000"/>
              </a:lnSpc>
              <a:spcBef>
                <a:spcPts val="0"/>
              </a:spcBef>
              <a:spcAft>
                <a:spcPts val="0"/>
              </a:spcAft>
              <a:buSzPts val="1400"/>
              <a:buChar char="●"/>
            </a:pPr>
            <a:r>
              <a:rPr lang="en" sz="1400"/>
              <a:t>A high R² suggests that the model captures the underlying patterns in the data very well.</a:t>
            </a:r>
            <a:endParaRPr sz="1400"/>
          </a:p>
        </p:txBody>
      </p:sp>
      <p:pic>
        <p:nvPicPr>
          <p:cNvPr id="212" name="Google Shape;212;p36"/>
          <p:cNvPicPr preferRelativeResize="0"/>
          <p:nvPr/>
        </p:nvPicPr>
        <p:blipFill rotWithShape="1">
          <a:blip r:embed="rId3">
            <a:alphaModFix/>
          </a:blip>
          <a:srcRect l="2480" r="2471"/>
          <a:stretch/>
        </p:blipFill>
        <p:spPr>
          <a:xfrm>
            <a:off x="4375775" y="1152475"/>
            <a:ext cx="3887650" cy="3124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311700" y="3001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Playfair Display Black"/>
                <a:ea typeface="Playfair Display Black"/>
                <a:cs typeface="Playfair Display Black"/>
                <a:sym typeface="Playfair Display Black"/>
              </a:rPr>
              <a:t>Actual v/s Predicted Values for Decision Tree</a:t>
            </a:r>
            <a:endParaRPr b="0">
              <a:latin typeface="Playfair Display Black"/>
              <a:ea typeface="Playfair Display Black"/>
              <a:cs typeface="Playfair Display Black"/>
              <a:sym typeface="Playfair Display Black"/>
            </a:endParaRPr>
          </a:p>
        </p:txBody>
      </p:sp>
      <p:sp>
        <p:nvSpPr>
          <p:cNvPr id="218" name="Google Shape;218;p37"/>
          <p:cNvSpPr txBox="1">
            <a:spLocks noGrp="1"/>
          </p:cNvSpPr>
          <p:nvPr>
            <p:ph type="body" idx="1"/>
          </p:nvPr>
        </p:nvSpPr>
        <p:spPr>
          <a:xfrm>
            <a:off x="311700" y="1152475"/>
            <a:ext cx="3999900" cy="322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br>
              <a:rPr lang="en"/>
            </a:br>
            <a:br>
              <a:rPr lang="en"/>
            </a:br>
            <a:endParaRPr/>
          </a:p>
          <a:p>
            <a:pPr marL="0" lvl="0" indent="0" algn="l" rtl="0">
              <a:spcBef>
                <a:spcPts val="1200"/>
              </a:spcBef>
              <a:spcAft>
                <a:spcPts val="0"/>
              </a:spcAft>
              <a:buNone/>
            </a:pPr>
            <a:r>
              <a:rPr lang="en"/>
              <a:t>The Decision Tree Regression model excels at reducing larger prediction errors and accounts for nearly the entire variance in the target variable, which is the number of subscribers. The model achieves a 3% Root Mean Square Error (RMSE) and an R-squared value of 99.8%, indicating a highly accurate fit to the data.</a:t>
            </a:r>
            <a:endParaRPr/>
          </a:p>
          <a:p>
            <a:pPr marL="0" lvl="0" indent="0" algn="l" rtl="0">
              <a:spcBef>
                <a:spcPts val="1200"/>
              </a:spcBef>
              <a:spcAft>
                <a:spcPts val="1200"/>
              </a:spcAft>
              <a:buNone/>
            </a:pPr>
            <a:endParaRPr/>
          </a:p>
        </p:txBody>
      </p:sp>
      <p:sp>
        <p:nvSpPr>
          <p:cNvPr id="219" name="Google Shape;219;p3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0" name="Google Shape;220;p37"/>
          <p:cNvPicPr preferRelativeResize="0"/>
          <p:nvPr/>
        </p:nvPicPr>
        <p:blipFill>
          <a:blip r:embed="rId3">
            <a:alphaModFix/>
          </a:blip>
          <a:stretch>
            <a:fillRect/>
          </a:stretch>
        </p:blipFill>
        <p:spPr>
          <a:xfrm>
            <a:off x="4572000" y="1152475"/>
            <a:ext cx="4260301" cy="377231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Conclusions &amp; Future Work</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Contributions and Key Findings</a:t>
            </a:r>
            <a:endParaRPr/>
          </a:p>
        </p:txBody>
      </p:sp>
      <p:sp>
        <p:nvSpPr>
          <p:cNvPr id="231" name="Google Shape;231;p39"/>
          <p:cNvSpPr txBox="1">
            <a:spLocks noGrp="1"/>
          </p:cNvSpPr>
          <p:nvPr>
            <p:ph type="body" idx="1"/>
          </p:nvPr>
        </p:nvSpPr>
        <p:spPr>
          <a:xfrm>
            <a:off x="311700" y="1152475"/>
            <a:ext cx="47235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a:t>In conclusion, our analysis and model selection underscore the importance of features such as 'video views,' 'rank,' 'highest_monthly_earnings,' and 'Population' in predicting subscriber counts.</a:t>
            </a:r>
            <a:br>
              <a:rPr lang="en" sz="1300"/>
            </a:br>
            <a:r>
              <a:rPr lang="en" sz="1300"/>
              <a:t> </a:t>
            </a:r>
            <a:br>
              <a:rPr lang="en" sz="1300"/>
            </a:br>
            <a:r>
              <a:rPr lang="en" sz="1300"/>
              <a:t>The Decision Tree Regressor, with its optimized hyperparameters, emerged as the most effective model, showcasing superior performance and interpretability. </a:t>
            </a:r>
            <a:br>
              <a:rPr lang="en" sz="1300"/>
            </a:br>
            <a:br>
              <a:rPr lang="en" sz="1300"/>
            </a:br>
            <a:r>
              <a:rPr lang="en" sz="1300"/>
              <a:t>These findings contribute to the project's overarching goal of providing insightful analytics for YouTube channels, empowering content creators, advertisers, and viewers in navigating the dynamic landscape of digital content..</a:t>
            </a:r>
            <a:endParaRPr sz="1300"/>
          </a:p>
        </p:txBody>
      </p:sp>
      <p:pic>
        <p:nvPicPr>
          <p:cNvPr id="232" name="Google Shape;232;p39"/>
          <p:cNvPicPr preferRelativeResize="0"/>
          <p:nvPr/>
        </p:nvPicPr>
        <p:blipFill>
          <a:blip r:embed="rId3">
            <a:alphaModFix/>
          </a:blip>
          <a:stretch>
            <a:fillRect/>
          </a:stretch>
        </p:blipFill>
        <p:spPr>
          <a:xfrm>
            <a:off x="5607100" y="1279300"/>
            <a:ext cx="2800875" cy="2242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0"/>
          <p:cNvSpPr txBox="1">
            <a:spLocks noGrp="1"/>
          </p:cNvSpPr>
          <p:nvPr>
            <p:ph type="body" idx="1"/>
          </p:nvPr>
        </p:nvSpPr>
        <p:spPr>
          <a:xfrm>
            <a:off x="311700" y="1152475"/>
            <a:ext cx="4832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b="1"/>
              <a:t>Data Limitations: </a:t>
            </a:r>
            <a:r>
              <a:rPr lang="en" sz="1300"/>
              <a:t>Limitations in the dataset, such as size, diversity, or representativeness.</a:t>
            </a:r>
            <a:endParaRPr sz="1300"/>
          </a:p>
          <a:p>
            <a:pPr marL="0" lvl="0" indent="0" algn="l" rtl="0">
              <a:spcBef>
                <a:spcPts val="1200"/>
              </a:spcBef>
              <a:spcAft>
                <a:spcPts val="0"/>
              </a:spcAft>
              <a:buNone/>
            </a:pPr>
            <a:r>
              <a:rPr lang="en" sz="1300" b="1"/>
              <a:t>Expanding Feature Set:</a:t>
            </a:r>
            <a:r>
              <a:rPr lang="en" sz="1300"/>
              <a:t> Explore additional features that could impact subscriber growth, like video content type or viewer demographics.</a:t>
            </a:r>
            <a:endParaRPr sz="1300"/>
          </a:p>
          <a:p>
            <a:pPr marL="0" lvl="0" indent="0" algn="l" rtl="0">
              <a:spcBef>
                <a:spcPts val="1200"/>
              </a:spcBef>
              <a:spcAft>
                <a:spcPts val="0"/>
              </a:spcAft>
              <a:buNone/>
            </a:pPr>
            <a:r>
              <a:rPr lang="en" sz="1300" b="1"/>
              <a:t>Real-time Data Analysis</a:t>
            </a:r>
            <a:r>
              <a:rPr lang="en" sz="1300"/>
              <a:t>: Future work involving real-time data analysis for more dynamic insights.</a:t>
            </a:r>
            <a:endParaRPr sz="1300"/>
          </a:p>
          <a:p>
            <a:pPr marL="0" lvl="0" indent="0" algn="l" rtl="0">
              <a:spcBef>
                <a:spcPts val="1200"/>
              </a:spcBef>
              <a:spcAft>
                <a:spcPts val="1200"/>
              </a:spcAft>
              <a:buNone/>
            </a:pPr>
            <a:r>
              <a:rPr lang="en" sz="1300" b="1"/>
              <a:t>Deployment and Scalability: </a:t>
            </a:r>
            <a:r>
              <a:rPr lang="en" sz="1300"/>
              <a:t>Potential for deploying the model as a tool for real-time analytics and its scalability to larger datasets.</a:t>
            </a:r>
            <a:endParaRPr sz="1300"/>
          </a:p>
        </p:txBody>
      </p:sp>
      <p:sp>
        <p:nvSpPr>
          <p:cNvPr id="238" name="Google Shape;238;p4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Limitations and Future Research</a:t>
            </a:r>
            <a:endParaRPr/>
          </a:p>
        </p:txBody>
      </p:sp>
      <p:pic>
        <p:nvPicPr>
          <p:cNvPr id="239" name="Google Shape;239;p40"/>
          <p:cNvPicPr preferRelativeResize="0"/>
          <p:nvPr/>
        </p:nvPicPr>
        <p:blipFill>
          <a:blip r:embed="rId3">
            <a:alphaModFix/>
          </a:blip>
          <a:stretch>
            <a:fillRect/>
          </a:stretch>
        </p:blipFill>
        <p:spPr>
          <a:xfrm>
            <a:off x="5144400" y="1470800"/>
            <a:ext cx="3665100" cy="1832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1"/>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5400"/>
              <a:t>THANK YOU</a:t>
            </a:r>
            <a:endParaRPr sz="5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Introduction</a:t>
            </a:r>
            <a:endParaRPr/>
          </a:p>
        </p:txBody>
      </p:sp>
      <p:sp>
        <p:nvSpPr>
          <p:cNvPr id="74" name="Google Shape;74;p15"/>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Project Overview</a:t>
            </a:r>
            <a:endParaRPr/>
          </a:p>
        </p:txBody>
      </p:sp>
      <p:sp>
        <p:nvSpPr>
          <p:cNvPr id="75" name="Google Shape;75;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500"/>
              <a:t>'YouTrendify', a machine learning-based algorithm designed to provide insights into YouTube video trends.</a:t>
            </a:r>
            <a:endParaRPr sz="1500"/>
          </a:p>
          <a:p>
            <a:pPr marL="0" lvl="0" indent="0" algn="l" rtl="0">
              <a:spcBef>
                <a:spcPts val="1200"/>
              </a:spcBef>
              <a:spcAft>
                <a:spcPts val="0"/>
              </a:spcAft>
              <a:buNone/>
            </a:pPr>
            <a:r>
              <a:rPr lang="en" sz="1500"/>
              <a:t>Analyzing data i.e. video statistics, user engagement metrics, etc. to understand and predict factors influencing video popularity and subscriber count.</a:t>
            </a:r>
            <a:endParaRPr sz="1500"/>
          </a:p>
          <a:p>
            <a:pPr marL="0" lvl="0" indent="0" algn="l" rtl="0">
              <a:spcBef>
                <a:spcPts val="1200"/>
              </a:spcBef>
              <a:spcAft>
                <a:spcPts val="1200"/>
              </a:spcAft>
              <a:buNone/>
            </a:pP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Who Will it Benefit?</a:t>
            </a:r>
            <a:endParaRPr/>
          </a:p>
        </p:txBody>
      </p:sp>
      <p:sp>
        <p:nvSpPr>
          <p:cNvPr id="81" name="Google Shape;81;p16"/>
          <p:cNvSpPr txBox="1">
            <a:spLocks noGrp="1"/>
          </p:cNvSpPr>
          <p:nvPr>
            <p:ph type="body" idx="1"/>
          </p:nvPr>
        </p:nvSpPr>
        <p:spPr>
          <a:xfrm>
            <a:off x="311700" y="1152475"/>
            <a:ext cx="5398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 sz="1300" b="1"/>
              <a:t>Creators:</a:t>
            </a:r>
            <a:r>
              <a:rPr lang="en" sz="1300"/>
              <a:t> YouTrendify provides data-driven insights to content creators to enhance content strategy, increase engagement, and estimate revenue potential.</a:t>
            </a:r>
            <a:endParaRPr sz="1300"/>
          </a:p>
          <a:p>
            <a:pPr marL="0" lvl="0" indent="0" algn="l" rtl="0">
              <a:spcBef>
                <a:spcPts val="1200"/>
              </a:spcBef>
              <a:spcAft>
                <a:spcPts val="0"/>
              </a:spcAft>
              <a:buSzPts val="1018"/>
              <a:buNone/>
            </a:pPr>
            <a:r>
              <a:rPr lang="en" sz="1300" b="1"/>
              <a:t>Businesses: </a:t>
            </a:r>
            <a:r>
              <a:rPr lang="en" sz="1300"/>
              <a:t>Companies can use YouTrendify to find YouTube channels with the correct demographics and projected ROI (Return on Investment) for marketing efforts.</a:t>
            </a:r>
            <a:endParaRPr sz="1300"/>
          </a:p>
          <a:p>
            <a:pPr marL="0" lvl="0" indent="0" algn="l" rtl="0">
              <a:spcBef>
                <a:spcPts val="1200"/>
              </a:spcBef>
              <a:spcAft>
                <a:spcPts val="0"/>
              </a:spcAft>
              <a:buSzPts val="1018"/>
              <a:buNone/>
            </a:pPr>
            <a:r>
              <a:rPr lang="en" sz="1300" b="1"/>
              <a:t>Researchers: </a:t>
            </a:r>
            <a:r>
              <a:rPr lang="en" sz="1300"/>
              <a:t>YouTrendify can be utilized by academics and data scientists to research YouTube channel performance and its correlation with geographical and content factors.</a:t>
            </a:r>
            <a:endParaRPr sz="1300"/>
          </a:p>
          <a:p>
            <a:pPr marL="0" lvl="0" indent="0" algn="l" rtl="0">
              <a:spcBef>
                <a:spcPts val="1200"/>
              </a:spcBef>
              <a:spcAft>
                <a:spcPts val="0"/>
              </a:spcAft>
              <a:buSzPts val="1018"/>
              <a:buNone/>
            </a:pPr>
            <a:r>
              <a:rPr lang="en" sz="1300" b="1"/>
              <a:t>Viewers:</a:t>
            </a:r>
            <a:r>
              <a:rPr lang="en" sz="1300"/>
              <a:t> Regular viewers of YouTube may explore comprehensive details about their favorite channels and find new content based on trends and genres.</a:t>
            </a:r>
            <a:endParaRPr sz="1300"/>
          </a:p>
          <a:p>
            <a:pPr marL="0" lvl="0" indent="0" algn="l" rtl="0">
              <a:spcBef>
                <a:spcPts val="1200"/>
              </a:spcBef>
              <a:spcAft>
                <a:spcPts val="1200"/>
              </a:spcAft>
              <a:buSzPts val="1018"/>
              <a:buNone/>
            </a:pPr>
            <a:endParaRPr sz="1300"/>
          </a:p>
        </p:txBody>
      </p:sp>
      <p:pic>
        <p:nvPicPr>
          <p:cNvPr id="82" name="Google Shape;82;p16"/>
          <p:cNvPicPr preferRelativeResize="0"/>
          <p:nvPr/>
        </p:nvPicPr>
        <p:blipFill>
          <a:blip r:embed="rId3">
            <a:alphaModFix/>
          </a:blip>
          <a:stretch>
            <a:fillRect/>
          </a:stretch>
        </p:blipFill>
        <p:spPr>
          <a:xfrm>
            <a:off x="5709925" y="1096875"/>
            <a:ext cx="3325475" cy="29816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Problem Definition</a:t>
            </a:r>
            <a:endParaRPr/>
          </a:p>
        </p:txBody>
      </p:sp>
      <p:sp>
        <p:nvSpPr>
          <p:cNvPr id="88" name="Google Shape;88;p17"/>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Analytical Challenges in YouTube Data</a:t>
            </a:r>
            <a:endParaRPr/>
          </a:p>
        </p:txBody>
      </p:sp>
      <p:sp>
        <p:nvSpPr>
          <p:cNvPr id="89" name="Google Shape;89;p17"/>
          <p:cNvSpPr txBox="1">
            <a:spLocks noGrp="1"/>
          </p:cNvSpPr>
          <p:nvPr>
            <p:ph type="body" idx="2"/>
          </p:nvPr>
        </p:nvSpPr>
        <p:spPr>
          <a:xfrm>
            <a:off x="4380500" y="175300"/>
            <a:ext cx="4572000" cy="4295400"/>
          </a:xfrm>
          <a:prstGeom prst="rect">
            <a:avLst/>
          </a:prstGeom>
        </p:spPr>
        <p:txBody>
          <a:bodyPr spcFirstLastPara="1" wrap="square" lIns="91425" tIns="91425" rIns="91425" bIns="91425" anchor="ctr" anchorCtr="0">
            <a:noAutofit/>
          </a:bodyPr>
          <a:lstStyle/>
          <a:p>
            <a:pPr marL="457200" lvl="0" indent="0" algn="l" rtl="0">
              <a:lnSpc>
                <a:spcPct val="130000"/>
              </a:lnSpc>
              <a:spcBef>
                <a:spcPts val="0"/>
              </a:spcBef>
              <a:spcAft>
                <a:spcPts val="1200"/>
              </a:spcAft>
              <a:buSzPts val="770"/>
              <a:buNone/>
            </a:pPr>
            <a:r>
              <a:rPr lang="en" sz="1360"/>
              <a:t>The absence of a dedicated YouTube analytics tool impedes creators, advertisers, and viewers in understanding trends and predicting video popularity. "YouTrendify: Youtube Video Insights Engine" addresses this gap, focusing on regression algorithms to predict subscriber growth based on past counts, recent views, and growth over the previous 30 days. This project aims to fulfill the market's need for comprehensive analytics and insights, facilitating informed decision-making for content improvement, targeted advertising.</a:t>
            </a:r>
            <a:endParaRPr sz="136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Description</a:t>
            </a:r>
            <a:endParaRPr/>
          </a:p>
        </p:txBody>
      </p:sp>
      <p:sp>
        <p:nvSpPr>
          <p:cNvPr id="95" name="Google Shape;95;p18"/>
          <p:cNvSpPr txBox="1">
            <a:spLocks noGrp="1"/>
          </p:cNvSpPr>
          <p:nvPr>
            <p:ph type="body" idx="1"/>
          </p:nvPr>
        </p:nvSpPr>
        <p:spPr>
          <a:xfrm>
            <a:off x="193125" y="732975"/>
            <a:ext cx="5781300" cy="4221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a:t>The dataset used is Global Youtube Statistics 2023 dataset from Kaggle.</a:t>
            </a:r>
            <a:br>
              <a:rPr lang="en" sz="1300"/>
            </a:br>
            <a:r>
              <a:rPr lang="en" sz="1300"/>
              <a:t>It contains 28 features and 995 rows.</a:t>
            </a:r>
            <a:br>
              <a:rPr lang="en" sz="1300"/>
            </a:br>
            <a:r>
              <a:rPr lang="en" sz="1300"/>
              <a:t>Some of the most important features are:</a:t>
            </a:r>
            <a:br>
              <a:rPr lang="en" sz="1300"/>
            </a:br>
            <a:br>
              <a:rPr lang="en" sz="1300"/>
            </a:br>
            <a:r>
              <a:rPr lang="en" sz="1300" b="1" i="1"/>
              <a:t>Title: </a:t>
            </a:r>
            <a:r>
              <a:rPr lang="en" sz="1300" i="1"/>
              <a:t>Title of the YouTube channel</a:t>
            </a:r>
            <a:br>
              <a:rPr lang="en" sz="1300" i="1"/>
            </a:br>
            <a:r>
              <a:rPr lang="en" sz="1300" b="1" i="1"/>
              <a:t>category:</a:t>
            </a:r>
            <a:r>
              <a:rPr lang="en" sz="1300" i="1"/>
              <a:t> Category or niche of the channel</a:t>
            </a:r>
            <a:br>
              <a:rPr lang="en" sz="1300" i="1"/>
            </a:br>
            <a:r>
              <a:rPr lang="en" sz="1300" b="1" i="1"/>
              <a:t>video_views:</a:t>
            </a:r>
            <a:r>
              <a:rPr lang="en" sz="1300" i="1"/>
              <a:t> Total views across all videos on the channel</a:t>
            </a:r>
            <a:br>
              <a:rPr lang="en" sz="1300" i="1"/>
            </a:br>
            <a:r>
              <a:rPr lang="en" sz="1300" b="1" i="1"/>
              <a:t>rank:</a:t>
            </a:r>
            <a:r>
              <a:rPr lang="en" sz="1300" i="1"/>
              <a:t> Position of the YouTube channel based on the number of subscribers</a:t>
            </a:r>
            <a:br>
              <a:rPr lang="en" sz="1300" i="1"/>
            </a:br>
            <a:r>
              <a:rPr lang="en" sz="1300" b="1" i="1"/>
              <a:t>country_rank:</a:t>
            </a:r>
            <a:r>
              <a:rPr lang="en" sz="1300" i="1"/>
              <a:t> Ranking of the channel based on the number of subscribers within its country</a:t>
            </a:r>
            <a:br>
              <a:rPr lang="en" sz="1300" i="1"/>
            </a:br>
            <a:r>
              <a:rPr lang="en" sz="1300" b="1" i="1"/>
              <a:t>lowest_monthly_earnings:</a:t>
            </a:r>
            <a:r>
              <a:rPr lang="en" sz="1300" i="1"/>
              <a:t> Lowest estimated monthly earnings from the channel</a:t>
            </a:r>
            <a:br>
              <a:rPr lang="en" sz="1300" i="1"/>
            </a:br>
            <a:r>
              <a:rPr lang="en" sz="1300" b="1" i="1"/>
              <a:t>highest_yearly_earnings:</a:t>
            </a:r>
            <a:r>
              <a:rPr lang="en" sz="1300" i="1"/>
              <a:t> Highest estimated yearly earnings from the channel</a:t>
            </a:r>
            <a:br>
              <a:rPr lang="en" sz="1300" i="1"/>
            </a:br>
            <a:r>
              <a:rPr lang="en" sz="1300" b="1" i="1"/>
              <a:t>channel_type_rank: </a:t>
            </a:r>
            <a:r>
              <a:rPr lang="en" sz="1300" i="1"/>
              <a:t>Ranking of the channel based on its type (individual or brand)</a:t>
            </a:r>
            <a:br>
              <a:rPr lang="en" sz="1300" i="1"/>
            </a:br>
            <a:r>
              <a:rPr lang="en" sz="1300" b="1" i="1"/>
              <a:t>Country: </a:t>
            </a:r>
            <a:r>
              <a:rPr lang="en" sz="1300" i="1"/>
              <a:t>Country where the YouTube channel originates</a:t>
            </a:r>
            <a:br>
              <a:rPr lang="en" sz="1300" i="1"/>
            </a:br>
            <a:r>
              <a:rPr lang="en" sz="1300" b="1" i="1"/>
              <a:t>Population:</a:t>
            </a:r>
            <a:r>
              <a:rPr lang="en" sz="1300" i="1"/>
              <a:t> Total population of the country</a:t>
            </a:r>
            <a:br>
              <a:rPr lang="en" sz="1300" i="1"/>
            </a:br>
            <a:br>
              <a:rPr lang="en" sz="1300" i="1"/>
            </a:br>
            <a:r>
              <a:rPr lang="en" sz="1300" i="1"/>
              <a:t>Our Target feature:</a:t>
            </a:r>
            <a:br>
              <a:rPr lang="en" sz="1300" i="1"/>
            </a:br>
            <a:r>
              <a:rPr lang="en" sz="1300" b="1" i="1"/>
              <a:t>subscribers:</a:t>
            </a:r>
            <a:r>
              <a:rPr lang="en" sz="1300" i="1"/>
              <a:t> Number of subscribers to the channel</a:t>
            </a:r>
            <a:br>
              <a:rPr lang="en" sz="1300"/>
            </a:br>
            <a:endParaRPr sz="1300"/>
          </a:p>
        </p:txBody>
      </p:sp>
      <p:pic>
        <p:nvPicPr>
          <p:cNvPr id="96" name="Google Shape;96;p18"/>
          <p:cNvPicPr preferRelativeResize="0"/>
          <p:nvPr/>
        </p:nvPicPr>
        <p:blipFill>
          <a:blip r:embed="rId3">
            <a:alphaModFix/>
          </a:blip>
          <a:stretch>
            <a:fillRect/>
          </a:stretch>
        </p:blipFill>
        <p:spPr>
          <a:xfrm>
            <a:off x="5799650" y="1096875"/>
            <a:ext cx="3420550" cy="2562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Preprocessing</a:t>
            </a:r>
            <a:endParaRPr/>
          </a:p>
        </p:txBody>
      </p:sp>
      <p:sp>
        <p:nvSpPr>
          <p:cNvPr id="102" name="Google Shape;102;p19"/>
          <p:cNvSpPr txBox="1">
            <a:spLocks noGrp="1"/>
          </p:cNvSpPr>
          <p:nvPr>
            <p:ph type="body" idx="1"/>
          </p:nvPr>
        </p:nvSpPr>
        <p:spPr>
          <a:xfrm>
            <a:off x="311700" y="1152475"/>
            <a:ext cx="5106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The dataset underwent preprocessing in several ways:</a:t>
            </a:r>
            <a:endParaRPr sz="1400"/>
          </a:p>
          <a:p>
            <a:pPr marL="457200" lvl="0" indent="-317500" algn="l" rtl="0">
              <a:spcBef>
                <a:spcPts val="1200"/>
              </a:spcBef>
              <a:spcAft>
                <a:spcPts val="0"/>
              </a:spcAft>
              <a:buSzPts val="1400"/>
              <a:buChar char="●"/>
            </a:pPr>
            <a:r>
              <a:rPr lang="en" sz="1400"/>
              <a:t>Addressing missing values and replacing the numerical values with mean of the column.</a:t>
            </a:r>
            <a:endParaRPr sz="1400"/>
          </a:p>
          <a:p>
            <a:pPr marL="457200" lvl="0" indent="-317500" algn="l" rtl="0">
              <a:spcBef>
                <a:spcPts val="0"/>
              </a:spcBef>
              <a:spcAft>
                <a:spcPts val="0"/>
              </a:spcAft>
              <a:buSzPts val="1400"/>
              <a:buChar char="●"/>
            </a:pPr>
            <a:r>
              <a:rPr lang="en" sz="1400"/>
              <a:t>Removing duplicate data.</a:t>
            </a:r>
            <a:endParaRPr sz="1400"/>
          </a:p>
          <a:p>
            <a:pPr marL="457200" lvl="0" indent="-317500" algn="l" rtl="0">
              <a:spcBef>
                <a:spcPts val="0"/>
              </a:spcBef>
              <a:spcAft>
                <a:spcPts val="0"/>
              </a:spcAft>
              <a:buSzPts val="1400"/>
              <a:buChar char="●"/>
            </a:pPr>
            <a:r>
              <a:rPr lang="en" sz="1400"/>
              <a:t>Removed columns which were redundant.</a:t>
            </a:r>
            <a:endParaRPr sz="1400"/>
          </a:p>
          <a:p>
            <a:pPr marL="457200" lvl="0" indent="-317500" algn="l" rtl="0">
              <a:spcBef>
                <a:spcPts val="0"/>
              </a:spcBef>
              <a:spcAft>
                <a:spcPts val="0"/>
              </a:spcAft>
              <a:buSzPts val="1400"/>
              <a:buChar char="●"/>
            </a:pPr>
            <a:r>
              <a:rPr lang="en" sz="1400"/>
              <a:t>We used label encoding on the categorical columns.</a:t>
            </a:r>
            <a:endParaRPr sz="1400"/>
          </a:p>
          <a:p>
            <a:pPr marL="457200" lvl="0" indent="-317500" algn="l" rtl="0">
              <a:spcBef>
                <a:spcPts val="0"/>
              </a:spcBef>
              <a:spcAft>
                <a:spcPts val="0"/>
              </a:spcAft>
              <a:buSzPts val="1400"/>
              <a:buChar char="●"/>
            </a:pPr>
            <a:r>
              <a:rPr lang="en" sz="1400"/>
              <a:t>We also removed certain outliers to ensure readiness.</a:t>
            </a:r>
            <a:endParaRPr sz="1400"/>
          </a:p>
          <a:p>
            <a:pPr marL="457200" lvl="0" indent="-317500" algn="l" rtl="0">
              <a:spcBef>
                <a:spcPts val="0"/>
              </a:spcBef>
              <a:spcAft>
                <a:spcPts val="0"/>
              </a:spcAft>
              <a:buSzPts val="1400"/>
              <a:buChar char="●"/>
            </a:pPr>
            <a:r>
              <a:rPr lang="en" sz="1400"/>
              <a:t>We use standardization and normalization to scale the data.</a:t>
            </a:r>
            <a:endParaRPr sz="1400"/>
          </a:p>
        </p:txBody>
      </p:sp>
      <p:pic>
        <p:nvPicPr>
          <p:cNvPr id="103" name="Google Shape;103;p19"/>
          <p:cNvPicPr preferRelativeResize="0"/>
          <p:nvPr/>
        </p:nvPicPr>
        <p:blipFill>
          <a:blip r:embed="rId3">
            <a:alphaModFix/>
          </a:blip>
          <a:stretch>
            <a:fillRect/>
          </a:stretch>
        </p:blipFill>
        <p:spPr>
          <a:xfrm>
            <a:off x="5515675" y="823300"/>
            <a:ext cx="2913625" cy="281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Exploratory Data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body" idx="1"/>
          </p:nvPr>
        </p:nvSpPr>
        <p:spPr>
          <a:xfrm>
            <a:off x="6836100" y="558163"/>
            <a:ext cx="2307900" cy="32289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1200"/>
              </a:spcAft>
              <a:buNone/>
            </a:pPr>
            <a:r>
              <a:rPr lang="en" sz="1300"/>
              <a:t>The provided bar graph  displays the ranking, YouTuber names, and their corresponding subscriber counts. T-Series leads with 245 million subscribers, followed by YouTube Movies and MrBeast. The top 10 list includes diverse content creators, ranging from music and entertainment channels to kids' shows, reflecting the varied interests of YouTube audiences.</a:t>
            </a:r>
            <a:endParaRPr sz="1300"/>
          </a:p>
        </p:txBody>
      </p:sp>
      <p:pic>
        <p:nvPicPr>
          <p:cNvPr id="114" name="Google Shape;114;p21"/>
          <p:cNvPicPr preferRelativeResize="0"/>
          <p:nvPr/>
        </p:nvPicPr>
        <p:blipFill>
          <a:blip r:embed="rId3">
            <a:alphaModFix/>
          </a:blip>
          <a:stretch>
            <a:fillRect/>
          </a:stretch>
        </p:blipFill>
        <p:spPr>
          <a:xfrm>
            <a:off x="0" y="147625"/>
            <a:ext cx="6788899" cy="4049975"/>
          </a:xfrm>
          <a:prstGeom prst="rect">
            <a:avLst/>
          </a:prstGeom>
          <a:noFill/>
          <a:ln>
            <a:noFill/>
          </a:ln>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1781</Words>
  <Application>Microsoft Office PowerPoint</Application>
  <PresentationFormat>On-screen Show (16:9)</PresentationFormat>
  <Paragraphs>105</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Playfair Display</vt:lpstr>
      <vt:lpstr>Arial</vt:lpstr>
      <vt:lpstr>Playfair Display Black</vt:lpstr>
      <vt:lpstr>Lato</vt:lpstr>
      <vt:lpstr>Coral</vt:lpstr>
      <vt:lpstr>YouTrendify:  Youtube Insights Engine </vt:lpstr>
      <vt:lpstr>Motivation</vt:lpstr>
      <vt:lpstr>Introduction</vt:lpstr>
      <vt:lpstr>Who Will it Benefit?</vt:lpstr>
      <vt:lpstr>Problem Definition</vt:lpstr>
      <vt:lpstr>Dataset Description</vt:lpstr>
      <vt:lpstr>Data Preprocessing</vt:lpstr>
      <vt:lpstr>Exploratory Data Analysis</vt:lpstr>
      <vt:lpstr>PowerPoint Presentation</vt:lpstr>
      <vt:lpstr>PowerPoint Presentation</vt:lpstr>
      <vt:lpstr>Feature Selection</vt:lpstr>
      <vt:lpstr>Feature Selection and Importance</vt:lpstr>
      <vt:lpstr>Feature Selection and Importance</vt:lpstr>
      <vt:lpstr>Feature Relevance</vt:lpstr>
      <vt:lpstr>Methodology</vt:lpstr>
      <vt:lpstr>Overview of Employed Machine Learning Models</vt:lpstr>
      <vt:lpstr>Hyperparameter  Tuning</vt:lpstr>
      <vt:lpstr>GridSearchCV</vt:lpstr>
      <vt:lpstr>K-fold Cross Validation</vt:lpstr>
      <vt:lpstr>GridSearchCV Optimised Hyperparameters</vt:lpstr>
      <vt:lpstr>Model Evaluation</vt:lpstr>
      <vt:lpstr>Model Evaluation</vt:lpstr>
      <vt:lpstr>RMSE Score Comparison</vt:lpstr>
      <vt:lpstr>R2(R-squared) Score Comparison</vt:lpstr>
      <vt:lpstr>Actual v/s Predicted Values for Decision Tree</vt:lpstr>
      <vt:lpstr>Conclusions &amp; Future Work</vt:lpstr>
      <vt:lpstr>Project Contributions and Key Findings</vt:lpstr>
      <vt:lpstr>Limitations and Future Research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YouTrendify:  Youtube Insights Engine </dc:title>
  <cp:lastModifiedBy>Nikhil Suryawanshi</cp:lastModifiedBy>
  <cp:revision>1</cp:revision>
  <dcterms:modified xsi:type="dcterms:W3CDTF">2023-12-11T03:26:40Z</dcterms:modified>
</cp:coreProperties>
</file>