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  <p:embeddedFont>
      <p:font typeface="Comfortaa"/>
      <p:regular r:id="rId28"/>
      <p:bold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schemas.openxmlformats.org/officeDocument/2006/relationships/font" Target="fonts/Comfortaa-regular.fnt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omforta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2" name="Google Shape;14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5" name="Google Shape;165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" name="Google Shape;10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21" name="Google Shape;21;p3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3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8" name="Google Shape;28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oogle Shape;30;p4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31" name="Google Shape;31;p4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4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4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4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4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6" name="Google Shape;36;p4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b="0" i="0" sz="3000" u="none" cap="none" strike="noStrik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907775" y="106325"/>
            <a:ext cx="41628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GB" sz="3200">
                <a:latin typeface="Comfortaa"/>
                <a:ea typeface="Comfortaa"/>
                <a:cs typeface="Comfortaa"/>
                <a:sym typeface="Comfortaa"/>
              </a:rPr>
              <a:t>Reviews Analysis</a:t>
            </a:r>
            <a:endParaRPr b="1" sz="3200">
              <a:solidFill>
                <a:schemeClr val="lt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idx="1" type="subTitle"/>
          </p:nvPr>
        </p:nvSpPr>
        <p:spPr>
          <a:xfrm>
            <a:off x="1620500" y="106375"/>
            <a:ext cx="45543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r>
              <a:rPr b="1" lang="en-GB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Customer</a:t>
            </a:r>
            <a:r>
              <a:rPr b="1" lang="en-GB" sz="3200">
                <a:solidFill>
                  <a:srgbClr val="FFFFFF"/>
                </a:solidFill>
                <a:latin typeface="Comfortaa"/>
                <a:ea typeface="Comfortaa"/>
                <a:cs typeface="Comfortaa"/>
                <a:sym typeface="Comfortaa"/>
              </a:rPr>
              <a:t> Prediction</a:t>
            </a:r>
            <a:endParaRPr b="1" sz="3200">
              <a:solidFill>
                <a:srgbClr val="FFFFFF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311700" y="121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SzPts val="3000"/>
              <a:buNone/>
            </a:pPr>
            <a:r>
              <a:rPr lang="en-GB" sz="2400">
                <a:highlight>
                  <a:srgbClr val="FFFFFF"/>
                </a:highlight>
              </a:rPr>
              <a:t>Top 10 Important features of RandomForest and XGBoost</a:t>
            </a:r>
            <a:endParaRPr sz="2400"/>
          </a:p>
        </p:txBody>
      </p:sp>
      <p:pic>
        <p:nvPicPr>
          <p:cNvPr id="145" name="Google Shape;14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846500"/>
            <a:ext cx="8651082" cy="4144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/>
          <p:nvPr>
            <p:ph type="title"/>
          </p:nvPr>
        </p:nvSpPr>
        <p:spPr>
          <a:xfrm>
            <a:off x="311700" y="1445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Features Importance Summary</a:t>
            </a:r>
            <a:endParaRPr/>
          </a:p>
        </p:txBody>
      </p:sp>
      <p:sp>
        <p:nvSpPr>
          <p:cNvPr id="151" name="Google Shape;151;p24"/>
          <p:cNvSpPr txBox="1"/>
          <p:nvPr>
            <p:ph idx="1" type="body"/>
          </p:nvPr>
        </p:nvSpPr>
        <p:spPr>
          <a:xfrm>
            <a:off x="0" y="859950"/>
            <a:ext cx="9006300" cy="38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The chart display the top 10 most influential features identified by two classification models --- </a:t>
            </a: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Random Forest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XGBoost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 --- in predicting customer behavior(likely related to booking or delay prediction).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Random Forest :-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purchase_lead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GB" sz="1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flight_hour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lang="en-GB" sz="1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length_of_stay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are the most critical predictors, indicating the importance of timing and trip duration in customer decisions.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num_passengers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and </a:t>
            </a:r>
            <a:r>
              <a:rPr lang="en-GB" sz="1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flight_duration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 also rank high, showing how group size and travel_time influence behavior.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idx="1" type="body"/>
          </p:nvPr>
        </p:nvSpPr>
        <p:spPr>
          <a:xfrm>
            <a:off x="311700" y="343400"/>
            <a:ext cx="8520600" cy="445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XGBoost :-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Places significant importance on </a:t>
            </a:r>
            <a:r>
              <a:rPr lang="en-GB" sz="1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booking_origin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 especially from countries like </a:t>
            </a:r>
            <a:r>
              <a:rPr lang="en-GB" sz="1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Australia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GB" sz="1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Malaysia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 and </a:t>
            </a:r>
            <a:r>
              <a:rPr lang="en-GB" sz="1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Taiwan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 indicating geographic location as a strong determinant.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</a:pP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Specific routes (e.g., </a:t>
            </a:r>
            <a:r>
              <a:rPr lang="en-GB" sz="1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ICNPEN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GB" sz="1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PENTPE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, </a:t>
            </a:r>
            <a:r>
              <a:rPr lang="en-GB" sz="1800">
                <a:solidFill>
                  <a:schemeClr val="dk1"/>
                </a:solidFill>
                <a:highlight>
                  <a:srgbClr val="EEEEEE"/>
                </a:highlight>
                <a:latin typeface="Courier New"/>
                <a:ea typeface="Courier New"/>
                <a:cs typeface="Courier New"/>
                <a:sym typeface="Courier New"/>
              </a:rPr>
              <a:t>BTUPER</a:t>
            </a:r>
            <a:r>
              <a:rPr lang="en-GB" sz="1800">
                <a:solidFill>
                  <a:schemeClr val="dk1"/>
                </a:solidFill>
                <a:highlight>
                  <a:srgbClr val="FFFFFF"/>
                </a:highlight>
              </a:rPr>
              <a:t>) also emerge as key features, suggesting route popularity or operational efficiency may influence the target behavior.</a:t>
            </a:r>
            <a:endParaRPr sz="18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5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6"/>
          <p:cNvSpPr txBox="1"/>
          <p:nvPr>
            <p:ph type="title"/>
          </p:nvPr>
        </p:nvSpPr>
        <p:spPr>
          <a:xfrm>
            <a:off x="311700" y="121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Dataset Overview</a:t>
            </a:r>
            <a:endParaRPr/>
          </a:p>
        </p:txBody>
      </p:sp>
      <p:sp>
        <p:nvSpPr>
          <p:cNvPr id="162" name="Google Shape;162;p26"/>
          <p:cNvSpPr txBox="1"/>
          <p:nvPr>
            <p:ph idx="1" type="body"/>
          </p:nvPr>
        </p:nvSpPr>
        <p:spPr>
          <a:xfrm>
            <a:off x="369500" y="863550"/>
            <a:ext cx="8520600" cy="42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Source:</a:t>
            </a:r>
            <a:r>
              <a:rPr lang="en-GB">
                <a:solidFill>
                  <a:schemeClr val="dk1"/>
                </a:solidFill>
              </a:rPr>
              <a:t> Airline customer booking dataset (50,000 records), And duplicates values are (719), Total data = 49281.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And also there are 14 columns and 49281 rows in a dataset.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b="1" lang="en-GB">
                <a:solidFill>
                  <a:schemeClr val="dk1"/>
                </a:solidFill>
              </a:rPr>
              <a:t>Dataset type: 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Tabular customer booking record for an airline, possibly related to predicting flight behaviours (like no-shows or cancellations)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There  are non-null value in dataset and dtypes are ‘</a:t>
            </a:r>
            <a:r>
              <a:rPr b="1" lang="en-GB">
                <a:solidFill>
                  <a:schemeClr val="dk1"/>
                </a:solidFill>
                <a:highlight>
                  <a:srgbClr val="FFFFFF"/>
                </a:highlight>
              </a:rPr>
              <a:t>int, float, object</a:t>
            </a:r>
            <a:r>
              <a:rPr lang="en-GB">
                <a:solidFill>
                  <a:schemeClr val="dk1"/>
                </a:solidFill>
                <a:highlight>
                  <a:srgbClr val="FFFFFF"/>
                </a:highlight>
              </a:rPr>
              <a:t>’ .</a:t>
            </a:r>
            <a:endParaRPr>
              <a:solidFill>
                <a:schemeClr val="dk1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311700" y="1329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Preprocessing pipeline 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219250" y="848400"/>
            <a:ext cx="8520600" cy="102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GB">
                <a:solidFill>
                  <a:schemeClr val="dk1"/>
                </a:solidFill>
              </a:rPr>
              <a:t>Numerical transformer:-</a:t>
            </a:r>
            <a:r>
              <a:rPr lang="en-GB">
                <a:solidFill>
                  <a:schemeClr val="dk1"/>
                </a:solidFill>
              </a:rPr>
              <a:t> Only numeric columns will used to StandardScaler 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b="1" lang="en-GB">
                <a:solidFill>
                  <a:schemeClr val="dk1"/>
                </a:solidFill>
              </a:rPr>
              <a:t>Categorical transformer:-</a:t>
            </a:r>
            <a:r>
              <a:rPr lang="en-GB">
                <a:solidFill>
                  <a:schemeClr val="dk1"/>
                </a:solidFill>
              </a:rPr>
              <a:t> Only category columns will used to OneHotEncoder.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69" name="Google Shape;16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3450" y="2000925"/>
            <a:ext cx="3095625" cy="2743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342250" y="1972350"/>
            <a:ext cx="3000375" cy="2800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8"/>
          <p:cNvSpPr txBox="1"/>
          <p:nvPr>
            <p:ph type="title"/>
          </p:nvPr>
        </p:nvSpPr>
        <p:spPr>
          <a:xfrm>
            <a:off x="357950" y="12140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Combine both numerical &amp; categorical transformer</a:t>
            </a:r>
            <a:endParaRPr/>
          </a:p>
        </p:txBody>
      </p:sp>
      <p:pic>
        <p:nvPicPr>
          <p:cNvPr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962075"/>
            <a:ext cx="8839201" cy="305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311700" y="15605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/>
              <a:t>Model Comparison Table</a:t>
            </a:r>
            <a:endParaRPr/>
          </a:p>
        </p:txBody>
      </p:sp>
      <p:sp>
        <p:nvSpPr>
          <p:cNvPr id="182" name="Google Shape;182;p29"/>
          <p:cNvSpPr txBox="1"/>
          <p:nvPr>
            <p:ph idx="1" type="body"/>
          </p:nvPr>
        </p:nvSpPr>
        <p:spPr>
          <a:xfrm>
            <a:off x="311700" y="2963575"/>
            <a:ext cx="8520600" cy="202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Random Forest Classifier perform slightly better than XGBoost Classifier due to Accuracy, Precision, Recall, F1-Score.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rPr lang="en-GB">
                <a:solidFill>
                  <a:schemeClr val="dk1"/>
                </a:solidFill>
              </a:rPr>
              <a:t>XGBoost Classifier perform slightly less than than RandomForestClassifier due to ROC-AUC score, CV F1 Mean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5550" y="892625"/>
            <a:ext cx="8090899" cy="173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0"/>
          <p:cNvSpPr txBox="1"/>
          <p:nvPr>
            <p:ph type="title"/>
          </p:nvPr>
        </p:nvSpPr>
        <p:spPr>
          <a:xfrm>
            <a:off x="311700" y="1676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900"/>
              </a:spcBef>
              <a:spcAft>
                <a:spcPts val="600"/>
              </a:spcAft>
              <a:buSzPts val="3000"/>
              <a:buNone/>
            </a:pPr>
            <a:r>
              <a:rPr lang="en-GB" sz="2500">
                <a:highlight>
                  <a:srgbClr val="FFFFFF"/>
                </a:highlight>
              </a:rPr>
              <a:t>Analyze a both model performance</a:t>
            </a:r>
            <a:endParaRPr sz="2500"/>
          </a:p>
        </p:txBody>
      </p:sp>
      <p:pic>
        <p:nvPicPr>
          <p:cNvPr id="189" name="Google Shape;18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4750" y="788675"/>
            <a:ext cx="7836774" cy="409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311700" y="178000"/>
            <a:ext cx="8520600" cy="132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700"/>
              <a:t>British Airways Reviews</a:t>
            </a:r>
            <a:endParaRPr sz="27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GB" sz="2000"/>
              <a:t>                                                    Analysis </a:t>
            </a:r>
            <a:endParaRPr sz="2000"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311700" y="1299175"/>
            <a:ext cx="8520600" cy="351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900"/>
              <a:t>Types of sentiment distribution :-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3875" y="1900200"/>
            <a:ext cx="4149475" cy="24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311700" y="2046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900"/>
              <a:t>Sentiment distribution bar plot :-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98" name="Google Shape;98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58150" y="686550"/>
            <a:ext cx="6946625" cy="4334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146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900"/>
              <a:t>Pie chart sentiment distribution(%) :-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04" name="Google Shape;104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6250" y="744075"/>
            <a:ext cx="5351499" cy="4237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311700" y="1469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900"/>
              <a:t>Wordcloud with sentiment intensity :-</a:t>
            </a:r>
            <a:r>
              <a:rPr lang="en-GB"/>
              <a:t> (Understand negative reviews)</a:t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4650" y="779050"/>
            <a:ext cx="8148701" cy="4248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idx="1" type="body"/>
          </p:nvPr>
        </p:nvSpPr>
        <p:spPr>
          <a:xfrm>
            <a:off x="311700" y="120200"/>
            <a:ext cx="8520600" cy="345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900"/>
              <a:t>Review length analysis with sentiment :-</a:t>
            </a:r>
            <a:r>
              <a:rPr lang="en-GB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16" name="Google Shape;116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7575" y="668550"/>
            <a:ext cx="7597074" cy="459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9"/>
          <p:cNvSpPr txBox="1"/>
          <p:nvPr>
            <p:ph idx="1" type="body"/>
          </p:nvPr>
        </p:nvSpPr>
        <p:spPr>
          <a:xfrm>
            <a:off x="311700" y="100650"/>
            <a:ext cx="85206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525"/>
              <a:buNone/>
            </a:pPr>
            <a:r>
              <a:rPr b="1" lang="en-GB" sz="7617"/>
              <a:t>Enhanced bigram analysis with context :-</a:t>
            </a:r>
            <a:r>
              <a:rPr lang="en-GB" sz="7617"/>
              <a:t> </a:t>
            </a:r>
            <a:endParaRPr sz="7617"/>
          </a:p>
          <a:p>
            <a:pPr indent="-349577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AutoNum type="arabicPeriod"/>
            </a:pPr>
            <a:r>
              <a:rPr lang="en-GB" sz="7617"/>
              <a:t>Positive reviews analysis </a:t>
            </a:r>
            <a:endParaRPr sz="7617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2" name="Google Shape;122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2675" y="1028700"/>
            <a:ext cx="7744425" cy="4114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0"/>
          <p:cNvSpPr txBox="1"/>
          <p:nvPr>
            <p:ph idx="1" type="body"/>
          </p:nvPr>
        </p:nvSpPr>
        <p:spPr>
          <a:xfrm>
            <a:off x="311700" y="117025"/>
            <a:ext cx="85206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2306"/>
              <a:buNone/>
            </a:pPr>
            <a:r>
              <a:rPr lang="en-GB" sz="7800"/>
              <a:t>2.  Neutral reviews analysis  </a:t>
            </a:r>
            <a:endParaRPr sz="78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8" name="Google Shape;12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5750" y="634775"/>
            <a:ext cx="7321376" cy="4310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1"/>
          <p:cNvSpPr txBox="1"/>
          <p:nvPr>
            <p:ph idx="1" type="body"/>
          </p:nvPr>
        </p:nvSpPr>
        <p:spPr>
          <a:xfrm>
            <a:off x="311700" y="94500"/>
            <a:ext cx="8520600" cy="57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94736"/>
              <a:buNone/>
            </a:pPr>
            <a:r>
              <a:rPr lang="en-GB" sz="7600"/>
              <a:t>3.   Negative reviews analysis </a:t>
            </a:r>
            <a:endParaRPr sz="76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34" name="Google Shape;134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0225" y="623525"/>
            <a:ext cx="7169374" cy="4333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