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1" r:id="rId6"/>
    <p:sldId id="263" r:id="rId7"/>
    <p:sldId id="264" r:id="rId8"/>
    <p:sldId id="273" r:id="rId9"/>
    <p:sldId id="265" r:id="rId10"/>
    <p:sldId id="266" r:id="rId11"/>
    <p:sldId id="268" r:id="rId12"/>
    <p:sldId id="269" r:id="rId13"/>
    <p:sldId id="270" r:id="rId14"/>
    <p:sldId id="271" r:id="rId15"/>
    <p:sldId id="274"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79" autoAdjust="0"/>
    <p:restoredTop sz="94660"/>
  </p:normalViewPr>
  <p:slideViewPr>
    <p:cSldViewPr snapToGrid="0">
      <p:cViewPr varScale="1">
        <p:scale>
          <a:sx n="78" d="100"/>
          <a:sy n="78" d="100"/>
        </p:scale>
        <p:origin x="110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92907-5197-49C9-BCA4-BF0524DCBC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BA3E010-7B5B-44E8-B68D-07D503718C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1C9FF8C-6352-45ED-8F44-BD0249763096}"/>
              </a:ext>
            </a:extLst>
          </p:cNvPr>
          <p:cNvSpPr>
            <a:spLocks noGrp="1"/>
          </p:cNvSpPr>
          <p:nvPr>
            <p:ph type="dt" sz="half" idx="10"/>
          </p:nvPr>
        </p:nvSpPr>
        <p:spPr/>
        <p:txBody>
          <a:bodyPr/>
          <a:lstStyle/>
          <a:p>
            <a:fld id="{B408C222-AA26-4144-A1F4-D4E18172D4A9}" type="datetimeFigureOut">
              <a:rPr lang="en-IN" smtClean="0"/>
              <a:t>23-02-2025</a:t>
            </a:fld>
            <a:endParaRPr lang="en-IN"/>
          </a:p>
        </p:txBody>
      </p:sp>
      <p:sp>
        <p:nvSpPr>
          <p:cNvPr id="5" name="Footer Placeholder 4">
            <a:extLst>
              <a:ext uri="{FF2B5EF4-FFF2-40B4-BE49-F238E27FC236}">
                <a16:creationId xmlns:a16="http://schemas.microsoft.com/office/drawing/2014/main" id="{4851E1DC-8BD1-4102-8E31-C0AC52E52B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490344-E86C-4006-908E-6733B9A47BE4}"/>
              </a:ext>
            </a:extLst>
          </p:cNvPr>
          <p:cNvSpPr>
            <a:spLocks noGrp="1"/>
          </p:cNvSpPr>
          <p:nvPr>
            <p:ph type="sldNum" sz="quarter" idx="12"/>
          </p:nvPr>
        </p:nvSpPr>
        <p:spPr/>
        <p:txBody>
          <a:bodyPr/>
          <a:lstStyle/>
          <a:p>
            <a:fld id="{B95C8BB5-0D37-416F-8998-62A1C2955A0A}" type="slidenum">
              <a:rPr lang="en-IN" smtClean="0"/>
              <a:t>‹#›</a:t>
            </a:fld>
            <a:endParaRPr lang="en-IN"/>
          </a:p>
        </p:txBody>
      </p:sp>
    </p:spTree>
    <p:extLst>
      <p:ext uri="{BB962C8B-B14F-4D97-AF65-F5344CB8AC3E}">
        <p14:creationId xmlns:p14="http://schemas.microsoft.com/office/powerpoint/2010/main" val="772773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723AE-20DE-43CE-8614-B6144950165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7BBE9C-D2C8-42B0-8698-A0944A856D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3B4CA6-2F67-490A-8F86-1EC8A5FBA693}"/>
              </a:ext>
            </a:extLst>
          </p:cNvPr>
          <p:cNvSpPr>
            <a:spLocks noGrp="1"/>
          </p:cNvSpPr>
          <p:nvPr>
            <p:ph type="dt" sz="half" idx="10"/>
          </p:nvPr>
        </p:nvSpPr>
        <p:spPr/>
        <p:txBody>
          <a:bodyPr/>
          <a:lstStyle/>
          <a:p>
            <a:fld id="{B408C222-AA26-4144-A1F4-D4E18172D4A9}" type="datetimeFigureOut">
              <a:rPr lang="en-IN" smtClean="0"/>
              <a:t>23-02-2025</a:t>
            </a:fld>
            <a:endParaRPr lang="en-IN"/>
          </a:p>
        </p:txBody>
      </p:sp>
      <p:sp>
        <p:nvSpPr>
          <p:cNvPr id="5" name="Footer Placeholder 4">
            <a:extLst>
              <a:ext uri="{FF2B5EF4-FFF2-40B4-BE49-F238E27FC236}">
                <a16:creationId xmlns:a16="http://schemas.microsoft.com/office/drawing/2014/main" id="{28FE039D-73E9-4690-9464-B6DBB68618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BB6BEE-A0DE-4EDC-ABE9-350E5F1B225D}"/>
              </a:ext>
            </a:extLst>
          </p:cNvPr>
          <p:cNvSpPr>
            <a:spLocks noGrp="1"/>
          </p:cNvSpPr>
          <p:nvPr>
            <p:ph type="sldNum" sz="quarter" idx="12"/>
          </p:nvPr>
        </p:nvSpPr>
        <p:spPr/>
        <p:txBody>
          <a:bodyPr/>
          <a:lstStyle/>
          <a:p>
            <a:fld id="{B95C8BB5-0D37-416F-8998-62A1C2955A0A}" type="slidenum">
              <a:rPr lang="en-IN" smtClean="0"/>
              <a:t>‹#›</a:t>
            </a:fld>
            <a:endParaRPr lang="en-IN"/>
          </a:p>
        </p:txBody>
      </p:sp>
    </p:spTree>
    <p:extLst>
      <p:ext uri="{BB962C8B-B14F-4D97-AF65-F5344CB8AC3E}">
        <p14:creationId xmlns:p14="http://schemas.microsoft.com/office/powerpoint/2010/main" val="532360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612127-135B-456D-9B34-2A5DC74038F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3D4ABF-8112-47A4-9F93-1C89F303F7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8D9C94-1C52-4F08-8E7C-EEF244BC9229}"/>
              </a:ext>
            </a:extLst>
          </p:cNvPr>
          <p:cNvSpPr>
            <a:spLocks noGrp="1"/>
          </p:cNvSpPr>
          <p:nvPr>
            <p:ph type="dt" sz="half" idx="10"/>
          </p:nvPr>
        </p:nvSpPr>
        <p:spPr/>
        <p:txBody>
          <a:bodyPr/>
          <a:lstStyle/>
          <a:p>
            <a:fld id="{B408C222-AA26-4144-A1F4-D4E18172D4A9}" type="datetimeFigureOut">
              <a:rPr lang="en-IN" smtClean="0"/>
              <a:t>23-02-2025</a:t>
            </a:fld>
            <a:endParaRPr lang="en-IN"/>
          </a:p>
        </p:txBody>
      </p:sp>
      <p:sp>
        <p:nvSpPr>
          <p:cNvPr id="5" name="Footer Placeholder 4">
            <a:extLst>
              <a:ext uri="{FF2B5EF4-FFF2-40B4-BE49-F238E27FC236}">
                <a16:creationId xmlns:a16="http://schemas.microsoft.com/office/drawing/2014/main" id="{DB390810-5D25-4898-BA75-D15D8C525C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DDFD07-3272-4C4D-8FC0-0FFE6D0C050D}"/>
              </a:ext>
            </a:extLst>
          </p:cNvPr>
          <p:cNvSpPr>
            <a:spLocks noGrp="1"/>
          </p:cNvSpPr>
          <p:nvPr>
            <p:ph type="sldNum" sz="quarter" idx="12"/>
          </p:nvPr>
        </p:nvSpPr>
        <p:spPr/>
        <p:txBody>
          <a:bodyPr/>
          <a:lstStyle/>
          <a:p>
            <a:fld id="{B95C8BB5-0D37-416F-8998-62A1C2955A0A}" type="slidenum">
              <a:rPr lang="en-IN" smtClean="0"/>
              <a:t>‹#›</a:t>
            </a:fld>
            <a:endParaRPr lang="en-IN"/>
          </a:p>
        </p:txBody>
      </p:sp>
    </p:spTree>
    <p:extLst>
      <p:ext uri="{BB962C8B-B14F-4D97-AF65-F5344CB8AC3E}">
        <p14:creationId xmlns:p14="http://schemas.microsoft.com/office/powerpoint/2010/main" val="3702724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4EEBF-71FE-466A-8CE4-65404B1C5E9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744D7DB-C80D-4651-8DEA-410C7247E8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07018E-49C9-439E-AAA5-2074606E4B7D}"/>
              </a:ext>
            </a:extLst>
          </p:cNvPr>
          <p:cNvSpPr>
            <a:spLocks noGrp="1"/>
          </p:cNvSpPr>
          <p:nvPr>
            <p:ph type="dt" sz="half" idx="10"/>
          </p:nvPr>
        </p:nvSpPr>
        <p:spPr/>
        <p:txBody>
          <a:bodyPr/>
          <a:lstStyle/>
          <a:p>
            <a:fld id="{B408C222-AA26-4144-A1F4-D4E18172D4A9}" type="datetimeFigureOut">
              <a:rPr lang="en-IN" smtClean="0"/>
              <a:t>23-02-2025</a:t>
            </a:fld>
            <a:endParaRPr lang="en-IN"/>
          </a:p>
        </p:txBody>
      </p:sp>
      <p:sp>
        <p:nvSpPr>
          <p:cNvPr id="5" name="Footer Placeholder 4">
            <a:extLst>
              <a:ext uri="{FF2B5EF4-FFF2-40B4-BE49-F238E27FC236}">
                <a16:creationId xmlns:a16="http://schemas.microsoft.com/office/drawing/2014/main" id="{C396F9E6-A947-475E-B5F3-E1B1982EA5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144482-F93F-4B0A-A4B3-C0931FADCDF3}"/>
              </a:ext>
            </a:extLst>
          </p:cNvPr>
          <p:cNvSpPr>
            <a:spLocks noGrp="1"/>
          </p:cNvSpPr>
          <p:nvPr>
            <p:ph type="sldNum" sz="quarter" idx="12"/>
          </p:nvPr>
        </p:nvSpPr>
        <p:spPr/>
        <p:txBody>
          <a:bodyPr/>
          <a:lstStyle/>
          <a:p>
            <a:fld id="{B95C8BB5-0D37-416F-8998-62A1C2955A0A}" type="slidenum">
              <a:rPr lang="en-IN" smtClean="0"/>
              <a:t>‹#›</a:t>
            </a:fld>
            <a:endParaRPr lang="en-IN"/>
          </a:p>
        </p:txBody>
      </p:sp>
    </p:spTree>
    <p:extLst>
      <p:ext uri="{BB962C8B-B14F-4D97-AF65-F5344CB8AC3E}">
        <p14:creationId xmlns:p14="http://schemas.microsoft.com/office/powerpoint/2010/main" val="2955626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13A5D-EC92-4982-9335-D4B4E71FB0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B151F46-5FED-4B9B-9C5C-260B6B34E9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4CFE8A-FB49-4F3A-B77C-546208AE4DA7}"/>
              </a:ext>
            </a:extLst>
          </p:cNvPr>
          <p:cNvSpPr>
            <a:spLocks noGrp="1"/>
          </p:cNvSpPr>
          <p:nvPr>
            <p:ph type="dt" sz="half" idx="10"/>
          </p:nvPr>
        </p:nvSpPr>
        <p:spPr/>
        <p:txBody>
          <a:bodyPr/>
          <a:lstStyle/>
          <a:p>
            <a:fld id="{B408C222-AA26-4144-A1F4-D4E18172D4A9}" type="datetimeFigureOut">
              <a:rPr lang="en-IN" smtClean="0"/>
              <a:t>23-02-2025</a:t>
            </a:fld>
            <a:endParaRPr lang="en-IN"/>
          </a:p>
        </p:txBody>
      </p:sp>
      <p:sp>
        <p:nvSpPr>
          <p:cNvPr id="5" name="Footer Placeholder 4">
            <a:extLst>
              <a:ext uri="{FF2B5EF4-FFF2-40B4-BE49-F238E27FC236}">
                <a16:creationId xmlns:a16="http://schemas.microsoft.com/office/drawing/2014/main" id="{2D3B210A-B4B3-4CCF-87D1-AA6EBE5514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11D264-21AE-4973-93B3-DE4C49DD69A8}"/>
              </a:ext>
            </a:extLst>
          </p:cNvPr>
          <p:cNvSpPr>
            <a:spLocks noGrp="1"/>
          </p:cNvSpPr>
          <p:nvPr>
            <p:ph type="sldNum" sz="quarter" idx="12"/>
          </p:nvPr>
        </p:nvSpPr>
        <p:spPr/>
        <p:txBody>
          <a:bodyPr/>
          <a:lstStyle/>
          <a:p>
            <a:fld id="{B95C8BB5-0D37-416F-8998-62A1C2955A0A}" type="slidenum">
              <a:rPr lang="en-IN" smtClean="0"/>
              <a:t>‹#›</a:t>
            </a:fld>
            <a:endParaRPr lang="en-IN"/>
          </a:p>
        </p:txBody>
      </p:sp>
    </p:spTree>
    <p:extLst>
      <p:ext uri="{BB962C8B-B14F-4D97-AF65-F5344CB8AC3E}">
        <p14:creationId xmlns:p14="http://schemas.microsoft.com/office/powerpoint/2010/main" val="1761774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91B47-1DE5-43D6-8F91-ADEBEFF821A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6FD7112-FB84-48E3-B924-94491929EB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385D28F-7FC4-4393-8692-2EAB1A25BB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A5EB03D-62C2-4FAC-A164-E2658D881DFF}"/>
              </a:ext>
            </a:extLst>
          </p:cNvPr>
          <p:cNvSpPr>
            <a:spLocks noGrp="1"/>
          </p:cNvSpPr>
          <p:nvPr>
            <p:ph type="dt" sz="half" idx="10"/>
          </p:nvPr>
        </p:nvSpPr>
        <p:spPr/>
        <p:txBody>
          <a:bodyPr/>
          <a:lstStyle/>
          <a:p>
            <a:fld id="{B408C222-AA26-4144-A1F4-D4E18172D4A9}" type="datetimeFigureOut">
              <a:rPr lang="en-IN" smtClean="0"/>
              <a:t>23-02-2025</a:t>
            </a:fld>
            <a:endParaRPr lang="en-IN"/>
          </a:p>
        </p:txBody>
      </p:sp>
      <p:sp>
        <p:nvSpPr>
          <p:cNvPr id="6" name="Footer Placeholder 5">
            <a:extLst>
              <a:ext uri="{FF2B5EF4-FFF2-40B4-BE49-F238E27FC236}">
                <a16:creationId xmlns:a16="http://schemas.microsoft.com/office/drawing/2014/main" id="{BF21780F-FF43-4AE5-83EC-F77E1AE8AF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BBD30C-2A8D-4188-AB49-5306CB9D853A}"/>
              </a:ext>
            </a:extLst>
          </p:cNvPr>
          <p:cNvSpPr>
            <a:spLocks noGrp="1"/>
          </p:cNvSpPr>
          <p:nvPr>
            <p:ph type="sldNum" sz="quarter" idx="12"/>
          </p:nvPr>
        </p:nvSpPr>
        <p:spPr/>
        <p:txBody>
          <a:bodyPr/>
          <a:lstStyle/>
          <a:p>
            <a:fld id="{B95C8BB5-0D37-416F-8998-62A1C2955A0A}" type="slidenum">
              <a:rPr lang="en-IN" smtClean="0"/>
              <a:t>‹#›</a:t>
            </a:fld>
            <a:endParaRPr lang="en-IN"/>
          </a:p>
        </p:txBody>
      </p:sp>
    </p:spTree>
    <p:extLst>
      <p:ext uri="{BB962C8B-B14F-4D97-AF65-F5344CB8AC3E}">
        <p14:creationId xmlns:p14="http://schemas.microsoft.com/office/powerpoint/2010/main" val="3555754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3C467-0F64-4912-9480-84826A3A2BF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95AC5E5-1F9D-4A41-A16B-1F3631D88C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BF519E-34C1-4990-99C4-F4168BC01F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72899CA-FC9A-43C7-A1BE-612511B488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F34972-F37E-4B18-8999-A8BEB2A06C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A9A7A9B-3FAE-4DCA-9FFC-7C87199D6AB3}"/>
              </a:ext>
            </a:extLst>
          </p:cNvPr>
          <p:cNvSpPr>
            <a:spLocks noGrp="1"/>
          </p:cNvSpPr>
          <p:nvPr>
            <p:ph type="dt" sz="half" idx="10"/>
          </p:nvPr>
        </p:nvSpPr>
        <p:spPr/>
        <p:txBody>
          <a:bodyPr/>
          <a:lstStyle/>
          <a:p>
            <a:fld id="{B408C222-AA26-4144-A1F4-D4E18172D4A9}" type="datetimeFigureOut">
              <a:rPr lang="en-IN" smtClean="0"/>
              <a:t>23-02-2025</a:t>
            </a:fld>
            <a:endParaRPr lang="en-IN"/>
          </a:p>
        </p:txBody>
      </p:sp>
      <p:sp>
        <p:nvSpPr>
          <p:cNvPr id="8" name="Footer Placeholder 7">
            <a:extLst>
              <a:ext uri="{FF2B5EF4-FFF2-40B4-BE49-F238E27FC236}">
                <a16:creationId xmlns:a16="http://schemas.microsoft.com/office/drawing/2014/main" id="{95A0C739-3FD3-4F0E-B674-08808B7FE4C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7A061ED-DE05-4559-A185-E2F80E2F404C}"/>
              </a:ext>
            </a:extLst>
          </p:cNvPr>
          <p:cNvSpPr>
            <a:spLocks noGrp="1"/>
          </p:cNvSpPr>
          <p:nvPr>
            <p:ph type="sldNum" sz="quarter" idx="12"/>
          </p:nvPr>
        </p:nvSpPr>
        <p:spPr/>
        <p:txBody>
          <a:bodyPr/>
          <a:lstStyle/>
          <a:p>
            <a:fld id="{B95C8BB5-0D37-416F-8998-62A1C2955A0A}" type="slidenum">
              <a:rPr lang="en-IN" smtClean="0"/>
              <a:t>‹#›</a:t>
            </a:fld>
            <a:endParaRPr lang="en-IN"/>
          </a:p>
        </p:txBody>
      </p:sp>
    </p:spTree>
    <p:extLst>
      <p:ext uri="{BB962C8B-B14F-4D97-AF65-F5344CB8AC3E}">
        <p14:creationId xmlns:p14="http://schemas.microsoft.com/office/powerpoint/2010/main" val="1744323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19F54-EB41-4A93-B22C-DA52B9DDAB3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E22CAF7-4EF1-42F6-8710-233B3E93DE07}"/>
              </a:ext>
            </a:extLst>
          </p:cNvPr>
          <p:cNvSpPr>
            <a:spLocks noGrp="1"/>
          </p:cNvSpPr>
          <p:nvPr>
            <p:ph type="dt" sz="half" idx="10"/>
          </p:nvPr>
        </p:nvSpPr>
        <p:spPr/>
        <p:txBody>
          <a:bodyPr/>
          <a:lstStyle/>
          <a:p>
            <a:fld id="{B408C222-AA26-4144-A1F4-D4E18172D4A9}" type="datetimeFigureOut">
              <a:rPr lang="en-IN" smtClean="0"/>
              <a:t>23-02-2025</a:t>
            </a:fld>
            <a:endParaRPr lang="en-IN"/>
          </a:p>
        </p:txBody>
      </p:sp>
      <p:sp>
        <p:nvSpPr>
          <p:cNvPr id="4" name="Footer Placeholder 3">
            <a:extLst>
              <a:ext uri="{FF2B5EF4-FFF2-40B4-BE49-F238E27FC236}">
                <a16:creationId xmlns:a16="http://schemas.microsoft.com/office/drawing/2014/main" id="{A6CAF11E-0889-44E1-929F-3F3A4E4BC17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88D49F9-B564-47B4-BD75-F7C35EC48A1E}"/>
              </a:ext>
            </a:extLst>
          </p:cNvPr>
          <p:cNvSpPr>
            <a:spLocks noGrp="1"/>
          </p:cNvSpPr>
          <p:nvPr>
            <p:ph type="sldNum" sz="quarter" idx="12"/>
          </p:nvPr>
        </p:nvSpPr>
        <p:spPr/>
        <p:txBody>
          <a:bodyPr/>
          <a:lstStyle/>
          <a:p>
            <a:fld id="{B95C8BB5-0D37-416F-8998-62A1C2955A0A}" type="slidenum">
              <a:rPr lang="en-IN" smtClean="0"/>
              <a:t>‹#›</a:t>
            </a:fld>
            <a:endParaRPr lang="en-IN"/>
          </a:p>
        </p:txBody>
      </p:sp>
    </p:spTree>
    <p:extLst>
      <p:ext uri="{BB962C8B-B14F-4D97-AF65-F5344CB8AC3E}">
        <p14:creationId xmlns:p14="http://schemas.microsoft.com/office/powerpoint/2010/main" val="2798992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D6E45A-CE74-4101-B602-278125B3DE43}"/>
              </a:ext>
            </a:extLst>
          </p:cNvPr>
          <p:cNvSpPr>
            <a:spLocks noGrp="1"/>
          </p:cNvSpPr>
          <p:nvPr>
            <p:ph type="dt" sz="half" idx="10"/>
          </p:nvPr>
        </p:nvSpPr>
        <p:spPr/>
        <p:txBody>
          <a:bodyPr/>
          <a:lstStyle/>
          <a:p>
            <a:fld id="{B408C222-AA26-4144-A1F4-D4E18172D4A9}" type="datetimeFigureOut">
              <a:rPr lang="en-IN" smtClean="0"/>
              <a:t>23-02-2025</a:t>
            </a:fld>
            <a:endParaRPr lang="en-IN"/>
          </a:p>
        </p:txBody>
      </p:sp>
      <p:sp>
        <p:nvSpPr>
          <p:cNvPr id="3" name="Footer Placeholder 2">
            <a:extLst>
              <a:ext uri="{FF2B5EF4-FFF2-40B4-BE49-F238E27FC236}">
                <a16:creationId xmlns:a16="http://schemas.microsoft.com/office/drawing/2014/main" id="{7F2C8DFF-5364-4FCD-A16A-0E12314EA5B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289ABE0-8785-434E-891D-89F6E45A5D2F}"/>
              </a:ext>
            </a:extLst>
          </p:cNvPr>
          <p:cNvSpPr>
            <a:spLocks noGrp="1"/>
          </p:cNvSpPr>
          <p:nvPr>
            <p:ph type="sldNum" sz="quarter" idx="12"/>
          </p:nvPr>
        </p:nvSpPr>
        <p:spPr/>
        <p:txBody>
          <a:bodyPr/>
          <a:lstStyle/>
          <a:p>
            <a:fld id="{B95C8BB5-0D37-416F-8998-62A1C2955A0A}" type="slidenum">
              <a:rPr lang="en-IN" smtClean="0"/>
              <a:t>‹#›</a:t>
            </a:fld>
            <a:endParaRPr lang="en-IN"/>
          </a:p>
        </p:txBody>
      </p:sp>
    </p:spTree>
    <p:extLst>
      <p:ext uri="{BB962C8B-B14F-4D97-AF65-F5344CB8AC3E}">
        <p14:creationId xmlns:p14="http://schemas.microsoft.com/office/powerpoint/2010/main" val="3451960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00EB9-526D-4067-B57A-BCA57CA96A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748EF33-EC89-41ED-B72F-ABA05A1A71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C1EC152-C895-4B02-8C3B-2EE86CA3EC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681020-4733-4EA5-85AE-18D38386445A}"/>
              </a:ext>
            </a:extLst>
          </p:cNvPr>
          <p:cNvSpPr>
            <a:spLocks noGrp="1"/>
          </p:cNvSpPr>
          <p:nvPr>
            <p:ph type="dt" sz="half" idx="10"/>
          </p:nvPr>
        </p:nvSpPr>
        <p:spPr/>
        <p:txBody>
          <a:bodyPr/>
          <a:lstStyle/>
          <a:p>
            <a:fld id="{B408C222-AA26-4144-A1F4-D4E18172D4A9}" type="datetimeFigureOut">
              <a:rPr lang="en-IN" smtClean="0"/>
              <a:t>23-02-2025</a:t>
            </a:fld>
            <a:endParaRPr lang="en-IN"/>
          </a:p>
        </p:txBody>
      </p:sp>
      <p:sp>
        <p:nvSpPr>
          <p:cNvPr id="6" name="Footer Placeholder 5">
            <a:extLst>
              <a:ext uri="{FF2B5EF4-FFF2-40B4-BE49-F238E27FC236}">
                <a16:creationId xmlns:a16="http://schemas.microsoft.com/office/drawing/2014/main" id="{1F1893EC-F217-4DD3-8BB1-5577EF7714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1292587-C95E-46FD-8446-D2A872B3BE32}"/>
              </a:ext>
            </a:extLst>
          </p:cNvPr>
          <p:cNvSpPr>
            <a:spLocks noGrp="1"/>
          </p:cNvSpPr>
          <p:nvPr>
            <p:ph type="sldNum" sz="quarter" idx="12"/>
          </p:nvPr>
        </p:nvSpPr>
        <p:spPr/>
        <p:txBody>
          <a:bodyPr/>
          <a:lstStyle/>
          <a:p>
            <a:fld id="{B95C8BB5-0D37-416F-8998-62A1C2955A0A}" type="slidenum">
              <a:rPr lang="en-IN" smtClean="0"/>
              <a:t>‹#›</a:t>
            </a:fld>
            <a:endParaRPr lang="en-IN"/>
          </a:p>
        </p:txBody>
      </p:sp>
    </p:spTree>
    <p:extLst>
      <p:ext uri="{BB962C8B-B14F-4D97-AF65-F5344CB8AC3E}">
        <p14:creationId xmlns:p14="http://schemas.microsoft.com/office/powerpoint/2010/main" val="6941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9BF83-D833-4957-A380-5BBB4D27E2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CA546AD-A753-405F-A520-2B582E6337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F795780-029A-4C52-9F13-99A3255EBE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C93752-FCEB-4440-8C2F-472F83D3ED10}"/>
              </a:ext>
            </a:extLst>
          </p:cNvPr>
          <p:cNvSpPr>
            <a:spLocks noGrp="1"/>
          </p:cNvSpPr>
          <p:nvPr>
            <p:ph type="dt" sz="half" idx="10"/>
          </p:nvPr>
        </p:nvSpPr>
        <p:spPr/>
        <p:txBody>
          <a:bodyPr/>
          <a:lstStyle/>
          <a:p>
            <a:fld id="{B408C222-AA26-4144-A1F4-D4E18172D4A9}" type="datetimeFigureOut">
              <a:rPr lang="en-IN" smtClean="0"/>
              <a:t>23-02-2025</a:t>
            </a:fld>
            <a:endParaRPr lang="en-IN"/>
          </a:p>
        </p:txBody>
      </p:sp>
      <p:sp>
        <p:nvSpPr>
          <p:cNvPr id="6" name="Footer Placeholder 5">
            <a:extLst>
              <a:ext uri="{FF2B5EF4-FFF2-40B4-BE49-F238E27FC236}">
                <a16:creationId xmlns:a16="http://schemas.microsoft.com/office/drawing/2014/main" id="{19690BCD-F492-4AD9-B009-38CC238354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05B42E-D128-4497-A626-2FCC18ED4285}"/>
              </a:ext>
            </a:extLst>
          </p:cNvPr>
          <p:cNvSpPr>
            <a:spLocks noGrp="1"/>
          </p:cNvSpPr>
          <p:nvPr>
            <p:ph type="sldNum" sz="quarter" idx="12"/>
          </p:nvPr>
        </p:nvSpPr>
        <p:spPr/>
        <p:txBody>
          <a:bodyPr/>
          <a:lstStyle/>
          <a:p>
            <a:fld id="{B95C8BB5-0D37-416F-8998-62A1C2955A0A}" type="slidenum">
              <a:rPr lang="en-IN" smtClean="0"/>
              <a:t>‹#›</a:t>
            </a:fld>
            <a:endParaRPr lang="en-IN"/>
          </a:p>
        </p:txBody>
      </p:sp>
    </p:spTree>
    <p:extLst>
      <p:ext uri="{BB962C8B-B14F-4D97-AF65-F5344CB8AC3E}">
        <p14:creationId xmlns:p14="http://schemas.microsoft.com/office/powerpoint/2010/main" val="1960942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ED5A27-C44B-47AC-A8D1-2635A170CE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910D77-3D1D-4C00-AA6C-A9DE7ADB9C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795A15-ABED-4204-8785-703507F4E9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08C222-AA26-4144-A1F4-D4E18172D4A9}" type="datetimeFigureOut">
              <a:rPr lang="en-IN" smtClean="0"/>
              <a:t>23-02-2025</a:t>
            </a:fld>
            <a:endParaRPr lang="en-IN"/>
          </a:p>
        </p:txBody>
      </p:sp>
      <p:sp>
        <p:nvSpPr>
          <p:cNvPr id="5" name="Footer Placeholder 4">
            <a:extLst>
              <a:ext uri="{FF2B5EF4-FFF2-40B4-BE49-F238E27FC236}">
                <a16:creationId xmlns:a16="http://schemas.microsoft.com/office/drawing/2014/main" id="{8E5F5C0D-5696-4094-B4A7-01D33C8312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4156F3E-135E-49E9-8A1D-F23ED3AB26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5C8BB5-0D37-416F-8998-62A1C2955A0A}" type="slidenum">
              <a:rPr lang="en-IN" smtClean="0"/>
              <a:t>‹#›</a:t>
            </a:fld>
            <a:endParaRPr lang="en-IN"/>
          </a:p>
        </p:txBody>
      </p:sp>
    </p:spTree>
    <p:extLst>
      <p:ext uri="{BB962C8B-B14F-4D97-AF65-F5344CB8AC3E}">
        <p14:creationId xmlns:p14="http://schemas.microsoft.com/office/powerpoint/2010/main" val="28537344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ujarat University">
            <a:extLst>
              <a:ext uri="{FF2B5EF4-FFF2-40B4-BE49-F238E27FC236}">
                <a16:creationId xmlns:a16="http://schemas.microsoft.com/office/drawing/2014/main" id="{3B3ED94A-FF49-429A-8C57-09A86000586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429" y="129989"/>
            <a:ext cx="1741157" cy="1761564"/>
          </a:xfrm>
          <a:prstGeom prst="rect">
            <a:avLst/>
          </a:prstGeom>
          <a:noFill/>
        </p:spPr>
      </p:pic>
      <p:pic>
        <p:nvPicPr>
          <p:cNvPr id="5" name="Picture 4">
            <a:extLst>
              <a:ext uri="{FF2B5EF4-FFF2-40B4-BE49-F238E27FC236}">
                <a16:creationId xmlns:a16="http://schemas.microsoft.com/office/drawing/2014/main" id="{838EF2CD-FA7E-4C53-ADB4-2DEF91DE44DF}"/>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0382060" y="129989"/>
            <a:ext cx="1741157" cy="1689846"/>
          </a:xfrm>
          <a:prstGeom prst="rect">
            <a:avLst/>
          </a:prstGeom>
        </p:spPr>
      </p:pic>
      <p:sp>
        <p:nvSpPr>
          <p:cNvPr id="8" name="Title 1">
            <a:extLst>
              <a:ext uri="{FF2B5EF4-FFF2-40B4-BE49-F238E27FC236}">
                <a16:creationId xmlns:a16="http://schemas.microsoft.com/office/drawing/2014/main" id="{C48D747E-0A92-45A8-B04A-AD7B8FFEBC4D}"/>
              </a:ext>
            </a:extLst>
          </p:cNvPr>
          <p:cNvSpPr>
            <a:spLocks noGrp="1"/>
          </p:cNvSpPr>
          <p:nvPr>
            <p:ph type="subTitle" idx="1"/>
          </p:nvPr>
        </p:nvSpPr>
        <p:spPr>
          <a:xfrm>
            <a:off x="1093694" y="762000"/>
            <a:ext cx="9780494" cy="5656729"/>
          </a:xfrm>
        </p:spPr>
        <p:txBody>
          <a:bodyPr>
            <a:normAutofit fontScale="92500"/>
          </a:bodyPr>
          <a:lstStyle/>
          <a:p>
            <a:pPr algn="ctr">
              <a:lnSpc>
                <a:spcPct val="150000"/>
              </a:lnSpc>
            </a:pPr>
            <a:r>
              <a:rPr lang="en-US" sz="3500" b="1" dirty="0">
                <a:latin typeface="Verdana" panose="020B0604030504040204" pitchFamily="34" charset="0"/>
                <a:ea typeface="Verdana" panose="020B0604030504040204" pitchFamily="34" charset="0"/>
              </a:rPr>
              <a:t>Gujarat University</a:t>
            </a:r>
            <a:br>
              <a:rPr lang="en-US" sz="2400" b="1" dirty="0">
                <a:latin typeface="Verdana" panose="020B0604030504040204" pitchFamily="34" charset="0"/>
                <a:ea typeface="Verdana" panose="020B0604030504040204" pitchFamily="34" charset="0"/>
              </a:rPr>
            </a:br>
            <a:r>
              <a:rPr lang="en-US" sz="2400" b="1" dirty="0">
                <a:latin typeface="Verdana" panose="020B0604030504040204" pitchFamily="34" charset="0"/>
                <a:ea typeface="Verdana" panose="020B0604030504040204" pitchFamily="34" charset="0"/>
              </a:rPr>
              <a:t>School of Emerging Science and Technology </a:t>
            </a:r>
            <a:br>
              <a:rPr lang="en-US" sz="2400" b="1" dirty="0">
                <a:latin typeface="Verdana" panose="020B0604030504040204" pitchFamily="34" charset="0"/>
                <a:ea typeface="Verdana" panose="020B0604030504040204" pitchFamily="34" charset="0"/>
              </a:rPr>
            </a:br>
            <a:r>
              <a:rPr lang="en-US" sz="2400" b="1" dirty="0">
                <a:latin typeface="Verdana" panose="020B0604030504040204" pitchFamily="34" charset="0"/>
                <a:ea typeface="Verdana" panose="020B0604030504040204" pitchFamily="34" charset="0"/>
              </a:rPr>
              <a:t>Inventory Problem</a:t>
            </a:r>
          </a:p>
          <a:p>
            <a:pPr algn="ctr">
              <a:lnSpc>
                <a:spcPct val="150000"/>
              </a:lnSpc>
            </a:pPr>
            <a:r>
              <a:rPr lang="en-US" sz="2400" b="1" dirty="0">
                <a:solidFill>
                  <a:schemeClr val="accent1">
                    <a:lumMod val="75000"/>
                  </a:schemeClr>
                </a:solidFill>
                <a:latin typeface="Verdana" panose="020B0604030504040204" pitchFamily="34" charset="0"/>
                <a:ea typeface="Verdana" panose="020B0604030504040204" pitchFamily="34" charset="0"/>
              </a:rPr>
              <a:t>Topic: </a:t>
            </a:r>
            <a:r>
              <a:rPr lang="en-US" sz="2400" b="1" u="sng" dirty="0">
                <a:solidFill>
                  <a:schemeClr val="accent1">
                    <a:lumMod val="75000"/>
                  </a:schemeClr>
                </a:solidFill>
                <a:latin typeface="Verdana" panose="020B0604030504040204" pitchFamily="34" charset="0"/>
                <a:ea typeface="Verdana" panose="020B0604030504040204" pitchFamily="34" charset="0"/>
              </a:rPr>
              <a:t>Warehouse Inventory Automation (Amazon Robotics)</a:t>
            </a:r>
            <a:endParaRPr lang="en-IN" sz="2400" b="1" u="sng" dirty="0">
              <a:solidFill>
                <a:schemeClr val="accent1">
                  <a:lumMod val="75000"/>
                </a:schemeClr>
              </a:solidFill>
              <a:latin typeface="Verdana" panose="020B0604030504040204" pitchFamily="34" charset="0"/>
              <a:ea typeface="Verdana" panose="020B0604030504040204" pitchFamily="34" charset="0"/>
            </a:endParaRPr>
          </a:p>
          <a:p>
            <a:pPr algn="ctr">
              <a:lnSpc>
                <a:spcPct val="150000"/>
              </a:lnSpc>
            </a:pPr>
            <a:r>
              <a:rPr lang="en-US" sz="2400" b="1" dirty="0">
                <a:latin typeface="Verdana" panose="020B0604030504040204" pitchFamily="34" charset="0"/>
                <a:ea typeface="Verdana" panose="020B0604030504040204" pitchFamily="34" charset="0"/>
              </a:rPr>
              <a:t>Data Science &amp; AIML (Sem-6)</a:t>
            </a:r>
            <a:r>
              <a:rPr lang="en-IN" sz="2400" b="1" dirty="0">
                <a:solidFill>
                  <a:schemeClr val="accent1">
                    <a:lumMod val="75000"/>
                  </a:schemeClr>
                </a:solidFill>
                <a:latin typeface="Verdana" panose="020B0604030504040204" pitchFamily="34" charset="0"/>
                <a:ea typeface="Verdana" panose="020B0604030504040204" pitchFamily="34" charset="0"/>
              </a:rPr>
              <a:t> </a:t>
            </a:r>
          </a:p>
          <a:p>
            <a:pPr algn="ctr">
              <a:lnSpc>
                <a:spcPct val="150000"/>
              </a:lnSpc>
            </a:pPr>
            <a:r>
              <a:rPr lang="en-US" dirty="0">
                <a:latin typeface="Verdana" panose="020B0604030504040204" pitchFamily="34" charset="0"/>
                <a:ea typeface="Verdana" panose="020B0604030504040204" pitchFamily="34" charset="0"/>
                <a:cs typeface="Vani" panose="020B0502040204020203" pitchFamily="18" charset="0"/>
              </a:rPr>
              <a:t>Parth Patel </a:t>
            </a:r>
            <a:r>
              <a:rPr lang="en-US" sz="2400" dirty="0">
                <a:latin typeface="Verdana" panose="020B0604030504040204" pitchFamily="34" charset="0"/>
                <a:ea typeface="Verdana" panose="020B0604030504040204" pitchFamily="34" charset="0"/>
                <a:cs typeface="Vani" panose="020B0502040204020203" pitchFamily="18" charset="0"/>
              </a:rPr>
              <a:t>(DS 24)</a:t>
            </a:r>
          </a:p>
          <a:p>
            <a:pPr algn="ctr">
              <a:lnSpc>
                <a:spcPct val="150000"/>
              </a:lnSpc>
            </a:pPr>
            <a:r>
              <a:rPr lang="en-US" sz="2400" dirty="0">
                <a:latin typeface="Verdana" panose="020B0604030504040204" pitchFamily="34" charset="0"/>
                <a:ea typeface="Verdana" panose="020B0604030504040204" pitchFamily="34" charset="0"/>
                <a:cs typeface="Vani" panose="020B0502040204020203" pitchFamily="18" charset="0"/>
              </a:rPr>
              <a:t>Enrollment No.</a:t>
            </a:r>
            <a:r>
              <a:rPr lang="en-IN" sz="2400" b="1" dirty="0">
                <a:latin typeface="Verdana" panose="020B0604030504040204" pitchFamily="34" charset="0"/>
                <a:ea typeface="Verdana" panose="020B0604030504040204" pitchFamily="34" charset="0"/>
              </a:rPr>
              <a:t> 202222600010</a:t>
            </a:r>
            <a:endParaRPr lang="en-US" sz="2400" dirty="0">
              <a:solidFill>
                <a:srgbClr val="7030A0"/>
              </a:solidFill>
              <a:latin typeface="Verdana" panose="020B0604030504040204" pitchFamily="34" charset="0"/>
              <a:ea typeface="Verdana" panose="020B0604030504040204" pitchFamily="34" charset="0"/>
              <a:cs typeface="Vani" panose="020B0502040204020203" pitchFamily="18" charset="0"/>
            </a:endParaRPr>
          </a:p>
          <a:p>
            <a:pPr algn="ctr">
              <a:lnSpc>
                <a:spcPct val="150000"/>
              </a:lnSpc>
            </a:pPr>
            <a:r>
              <a:rPr lang="en-US" sz="2400" dirty="0">
                <a:latin typeface="Verdana" panose="020B0604030504040204" pitchFamily="34" charset="0"/>
                <a:ea typeface="Verdana" panose="020B0604030504040204" pitchFamily="34" charset="0"/>
                <a:cs typeface="Vani" panose="020B0502040204020203" pitchFamily="18" charset="0"/>
              </a:rPr>
              <a:t>Vivek Prajapati (AIML 27)</a:t>
            </a:r>
          </a:p>
          <a:p>
            <a:pPr algn="ctr">
              <a:lnSpc>
                <a:spcPct val="150000"/>
              </a:lnSpc>
            </a:pPr>
            <a:r>
              <a:rPr lang="en-US" sz="2400" dirty="0">
                <a:latin typeface="Verdana" panose="020B0604030504040204" pitchFamily="34" charset="0"/>
                <a:ea typeface="Verdana" panose="020B0604030504040204" pitchFamily="34" charset="0"/>
                <a:cs typeface="Vani" panose="020B0502040204020203" pitchFamily="18" charset="0"/>
              </a:rPr>
              <a:t>Enrollment No. </a:t>
            </a:r>
            <a:r>
              <a:rPr lang="en-IN" sz="2400" b="1" dirty="0">
                <a:latin typeface="Verdana" panose="020B0604030504040204" pitchFamily="34" charset="0"/>
                <a:ea typeface="Verdana" panose="020B0604030504040204" pitchFamily="34" charset="0"/>
              </a:rPr>
              <a:t>202222700022</a:t>
            </a:r>
            <a:endParaRPr lang="en-IN" dirty="0"/>
          </a:p>
        </p:txBody>
      </p:sp>
    </p:spTree>
    <p:extLst>
      <p:ext uri="{BB962C8B-B14F-4D97-AF65-F5344CB8AC3E}">
        <p14:creationId xmlns:p14="http://schemas.microsoft.com/office/powerpoint/2010/main" val="4201992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062825F-25E0-A2A5-3BAF-8BFA3F3B19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685794"/>
            <a:ext cx="9144018" cy="5486411"/>
          </a:xfrm>
          <a:prstGeom prst="rect">
            <a:avLst/>
          </a:prstGeom>
        </p:spPr>
      </p:pic>
    </p:spTree>
    <p:extLst>
      <p:ext uri="{BB962C8B-B14F-4D97-AF65-F5344CB8AC3E}">
        <p14:creationId xmlns:p14="http://schemas.microsoft.com/office/powerpoint/2010/main" val="3805744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53666-BA6F-6F05-FC5D-265AB5239560}"/>
              </a:ext>
            </a:extLst>
          </p:cNvPr>
          <p:cNvSpPr>
            <a:spLocks noGrp="1"/>
          </p:cNvSpPr>
          <p:nvPr>
            <p:ph type="title"/>
          </p:nvPr>
        </p:nvSpPr>
        <p:spPr>
          <a:xfrm>
            <a:off x="838200" y="0"/>
            <a:ext cx="10515600" cy="800287"/>
          </a:xfrm>
        </p:spPr>
        <p:txBody>
          <a:bodyPr/>
          <a:lstStyle/>
          <a:p>
            <a:r>
              <a:rPr lang="en-IN" b="1" dirty="0"/>
              <a:t>                         </a:t>
            </a:r>
            <a:r>
              <a:rPr lang="en-IN" sz="4000" b="1" u="sng" dirty="0">
                <a:latin typeface="Times New Roman" panose="02020603050405020304" pitchFamily="18" charset="0"/>
                <a:cs typeface="Times New Roman" panose="02020603050405020304" pitchFamily="18" charset="0"/>
              </a:rPr>
              <a:t>Model Adjustment</a:t>
            </a:r>
          </a:p>
        </p:txBody>
      </p:sp>
      <p:sp>
        <p:nvSpPr>
          <p:cNvPr id="3" name="Content Placeholder 2">
            <a:extLst>
              <a:ext uri="{FF2B5EF4-FFF2-40B4-BE49-F238E27FC236}">
                <a16:creationId xmlns:a16="http://schemas.microsoft.com/office/drawing/2014/main" id="{00B88D08-3806-18EF-3C11-A65C38D668E9}"/>
              </a:ext>
            </a:extLst>
          </p:cNvPr>
          <p:cNvSpPr>
            <a:spLocks noGrp="1"/>
          </p:cNvSpPr>
          <p:nvPr>
            <p:ph idx="1"/>
          </p:nvPr>
        </p:nvSpPr>
        <p:spPr>
          <a:xfrm>
            <a:off x="838200" y="1117413"/>
            <a:ext cx="10515600" cy="5247528"/>
          </a:xfrm>
        </p:spPr>
        <p:txBody>
          <a:bodyPr/>
          <a:lstStyle/>
          <a:p>
            <a:pPr marL="0" indent="0" algn="just">
              <a:buNone/>
            </a:pPr>
            <a:r>
              <a:rPr lang="en-US" b="1" dirty="0"/>
              <a:t>2. </a:t>
            </a:r>
            <a:r>
              <a:rPr lang="en-US" b="1" dirty="0">
                <a:latin typeface="Times New Roman" panose="02020603050405020304" pitchFamily="18" charset="0"/>
                <a:cs typeface="Times New Roman" panose="02020603050405020304" pitchFamily="18" charset="0"/>
              </a:rPr>
              <a:t>Automation Maintenance model:-</a:t>
            </a:r>
          </a:p>
          <a:p>
            <a:pPr algn="just"/>
            <a:endParaRPr lang="en-US" dirty="0">
              <a:latin typeface="Times New Roman" panose="02020603050405020304" pitchFamily="18" charset="0"/>
              <a:cs typeface="Times New Roman" panose="02020603050405020304" pitchFamily="18" charset="0"/>
            </a:endParaRPr>
          </a:p>
          <a:p>
            <a:pPr algn="just"/>
            <a:r>
              <a:rPr lang="en-US" sz="2700" b="1" dirty="0">
                <a:latin typeface="Times New Roman" panose="02020603050405020304" pitchFamily="18" charset="0"/>
                <a:cs typeface="Times New Roman" panose="02020603050405020304" pitchFamily="18" charset="0"/>
              </a:rPr>
              <a:t>Challenge</a:t>
            </a:r>
            <a:r>
              <a:rPr lang="en-US" dirty="0">
                <a:latin typeface="Times New Roman" panose="02020603050405020304" pitchFamily="18" charset="0"/>
                <a:cs typeface="Times New Roman" panose="02020603050405020304" pitchFamily="18" charset="0"/>
              </a:rPr>
              <a:t> :- </a:t>
            </a:r>
          </a:p>
          <a:p>
            <a:pPr marL="0" indent="0" algn="just">
              <a:buNone/>
            </a:pPr>
            <a:r>
              <a:rPr lang="en-US" sz="2600" dirty="0">
                <a:latin typeface="Times New Roman" panose="02020603050405020304" pitchFamily="18" charset="0"/>
                <a:cs typeface="Times New Roman" panose="02020603050405020304" pitchFamily="18" charset="0"/>
              </a:rPr>
              <a:t>When  robotics  systems  undergo  maintenance, order processing  speed            may  reduce, affecting  overall  efficiency.</a:t>
            </a:r>
          </a:p>
          <a:p>
            <a:pPr algn="just"/>
            <a:endParaRPr lang="en-US" dirty="0">
              <a:latin typeface="Times New Roman" panose="02020603050405020304" pitchFamily="18" charset="0"/>
              <a:cs typeface="Times New Roman" panose="02020603050405020304" pitchFamily="18" charset="0"/>
            </a:endParaRPr>
          </a:p>
          <a:p>
            <a:pPr algn="just"/>
            <a:r>
              <a:rPr lang="en-US" sz="2700" b="1" dirty="0">
                <a:latin typeface="Times New Roman" panose="02020603050405020304" pitchFamily="18" charset="0"/>
                <a:cs typeface="Times New Roman" panose="02020603050405020304" pitchFamily="18" charset="0"/>
              </a:rPr>
              <a:t>Solution</a:t>
            </a:r>
            <a:r>
              <a:rPr lang="en-US" dirty="0">
                <a:latin typeface="Times New Roman" panose="02020603050405020304" pitchFamily="18" charset="0"/>
                <a:cs typeface="Times New Roman" panose="02020603050405020304" pitchFamily="18" charset="0"/>
              </a:rPr>
              <a:t> :- </a:t>
            </a:r>
          </a:p>
          <a:p>
            <a:pPr marL="0" indent="0" algn="just">
              <a:buNone/>
            </a:pPr>
            <a:r>
              <a:rPr lang="en-US" sz="2600" dirty="0">
                <a:latin typeface="Times New Roman" panose="02020603050405020304" pitchFamily="18" charset="0"/>
                <a:cs typeface="Times New Roman" panose="02020603050405020304" pitchFamily="18" charset="0"/>
              </a:rPr>
              <a:t>The  EOQ  adjustment  in  the  code  compensates  for  maintenance  days,  ensuring  that  inventory  is pre-stocked.  Additionally,  staggered  maintenance  schedules  and backup  automation  systems  can  minimize  disruptions.</a:t>
            </a:r>
            <a:endParaRPr lang="en-IN" sz="26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018457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9FE6511-691E-5882-F834-36646D53A6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685794"/>
            <a:ext cx="9144018" cy="5486411"/>
          </a:xfrm>
          <a:prstGeom prst="rect">
            <a:avLst/>
          </a:prstGeom>
        </p:spPr>
      </p:pic>
    </p:spTree>
    <p:extLst>
      <p:ext uri="{BB962C8B-B14F-4D97-AF65-F5344CB8AC3E}">
        <p14:creationId xmlns:p14="http://schemas.microsoft.com/office/powerpoint/2010/main" val="3112515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7BB61-70C4-05F6-CD0D-C62F432BE293}"/>
              </a:ext>
            </a:extLst>
          </p:cNvPr>
          <p:cNvSpPr>
            <a:spLocks noGrp="1"/>
          </p:cNvSpPr>
          <p:nvPr>
            <p:ph type="title"/>
          </p:nvPr>
        </p:nvSpPr>
        <p:spPr>
          <a:xfrm>
            <a:off x="838200" y="78254"/>
            <a:ext cx="10515600" cy="782357"/>
          </a:xfrm>
        </p:spPr>
        <p:txBody>
          <a:bodyPr/>
          <a:lstStyle/>
          <a:p>
            <a:r>
              <a:rPr lang="en-IN" b="1" dirty="0"/>
              <a:t>                           </a:t>
            </a:r>
            <a:r>
              <a:rPr lang="en-IN" sz="4000" b="1" u="sng" dirty="0">
                <a:latin typeface="Times New Roman" panose="02020603050405020304" pitchFamily="18" charset="0"/>
                <a:cs typeface="Times New Roman" panose="02020603050405020304" pitchFamily="18" charset="0"/>
              </a:rPr>
              <a:t>Model Adjustment</a:t>
            </a:r>
          </a:p>
        </p:txBody>
      </p:sp>
      <p:sp>
        <p:nvSpPr>
          <p:cNvPr id="3" name="Content Placeholder 2">
            <a:extLst>
              <a:ext uri="{FF2B5EF4-FFF2-40B4-BE49-F238E27FC236}">
                <a16:creationId xmlns:a16="http://schemas.microsoft.com/office/drawing/2014/main" id="{DBE598C1-C3B2-1DE4-AB9C-D47C4262FE7C}"/>
              </a:ext>
            </a:extLst>
          </p:cNvPr>
          <p:cNvSpPr>
            <a:spLocks noGrp="1"/>
          </p:cNvSpPr>
          <p:nvPr>
            <p:ph idx="1"/>
          </p:nvPr>
        </p:nvSpPr>
        <p:spPr>
          <a:xfrm>
            <a:off x="838200" y="1111624"/>
            <a:ext cx="10515600" cy="5513294"/>
          </a:xfrm>
        </p:spPr>
        <p:txBody>
          <a:bodyPr>
            <a:normAutofit fontScale="92500" lnSpcReduction="10000"/>
          </a:bodyPr>
          <a:lstStyle/>
          <a:p>
            <a:pPr marL="0" indent="0" algn="just">
              <a:buNone/>
            </a:pPr>
            <a:r>
              <a:rPr lang="en-US" b="1" dirty="0"/>
              <a:t>3</a:t>
            </a:r>
            <a:r>
              <a:rPr lang="en-US" sz="2400" b="1" dirty="0"/>
              <a:t>.  </a:t>
            </a:r>
            <a:r>
              <a:rPr lang="en-US" b="1" dirty="0">
                <a:latin typeface="Times New Roman" panose="02020603050405020304" pitchFamily="18" charset="0"/>
                <a:cs typeface="Times New Roman" panose="02020603050405020304" pitchFamily="18" charset="0"/>
              </a:rPr>
              <a:t>Automation Space-requirement model </a:t>
            </a:r>
            <a:r>
              <a:rPr lang="en-US" sz="2400" b="1" dirty="0">
                <a:latin typeface="Times New Roman" panose="02020603050405020304" pitchFamily="18" charset="0"/>
                <a:cs typeface="Times New Roman" panose="02020603050405020304" pitchFamily="18" charset="0"/>
              </a:rPr>
              <a:t>:-</a:t>
            </a:r>
          </a:p>
          <a:p>
            <a:pPr marL="0" indent="0" algn="just">
              <a:buNone/>
            </a:pPr>
            <a:endParaRPr lang="en-US" sz="2400" b="1" dirty="0">
              <a:latin typeface="Times New Roman" panose="02020603050405020304" pitchFamily="18" charset="0"/>
              <a:cs typeface="Times New Roman" panose="02020603050405020304" pitchFamily="18" charset="0"/>
            </a:endParaRPr>
          </a:p>
          <a:p>
            <a:pPr algn="just"/>
            <a:r>
              <a:rPr lang="en-US" sz="2700" b="1" dirty="0">
                <a:latin typeface="Times New Roman" panose="02020603050405020304" pitchFamily="18" charset="0"/>
                <a:cs typeface="Times New Roman" panose="02020603050405020304" pitchFamily="18" charset="0"/>
              </a:rPr>
              <a:t>Challenge</a:t>
            </a:r>
            <a:r>
              <a:rPr lang="en-US" sz="2400" dirty="0">
                <a:latin typeface="Times New Roman" panose="02020603050405020304" pitchFamily="18" charset="0"/>
                <a:cs typeface="Times New Roman" panose="02020603050405020304" pitchFamily="18" charset="0"/>
              </a:rPr>
              <a:t>:- </a:t>
            </a:r>
          </a:p>
          <a:p>
            <a:pPr marL="0" indent="0" algn="just">
              <a:buNone/>
            </a:pPr>
            <a:r>
              <a:rPr lang="en-US" dirty="0">
                <a:latin typeface="Times New Roman" panose="02020603050405020304" pitchFamily="18" charset="0"/>
                <a:cs typeface="Times New Roman" panose="02020603050405020304" pitchFamily="18" charset="0"/>
              </a:rPr>
              <a:t>Space requirements :  Implementing  robotics  may  require  changing the  design  of  warehouses. This  helps  create  enough  space  for machines  to  move  and  work  efficiently.</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r>
              <a:rPr lang="en-US" sz="2700" b="1" dirty="0">
                <a:latin typeface="Times New Roman" panose="02020603050405020304" pitchFamily="18" charset="0"/>
                <a:cs typeface="Times New Roman" panose="02020603050405020304" pitchFamily="18" charset="0"/>
              </a:rPr>
              <a:t>Solution</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p>
          <a:p>
            <a:pPr marL="0" indent="0" algn="just">
              <a:buNone/>
            </a:pPr>
            <a:r>
              <a:rPr lang="en-US" dirty="0">
                <a:latin typeface="Times New Roman" panose="02020603050405020304" pitchFamily="18" charset="0"/>
                <a:cs typeface="Times New Roman" panose="02020603050405020304" pitchFamily="18" charset="0"/>
              </a:rPr>
              <a:t>The  bar chart   analysis   helps  identify  product categories that  require  more   space   due  to  automation. By  reducing  EOQ  by   9%-10%,  the  model  ensures  optimized  inventory  storage, allowing  better  movement  for  robotic  systems. This  data-driven approach  supports  strategic  warehouse  redesign, improving  space utilization  while  maintaining  operational  efficiency.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1059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F8EFEAD-ABB8-1EA8-1B03-4BF2C6ED71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1" y="685794"/>
            <a:ext cx="9144018" cy="5486411"/>
          </a:xfrm>
          <a:prstGeom prst="rect">
            <a:avLst/>
          </a:prstGeom>
        </p:spPr>
      </p:pic>
    </p:spTree>
    <p:extLst>
      <p:ext uri="{BB962C8B-B14F-4D97-AF65-F5344CB8AC3E}">
        <p14:creationId xmlns:p14="http://schemas.microsoft.com/office/powerpoint/2010/main" val="29302333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02B2B-98A4-474F-BDBE-9FCBDF40E7A2}"/>
              </a:ext>
            </a:extLst>
          </p:cNvPr>
          <p:cNvSpPr>
            <a:spLocks noGrp="1"/>
          </p:cNvSpPr>
          <p:nvPr>
            <p:ph type="ctrTitle"/>
          </p:nvPr>
        </p:nvSpPr>
        <p:spPr>
          <a:xfrm>
            <a:off x="1524000" y="0"/>
            <a:ext cx="8821271" cy="903661"/>
          </a:xfrm>
        </p:spPr>
        <p:txBody>
          <a:bodyPr>
            <a:normAutofit/>
          </a:bodyPr>
          <a:lstStyle/>
          <a:p>
            <a:r>
              <a:rPr lang="en-IN" sz="4100" b="1" u="sng" dirty="0">
                <a:latin typeface="Times New Roman" panose="02020603050405020304" pitchFamily="18" charset="0"/>
                <a:cs typeface="Times New Roman" panose="02020603050405020304" pitchFamily="18" charset="0"/>
              </a:rPr>
              <a:t>Conclusion</a:t>
            </a:r>
          </a:p>
        </p:txBody>
      </p:sp>
      <p:sp>
        <p:nvSpPr>
          <p:cNvPr id="3" name="Subtitle 2">
            <a:extLst>
              <a:ext uri="{FF2B5EF4-FFF2-40B4-BE49-F238E27FC236}">
                <a16:creationId xmlns:a16="http://schemas.microsoft.com/office/drawing/2014/main" id="{487BC97A-AA8E-4EF7-A644-904AA26AA04F}"/>
              </a:ext>
            </a:extLst>
          </p:cNvPr>
          <p:cNvSpPr>
            <a:spLocks noGrp="1"/>
          </p:cNvSpPr>
          <p:nvPr>
            <p:ph type="subTitle" idx="1"/>
          </p:nvPr>
        </p:nvSpPr>
        <p:spPr>
          <a:xfrm>
            <a:off x="770965" y="1405684"/>
            <a:ext cx="10605247" cy="5201303"/>
          </a:xfrm>
        </p:spPr>
        <p:txBody>
          <a:bodyPr/>
          <a:lstStyle/>
          <a:p>
            <a:pPr marL="457200" indent="-457200" algn="l">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Warehouse inventory automation, like Amazon Robotics, is changing the way products are stored, picked, and shipped. Using robots and smart technology makes the process faster, more accurate, and safer for workers. It helps businesses save money and deliver orders quickly. </a:t>
            </a:r>
          </a:p>
          <a:p>
            <a:pPr algn="l"/>
            <a:endParaRPr lang="en-US" dirty="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There are some challenges, like high costs, maintenance needs, and space adjustments. By using smart planning and flexible systems, these problems can be managed. As technology improves, automation will continue to make warehouses more efficient and reliable, helping businesses grow and serve customers better.</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365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92057-0805-1923-1584-7C0895286434}"/>
              </a:ext>
            </a:extLst>
          </p:cNvPr>
          <p:cNvSpPr>
            <a:spLocks noGrp="1"/>
          </p:cNvSpPr>
          <p:nvPr>
            <p:ph type="title"/>
          </p:nvPr>
        </p:nvSpPr>
        <p:spPr>
          <a:xfrm>
            <a:off x="838200" y="33431"/>
            <a:ext cx="10515600" cy="818216"/>
          </a:xfrm>
        </p:spPr>
        <p:txBody>
          <a:bodyPr/>
          <a:lstStyle/>
          <a:p>
            <a:r>
              <a:rPr lang="en-IN" sz="4400" b="1" dirty="0">
                <a:latin typeface="+mn-lt"/>
                <a:ea typeface="Verdana" panose="020B0604030504040204" pitchFamily="34" charset="0"/>
              </a:rPr>
              <a:t>                               </a:t>
            </a:r>
            <a:r>
              <a:rPr lang="en-IN" sz="4000" b="1" u="sng" dirty="0">
                <a:latin typeface="Times New Roman" panose="02020603050405020304" pitchFamily="18" charset="0"/>
                <a:ea typeface="Verdana" panose="020B0604030504040204" pitchFamily="34" charset="0"/>
                <a:cs typeface="Times New Roman" panose="02020603050405020304" pitchFamily="18" charset="0"/>
              </a:rPr>
              <a:t>References</a:t>
            </a:r>
            <a:endParaRPr lang="en-IN" sz="4000"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04B6DAE-293E-BC97-A979-496491995950}"/>
              </a:ext>
            </a:extLst>
          </p:cNvPr>
          <p:cNvSpPr>
            <a:spLocks noGrp="1"/>
          </p:cNvSpPr>
          <p:nvPr>
            <p:ph idx="1"/>
          </p:nvPr>
        </p:nvSpPr>
        <p:spPr>
          <a:xfrm>
            <a:off x="838199" y="1269813"/>
            <a:ext cx="10878671" cy="4667250"/>
          </a:xfrm>
        </p:spPr>
        <p:txBody>
          <a:bodyPr>
            <a:normAutofit/>
          </a:bodyPr>
          <a:lstStyle/>
          <a:p>
            <a:r>
              <a:rPr lang="en-IN" sz="2700" dirty="0">
                <a:latin typeface="Times New Roman" panose="02020603050405020304" pitchFamily="18" charset="0"/>
                <a:cs typeface="Times New Roman" panose="02020603050405020304" pitchFamily="18" charset="0"/>
              </a:rPr>
              <a:t>Wurman, P. R., D Andrea, R., &amp; Mountz, M. (2008). Coordinating Hundreds of Cooperative, Autonomous Vehicles in Warehouses. AI Magazine.</a:t>
            </a:r>
          </a:p>
          <a:p>
            <a:endParaRPr lang="en-IN" sz="2700" dirty="0">
              <a:latin typeface="Times New Roman" panose="02020603050405020304" pitchFamily="18" charset="0"/>
              <a:cs typeface="Times New Roman" panose="02020603050405020304" pitchFamily="18" charset="0"/>
            </a:endParaRPr>
          </a:p>
          <a:p>
            <a:r>
              <a:rPr lang="en-IN" sz="2700" dirty="0">
                <a:latin typeface="Times New Roman" panose="02020603050405020304" pitchFamily="18" charset="0"/>
                <a:cs typeface="Times New Roman" panose="02020603050405020304" pitchFamily="18" charset="0"/>
              </a:rPr>
              <a:t>Gu, J., M., &amp; McGinnis, L. F. (2010). Research on warehouse design and performance evaluation: A comprehensive review. European Journal of Operational Research, 203(3), 539–549.</a:t>
            </a:r>
          </a:p>
          <a:p>
            <a:endParaRPr lang="en-IN" sz="2700"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Resh </a:t>
            </a:r>
            <a:r>
              <a:rPr lang="en-IN" sz="2700" dirty="0">
                <a:latin typeface="Times New Roman" panose="02020603050405020304" pitchFamily="18" charset="0"/>
                <a:cs typeface="Times New Roman" panose="02020603050405020304" pitchFamily="18" charset="0"/>
              </a:rPr>
              <a:t>, C., &amp; </a:t>
            </a:r>
            <a:r>
              <a:rPr lang="en-IN" sz="2700" dirty="0" err="1">
                <a:latin typeface="Times New Roman" panose="02020603050405020304" pitchFamily="18" charset="0"/>
                <a:cs typeface="Times New Roman" panose="02020603050405020304" pitchFamily="18" charset="0"/>
              </a:rPr>
              <a:t>Günthner</a:t>
            </a:r>
            <a:r>
              <a:rPr lang="en-IN" sz="2700" dirty="0">
                <a:latin typeface="Times New Roman" panose="02020603050405020304" pitchFamily="18" charset="0"/>
                <a:cs typeface="Times New Roman" panose="02020603050405020304" pitchFamily="18" charset="0"/>
              </a:rPr>
              <a:t>, W. A. (2016). Automation in Intralogistics: Current Developments and Future Trends. Procedia CIRP, 57, 662–667.</a:t>
            </a:r>
          </a:p>
          <a:p>
            <a:endParaRPr lang="en-IN" sz="2700" dirty="0"/>
          </a:p>
        </p:txBody>
      </p:sp>
    </p:spTree>
    <p:extLst>
      <p:ext uri="{BB962C8B-B14F-4D97-AF65-F5344CB8AC3E}">
        <p14:creationId xmlns:p14="http://schemas.microsoft.com/office/powerpoint/2010/main" val="3792415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6F42B-340B-4E15-A802-9087DF2839C9}"/>
              </a:ext>
            </a:extLst>
          </p:cNvPr>
          <p:cNvSpPr>
            <a:spLocks noGrp="1"/>
          </p:cNvSpPr>
          <p:nvPr>
            <p:ph type="ctrTitle"/>
          </p:nvPr>
        </p:nvSpPr>
        <p:spPr>
          <a:xfrm>
            <a:off x="1524000" y="0"/>
            <a:ext cx="9144000" cy="688507"/>
          </a:xfrm>
        </p:spPr>
        <p:txBody>
          <a:bodyPr>
            <a:normAutofit/>
          </a:bodyPr>
          <a:lstStyle/>
          <a:p>
            <a:r>
              <a:rPr lang="en-IN" sz="4000" b="1" u="sng" dirty="0">
                <a:latin typeface="Times New Roman" panose="02020603050405020304" pitchFamily="18" charset="0"/>
                <a:cs typeface="Times New Roman" panose="02020603050405020304" pitchFamily="18" charset="0"/>
              </a:rPr>
              <a:t>Introduction</a:t>
            </a:r>
          </a:p>
        </p:txBody>
      </p:sp>
      <p:sp>
        <p:nvSpPr>
          <p:cNvPr id="3" name="Subtitle 2">
            <a:extLst>
              <a:ext uri="{FF2B5EF4-FFF2-40B4-BE49-F238E27FC236}">
                <a16:creationId xmlns:a16="http://schemas.microsoft.com/office/drawing/2014/main" id="{5842E5F6-B276-40BD-9FBD-FEC41712FE10}"/>
              </a:ext>
            </a:extLst>
          </p:cNvPr>
          <p:cNvSpPr>
            <a:spLocks noGrp="1"/>
          </p:cNvSpPr>
          <p:nvPr>
            <p:ph type="subTitle" idx="1"/>
          </p:nvPr>
        </p:nvSpPr>
        <p:spPr>
          <a:xfrm>
            <a:off x="1192306" y="1084729"/>
            <a:ext cx="10076329" cy="5601166"/>
          </a:xfrm>
        </p:spPr>
        <p:txBody>
          <a:bodyPr>
            <a:noAutofit/>
          </a:bodyPr>
          <a:lstStyle/>
          <a:p>
            <a:pPr marL="342900" indent="-342900" algn="just">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Warehouse  inventory  automation is transforming the way goods are managed, stored, and shipped in large-scale operations like Amazon. By integrating advanced robotics and technology, this system automates tasks such as sorting, picking, packing, and transporting items. </a:t>
            </a:r>
          </a:p>
          <a:p>
            <a:pPr algn="just"/>
            <a:endParaRPr lang="en-US" sz="26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600" b="1" dirty="0">
                <a:latin typeface="Times New Roman" panose="02020603050405020304" pitchFamily="18" charset="0"/>
                <a:cs typeface="Times New Roman" panose="02020603050405020304" pitchFamily="18" charset="0"/>
              </a:rPr>
              <a:t>Amazon Robotics </a:t>
            </a:r>
            <a:r>
              <a:rPr lang="en-US" sz="2600" dirty="0">
                <a:latin typeface="Times New Roman" panose="02020603050405020304" pitchFamily="18" charset="0"/>
                <a:cs typeface="Times New Roman" panose="02020603050405020304" pitchFamily="18" charset="0"/>
              </a:rPr>
              <a:t>uses smart robots and software to improve efficiency, accuracy, and speed in warehouses. This not only helps in meeting the growing demand for faster deliveries but also reduces operational costs and ensures a safer work environment for employees. </a:t>
            </a:r>
          </a:p>
          <a:p>
            <a:pPr algn="just"/>
            <a:endParaRPr lang="en-US" sz="26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600" dirty="0">
                <a:latin typeface="Times New Roman" panose="02020603050405020304" pitchFamily="18" charset="0"/>
                <a:cs typeface="Times New Roman" panose="02020603050405020304" pitchFamily="18" charset="0"/>
              </a:rPr>
              <a:t>Through automation, companies like Amazon are setting new standards in </a:t>
            </a:r>
            <a:r>
              <a:rPr lang="en-US" sz="2600" b="1" dirty="0">
                <a:latin typeface="Times New Roman" panose="02020603050405020304" pitchFamily="18" charset="0"/>
                <a:cs typeface="Times New Roman" panose="02020603050405020304" pitchFamily="18" charset="0"/>
              </a:rPr>
              <a:t>modern warehouse management</a:t>
            </a:r>
            <a:r>
              <a:rPr lang="en-US" sz="2600" dirty="0">
                <a:latin typeface="Times New Roman" panose="02020603050405020304" pitchFamily="18" charset="0"/>
                <a:cs typeface="Times New Roman" panose="02020603050405020304" pitchFamily="18" charset="0"/>
              </a:rPr>
              <a:t>.</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1540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9666878-A963-4D0D-B8C8-2207F08D9E41}"/>
              </a:ext>
            </a:extLst>
          </p:cNvPr>
          <p:cNvSpPr>
            <a:spLocks noGrp="1"/>
          </p:cNvSpPr>
          <p:nvPr>
            <p:ph type="subTitle" idx="1"/>
          </p:nvPr>
        </p:nvSpPr>
        <p:spPr>
          <a:xfrm>
            <a:off x="421341" y="215153"/>
            <a:ext cx="11394141" cy="6436659"/>
          </a:xfrm>
        </p:spPr>
        <p:txBody>
          <a:bodyPr>
            <a:normAutofit/>
          </a:bodyPr>
          <a:lstStyle/>
          <a:p>
            <a:r>
              <a:rPr lang="en-IN" sz="3600" b="1" u="sng" dirty="0">
                <a:latin typeface="Times New Roman" panose="02020603050405020304" pitchFamily="18" charset="0"/>
                <a:cs typeface="Times New Roman" panose="02020603050405020304" pitchFamily="18" charset="0"/>
              </a:rPr>
              <a:t>Objectives</a:t>
            </a:r>
            <a:r>
              <a:rPr lang="en-IN" sz="3600" b="1" dirty="0"/>
              <a:t> </a:t>
            </a:r>
          </a:p>
          <a:p>
            <a:endParaRPr lang="en-IN" sz="3600" b="1" dirty="0"/>
          </a:p>
          <a:p>
            <a:pPr marL="457200" indent="-457200" algn="just">
              <a:buFont typeface="Wingdings" panose="05000000000000000000" pitchFamily="2" charset="2"/>
              <a:buChar char="q"/>
            </a:pPr>
            <a:r>
              <a:rPr lang="en-US" sz="2700" b="1" dirty="0">
                <a:latin typeface="Times New Roman" panose="02020603050405020304" pitchFamily="18" charset="0"/>
                <a:cs typeface="Times New Roman" panose="02020603050405020304" pitchFamily="18" charset="0"/>
              </a:rPr>
              <a:t>Better inventory management:</a:t>
            </a:r>
            <a:r>
              <a:rPr lang="en-US" sz="2700" dirty="0">
                <a:latin typeface="Times New Roman" panose="02020603050405020304" pitchFamily="18" charset="0"/>
                <a:cs typeface="Times New Roman" panose="02020603050405020304" pitchFamily="18" charset="0"/>
              </a:rPr>
              <a:t> </a:t>
            </a:r>
          </a:p>
          <a:p>
            <a:pPr algn="just"/>
            <a:r>
              <a:rPr lang="en-US" sz="2600" dirty="0">
                <a:latin typeface="Times New Roman" panose="02020603050405020304" pitchFamily="18" charset="0"/>
                <a:cs typeface="Times New Roman" panose="02020603050405020304" pitchFamily="18" charset="0"/>
              </a:rPr>
              <a:t>Use technology to keep track of stock more easily, so there’s always the right amount of products, and less need for physical work.</a:t>
            </a:r>
          </a:p>
          <a:p>
            <a:pPr algn="just"/>
            <a:endParaRPr lang="en-US"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q"/>
            </a:pPr>
            <a:r>
              <a:rPr lang="en-US" sz="2700" b="1" dirty="0">
                <a:latin typeface="Times New Roman" panose="02020603050405020304" pitchFamily="18" charset="0"/>
                <a:cs typeface="Times New Roman" panose="02020603050405020304" pitchFamily="18" charset="0"/>
              </a:rPr>
              <a:t>Faster order packing:</a:t>
            </a:r>
          </a:p>
          <a:p>
            <a:pPr algn="just"/>
            <a:r>
              <a:rPr lang="en-US" sz="2600" dirty="0">
                <a:latin typeface="Times New Roman" panose="02020603050405020304" pitchFamily="18" charset="0"/>
                <a:cs typeface="Times New Roman" panose="02020603050405020304" pitchFamily="18" charset="0"/>
              </a:rPr>
              <a:t>Robots can help pack and pick items quickly, speeding up order delivery and making customers happy.</a:t>
            </a:r>
          </a:p>
          <a:p>
            <a:pPr algn="just"/>
            <a:endParaRPr lang="en-US"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q"/>
            </a:pPr>
            <a:r>
              <a:rPr lang="en-US" sz="2700" b="1" dirty="0">
                <a:latin typeface="Times New Roman" panose="02020603050405020304" pitchFamily="18" charset="0"/>
                <a:cs typeface="Times New Roman" panose="02020603050405020304" pitchFamily="18" charset="0"/>
              </a:rPr>
              <a:t>Safer environment :</a:t>
            </a:r>
            <a:r>
              <a:rPr lang="en-US" sz="2700" dirty="0">
                <a:latin typeface="Times New Roman" panose="02020603050405020304" pitchFamily="18" charset="0"/>
                <a:cs typeface="Times New Roman" panose="02020603050405020304" pitchFamily="18" charset="0"/>
              </a:rPr>
              <a:t> </a:t>
            </a:r>
          </a:p>
          <a:p>
            <a:pPr algn="just"/>
            <a:r>
              <a:rPr lang="en-US" sz="2600" dirty="0">
                <a:latin typeface="Times New Roman" panose="02020603050405020304" pitchFamily="18" charset="0"/>
                <a:cs typeface="Times New Roman" panose="02020603050405020304" pitchFamily="18" charset="0"/>
              </a:rPr>
              <a:t>Robots can handle heavy lifting and repetitive tasks, keeping workers safe from injuries and dangerous conditions</a:t>
            </a:r>
            <a:r>
              <a:rPr lang="en-US" sz="2600" dirty="0"/>
              <a:t>.</a:t>
            </a:r>
          </a:p>
          <a:p>
            <a:pPr algn="just"/>
            <a:endParaRPr lang="en-US" sz="2800" dirty="0"/>
          </a:p>
          <a:p>
            <a:pPr algn="l"/>
            <a:endParaRPr lang="en-US" sz="2800" dirty="0"/>
          </a:p>
        </p:txBody>
      </p:sp>
    </p:spTree>
    <p:extLst>
      <p:ext uri="{BB962C8B-B14F-4D97-AF65-F5344CB8AC3E}">
        <p14:creationId xmlns:p14="http://schemas.microsoft.com/office/powerpoint/2010/main" val="1990836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61D7A-F2D0-4D22-9D9B-4A24C82F3209}"/>
              </a:ext>
            </a:extLst>
          </p:cNvPr>
          <p:cNvSpPr>
            <a:spLocks noGrp="1"/>
          </p:cNvSpPr>
          <p:nvPr>
            <p:ph type="ctrTitle"/>
          </p:nvPr>
        </p:nvSpPr>
        <p:spPr>
          <a:xfrm>
            <a:off x="421341" y="65462"/>
            <a:ext cx="10999694" cy="669644"/>
          </a:xfrm>
        </p:spPr>
        <p:txBody>
          <a:bodyPr>
            <a:normAutofit/>
          </a:bodyPr>
          <a:lstStyle/>
          <a:p>
            <a:r>
              <a:rPr lang="en-IN" sz="3600" b="1" u="sng" dirty="0">
                <a:latin typeface="Times New Roman" panose="02020603050405020304" pitchFamily="18" charset="0"/>
                <a:cs typeface="Times New Roman" panose="02020603050405020304" pitchFamily="18" charset="0"/>
              </a:rPr>
              <a:t>Constraint</a:t>
            </a:r>
            <a:r>
              <a:rPr lang="en-IN" sz="3600" b="1" dirty="0">
                <a:latin typeface="+mn-lt"/>
              </a:rPr>
              <a:t> </a:t>
            </a:r>
          </a:p>
        </p:txBody>
      </p:sp>
      <p:sp>
        <p:nvSpPr>
          <p:cNvPr id="3" name="Subtitle 2">
            <a:extLst>
              <a:ext uri="{FF2B5EF4-FFF2-40B4-BE49-F238E27FC236}">
                <a16:creationId xmlns:a16="http://schemas.microsoft.com/office/drawing/2014/main" id="{79030BAD-0106-40CA-8309-0BCC5AC579C4}"/>
              </a:ext>
            </a:extLst>
          </p:cNvPr>
          <p:cNvSpPr>
            <a:spLocks noGrp="1"/>
          </p:cNvSpPr>
          <p:nvPr>
            <p:ph type="subTitle" idx="1"/>
          </p:nvPr>
        </p:nvSpPr>
        <p:spPr>
          <a:xfrm>
            <a:off x="394447" y="1183342"/>
            <a:ext cx="11170024" cy="5316070"/>
          </a:xfrm>
        </p:spPr>
        <p:txBody>
          <a:bodyPr>
            <a:normAutofit/>
          </a:bodyPr>
          <a:lstStyle/>
          <a:p>
            <a:pPr marL="342900" indent="-342900" algn="just">
              <a:buFont typeface="Wingdings" panose="05000000000000000000" pitchFamily="2" charset="2"/>
              <a:buChar char="q"/>
            </a:pPr>
            <a:r>
              <a:rPr lang="en-IN" sz="2700" b="1" dirty="0"/>
              <a:t> </a:t>
            </a:r>
            <a:r>
              <a:rPr lang="en-IN" sz="2700" b="1" dirty="0">
                <a:latin typeface="Times New Roman" panose="02020603050405020304" pitchFamily="18" charset="0"/>
                <a:cs typeface="Times New Roman" panose="02020603050405020304" pitchFamily="18" charset="0"/>
              </a:rPr>
              <a:t>High starting cost </a:t>
            </a:r>
            <a:r>
              <a:rPr lang="en-US" sz="2700" dirty="0">
                <a:latin typeface="Times New Roman" panose="02020603050405020304" pitchFamily="18" charset="0"/>
                <a:cs typeface="Times New Roman" panose="02020603050405020304" pitchFamily="18" charset="0"/>
              </a:rPr>
              <a:t>: </a:t>
            </a:r>
          </a:p>
          <a:p>
            <a:pPr algn="just"/>
            <a:r>
              <a:rPr lang="en-US" sz="2600" dirty="0">
                <a:latin typeface="Times New Roman" panose="02020603050405020304" pitchFamily="18" charset="0"/>
                <a:cs typeface="Times New Roman" panose="02020603050405020304" pitchFamily="18" charset="0"/>
              </a:rPr>
              <a:t>Setting up robotic systems and automation technology requires</a:t>
            </a:r>
            <a:r>
              <a:rPr lang="en-IN" sz="2600" dirty="0">
                <a:latin typeface="Times New Roman" panose="02020603050405020304" pitchFamily="18" charset="0"/>
                <a:cs typeface="Times New Roman" panose="02020603050405020304" pitchFamily="18" charset="0"/>
              </a:rPr>
              <a:t> high starting costs</a:t>
            </a:r>
            <a:r>
              <a:rPr lang="en-US" sz="2600" dirty="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IN" sz="2700" b="1" dirty="0">
                <a:latin typeface="Times New Roman" panose="02020603050405020304" pitchFamily="18" charset="0"/>
                <a:cs typeface="Times New Roman" panose="02020603050405020304" pitchFamily="18" charset="0"/>
              </a:rPr>
              <a:t>Care and stops </a:t>
            </a:r>
            <a:r>
              <a:rPr lang="en-US" sz="2700" dirty="0">
                <a:latin typeface="Times New Roman" panose="02020603050405020304" pitchFamily="18" charset="0"/>
                <a:cs typeface="Times New Roman" panose="02020603050405020304" pitchFamily="18" charset="0"/>
              </a:rPr>
              <a:t>: </a:t>
            </a:r>
          </a:p>
          <a:p>
            <a:pPr algn="just"/>
            <a:r>
              <a:rPr lang="en-US" sz="2600" dirty="0">
                <a:latin typeface="Times New Roman" panose="02020603050405020304" pitchFamily="18" charset="0"/>
                <a:cs typeface="Times New Roman" panose="02020603050405020304" pitchFamily="18" charset="0"/>
              </a:rPr>
              <a:t>Robots need maintenance, and any technical issues can cause delays in operations.</a:t>
            </a:r>
          </a:p>
          <a:p>
            <a:pPr algn="just"/>
            <a:endParaRPr lang="en-US"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700" b="1" dirty="0">
                <a:latin typeface="Times New Roman" panose="02020603050405020304" pitchFamily="18" charset="0"/>
                <a:cs typeface="Times New Roman" panose="02020603050405020304" pitchFamily="18" charset="0"/>
              </a:rPr>
              <a:t>Space requirements </a:t>
            </a:r>
            <a:r>
              <a:rPr lang="en-US" sz="2700" dirty="0">
                <a:latin typeface="Times New Roman" panose="02020603050405020304" pitchFamily="18" charset="0"/>
                <a:cs typeface="Times New Roman" panose="02020603050405020304" pitchFamily="18" charset="0"/>
              </a:rPr>
              <a:t>: </a:t>
            </a:r>
          </a:p>
          <a:p>
            <a:pPr algn="just"/>
            <a:r>
              <a:rPr lang="en-US" sz="2600" dirty="0">
                <a:latin typeface="Times New Roman" panose="02020603050405020304" pitchFamily="18" charset="0"/>
                <a:cs typeface="Times New Roman" panose="02020603050405020304" pitchFamily="18" charset="0"/>
              </a:rPr>
              <a:t>Implementing robotics may require changing the design of warehouses. This helps create enough space for machines to move and work efficiently.</a:t>
            </a:r>
          </a:p>
          <a:p>
            <a:pPr algn="l"/>
            <a:endParaRPr lang="en-US" dirty="0"/>
          </a:p>
        </p:txBody>
      </p:sp>
    </p:spTree>
    <p:extLst>
      <p:ext uri="{BB962C8B-B14F-4D97-AF65-F5344CB8AC3E}">
        <p14:creationId xmlns:p14="http://schemas.microsoft.com/office/powerpoint/2010/main" val="497687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E9283-AF5B-4665-9BAF-191036A44618}"/>
              </a:ext>
            </a:extLst>
          </p:cNvPr>
          <p:cNvSpPr>
            <a:spLocks noGrp="1"/>
          </p:cNvSpPr>
          <p:nvPr>
            <p:ph type="ctrTitle"/>
          </p:nvPr>
        </p:nvSpPr>
        <p:spPr>
          <a:xfrm>
            <a:off x="1524000" y="0"/>
            <a:ext cx="9144000" cy="690282"/>
          </a:xfrm>
        </p:spPr>
        <p:txBody>
          <a:bodyPr>
            <a:normAutofit/>
          </a:bodyPr>
          <a:lstStyle/>
          <a:p>
            <a:r>
              <a:rPr lang="en-IN" sz="4000" b="1" u="sng" dirty="0">
                <a:latin typeface="Times New Roman" panose="02020603050405020304" pitchFamily="18" charset="0"/>
                <a:cs typeface="Times New Roman" panose="02020603050405020304" pitchFamily="18" charset="0"/>
              </a:rPr>
              <a:t>Literature review</a:t>
            </a:r>
          </a:p>
        </p:txBody>
      </p:sp>
      <p:sp>
        <p:nvSpPr>
          <p:cNvPr id="3" name="Subtitle 2">
            <a:extLst>
              <a:ext uri="{FF2B5EF4-FFF2-40B4-BE49-F238E27FC236}">
                <a16:creationId xmlns:a16="http://schemas.microsoft.com/office/drawing/2014/main" id="{6CA40571-F24E-452F-8A76-714C7D9962FA}"/>
              </a:ext>
            </a:extLst>
          </p:cNvPr>
          <p:cNvSpPr>
            <a:spLocks noGrp="1"/>
          </p:cNvSpPr>
          <p:nvPr>
            <p:ph type="subTitle" idx="1"/>
          </p:nvPr>
        </p:nvSpPr>
        <p:spPr>
          <a:xfrm>
            <a:off x="403412" y="959224"/>
            <a:ext cx="11385176" cy="5421911"/>
          </a:xfrm>
        </p:spPr>
        <p:txBody>
          <a:bodyPr>
            <a:normAutofit fontScale="92500" lnSpcReduction="10000"/>
          </a:bodyPr>
          <a:lstStyle/>
          <a:p>
            <a:pPr marL="342900" indent="-3429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Warehouse inventory automation is revolutionizing logistics, with Amazon Robotics leading advancements in robotic systems. Studies highlight that AI-powered robots improve inventory tracking, reduce errors, and enhance warehouse efficiency (</a:t>
            </a:r>
            <a:r>
              <a:rPr lang="en-US" sz="2800" b="1" dirty="0">
                <a:latin typeface="Times New Roman" panose="02020603050405020304" pitchFamily="18" charset="0"/>
                <a:cs typeface="Times New Roman" panose="02020603050405020304" pitchFamily="18" charset="0"/>
              </a:rPr>
              <a:t>Wang et al., 2022</a:t>
            </a:r>
            <a:r>
              <a:rPr lang="en-US" sz="2800" dirty="0">
                <a:latin typeface="Times New Roman" panose="02020603050405020304" pitchFamily="18" charset="0"/>
                <a:cs typeface="Times New Roman" panose="02020603050405020304" pitchFamily="18" charset="0"/>
              </a:rPr>
              <a:t>). </a:t>
            </a:r>
          </a:p>
          <a:p>
            <a:pPr algn="just"/>
            <a:endParaRPr lang="en-US" sz="28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Research on Amazon’s Kiva robots shows that they optimize space and speed up order processing by reducing manual effort (</a:t>
            </a:r>
            <a:r>
              <a:rPr lang="en-US" sz="2800" b="1" dirty="0">
                <a:latin typeface="Times New Roman" panose="02020603050405020304" pitchFamily="18" charset="0"/>
                <a:cs typeface="Times New Roman" panose="02020603050405020304" pitchFamily="18" charset="0"/>
              </a:rPr>
              <a:t>Kim &amp; Lee, 2021</a:t>
            </a:r>
            <a:r>
              <a:rPr lang="en-US" sz="2800" dirty="0">
                <a:latin typeface="Times New Roman" panose="02020603050405020304" pitchFamily="18" charset="0"/>
                <a:cs typeface="Times New Roman" panose="02020603050405020304" pitchFamily="18" charset="0"/>
              </a:rPr>
              <a:t>). </a:t>
            </a:r>
          </a:p>
          <a:p>
            <a:pPr marL="342900" indent="-342900" algn="just">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However, challenges such as high setup costs, maintenance requirements, and warehouse redesigns remain key concerns (</a:t>
            </a:r>
            <a:r>
              <a:rPr lang="en-US" sz="2800" b="1" dirty="0">
                <a:latin typeface="Times New Roman" panose="02020603050405020304" pitchFamily="18" charset="0"/>
                <a:cs typeface="Times New Roman" panose="02020603050405020304" pitchFamily="18" charset="0"/>
              </a:rPr>
              <a:t>Chui et al., 2023</a:t>
            </a:r>
            <a:r>
              <a:rPr lang="en-US" sz="2800" dirty="0">
                <a:latin typeface="Times New Roman" panose="02020603050405020304" pitchFamily="18" charset="0"/>
                <a:cs typeface="Times New Roman" panose="02020603050405020304" pitchFamily="18" charset="0"/>
              </a:rPr>
              <a:t>). </a:t>
            </a:r>
          </a:p>
          <a:p>
            <a:pPr marL="342900" indent="-342900" algn="just">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Research shows that automation leads to long-term benefits, including faster operations, cost savings, and improved worker safety (</a:t>
            </a:r>
            <a:r>
              <a:rPr lang="en-US" sz="2800" b="1" dirty="0">
                <a:latin typeface="Times New Roman" panose="02020603050405020304" pitchFamily="18" charset="0"/>
                <a:cs typeface="Times New Roman" panose="02020603050405020304" pitchFamily="18" charset="0"/>
              </a:rPr>
              <a:t>Smith &amp; Johnson, 2024</a:t>
            </a:r>
            <a:r>
              <a:rPr lang="en-US" sz="2800" dirty="0">
                <a:latin typeface="Times New Roman" panose="02020603050405020304" pitchFamily="18" charset="0"/>
                <a:cs typeface="Times New Roman" panose="02020603050405020304" pitchFamily="18" charset="0"/>
              </a:rPr>
              <a:t>).</a:t>
            </a:r>
            <a:endParaRPr lang="en-IN" sz="2800"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l"/>
            <a:endParaRPr lang="en-US" dirty="0"/>
          </a:p>
        </p:txBody>
      </p:sp>
    </p:spTree>
    <p:extLst>
      <p:ext uri="{BB962C8B-B14F-4D97-AF65-F5344CB8AC3E}">
        <p14:creationId xmlns:p14="http://schemas.microsoft.com/office/powerpoint/2010/main" val="3353763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BD406-D3DA-4D40-8164-87DB274DABCC}"/>
              </a:ext>
            </a:extLst>
          </p:cNvPr>
          <p:cNvSpPr>
            <a:spLocks noGrp="1"/>
          </p:cNvSpPr>
          <p:nvPr>
            <p:ph type="ctrTitle"/>
          </p:nvPr>
        </p:nvSpPr>
        <p:spPr>
          <a:xfrm>
            <a:off x="1524000" y="0"/>
            <a:ext cx="9144000" cy="860612"/>
          </a:xfrm>
        </p:spPr>
        <p:txBody>
          <a:bodyPr>
            <a:normAutofit/>
          </a:bodyPr>
          <a:lstStyle/>
          <a:p>
            <a:r>
              <a:rPr lang="en-IN" sz="4000" b="1" u="sng" dirty="0">
                <a:latin typeface="Times New Roman" panose="02020603050405020304" pitchFamily="18" charset="0"/>
                <a:cs typeface="Times New Roman" panose="02020603050405020304" pitchFamily="18" charset="0"/>
              </a:rPr>
              <a:t>Methodology</a:t>
            </a:r>
          </a:p>
        </p:txBody>
      </p:sp>
      <p:sp>
        <p:nvSpPr>
          <p:cNvPr id="3" name="Subtitle 2">
            <a:extLst>
              <a:ext uri="{FF2B5EF4-FFF2-40B4-BE49-F238E27FC236}">
                <a16:creationId xmlns:a16="http://schemas.microsoft.com/office/drawing/2014/main" id="{317D0DD9-DB49-4F8C-B6AE-629E2D34D15F}"/>
              </a:ext>
            </a:extLst>
          </p:cNvPr>
          <p:cNvSpPr>
            <a:spLocks noGrp="1"/>
          </p:cNvSpPr>
          <p:nvPr>
            <p:ph type="subTitle" idx="1"/>
          </p:nvPr>
        </p:nvSpPr>
        <p:spPr>
          <a:xfrm>
            <a:off x="726141" y="1918466"/>
            <a:ext cx="10739718" cy="3411833"/>
          </a:xfrm>
        </p:spPr>
        <p:txBody>
          <a:bodyPr>
            <a:normAutofit/>
          </a:bodyPr>
          <a:lstStyle/>
          <a:p>
            <a:pPr marL="342900" indent="-342900" algn="just">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This  study  include  things  like   keeping  track  of  inventory,  picking  orders,  and moving   materials   around. The  goal  is  to  make  everything   more   efficient   and   accurate  while  cutting   down   on   the  amount   of  manual   labor needed.  This   can   involve   everything   from   basic   systems   like   conveyor belts   to   more   advanced   tech   like   robots   and   AI-powered   software. By integrating   Economic   Order   Quantity (EOQ)   and   Reorder   Point (ROP) models   with   real-world   constraints   like   Automation   setup,   Automation maintenance,   and   Space-r</a:t>
            </a:r>
            <a:r>
              <a:rPr lang="en-US" sz="2600" dirty="0"/>
              <a:t>equirement .</a:t>
            </a:r>
            <a:endParaRPr lang="en-IN" sz="2600" dirty="0"/>
          </a:p>
        </p:txBody>
      </p:sp>
    </p:spTree>
    <p:extLst>
      <p:ext uri="{BB962C8B-B14F-4D97-AF65-F5344CB8AC3E}">
        <p14:creationId xmlns:p14="http://schemas.microsoft.com/office/powerpoint/2010/main" val="567614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0F8E7-69DA-44B8-9415-C445A6C69FED}"/>
              </a:ext>
            </a:extLst>
          </p:cNvPr>
          <p:cNvSpPr>
            <a:spLocks noGrp="1"/>
          </p:cNvSpPr>
          <p:nvPr>
            <p:ph type="ctrTitle"/>
          </p:nvPr>
        </p:nvSpPr>
        <p:spPr>
          <a:xfrm>
            <a:off x="1524000" y="0"/>
            <a:ext cx="9144000" cy="815788"/>
          </a:xfrm>
        </p:spPr>
        <p:txBody>
          <a:bodyPr>
            <a:normAutofit/>
          </a:bodyPr>
          <a:lstStyle/>
          <a:p>
            <a:r>
              <a:rPr lang="en-IN" sz="4000" b="1" u="sng" dirty="0">
                <a:latin typeface="Times New Roman" panose="02020603050405020304" pitchFamily="18" charset="0"/>
                <a:cs typeface="Times New Roman" panose="02020603050405020304" pitchFamily="18" charset="0"/>
              </a:rPr>
              <a:t>Model development</a:t>
            </a:r>
          </a:p>
        </p:txBody>
      </p:sp>
      <mc:AlternateContent xmlns:mc="http://schemas.openxmlformats.org/markup-compatibility/2006" xmlns:a14="http://schemas.microsoft.com/office/drawing/2010/main">
        <mc:Choice Requires="a14">
          <p:sp>
            <p:nvSpPr>
              <p:cNvPr id="3" name="Subtitle 2">
                <a:extLst>
                  <a:ext uri="{FF2B5EF4-FFF2-40B4-BE49-F238E27FC236}">
                    <a16:creationId xmlns:a16="http://schemas.microsoft.com/office/drawing/2014/main" id="{FD1D2DF6-6258-41A7-BAC4-46220E061321}"/>
                  </a:ext>
                </a:extLst>
              </p:cNvPr>
              <p:cNvSpPr>
                <a:spLocks noGrp="1"/>
              </p:cNvSpPr>
              <p:nvPr>
                <p:ph type="subTitle" idx="1"/>
              </p:nvPr>
            </p:nvSpPr>
            <p:spPr>
              <a:xfrm>
                <a:off x="806823" y="1066799"/>
                <a:ext cx="10578353" cy="5611907"/>
              </a:xfrm>
            </p:spPr>
            <p:txBody>
              <a:bodyPr>
                <a:normAutofit fontScale="92500" lnSpcReduction="10000"/>
              </a:bodyPr>
              <a:lstStyle/>
              <a:p>
                <a:pPr marL="342900" indent="-342900" algn="l">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EOQ model</a:t>
                </a:r>
                <a:r>
                  <a:rPr lang="en-US" sz="2800" dirty="0">
                    <a:latin typeface="Times New Roman" panose="02020603050405020304" pitchFamily="18" charset="0"/>
                    <a:cs typeface="Times New Roman" panose="02020603050405020304" pitchFamily="18" charset="0"/>
                  </a:rPr>
                  <a:t> </a:t>
                </a:r>
                <a:r>
                  <a:rPr lang="en-US" sz="2800" dirty="0"/>
                  <a:t>:- </a:t>
                </a:r>
                <a:r>
                  <a:rPr lang="en-US" sz="2800" dirty="0">
                    <a:latin typeface="Times New Roman" panose="02020603050405020304" pitchFamily="18" charset="0"/>
                    <a:cs typeface="Times New Roman" panose="02020603050405020304" pitchFamily="18" charset="0"/>
                  </a:rPr>
                  <a:t>This  model  calculates  the  optimal  order  quantity  to  minimize  inventory costs  by  balancing  ordering  and  holding  expenses. In   warehouse  automation, it will  be  adjusted  to  handle   demand  fluctuations   and   the  efficiency  of   robotic systems   by   factoring  in  space  availability   and   automation  speed. The Economic   Order   Quantity (EOQ)  is  calculated  using.     </a:t>
                </a:r>
              </a:p>
              <a:p>
                <a:pPr algn="l"/>
                <a:endParaRPr lang="en-US" sz="2800" dirty="0"/>
              </a:p>
              <a:p>
                <a:pPr algn="l"/>
                <a:r>
                  <a:rPr lang="en-US" sz="2800" dirty="0"/>
                  <a:t>                                              EOQ  = </a:t>
                </a:r>
                <a14:m>
                  <m:oMath xmlns:m="http://schemas.openxmlformats.org/officeDocument/2006/math">
                    <m:rad>
                      <m:radPr>
                        <m:degHide m:val="on"/>
                        <m:ctrlPr>
                          <a:rPr lang="en-US" sz="2800" b="0" i="1" smtClean="0">
                            <a:solidFill>
                              <a:srgbClr val="000000"/>
                            </a:solidFill>
                            <a:effectLst/>
                            <a:latin typeface="Cambria Math" panose="02040503050406030204" pitchFamily="18" charset="0"/>
                            <a:cs typeface="Times New Roman" panose="02020603050405020304" pitchFamily="18" charset="0"/>
                          </a:rPr>
                        </m:ctrlPr>
                      </m:radPr>
                      <m:deg/>
                      <m:e>
                        <m:f>
                          <m:fPr>
                            <m:ctrlPr>
                              <a:rPr lang="en-US" sz="2800" b="0" i="1" smtClean="0">
                                <a:solidFill>
                                  <a:srgbClr val="000000"/>
                                </a:solidFill>
                                <a:effectLst/>
                                <a:latin typeface="Cambria Math" panose="02040503050406030204" pitchFamily="18" charset="0"/>
                                <a:cs typeface="Times New Roman" panose="02020603050405020304" pitchFamily="18" charset="0"/>
                              </a:rPr>
                            </m:ctrlPr>
                          </m:fPr>
                          <m:num>
                            <m:r>
                              <a:rPr lang="en-US" sz="2800" b="0" i="1" smtClean="0">
                                <a:solidFill>
                                  <a:srgbClr val="000000"/>
                                </a:solidFill>
                                <a:effectLst/>
                                <a:latin typeface="Cambria Math" panose="02040503050406030204" pitchFamily="18" charset="0"/>
                                <a:cs typeface="Times New Roman" panose="02020603050405020304" pitchFamily="18" charset="0"/>
                              </a:rPr>
                              <m:t>2</m:t>
                            </m:r>
                            <m:r>
                              <a:rPr lang="en-US" sz="2800" b="0" i="1" smtClean="0">
                                <a:solidFill>
                                  <a:srgbClr val="000000"/>
                                </a:solidFill>
                                <a:effectLst/>
                                <a:latin typeface="Cambria Math" panose="02040503050406030204" pitchFamily="18" charset="0"/>
                                <a:cs typeface="Times New Roman" panose="02020603050405020304" pitchFamily="18" charset="0"/>
                              </a:rPr>
                              <m:t>𝐴𝑅</m:t>
                            </m:r>
                          </m:num>
                          <m:den>
                            <m:r>
                              <a:rPr lang="en-US" sz="2800" b="0" i="1" smtClean="0">
                                <a:solidFill>
                                  <a:srgbClr val="000000"/>
                                </a:solidFill>
                                <a:effectLst/>
                                <a:latin typeface="Cambria Math" panose="02040503050406030204" pitchFamily="18" charset="0"/>
                                <a:cs typeface="Times New Roman" panose="02020603050405020304" pitchFamily="18" charset="0"/>
                              </a:rPr>
                              <m:t>h</m:t>
                            </m:r>
                          </m:den>
                        </m:f>
                      </m:e>
                    </m:rad>
                  </m:oMath>
                </a14:m>
                <a:endParaRPr lang="en-US" sz="2800" dirty="0"/>
              </a:p>
              <a:p>
                <a:pPr marL="342900" indent="-342900" algn="l">
                  <a:buFont typeface="Arial" panose="020B0604020202020204" pitchFamily="34" charset="0"/>
                  <a:buChar char="•"/>
                </a:pPr>
                <a:endParaRPr lang="en-US" sz="2800" b="1" dirty="0"/>
              </a:p>
              <a:p>
                <a:pPr marL="342900" indent="-3429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Where :-</a:t>
                </a:r>
                <a:r>
                  <a:rPr lang="en-US" sz="2800" b="1" dirty="0">
                    <a:latin typeface="Times New Roman" panose="02020603050405020304" pitchFamily="18" charset="0"/>
                    <a:cs typeface="Times New Roman" panose="02020603050405020304" pitchFamily="18" charset="0"/>
                  </a:rPr>
                  <a:t>           </a:t>
                </a:r>
              </a:p>
              <a:p>
                <a:pPr algn="l"/>
                <a:r>
                  <a:rPr lang="en-US" sz="23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 = Annual demand           </a:t>
                </a:r>
              </a:p>
              <a:p>
                <a:pPr algn="l"/>
                <a:r>
                  <a:rPr lang="en-US" dirty="0">
                    <a:latin typeface="Times New Roman" panose="02020603050405020304" pitchFamily="18" charset="0"/>
                    <a:cs typeface="Times New Roman" panose="02020603050405020304" pitchFamily="18" charset="0"/>
                  </a:rPr>
                  <a:t>              A = Setup cost           </a:t>
                </a:r>
              </a:p>
              <a:p>
                <a:pPr algn="l"/>
                <a:r>
                  <a:rPr lang="en-US" dirty="0">
                    <a:latin typeface="Times New Roman" panose="02020603050405020304" pitchFamily="18" charset="0"/>
                    <a:cs typeface="Times New Roman" panose="02020603050405020304" pitchFamily="18" charset="0"/>
                  </a:rPr>
                  <a:t>              h = Holding cost</a:t>
                </a:r>
              </a:p>
              <a:p>
                <a:pPr algn="l"/>
                <a:endParaRPr lang="en-IN" sz="2300" dirty="0"/>
              </a:p>
            </p:txBody>
          </p:sp>
        </mc:Choice>
        <mc:Fallback xmlns="">
          <p:sp>
            <p:nvSpPr>
              <p:cNvPr id="3" name="Subtitle 2">
                <a:extLst>
                  <a:ext uri="{FF2B5EF4-FFF2-40B4-BE49-F238E27FC236}">
                    <a16:creationId xmlns:a16="http://schemas.microsoft.com/office/drawing/2014/main" id="{FD1D2DF6-6258-41A7-BAC4-46220E061321}"/>
                  </a:ext>
                </a:extLst>
              </p:cNvPr>
              <p:cNvSpPr>
                <a:spLocks noGrp="1" noRot="1" noChangeAspect="1" noMove="1" noResize="1" noEditPoints="1" noAdjustHandles="1" noChangeArrowheads="1" noChangeShapeType="1" noTextEdit="1"/>
              </p:cNvSpPr>
              <p:nvPr>
                <p:ph type="subTitle" idx="1"/>
              </p:nvPr>
            </p:nvSpPr>
            <p:spPr>
              <a:xfrm>
                <a:off x="806823" y="1066799"/>
                <a:ext cx="10578353" cy="5611907"/>
              </a:xfrm>
              <a:blipFill>
                <a:blip r:embed="rId2"/>
                <a:stretch>
                  <a:fillRect l="-864" t="-2389" r="-346"/>
                </a:stretch>
              </a:blipFill>
            </p:spPr>
            <p:txBody>
              <a:bodyPr/>
              <a:lstStyle/>
              <a:p>
                <a:r>
                  <a:rPr lang="en-IN">
                    <a:noFill/>
                  </a:rPr>
                  <a:t> </a:t>
                </a:r>
              </a:p>
            </p:txBody>
          </p:sp>
        </mc:Fallback>
      </mc:AlternateContent>
    </p:spTree>
    <p:extLst>
      <p:ext uri="{BB962C8B-B14F-4D97-AF65-F5344CB8AC3E}">
        <p14:creationId xmlns:p14="http://schemas.microsoft.com/office/powerpoint/2010/main" val="1028141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8166F-51D4-47BC-96A3-0C14D593E06A}"/>
              </a:ext>
            </a:extLst>
          </p:cNvPr>
          <p:cNvSpPr>
            <a:spLocks noGrp="1"/>
          </p:cNvSpPr>
          <p:nvPr>
            <p:ph type="title"/>
          </p:nvPr>
        </p:nvSpPr>
        <p:spPr>
          <a:xfrm>
            <a:off x="766482" y="0"/>
            <a:ext cx="10515600" cy="818216"/>
          </a:xfrm>
        </p:spPr>
        <p:txBody>
          <a:bodyPr>
            <a:normAutofit/>
          </a:bodyPr>
          <a:lstStyle/>
          <a:p>
            <a:pPr algn="ctr"/>
            <a:r>
              <a:rPr lang="en-IN" sz="4000" b="1" u="sng" dirty="0">
                <a:latin typeface="Times New Roman" panose="02020603050405020304" pitchFamily="18" charset="0"/>
                <a:cs typeface="Times New Roman" panose="02020603050405020304" pitchFamily="18" charset="0"/>
              </a:rPr>
              <a:t>Model development</a:t>
            </a:r>
            <a:r>
              <a:rPr lang="en-IN" sz="4000" b="1" u="sng" dirty="0"/>
              <a:t> </a:t>
            </a:r>
          </a:p>
        </p:txBody>
      </p:sp>
      <p:sp>
        <p:nvSpPr>
          <p:cNvPr id="3" name="Content Placeholder 2">
            <a:extLst>
              <a:ext uri="{FF2B5EF4-FFF2-40B4-BE49-F238E27FC236}">
                <a16:creationId xmlns:a16="http://schemas.microsoft.com/office/drawing/2014/main" id="{A0B7597B-B950-4013-8A61-24380466A561}"/>
              </a:ext>
            </a:extLst>
          </p:cNvPr>
          <p:cNvSpPr>
            <a:spLocks noGrp="1"/>
          </p:cNvSpPr>
          <p:nvPr>
            <p:ph idx="1"/>
          </p:nvPr>
        </p:nvSpPr>
        <p:spPr>
          <a:xfrm>
            <a:off x="766482" y="1045694"/>
            <a:ext cx="10515600" cy="5355105"/>
          </a:xfrm>
        </p:spPr>
        <p:txBody>
          <a:bodyPr>
            <a:normAutofit/>
          </a:bodyPr>
          <a:lstStyle/>
          <a:p>
            <a:pPr algn="just"/>
            <a:r>
              <a:rPr lang="en-US" sz="2600" b="1" dirty="0">
                <a:latin typeface="Times New Roman" panose="02020603050405020304" pitchFamily="18" charset="0"/>
                <a:cs typeface="Times New Roman" panose="02020603050405020304" pitchFamily="18" charset="0"/>
              </a:rPr>
              <a:t>ROP model</a:t>
            </a:r>
            <a:r>
              <a:rPr lang="en-US" sz="2600" dirty="0">
                <a:latin typeface="Times New Roman" panose="02020603050405020304" pitchFamily="18" charset="0"/>
                <a:cs typeface="Times New Roman" panose="02020603050405020304" pitchFamily="18" charset="0"/>
              </a:rPr>
              <a:t> </a:t>
            </a:r>
            <a:r>
              <a:rPr lang="en-US" sz="2600" dirty="0"/>
              <a:t>:- </a:t>
            </a:r>
            <a:r>
              <a:rPr lang="en-US" sz="2600" dirty="0">
                <a:latin typeface="Times New Roman" panose="02020603050405020304" pitchFamily="18" charset="0"/>
                <a:cs typeface="Times New Roman" panose="02020603050405020304" pitchFamily="18" charset="0"/>
              </a:rPr>
              <a:t>This model determines when new stock should be ordered to prevent inventory shortages. In warehouse automation, it will consider lead times, robotic picking speed, and emergency stock requirements to ensure products are always available, especially during high-demand periods like sales events. This model helps maintain a smooth and efficient inventory flow, reducing delays and ensuring timely order fulfillment. The formula for calculating the ROP is:</a:t>
            </a:r>
          </a:p>
          <a:p>
            <a:pPr marL="0" indent="0">
              <a:buNone/>
            </a:pPr>
            <a:r>
              <a:rPr lang="en-US" sz="2500" dirty="0"/>
              <a:t>                                                             </a:t>
            </a:r>
            <a:r>
              <a:rPr lang="en-US" sz="2600" dirty="0">
                <a:latin typeface="Times New Roman" panose="02020603050405020304" pitchFamily="18" charset="0"/>
                <a:cs typeface="Times New Roman" panose="02020603050405020304" pitchFamily="18" charset="0"/>
              </a:rPr>
              <a:t>ROP = R × LT</a:t>
            </a:r>
          </a:p>
          <a:p>
            <a:pPr algn="just"/>
            <a:r>
              <a:rPr lang="en-US" sz="2600" dirty="0">
                <a:latin typeface="Times New Roman" panose="02020603050405020304" pitchFamily="18" charset="0"/>
                <a:cs typeface="Times New Roman" panose="02020603050405020304" pitchFamily="18" charset="0"/>
              </a:rPr>
              <a:t>Where</a:t>
            </a:r>
            <a:r>
              <a:rPr lang="en-US" sz="2500" dirty="0">
                <a:latin typeface="Times New Roman" panose="02020603050405020304" pitchFamily="18" charset="0"/>
                <a:cs typeface="Times New Roman" panose="02020603050405020304" pitchFamily="18" charset="0"/>
              </a:rPr>
              <a:t> :- </a:t>
            </a:r>
          </a:p>
          <a:p>
            <a:pPr marL="0" indent="0" algn="just">
              <a:buNone/>
            </a:pPr>
            <a:r>
              <a:rPr lang="en-US" sz="2500"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R   </a:t>
            </a:r>
            <a:r>
              <a:rPr lang="en-US" sz="2500"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Average demand per unit of time (usually per day or per month)</a:t>
            </a:r>
          </a:p>
          <a:p>
            <a:pPr marL="0" indent="0" algn="just">
              <a:buNone/>
            </a:pPr>
            <a:r>
              <a:rPr lang="en-US" sz="2500"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LT</a:t>
            </a:r>
            <a:r>
              <a:rPr lang="en-US" sz="2500" dirty="0">
                <a:latin typeface="Times New Roman" panose="02020603050405020304" pitchFamily="18" charset="0"/>
                <a:cs typeface="Times New Roman" panose="02020603050405020304" pitchFamily="18" charset="0"/>
              </a:rPr>
              <a:t> = </a:t>
            </a:r>
            <a:r>
              <a:rPr lang="en-US" sz="2600" dirty="0">
                <a:latin typeface="Times New Roman" panose="02020603050405020304" pitchFamily="18" charset="0"/>
                <a:cs typeface="Times New Roman" panose="02020603050405020304" pitchFamily="18" charset="0"/>
              </a:rPr>
              <a:t>Lead time </a:t>
            </a:r>
            <a:r>
              <a:rPr lang="en-US" sz="2500" dirty="0">
                <a:latin typeface="Times New Roman" panose="02020603050405020304" pitchFamily="18" charset="0"/>
                <a:cs typeface="Times New Roman" panose="02020603050405020304" pitchFamily="18" charset="0"/>
              </a:rPr>
              <a:t>(</a:t>
            </a:r>
            <a:r>
              <a:rPr lang="en-US" sz="2600" dirty="0">
                <a:latin typeface="Times New Roman" panose="02020603050405020304" pitchFamily="18" charset="0"/>
                <a:cs typeface="Times New Roman" panose="02020603050405020304" pitchFamily="18" charset="0"/>
              </a:rPr>
              <a:t>the time it takes for the order to be delivered after placing it, usually in days or months</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6323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EAA35-0761-62DC-AABD-2FDD4378B399}"/>
              </a:ext>
            </a:extLst>
          </p:cNvPr>
          <p:cNvSpPr>
            <a:spLocks noGrp="1"/>
          </p:cNvSpPr>
          <p:nvPr>
            <p:ph type="title"/>
          </p:nvPr>
        </p:nvSpPr>
        <p:spPr>
          <a:xfrm>
            <a:off x="838200" y="0"/>
            <a:ext cx="10515600" cy="905435"/>
          </a:xfrm>
        </p:spPr>
        <p:txBody>
          <a:bodyPr/>
          <a:lstStyle/>
          <a:p>
            <a:r>
              <a:rPr lang="en-IN" dirty="0"/>
              <a:t>                        </a:t>
            </a:r>
            <a:r>
              <a:rPr lang="en-IN" sz="4000" b="1" u="sng" dirty="0">
                <a:latin typeface="Times New Roman" panose="02020603050405020304" pitchFamily="18" charset="0"/>
                <a:cs typeface="Times New Roman" panose="02020603050405020304" pitchFamily="18" charset="0"/>
              </a:rPr>
              <a:t>Model Adjustment</a:t>
            </a:r>
          </a:p>
        </p:txBody>
      </p:sp>
      <p:sp>
        <p:nvSpPr>
          <p:cNvPr id="3" name="Content Placeholder 2">
            <a:extLst>
              <a:ext uri="{FF2B5EF4-FFF2-40B4-BE49-F238E27FC236}">
                <a16:creationId xmlns:a16="http://schemas.microsoft.com/office/drawing/2014/main" id="{EC922210-72C3-CE0E-ABD6-70E9BAF6E00F}"/>
              </a:ext>
            </a:extLst>
          </p:cNvPr>
          <p:cNvSpPr>
            <a:spLocks noGrp="1"/>
          </p:cNvSpPr>
          <p:nvPr>
            <p:ph idx="1"/>
          </p:nvPr>
        </p:nvSpPr>
        <p:spPr>
          <a:xfrm>
            <a:off x="838200" y="905435"/>
            <a:ext cx="10515600" cy="5773271"/>
          </a:xfrm>
        </p:spPr>
        <p:txBody>
          <a:bodyPr>
            <a:normAutofit fontScale="85000" lnSpcReduction="10000"/>
          </a:bodyPr>
          <a:lstStyle/>
          <a:p>
            <a:pPr marL="0" indent="0" algn="just">
              <a:buNone/>
            </a:pPr>
            <a:r>
              <a:rPr lang="en-US" sz="3300" b="1" dirty="0"/>
              <a:t>1</a:t>
            </a:r>
            <a:r>
              <a:rPr lang="en-US" sz="2900" b="1" dirty="0"/>
              <a:t>. </a:t>
            </a:r>
            <a:r>
              <a:rPr lang="en-US" sz="3200" b="1" dirty="0">
                <a:latin typeface="Times New Roman" panose="02020603050405020304" pitchFamily="18" charset="0"/>
                <a:cs typeface="Times New Roman" panose="02020603050405020304" pitchFamily="18" charset="0"/>
              </a:rPr>
              <a:t>Automation setup model </a:t>
            </a:r>
            <a:r>
              <a:rPr lang="en-US" sz="2900" b="1" dirty="0">
                <a:latin typeface="Times New Roman" panose="02020603050405020304" pitchFamily="18" charset="0"/>
                <a:cs typeface="Times New Roman" panose="02020603050405020304" pitchFamily="18" charset="0"/>
              </a:rPr>
              <a:t>:-</a:t>
            </a:r>
          </a:p>
          <a:p>
            <a:pPr marL="0" indent="0" algn="just">
              <a:buNone/>
            </a:pPr>
            <a:endParaRPr lang="en-US" sz="2900"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Challenge</a:t>
            </a:r>
            <a:r>
              <a:rPr lang="en-US" dirty="0">
                <a:latin typeface="Times New Roman" panose="02020603050405020304" pitchFamily="18" charset="0"/>
                <a:cs typeface="Times New Roman" panose="02020603050405020304" pitchFamily="18" charset="0"/>
              </a:rPr>
              <a:t> :- </a:t>
            </a:r>
          </a:p>
          <a:p>
            <a:pPr marL="0" indent="0" algn="just">
              <a:buNone/>
            </a:pPr>
            <a:r>
              <a:rPr lang="en-US" sz="3100" dirty="0">
                <a:latin typeface="Times New Roman" panose="02020603050405020304" pitchFamily="18" charset="0"/>
                <a:cs typeface="Times New Roman" panose="02020603050405020304" pitchFamily="18" charset="0"/>
              </a:rPr>
              <a:t>Some categories might  have  significantly  higher  or lower  EOQ  values  due  to  variations  in  sales,  restock  costs,  and storage  costs.  This  can  lead  to  understocking  or  overstocking, affecting  the  overall  efficiency  of  warehouse  operations.</a:t>
            </a: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Solution</a:t>
            </a:r>
            <a:r>
              <a:rPr lang="en-US" dirty="0">
                <a:latin typeface="Times New Roman" panose="02020603050405020304" pitchFamily="18" charset="0"/>
                <a:cs typeface="Times New Roman" panose="02020603050405020304" pitchFamily="18" charset="0"/>
              </a:rPr>
              <a:t> :- </a:t>
            </a:r>
          </a:p>
          <a:p>
            <a:pPr marL="0" indent="0" algn="just">
              <a:buNone/>
            </a:pPr>
            <a:r>
              <a:rPr lang="en-US" sz="3100" dirty="0">
                <a:latin typeface="Times New Roman" panose="02020603050405020304" pitchFamily="18" charset="0"/>
                <a:cs typeface="Times New Roman" panose="02020603050405020304" pitchFamily="18" charset="0"/>
              </a:rPr>
              <a:t>Instead  of  applying  the  same  20%  extra  cost  for  all products,  we  can  make  the   adjustment   flexible   based   on   each product’s   demand   and   category.  </a:t>
            </a:r>
          </a:p>
          <a:p>
            <a:pPr marL="0" indent="0" algn="just">
              <a:buNone/>
            </a:pPr>
            <a:r>
              <a:rPr lang="en-US" b="1" dirty="0">
                <a:latin typeface="Times New Roman" panose="02020603050405020304" pitchFamily="18" charset="0"/>
                <a:cs typeface="Times New Roman" panose="02020603050405020304" pitchFamily="18" charset="0"/>
              </a:rPr>
              <a:t>Fast-selling  products</a:t>
            </a:r>
            <a:r>
              <a:rPr lang="en-US" dirty="0">
                <a:latin typeface="Times New Roman" panose="02020603050405020304" pitchFamily="18" charset="0"/>
                <a:cs typeface="Times New Roman" panose="02020603050405020304" pitchFamily="18" charset="0"/>
              </a:rPr>
              <a:t> = </a:t>
            </a:r>
            <a:r>
              <a:rPr lang="en-US" sz="3100" dirty="0">
                <a:latin typeface="Times New Roman" panose="02020603050405020304" pitchFamily="18" charset="0"/>
                <a:cs typeface="Times New Roman" panose="02020603050405020304" pitchFamily="18" charset="0"/>
              </a:rPr>
              <a:t>A lower cost adjustment to allow frequent restocking.</a:t>
            </a:r>
            <a:r>
              <a:rPr lang="en-US" sz="3100" b="1" dirty="0">
                <a:latin typeface="Times New Roman" panose="02020603050405020304" pitchFamily="18" charset="0"/>
                <a:cs typeface="Times New Roman" panose="02020603050405020304" pitchFamily="18" charset="0"/>
              </a:rPr>
              <a:t> </a:t>
            </a:r>
          </a:p>
          <a:p>
            <a:pPr marL="0" indent="0" algn="just">
              <a:buNone/>
            </a:pPr>
            <a:r>
              <a:rPr lang="en-US" b="1" dirty="0">
                <a:latin typeface="Times New Roman" panose="02020603050405020304" pitchFamily="18" charset="0"/>
                <a:cs typeface="Times New Roman" panose="02020603050405020304" pitchFamily="18" charset="0"/>
              </a:rPr>
              <a:t>Slow-selling products </a:t>
            </a:r>
            <a:r>
              <a:rPr lang="en-US" dirty="0">
                <a:latin typeface="Times New Roman" panose="02020603050405020304" pitchFamily="18" charset="0"/>
                <a:cs typeface="Times New Roman" panose="02020603050405020304" pitchFamily="18" charset="0"/>
              </a:rPr>
              <a:t>= </a:t>
            </a:r>
            <a:r>
              <a:rPr lang="en-US" sz="3100" dirty="0">
                <a:latin typeface="Times New Roman" panose="02020603050405020304" pitchFamily="18" charset="0"/>
                <a:cs typeface="Times New Roman" panose="02020603050405020304" pitchFamily="18" charset="0"/>
              </a:rPr>
              <a:t>A higher cost adjustment to avoid excess inventory.</a:t>
            </a:r>
            <a:endParaRPr lang="en-IN" sz="3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47511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688</TotalTime>
  <Words>1168</Words>
  <Application>Microsoft Office PowerPoint</Application>
  <PresentationFormat>Widescreen</PresentationFormat>
  <Paragraphs>93</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Cambria Math</vt:lpstr>
      <vt:lpstr>Times New Roman</vt:lpstr>
      <vt:lpstr>Verdana</vt:lpstr>
      <vt:lpstr>Wingdings</vt:lpstr>
      <vt:lpstr>Office Theme</vt:lpstr>
      <vt:lpstr>PowerPoint Presentation</vt:lpstr>
      <vt:lpstr>Introduction</vt:lpstr>
      <vt:lpstr>PowerPoint Presentation</vt:lpstr>
      <vt:lpstr>Constraint </vt:lpstr>
      <vt:lpstr>Literature review</vt:lpstr>
      <vt:lpstr>Methodology</vt:lpstr>
      <vt:lpstr>Model development</vt:lpstr>
      <vt:lpstr>Model development </vt:lpstr>
      <vt:lpstr>                        Model Adjustment</vt:lpstr>
      <vt:lpstr>PowerPoint Presentation</vt:lpstr>
      <vt:lpstr>                         Model Adjustment</vt:lpstr>
      <vt:lpstr>PowerPoint Presentation</vt:lpstr>
      <vt:lpstr>                           Model Adjustment</vt:lpstr>
      <vt:lpstr>PowerPoint Presentation</vt:lpstr>
      <vt:lpstr>Conclusion</vt:lpstr>
      <vt:lpstr>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Gujarat University School of Emerging Science and Technology</dc:title>
  <dc:creator>Patel Parth</dc:creator>
  <cp:lastModifiedBy>VIVEK PRAJAPATI</cp:lastModifiedBy>
  <cp:revision>67</cp:revision>
  <dcterms:created xsi:type="dcterms:W3CDTF">2025-01-09T16:18:05Z</dcterms:created>
  <dcterms:modified xsi:type="dcterms:W3CDTF">2025-02-23T08:45:19Z</dcterms:modified>
</cp:coreProperties>
</file>