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
  </p:notesMasterIdLst>
  <p:sldIdLst>
    <p:sldId id="256" r:id="rId2"/>
    <p:sldId id="257" r:id="rId3"/>
    <p:sldId id="259" r:id="rId4"/>
    <p:sldId id="261" r:id="rId5"/>
    <p:sldId id="264"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5221E-2EBF-407C-9D40-EB2FEFE796BB}" type="datetimeFigureOut">
              <a:rPr lang="en-IN" smtClean="0"/>
              <a:t>15-09-2018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57269-212C-4D7A-97E3-A9B710362208}" type="slidenum">
              <a:rPr lang="en-IN" smtClean="0"/>
              <a:t>‹#›</a:t>
            </a:fld>
            <a:endParaRPr lang="en-IN"/>
          </a:p>
        </p:txBody>
      </p:sp>
    </p:spTree>
    <p:extLst>
      <p:ext uri="{BB962C8B-B14F-4D97-AF65-F5344CB8AC3E}">
        <p14:creationId xmlns:p14="http://schemas.microsoft.com/office/powerpoint/2010/main" val="2017081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C7952-CBA0-4E3A-BF8C-482847DB3CF4}" type="datetimeFigureOut">
              <a:rPr lang="en-IN" smtClean="0"/>
              <a:t>15-09-2018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330663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C7952-CBA0-4E3A-BF8C-482847DB3CF4}" type="datetimeFigureOut">
              <a:rPr lang="en-IN" smtClean="0"/>
              <a:t>15-09-2018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255030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C7952-CBA0-4E3A-BF8C-482847DB3CF4}" type="datetimeFigureOut">
              <a:rPr lang="en-IN" smtClean="0"/>
              <a:t>15-09-2018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316724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C7952-CBA0-4E3A-BF8C-482847DB3CF4}" type="datetimeFigureOut">
              <a:rPr lang="en-IN" smtClean="0"/>
              <a:t>15-09-2018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189399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BC7952-CBA0-4E3A-BF8C-482847DB3CF4}" type="datetimeFigureOut">
              <a:rPr lang="en-IN" smtClean="0"/>
              <a:t>15-09-2018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370090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C7952-CBA0-4E3A-BF8C-482847DB3CF4}" type="datetimeFigureOut">
              <a:rPr lang="en-IN" smtClean="0"/>
              <a:t>15-09-2018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115069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C7952-CBA0-4E3A-BF8C-482847DB3CF4}" type="datetimeFigureOut">
              <a:rPr lang="en-IN" smtClean="0"/>
              <a:t>15-09-2018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385399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C7952-CBA0-4E3A-BF8C-482847DB3CF4}" type="datetimeFigureOut">
              <a:rPr lang="en-IN" smtClean="0"/>
              <a:t>15-09-2018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129967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C7952-CBA0-4E3A-BF8C-482847DB3CF4}" type="datetimeFigureOut">
              <a:rPr lang="en-IN" smtClean="0"/>
              <a:t>15-09-2018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111369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BC7952-CBA0-4E3A-BF8C-482847DB3CF4}" type="datetimeFigureOut">
              <a:rPr lang="en-IN" smtClean="0"/>
              <a:t>15-09-2018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94008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BC7952-CBA0-4E3A-BF8C-482847DB3CF4}" type="datetimeFigureOut">
              <a:rPr lang="en-IN" smtClean="0"/>
              <a:t>15-09-2018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8C0F3-572F-4902-8E22-958ABF252532}" type="slidenum">
              <a:rPr lang="en-IN" smtClean="0"/>
              <a:t>‹#›</a:t>
            </a:fld>
            <a:endParaRPr lang="en-IN"/>
          </a:p>
        </p:txBody>
      </p:sp>
    </p:spTree>
    <p:extLst>
      <p:ext uri="{BB962C8B-B14F-4D97-AF65-F5344CB8AC3E}">
        <p14:creationId xmlns:p14="http://schemas.microsoft.com/office/powerpoint/2010/main" val="225189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C7952-CBA0-4E3A-BF8C-482847DB3CF4}" type="datetimeFigureOut">
              <a:rPr lang="en-IN" smtClean="0"/>
              <a:t>15-09-2018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8C0F3-572F-4902-8E22-958ABF252532}" type="slidenum">
              <a:rPr lang="en-IN" smtClean="0"/>
              <a:t>‹#›</a:t>
            </a:fld>
            <a:endParaRPr lang="en-IN"/>
          </a:p>
        </p:txBody>
      </p:sp>
    </p:spTree>
    <p:extLst>
      <p:ext uri="{BB962C8B-B14F-4D97-AF65-F5344CB8AC3E}">
        <p14:creationId xmlns:p14="http://schemas.microsoft.com/office/powerpoint/2010/main" val="246215399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ingle-board_microcontroller" TargetMode="External"/><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hyperlink" Target="https://en.wikipedia.org/wiki/Linear_actuator" TargetMode="External"/><Relationship Id="rId5" Type="http://schemas.openxmlformats.org/officeDocument/2006/relationships/hyperlink" Target="https://en.wikipedia.org/wiki/Rotary_actuator" TargetMode="External"/><Relationship Id="rId4" Type="http://schemas.openxmlformats.org/officeDocument/2006/relationships/hyperlink" Target="https://en.wikipedia.org/wiki/Microcontrolle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EB7EE4-1A66-4188-90A2-BE9B4BA12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12192000" cy="7467600"/>
          </a:xfrm>
          <a:prstGeom prst="rect">
            <a:avLst/>
          </a:prstGeom>
        </p:spPr>
      </p:pic>
      <p:sp>
        <p:nvSpPr>
          <p:cNvPr id="3" name="Rectangle 2">
            <a:extLst>
              <a:ext uri="{FF2B5EF4-FFF2-40B4-BE49-F238E27FC236}">
                <a16:creationId xmlns:a16="http://schemas.microsoft.com/office/drawing/2014/main" id="{A9C00EAC-76B7-48FC-AF46-23DAC781B5A0}"/>
              </a:ext>
            </a:extLst>
          </p:cNvPr>
          <p:cNvSpPr/>
          <p:nvPr/>
        </p:nvSpPr>
        <p:spPr>
          <a:xfrm>
            <a:off x="3406140" y="948324"/>
            <a:ext cx="8613255" cy="3416320"/>
          </a:xfrm>
          <a:prstGeom prst="rect">
            <a:avLst/>
          </a:prstGeom>
          <a:noFill/>
        </p:spPr>
        <p:txBody>
          <a:bodyPr wrap="none" lIns="91440" tIns="45720" rIns="91440" bIns="45720">
            <a:spAutoFit/>
          </a:bodyPr>
          <a:lstStyle/>
          <a:p>
            <a:pPr algn="ctr"/>
            <a:endParaRPr lang="en-IN" sz="7200" b="1" i="1" u="sng" cap="none" spc="0" dirty="0">
              <a:ln w="9525">
                <a:solidFill>
                  <a:schemeClr val="bg1"/>
                </a:solidFill>
                <a:prstDash val="solid"/>
              </a:ln>
              <a:solidFill>
                <a:srgbClr val="FF0000"/>
              </a:solidFill>
            </a:endParaRPr>
          </a:p>
          <a:p>
            <a:pPr algn="ctr"/>
            <a:r>
              <a:rPr lang="en-IN" sz="7200" b="1" i="1" u="sng" cap="none" spc="0" dirty="0">
                <a:ln w="9525">
                  <a:solidFill>
                    <a:schemeClr val="bg1"/>
                  </a:solidFill>
                  <a:prstDash val="solid"/>
                </a:ln>
                <a:solidFill>
                  <a:srgbClr val="FF0000"/>
                </a:solidFill>
              </a:rPr>
              <a:t>Arduino Based</a:t>
            </a:r>
            <a:br>
              <a:rPr lang="en-IN" sz="7200" b="1" i="1" u="sng" cap="none" spc="0" dirty="0">
                <a:ln w="9525">
                  <a:solidFill>
                    <a:schemeClr val="bg1"/>
                  </a:solidFill>
                  <a:prstDash val="solid"/>
                </a:ln>
                <a:solidFill>
                  <a:srgbClr val="FF0000"/>
                </a:solidFill>
              </a:rPr>
            </a:br>
            <a:r>
              <a:rPr lang="en-IN" sz="7200" b="1" i="1" u="sng" cap="none" spc="0" dirty="0">
                <a:ln w="9525">
                  <a:solidFill>
                    <a:schemeClr val="bg1"/>
                  </a:solidFill>
                  <a:prstDash val="solid"/>
                </a:ln>
                <a:solidFill>
                  <a:srgbClr val="FF0000"/>
                </a:solidFill>
              </a:rPr>
              <a:t> Colour Sensor Sorting</a:t>
            </a:r>
            <a:endParaRPr lang="en-IN" sz="7200" b="1" cap="none" spc="0" dirty="0">
              <a:ln w="9525">
                <a:solidFill>
                  <a:schemeClr val="bg1"/>
                </a:solidFill>
                <a:prstDash val="solid"/>
              </a:ln>
              <a:solidFill>
                <a:srgbClr val="FF0000"/>
              </a:solidFill>
            </a:endParaRPr>
          </a:p>
        </p:txBody>
      </p:sp>
    </p:spTree>
    <p:extLst>
      <p:ext uri="{BB962C8B-B14F-4D97-AF65-F5344CB8AC3E}">
        <p14:creationId xmlns:p14="http://schemas.microsoft.com/office/powerpoint/2010/main" val="1503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E06BDA-ED2A-4CE7-8BE1-5B5AF6390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A63A592A-E9FB-424C-B5E0-6AD572CC66F9}"/>
              </a:ext>
            </a:extLst>
          </p:cNvPr>
          <p:cNvSpPr>
            <a:spLocks noGrp="1"/>
          </p:cNvSpPr>
          <p:nvPr>
            <p:ph type="title"/>
          </p:nvPr>
        </p:nvSpPr>
        <p:spPr/>
        <p:txBody>
          <a:bodyPr/>
          <a:lstStyle/>
          <a:p>
            <a:pPr algn="ctr"/>
            <a:r>
              <a:rPr lang="en-IN" b="1" u="sng" dirty="0">
                <a:solidFill>
                  <a:srgbClr val="FF0000"/>
                </a:solidFill>
              </a:rPr>
              <a:t>Working of Arduino Colour Sensor</a:t>
            </a:r>
          </a:p>
        </p:txBody>
      </p:sp>
      <p:sp>
        <p:nvSpPr>
          <p:cNvPr id="6" name="Content Placeholder 5">
            <a:extLst>
              <a:ext uri="{FF2B5EF4-FFF2-40B4-BE49-F238E27FC236}">
                <a16:creationId xmlns:a16="http://schemas.microsoft.com/office/drawing/2014/main" id="{2F5E0E88-5C47-481B-ADDC-15FD6A7B1DEF}"/>
              </a:ext>
            </a:extLst>
          </p:cNvPr>
          <p:cNvSpPr>
            <a:spLocks noGrp="1"/>
          </p:cNvSpPr>
          <p:nvPr>
            <p:ph idx="1"/>
          </p:nvPr>
        </p:nvSpPr>
        <p:spPr/>
        <p:txBody>
          <a:bodyPr>
            <a:normAutofit lnSpcReduction="10000"/>
          </a:bodyPr>
          <a:lstStyle/>
          <a:p>
            <a:pPr>
              <a:lnSpc>
                <a:spcPct val="100000"/>
              </a:lnSpc>
            </a:pPr>
            <a:r>
              <a:rPr lang="en-IN" dirty="0"/>
              <a:t> Initially, the coloured gems which are held in the charger drop into the platform attached on the top servo motor.</a:t>
            </a:r>
          </a:p>
          <a:p>
            <a:pPr marL="0" indent="0">
              <a:lnSpc>
                <a:spcPct val="100000"/>
              </a:lnSpc>
              <a:buNone/>
            </a:pPr>
            <a:endParaRPr lang="en-IN" dirty="0"/>
          </a:p>
          <a:p>
            <a:pPr>
              <a:lnSpc>
                <a:spcPct val="100000"/>
              </a:lnSpc>
            </a:pPr>
            <a:r>
              <a:rPr lang="en-IN" dirty="0"/>
              <a:t>Then the servo motor rotates and brings the gem to the colour sensor which detects its colour.</a:t>
            </a:r>
          </a:p>
          <a:p>
            <a:pPr>
              <a:lnSpc>
                <a:spcPct val="100000"/>
              </a:lnSpc>
            </a:pPr>
            <a:endParaRPr lang="en-IN" dirty="0"/>
          </a:p>
          <a:p>
            <a:pPr>
              <a:lnSpc>
                <a:spcPct val="100000"/>
              </a:lnSpc>
            </a:pPr>
            <a:r>
              <a:rPr lang="en-IN" dirty="0"/>
              <a:t>After that the bottom servo motor rotates to the particular position and then the top servo motor rotates again till the gem drop into the guide rail.</a:t>
            </a:r>
          </a:p>
          <a:p>
            <a:pPr marL="0" indent="0">
              <a:buNone/>
            </a:pPr>
            <a:endParaRPr lang="en-IN" dirty="0"/>
          </a:p>
        </p:txBody>
      </p:sp>
    </p:spTree>
    <p:extLst>
      <p:ext uri="{BB962C8B-B14F-4D97-AF65-F5344CB8AC3E}">
        <p14:creationId xmlns:p14="http://schemas.microsoft.com/office/powerpoint/2010/main" val="63097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AF59F9-FBD3-4E29-9F74-E1F98CACDC2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34950"/>
            <a:ext cx="12284075" cy="6858000"/>
          </a:xfrm>
        </p:spPr>
      </p:pic>
      <p:sp>
        <p:nvSpPr>
          <p:cNvPr id="7" name="Text Placeholder 6">
            <a:extLst>
              <a:ext uri="{FF2B5EF4-FFF2-40B4-BE49-F238E27FC236}">
                <a16:creationId xmlns:a16="http://schemas.microsoft.com/office/drawing/2014/main" id="{12DC299F-63D5-4C6B-9543-085637015D21}"/>
              </a:ext>
            </a:extLst>
          </p:cNvPr>
          <p:cNvSpPr>
            <a:spLocks noGrp="1"/>
          </p:cNvSpPr>
          <p:nvPr>
            <p:ph type="body" idx="1"/>
          </p:nvPr>
        </p:nvSpPr>
        <p:spPr>
          <a:xfrm>
            <a:off x="0" y="-234950"/>
            <a:ext cx="11347451" cy="6858000"/>
          </a:xfrm>
        </p:spPr>
        <p:txBody>
          <a:bodyPr>
            <a:noAutofit/>
          </a:bodyPr>
          <a:lstStyle/>
          <a:p>
            <a:pPr algn="ctr"/>
            <a:r>
              <a:rPr lang="en-IN" sz="5000" u="sng" dirty="0">
                <a:solidFill>
                  <a:srgbClr val="FF0000"/>
                </a:solidFill>
              </a:rPr>
              <a:t>Parts used in Arduino Colour Sensor</a:t>
            </a:r>
            <a:endParaRPr lang="en-IN" sz="5000" b="1" u="sng" dirty="0"/>
          </a:p>
          <a:p>
            <a:pPr marL="342900" indent="-342900">
              <a:buFont typeface="Wingdings" panose="05000000000000000000" pitchFamily="2" charset="2"/>
              <a:buChar char="Ø"/>
            </a:pPr>
            <a:endParaRPr lang="en-IN" sz="2500" b="1" u="sng" dirty="0"/>
          </a:p>
          <a:p>
            <a:pPr marL="342900" indent="-342900">
              <a:buFont typeface="Wingdings" panose="05000000000000000000" pitchFamily="2" charset="2"/>
              <a:buChar char="Ø"/>
            </a:pPr>
            <a:r>
              <a:rPr lang="en-IN" sz="2500" b="1" u="sng" dirty="0"/>
              <a:t>Arduino </a:t>
            </a:r>
            <a:r>
              <a:rPr lang="en-IN" sz="2500" b="1" dirty="0"/>
              <a:t>: It </a:t>
            </a:r>
            <a:r>
              <a:rPr lang="en-US" sz="2500" dirty="0"/>
              <a:t>is an open source computer hardware and software company, project, and user community that designs and manufactures </a:t>
            </a:r>
            <a:r>
              <a:rPr lang="en-US" sz="2500" dirty="0">
                <a:hlinkClick r:id="rId3" tooltip="Single-board microcontroller"/>
              </a:rPr>
              <a:t>single-board micro-controllers</a:t>
            </a:r>
            <a:r>
              <a:rPr lang="en-US" sz="2500" dirty="0"/>
              <a:t> and </a:t>
            </a:r>
            <a:r>
              <a:rPr lang="en-US" sz="2500" dirty="0">
                <a:hlinkClick r:id="rId4" tooltip="Microcontroller"/>
              </a:rPr>
              <a:t>micro-controller</a:t>
            </a:r>
            <a:r>
              <a:rPr lang="en-US" sz="2500" dirty="0"/>
              <a:t> kits for building digital devices and interactive objects that can sense and control objects in the physical and digital world. </a:t>
            </a:r>
          </a:p>
          <a:p>
            <a:pPr marL="342900" indent="-342900">
              <a:buFont typeface="Wingdings" panose="05000000000000000000" pitchFamily="2" charset="2"/>
              <a:buChar char="Ø"/>
            </a:pPr>
            <a:endParaRPr lang="en-US" sz="2500" u="sng" dirty="0">
              <a:solidFill>
                <a:schemeClr val="tx1"/>
              </a:solidFill>
            </a:endParaRPr>
          </a:p>
          <a:p>
            <a:pPr marL="342900" indent="-342900">
              <a:buFont typeface="Wingdings" panose="05000000000000000000" pitchFamily="2" charset="2"/>
              <a:buChar char="Ø"/>
            </a:pPr>
            <a:r>
              <a:rPr lang="en-IN" sz="2500" u="sng" dirty="0">
                <a:solidFill>
                  <a:schemeClr val="tx1"/>
                </a:solidFill>
              </a:rPr>
              <a:t>Colour sensor </a:t>
            </a:r>
            <a:r>
              <a:rPr lang="en-IN" sz="2500" dirty="0">
                <a:solidFill>
                  <a:schemeClr val="tx1"/>
                </a:solidFill>
              </a:rPr>
              <a:t>: </a:t>
            </a:r>
            <a:r>
              <a:rPr lang="en-US" sz="2500" dirty="0">
                <a:solidFill>
                  <a:schemeClr val="tx1"/>
                </a:solidFill>
              </a:rPr>
              <a:t>A color sensor has the ability to determine different colors. They will utilize a means of emitting light and then look at the reflected light to determine an object’s color. This will give the machine the actual color of that object.</a:t>
            </a:r>
          </a:p>
          <a:p>
            <a:pPr marL="342900" indent="-342900">
              <a:buFont typeface="Wingdings" panose="05000000000000000000" pitchFamily="2" charset="2"/>
              <a:buChar char="Ø"/>
            </a:pPr>
            <a:endParaRPr lang="en-IN" sz="2500" u="sng" dirty="0"/>
          </a:p>
          <a:p>
            <a:pPr marL="342900" indent="-342900">
              <a:buFont typeface="Wingdings" panose="05000000000000000000" pitchFamily="2" charset="2"/>
              <a:buChar char="Ø"/>
            </a:pPr>
            <a:r>
              <a:rPr lang="en-IN" sz="2500" u="sng" dirty="0"/>
              <a:t>Servo Motor</a:t>
            </a:r>
            <a:r>
              <a:rPr lang="en-IN" sz="2500" dirty="0"/>
              <a:t> : </a:t>
            </a:r>
            <a:r>
              <a:rPr lang="en-US" sz="2500" dirty="0"/>
              <a:t>A </a:t>
            </a:r>
            <a:r>
              <a:rPr lang="en-US" sz="2500" b="1" dirty="0"/>
              <a:t>servomotor</a:t>
            </a:r>
            <a:r>
              <a:rPr lang="en-US" sz="2500" dirty="0"/>
              <a:t> is a </a:t>
            </a:r>
            <a:r>
              <a:rPr lang="en-US" sz="2500" dirty="0">
                <a:hlinkClick r:id="rId5" tooltip="Rotary actuator"/>
              </a:rPr>
              <a:t>rotary actuator</a:t>
            </a:r>
            <a:r>
              <a:rPr lang="en-US" sz="2500" dirty="0"/>
              <a:t> or </a:t>
            </a:r>
            <a:r>
              <a:rPr lang="en-US" sz="2500" dirty="0">
                <a:hlinkClick r:id="rId6" tooltip="Linear actuator"/>
              </a:rPr>
              <a:t>linear actuator</a:t>
            </a:r>
            <a:r>
              <a:rPr lang="en-US" sz="2500" dirty="0"/>
              <a:t> that allows for precise control of angular or linear position, velocity and acceleration . It consists of a suitable motor coupled to a sensor for position feedback. It also requires a relatively sophisticated controller, often a dedicated module designed specifically for use with servomotors. </a:t>
            </a:r>
            <a:endParaRPr lang="en-IN" sz="2500" dirty="0">
              <a:solidFill>
                <a:schemeClr val="tx1"/>
              </a:solidFill>
            </a:endParaRPr>
          </a:p>
        </p:txBody>
      </p:sp>
    </p:spTree>
    <p:extLst>
      <p:ext uri="{BB962C8B-B14F-4D97-AF65-F5344CB8AC3E}">
        <p14:creationId xmlns:p14="http://schemas.microsoft.com/office/powerpoint/2010/main" val="26095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A9618-D0D1-485E-B261-F1D0D3027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12192000" cy="6858000"/>
          </a:xfrm>
          <a:prstGeom prst="rect">
            <a:avLst/>
          </a:prstGeom>
        </p:spPr>
      </p:pic>
      <p:sp>
        <p:nvSpPr>
          <p:cNvPr id="6" name="Title 5">
            <a:extLst>
              <a:ext uri="{FF2B5EF4-FFF2-40B4-BE49-F238E27FC236}">
                <a16:creationId xmlns:a16="http://schemas.microsoft.com/office/drawing/2014/main" id="{AA2A4EFD-1167-4026-AD25-5D9EA5558A7C}"/>
              </a:ext>
            </a:extLst>
          </p:cNvPr>
          <p:cNvSpPr>
            <a:spLocks noGrp="1"/>
          </p:cNvSpPr>
          <p:nvPr>
            <p:ph type="title"/>
          </p:nvPr>
        </p:nvSpPr>
        <p:spPr/>
        <p:txBody>
          <a:bodyPr/>
          <a:lstStyle/>
          <a:p>
            <a:r>
              <a:rPr lang="en-IN" u="sng" dirty="0">
                <a:solidFill>
                  <a:srgbClr val="FF0000"/>
                </a:solidFill>
              </a:rPr>
              <a:t>Applications of Arduino Colour Sensor</a:t>
            </a:r>
          </a:p>
        </p:txBody>
      </p:sp>
      <p:sp>
        <p:nvSpPr>
          <p:cNvPr id="7" name="Content Placeholder 6">
            <a:extLst>
              <a:ext uri="{FF2B5EF4-FFF2-40B4-BE49-F238E27FC236}">
                <a16:creationId xmlns:a16="http://schemas.microsoft.com/office/drawing/2014/main" id="{B43C54CD-9FA6-40BA-8CDE-3899FF139DE0}"/>
              </a:ext>
            </a:extLst>
          </p:cNvPr>
          <p:cNvSpPr>
            <a:spLocks noGrp="1"/>
          </p:cNvSpPr>
          <p:nvPr>
            <p:ph idx="1"/>
          </p:nvPr>
        </p:nvSpPr>
        <p:spPr/>
        <p:txBody>
          <a:bodyPr/>
          <a:lstStyle/>
          <a:p>
            <a:pPr algn="just">
              <a:lnSpc>
                <a:spcPct val="150000"/>
              </a:lnSpc>
              <a:buFont typeface="Wingdings" panose="05000000000000000000" pitchFamily="2" charset="2"/>
              <a:buChar char="q"/>
            </a:pPr>
            <a:r>
              <a:rPr lang="en-IN" dirty="0">
                <a:solidFill>
                  <a:schemeClr val="tx1"/>
                </a:solidFill>
              </a:rPr>
              <a:t> Grain industry</a:t>
            </a:r>
          </a:p>
          <a:p>
            <a:pPr algn="just">
              <a:lnSpc>
                <a:spcPct val="150000"/>
              </a:lnSpc>
              <a:buFont typeface="Wingdings" panose="05000000000000000000" pitchFamily="2" charset="2"/>
              <a:buChar char="q"/>
            </a:pPr>
            <a:r>
              <a:rPr lang="en-IN" dirty="0"/>
              <a:t> Food Industry</a:t>
            </a:r>
          </a:p>
          <a:p>
            <a:pPr algn="just">
              <a:lnSpc>
                <a:spcPct val="150000"/>
              </a:lnSpc>
              <a:buFont typeface="Wingdings" panose="05000000000000000000" pitchFamily="2" charset="2"/>
              <a:buChar char="q"/>
            </a:pPr>
            <a:r>
              <a:rPr lang="en-IN" dirty="0">
                <a:solidFill>
                  <a:schemeClr val="tx1"/>
                </a:solidFill>
              </a:rPr>
              <a:t> Diamond </a:t>
            </a:r>
            <a:r>
              <a:rPr lang="en-IN" dirty="0"/>
              <a:t>Industry</a:t>
            </a:r>
          </a:p>
          <a:p>
            <a:pPr algn="just">
              <a:lnSpc>
                <a:spcPct val="150000"/>
              </a:lnSpc>
              <a:buFont typeface="Wingdings" panose="05000000000000000000" pitchFamily="2" charset="2"/>
              <a:buChar char="q"/>
            </a:pPr>
            <a:r>
              <a:rPr lang="en-IN" dirty="0">
                <a:solidFill>
                  <a:schemeClr val="tx1"/>
                </a:solidFill>
              </a:rPr>
              <a:t> Mining Industry</a:t>
            </a:r>
          </a:p>
          <a:p>
            <a:pPr algn="just">
              <a:lnSpc>
                <a:spcPct val="150000"/>
              </a:lnSpc>
              <a:buFont typeface="Wingdings" panose="05000000000000000000" pitchFamily="2" charset="2"/>
              <a:buChar char="q"/>
            </a:pPr>
            <a:r>
              <a:rPr lang="en-IN" dirty="0"/>
              <a:t>In Recycling</a:t>
            </a:r>
            <a:endParaRPr lang="en-IN" dirty="0">
              <a:solidFill>
                <a:schemeClr val="tx1"/>
              </a:solidFill>
            </a:endParaRPr>
          </a:p>
        </p:txBody>
      </p:sp>
    </p:spTree>
    <p:extLst>
      <p:ext uri="{BB962C8B-B14F-4D97-AF65-F5344CB8AC3E}">
        <p14:creationId xmlns:p14="http://schemas.microsoft.com/office/powerpoint/2010/main" val="379553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7C3325-BF68-4F82-99BB-44683E2F6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0550"/>
            <a:ext cx="12192000" cy="7448550"/>
          </a:xfrm>
          <a:prstGeom prst="rect">
            <a:avLst/>
          </a:prstGeom>
        </p:spPr>
      </p:pic>
      <p:pic>
        <p:nvPicPr>
          <p:cNvPr id="5" name="WhatsApp Video 2018-09-06 at 12.20.45 AM">
            <a:hlinkClick r:id="" action="ppaction://media"/>
            <a:extLst>
              <a:ext uri="{FF2B5EF4-FFF2-40B4-BE49-F238E27FC236}">
                <a16:creationId xmlns:a16="http://schemas.microsoft.com/office/drawing/2014/main" id="{180C896D-F180-4DAF-80D4-5F5897FE7E5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807732" y="338554"/>
            <a:ext cx="8523266" cy="6298228"/>
          </a:xfrm>
          <a:prstGeom prst="rect">
            <a:avLst/>
          </a:prstGeom>
        </p:spPr>
      </p:pic>
      <p:sp>
        <p:nvSpPr>
          <p:cNvPr id="6" name="Rectangle 5">
            <a:extLst>
              <a:ext uri="{FF2B5EF4-FFF2-40B4-BE49-F238E27FC236}">
                <a16:creationId xmlns:a16="http://schemas.microsoft.com/office/drawing/2014/main" id="{EA7ECA80-4E68-4DF5-A02D-A09C8C50EDB8}"/>
              </a:ext>
            </a:extLst>
          </p:cNvPr>
          <p:cNvSpPr/>
          <p:nvPr/>
        </p:nvSpPr>
        <p:spPr>
          <a:xfrm>
            <a:off x="-1" y="-590550"/>
            <a:ext cx="12191999" cy="707886"/>
          </a:xfrm>
          <a:prstGeom prst="rect">
            <a:avLst/>
          </a:prstGeom>
        </p:spPr>
        <p:txBody>
          <a:bodyPr wrap="square">
            <a:spAutoFit/>
          </a:bodyPr>
          <a:lstStyle/>
          <a:p>
            <a:pPr algn="ctr"/>
            <a:r>
              <a:rPr lang="en-IN" sz="4000" u="sng" dirty="0">
                <a:solidFill>
                  <a:srgbClr val="FF0000"/>
                </a:solidFill>
              </a:rPr>
              <a:t>Demonstration Video</a:t>
            </a:r>
            <a:endParaRPr lang="en-US" sz="4000" dirty="0"/>
          </a:p>
        </p:txBody>
      </p:sp>
    </p:spTree>
    <p:extLst>
      <p:ext uri="{BB962C8B-B14F-4D97-AF65-F5344CB8AC3E}">
        <p14:creationId xmlns:p14="http://schemas.microsoft.com/office/powerpoint/2010/main" val="40180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16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9CFA02-7C66-4D26-855A-C13D931CD6A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1" name="Title 10">
            <a:extLst>
              <a:ext uri="{FF2B5EF4-FFF2-40B4-BE49-F238E27FC236}">
                <a16:creationId xmlns:a16="http://schemas.microsoft.com/office/drawing/2014/main" id="{F3AFCD10-6B5B-499E-AF8C-061B4F154BE5}"/>
              </a:ext>
            </a:extLst>
          </p:cNvPr>
          <p:cNvSpPr>
            <a:spLocks noGrp="1"/>
          </p:cNvSpPr>
          <p:nvPr>
            <p:ph type="title"/>
          </p:nvPr>
        </p:nvSpPr>
        <p:spPr>
          <a:xfrm>
            <a:off x="0" y="2092569"/>
            <a:ext cx="12192000" cy="4044462"/>
          </a:xfrm>
        </p:spPr>
        <p:txBody>
          <a:bodyPr>
            <a:normAutofit/>
          </a:bodyPr>
          <a:lstStyle/>
          <a:p>
            <a:pPr algn="ctr"/>
            <a:r>
              <a:rPr lang="en-IN" sz="2700" b="1" dirty="0"/>
              <a:t>The experimentation work is mainly based on basic colour detection of various objects. Colour objects count calculation and sorting to avoid wastage of time and manpower. This system can be implemented in any mechanical industry at dispatch unit for colour based object packing. With slight software changes this system can be integrated to determine shape of different objects as well as fault finding in different jobs.</a:t>
            </a:r>
            <a:endParaRPr lang="en-IN" sz="2700" b="1" u="sng" dirty="0"/>
          </a:p>
        </p:txBody>
      </p:sp>
      <p:sp>
        <p:nvSpPr>
          <p:cNvPr id="6" name="Title 5">
            <a:extLst>
              <a:ext uri="{FF2B5EF4-FFF2-40B4-BE49-F238E27FC236}">
                <a16:creationId xmlns:a16="http://schemas.microsoft.com/office/drawing/2014/main" id="{9D7DA99B-0EAA-4093-BB5E-020F9159111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u="sng" dirty="0">
                <a:solidFill>
                  <a:srgbClr val="FF0000"/>
                </a:solidFill>
              </a:rPr>
              <a:t>Future Scope of Colour Detection</a:t>
            </a:r>
          </a:p>
        </p:txBody>
      </p:sp>
    </p:spTree>
    <p:extLst>
      <p:ext uri="{BB962C8B-B14F-4D97-AF65-F5344CB8AC3E}">
        <p14:creationId xmlns:p14="http://schemas.microsoft.com/office/powerpoint/2010/main" val="31057395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TotalTime>
  <Words>332</Words>
  <Application>Microsoft Office PowerPoint</Application>
  <PresentationFormat>Widescreen</PresentationFormat>
  <Paragraphs>24</Paragraphs>
  <Slides>6</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Working of Arduino Colour Sensor</vt:lpstr>
      <vt:lpstr>PowerPoint Presentation</vt:lpstr>
      <vt:lpstr>Applications of Arduino Colour Sensor</vt:lpstr>
      <vt:lpstr>PowerPoint Presentation</vt:lpstr>
      <vt:lpstr>The experimentation work is mainly based on basic colour detection of various objects. Colour objects count calculation and sorting to avoid wastage of time and manpower. This system can be implemented in any mechanical industry at dispatch unit for colour based object packing. With slight software changes this system can be integrated to determine shape of different objects as well as fault finding in different jobs.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Colour Sensor</dc:title>
  <dc:creator>Nawazia m</dc:creator>
  <cp:lastModifiedBy>Parth Goel</cp:lastModifiedBy>
  <cp:revision>18</cp:revision>
  <dcterms:created xsi:type="dcterms:W3CDTF">2018-09-06T13:24:07Z</dcterms:created>
  <dcterms:modified xsi:type="dcterms:W3CDTF">2018-09-15T08:15:53Z</dcterms:modified>
</cp:coreProperties>
</file>