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257" r:id="rId4"/>
    <p:sldId id="444" r:id="rId5"/>
    <p:sldId id="445" r:id="rId6"/>
    <p:sldId id="446" r:id="rId7"/>
    <p:sldId id="447" r:id="rId8"/>
  </p:sldIdLst>
  <p:sldSz cx="13817600" cy="77724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352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gxNh1z8zdh9e+YjL77FCgd83Ed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728" y="168"/>
      </p:cViewPr>
      <p:guideLst>
        <p:guide pos="4352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6858000" cy="38587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59265" y="4047144"/>
            <a:ext cx="5030362" cy="489569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959265" y="4047144"/>
            <a:ext cx="5030362" cy="489569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6858000" cy="3859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959265" y="4047144"/>
            <a:ext cx="5030362" cy="489569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6858000" cy="3859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3bf410789e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3bf410789e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43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3bf410789e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3bf410789e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39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3bf410789e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3bf410789e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27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3bf410789e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3bf410789e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11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urse Title">
  <p:cSld name="Course Title">
    <p:bg>
      <p:bgPr>
        <a:solidFill>
          <a:srgbClr val="2C343D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2945" y="1950167"/>
            <a:ext cx="7534656" cy="582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0" descr="Cloude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33" y="458009"/>
            <a:ext cx="2194561" cy="26553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0"/>
          <p:cNvSpPr txBox="1"/>
          <p:nvPr/>
        </p:nvSpPr>
        <p:spPr>
          <a:xfrm>
            <a:off x="302788" y="726319"/>
            <a:ext cx="35661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Educational Services</a:t>
            </a:r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ctrTitle"/>
          </p:nvPr>
        </p:nvSpPr>
        <p:spPr>
          <a:xfrm>
            <a:off x="399725" y="2706957"/>
            <a:ext cx="93817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body" idx="1"/>
          </p:nvPr>
        </p:nvSpPr>
        <p:spPr>
          <a:xfrm>
            <a:off x="162540" y="7175117"/>
            <a:ext cx="914909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402336" y="338328"/>
            <a:ext cx="1301191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5868"/>
              </a:buClr>
              <a:buSzPts val="2400"/>
              <a:buFont typeface="Arial"/>
              <a:buNone/>
              <a:defRPr sz="2400" b="1" i="0">
                <a:solidFill>
                  <a:srgbClr val="3058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402336" y="886968"/>
            <a:ext cx="13011912" cy="630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 b="1" i="0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2700" marR="0" lvl="0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" marR="0" lvl="1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" marR="0" lvl="2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00" marR="0" lvl="3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700" marR="0" lvl="4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0" marR="0" lvl="5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700" marR="0" lvl="6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700" marR="0" lvl="7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700" marR="0" lvl="8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w/ Subtitle">
  <p:cSld name="Multi-use w/ Sub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33307" y="690880"/>
            <a:ext cx="12550987" cy="63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None/>
              <a:defRPr sz="3324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72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72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72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72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72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72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72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72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33307" y="1243584"/>
            <a:ext cx="12550987" cy="46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45700" anchor="t" anchorCtr="0">
            <a:noAutofit/>
          </a:bodyPr>
          <a:lstStyle>
            <a:lvl1pPr marL="690875" lvl="0" indent="-345437" algn="l">
              <a:spcBef>
                <a:spcPts val="0"/>
              </a:spcBef>
              <a:spcAft>
                <a:spcPts val="0"/>
              </a:spcAft>
              <a:buSzPts val="1300"/>
              <a:buNone/>
              <a:defRPr sz="2418" b="0" i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381750" lvl="1" indent="-345437" algn="l">
              <a:spcBef>
                <a:spcPts val="0"/>
              </a:spcBef>
              <a:spcAft>
                <a:spcPts val="0"/>
              </a:spcAft>
              <a:buSzPts val="1300"/>
              <a:buNone/>
              <a:defRPr sz="2418">
                <a:solidFill>
                  <a:schemeClr val="accent1"/>
                </a:solidFill>
              </a:defRPr>
            </a:lvl2pPr>
            <a:lvl3pPr marL="2072625" lvl="2" indent="-345437" algn="l">
              <a:spcBef>
                <a:spcPts val="0"/>
              </a:spcBef>
              <a:spcAft>
                <a:spcPts val="0"/>
              </a:spcAft>
              <a:buSzPts val="1300"/>
              <a:buNone/>
              <a:defRPr sz="2418">
                <a:solidFill>
                  <a:schemeClr val="accent1"/>
                </a:solidFill>
              </a:defRPr>
            </a:lvl3pPr>
            <a:lvl4pPr marL="2763500" lvl="3" indent="-345437" algn="l">
              <a:spcBef>
                <a:spcPts val="0"/>
              </a:spcBef>
              <a:spcAft>
                <a:spcPts val="0"/>
              </a:spcAft>
              <a:buSzPts val="1300"/>
              <a:buNone/>
              <a:defRPr sz="2418">
                <a:solidFill>
                  <a:schemeClr val="accent1"/>
                </a:solidFill>
              </a:defRPr>
            </a:lvl4pPr>
            <a:lvl5pPr marL="3454375" lvl="4" indent="-345437" algn="l">
              <a:spcBef>
                <a:spcPts val="0"/>
              </a:spcBef>
              <a:spcAft>
                <a:spcPts val="0"/>
              </a:spcAft>
              <a:buSzPts val="1300"/>
              <a:buNone/>
              <a:defRPr sz="2418">
                <a:solidFill>
                  <a:schemeClr val="accent1"/>
                </a:solidFill>
              </a:defRPr>
            </a:lvl5pPr>
            <a:lvl6pPr marL="4145250" lvl="5" indent="-51815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36124" lvl="6" indent="-51815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526999" lvl="7" indent="-51815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217874" lvl="8" indent="-51815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31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">
  <p:cSld name="Chapter 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31"/>
          <p:cNvCxnSpPr/>
          <p:nvPr/>
        </p:nvCxnSpPr>
        <p:spPr>
          <a:xfrm>
            <a:off x="402336" y="2655949"/>
            <a:ext cx="9089136" cy="0"/>
          </a:xfrm>
          <a:prstGeom prst="straightConnector1">
            <a:avLst/>
          </a:prstGeom>
          <a:noFill/>
          <a:ln w="12700" cap="flat" cmpd="sng">
            <a:solidFill>
              <a:srgbClr val="9F9F9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402336" y="1558298"/>
            <a:ext cx="9089136" cy="106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sz="30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402336" y="2686467"/>
            <a:ext cx="2653098" cy="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31" descr="Clouder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5545" y="540786"/>
            <a:ext cx="2752344" cy="33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urse Title">
  <p:cSld name="Course Title">
    <p:bg>
      <p:bgPr>
        <a:solidFill>
          <a:srgbClr val="2C343D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2945" y="1950167"/>
            <a:ext cx="7534656" cy="5822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9" descr="Cloude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33" y="458009"/>
            <a:ext cx="2194561" cy="26553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9"/>
          <p:cNvSpPr txBox="1"/>
          <p:nvPr/>
        </p:nvSpPr>
        <p:spPr>
          <a:xfrm>
            <a:off x="302788" y="726319"/>
            <a:ext cx="35661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Educational Services</a:t>
            </a:r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ctrTitle"/>
          </p:nvPr>
        </p:nvSpPr>
        <p:spPr>
          <a:xfrm>
            <a:off x="399725" y="2706957"/>
            <a:ext cx="93817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162540" y="7175117"/>
            <a:ext cx="914909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">
  <p:cSld name="Numbered Lis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body" idx="1"/>
          </p:nvPr>
        </p:nvSpPr>
        <p:spPr>
          <a:xfrm>
            <a:off x="402336" y="886968"/>
            <a:ext cx="13011912" cy="630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AutoNum type="arabicPeriod"/>
              <a:defRPr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AutoNum type="alphaLcPeriod"/>
              <a:defRPr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AutoNum type="romanLcPeriod"/>
              <a:defRPr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AutoNum type="alphaUcPeriod"/>
              <a:defRPr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AutoNum type="romanUcPeriod"/>
              <a:defRPr/>
            </a:lvl5pPr>
            <a:lvl6pPr marL="2743200" lvl="5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AutoNum type="arabicPeriod"/>
              <a:defRPr/>
            </a:lvl6pPr>
            <a:lvl7pPr marL="3200400" lvl="6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AutoNum type="alphaLcPeriod"/>
              <a:defRPr/>
            </a:lvl7pPr>
            <a:lvl8pPr marL="3657600" lvl="7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AutoNum type="romanLcPeriod"/>
              <a:defRPr/>
            </a:lvl8pPr>
            <a:lvl9pPr marL="4114800" lvl="8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AutoNum type="alphaUcPeriod"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title"/>
          </p:nvPr>
        </p:nvSpPr>
        <p:spPr>
          <a:xfrm>
            <a:off x="402336" y="336260"/>
            <a:ext cx="1301191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402336" y="336260"/>
            <a:ext cx="1301191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Chapters">
  <p:cSld name="Course Chapter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/>
        </p:nvSpPr>
        <p:spPr>
          <a:xfrm>
            <a:off x="402336" y="338328"/>
            <a:ext cx="1301191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Course Chapters</a:t>
            </a:r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1"/>
          </p:nvPr>
        </p:nvSpPr>
        <p:spPr>
          <a:xfrm>
            <a:off x="310896" y="886968"/>
            <a:ext cx="13113004" cy="627864"/>
          </a:xfrm>
          <a:prstGeom prst="rect">
            <a:avLst/>
          </a:prstGeom>
          <a:solidFill>
            <a:srgbClr val="DDFBFE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FAFAF"/>
              </a:buClr>
              <a:buSzPts val="2400"/>
              <a:buFont typeface="Noto Sans Symbols"/>
              <a:buChar char="▪"/>
              <a:defRPr sz="2400" b="1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  <a:defRPr b="1"/>
            </a:lvl2pPr>
            <a:lvl3pPr marL="1371600" lvl="2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  <a:defRPr b="1"/>
            </a:lvl3pPr>
            <a:lvl4pPr marL="1828800" lvl="3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  <a:defRPr b="1"/>
            </a:lvl4pPr>
            <a:lvl5pPr marL="2286000" lvl="4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  <a:defRPr b="1"/>
            </a:lvl5pPr>
            <a:lvl6pPr marL="2743200" lvl="5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  <a:defRPr b="1"/>
            </a:lvl6pPr>
            <a:lvl7pPr marL="3200400" lvl="6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  <a:defRPr b="1"/>
            </a:lvl7pPr>
            <a:lvl8pPr marL="3657600" lvl="7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  <a:defRPr b="1"/>
            </a:lvl8pPr>
            <a:lvl9pPr marL="4114800" lvl="8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 Only">
  <p:cSld name="Title and Footer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>
            <a:spLocks noGrp="1"/>
          </p:cNvSpPr>
          <p:nvPr>
            <p:ph type="title"/>
          </p:nvPr>
        </p:nvSpPr>
        <p:spPr>
          <a:xfrm>
            <a:off x="402336" y="336260"/>
            <a:ext cx="1301191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0182" y="708659"/>
            <a:ext cx="3768436" cy="33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9316" y="2537459"/>
            <a:ext cx="9358284" cy="52349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0"/>
          <p:cNvSpPr/>
          <p:nvPr/>
        </p:nvSpPr>
        <p:spPr>
          <a:xfrm>
            <a:off x="1570182" y="2656674"/>
            <a:ext cx="7324026" cy="0"/>
          </a:xfrm>
          <a:custGeom>
            <a:avLst/>
            <a:gdLst/>
            <a:ahLst/>
            <a:cxnLst/>
            <a:rect l="l" t="t" r="r" b="b"/>
            <a:pathLst>
              <a:path w="5331460" h="120000" extrusionOk="0">
                <a:moveTo>
                  <a:pt x="5330952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0"/>
          <p:cNvSpPr txBox="1">
            <a:spLocks noGrp="1"/>
          </p:cNvSpPr>
          <p:nvPr>
            <p:ph type="ctrTitle"/>
          </p:nvPr>
        </p:nvSpPr>
        <p:spPr>
          <a:xfrm>
            <a:off x="1552735" y="2178835"/>
            <a:ext cx="6540680" cy="42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5868"/>
              </a:buClr>
              <a:buSzPts val="3000"/>
              <a:buFont typeface="Arial"/>
              <a:buNone/>
              <a:defRPr sz="3000" b="1" i="0">
                <a:solidFill>
                  <a:srgbClr val="3058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subTitle" idx="1"/>
          </p:nvPr>
        </p:nvSpPr>
        <p:spPr>
          <a:xfrm>
            <a:off x="2072640" y="4352544"/>
            <a:ext cx="9672320" cy="40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lvl="1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2700" marR="0" lvl="0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" marR="0" lvl="1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" marR="0" lvl="2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00" marR="0" lvl="3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700" marR="0" lvl="4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0" marR="0" lvl="5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700" marR="0" lvl="6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700" marR="0" lvl="7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700" marR="0" lvl="8" indent="0" algn="l" rtl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body" idx="1"/>
          </p:nvPr>
        </p:nvSpPr>
        <p:spPr>
          <a:xfrm>
            <a:off x="402336" y="886968"/>
            <a:ext cx="13011912" cy="630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TR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Google Shape;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408" y="7287786"/>
            <a:ext cx="941832" cy="1139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8"/>
          <p:cNvSpPr txBox="1"/>
          <p:nvPr/>
        </p:nvSpPr>
        <p:spPr>
          <a:xfrm>
            <a:off x="130546" y="7381395"/>
            <a:ext cx="17003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D7D7D"/>
                </a:solidFill>
                <a:latin typeface="Roboto"/>
                <a:ea typeface="Roboto"/>
                <a:cs typeface="Roboto"/>
                <a:sym typeface="Roboto"/>
              </a:rPr>
              <a:t>Educational Services</a:t>
            </a:r>
            <a:endParaRPr/>
          </a:p>
        </p:txBody>
      </p:sp>
      <p:cxnSp>
        <p:nvCxnSpPr>
          <p:cNvPr id="9" name="Google Shape;9;p28"/>
          <p:cNvCxnSpPr/>
          <p:nvPr/>
        </p:nvCxnSpPr>
        <p:spPr>
          <a:xfrm>
            <a:off x="402336" y="722376"/>
            <a:ext cx="13011912" cy="0"/>
          </a:xfrm>
          <a:prstGeom prst="straightConnector1">
            <a:avLst/>
          </a:prstGeom>
          <a:noFill/>
          <a:ln w="12700" cap="flat" cmpd="sng">
            <a:solidFill>
              <a:srgbClr val="9F9F9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402336" y="338328"/>
            <a:ext cx="1301191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/>
          <p:nvPr/>
        </p:nvSpPr>
        <p:spPr>
          <a:xfrm>
            <a:off x="3410363" y="7396754"/>
            <a:ext cx="7177401" cy="2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u="none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rPr>
              <a:t>Copyright © 2010–2021 Cloudera. All rights reserved. Not to be reproduced or shared without prior written consent from Cloudera.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u="none">
              <a:solidFill>
                <a:srgbClr val="9F9F9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u="none">
              <a:solidFill>
                <a:srgbClr val="9F9F9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2">
          <p15:clr>
            <a:srgbClr val="F26B43"/>
          </p15:clr>
        </p15:guide>
        <p15:guide id="2" pos="8450">
          <p15:clr>
            <a:srgbClr val="F26B43"/>
          </p15:clr>
        </p15:guide>
        <p15:guide id="3" orient="horz" pos="4537">
          <p15:clr>
            <a:srgbClr val="F26B43"/>
          </p15:clr>
        </p15:guide>
        <p15:guide id="4" pos="2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>
            <a:spLocks noGrp="1"/>
          </p:cNvSpPr>
          <p:nvPr>
            <p:ph type="body" idx="1"/>
          </p:nvPr>
        </p:nvSpPr>
        <p:spPr>
          <a:xfrm>
            <a:off x="402336" y="886968"/>
            <a:ext cx="13011912" cy="630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TR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TR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31408" y="7287786"/>
            <a:ext cx="941832" cy="1139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7"/>
          <p:cNvSpPr txBox="1"/>
          <p:nvPr/>
        </p:nvSpPr>
        <p:spPr>
          <a:xfrm>
            <a:off x="130546" y="7381395"/>
            <a:ext cx="17003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D7D7D"/>
                </a:solidFill>
                <a:latin typeface="Roboto"/>
                <a:ea typeface="Roboto"/>
                <a:cs typeface="Roboto"/>
                <a:sym typeface="Roboto"/>
              </a:rPr>
              <a:t>Educational Services</a:t>
            </a:r>
            <a:endParaRPr/>
          </a:p>
        </p:txBody>
      </p:sp>
      <p:cxnSp>
        <p:nvCxnSpPr>
          <p:cNvPr id="23" name="Google Shape;23;p27"/>
          <p:cNvCxnSpPr/>
          <p:nvPr/>
        </p:nvCxnSpPr>
        <p:spPr>
          <a:xfrm>
            <a:off x="402336" y="722376"/>
            <a:ext cx="13011912" cy="0"/>
          </a:xfrm>
          <a:prstGeom prst="straightConnector1">
            <a:avLst/>
          </a:prstGeom>
          <a:noFill/>
          <a:ln w="12700" cap="flat" cmpd="sng">
            <a:solidFill>
              <a:srgbClr val="9F9F9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402336" y="338328"/>
            <a:ext cx="13011912" cy="3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7"/>
          <p:cNvSpPr txBox="1"/>
          <p:nvPr/>
        </p:nvSpPr>
        <p:spPr>
          <a:xfrm>
            <a:off x="3044283" y="7396754"/>
            <a:ext cx="7543481" cy="27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u="none" dirty="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rPr>
              <a:t>Copyright © 2010–2024 Cloudera. All rights reserved. Not to be reproduced or shared without prior written consent from Cloudera.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u="none" dirty="0">
              <a:solidFill>
                <a:srgbClr val="9F9F9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u="none" dirty="0">
              <a:solidFill>
                <a:srgbClr val="9F9F9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2">
          <p15:clr>
            <a:srgbClr val="F26B43"/>
          </p15:clr>
        </p15:guide>
        <p15:guide id="2" pos="8450">
          <p15:clr>
            <a:srgbClr val="F26B43"/>
          </p15:clr>
        </p15:guide>
        <p15:guide id="3" orient="horz" pos="4537">
          <p15:clr>
            <a:srgbClr val="F26B43"/>
          </p15:clr>
        </p15:guide>
        <p15:guide id="4" pos="2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399725" y="2706957"/>
            <a:ext cx="93817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b="1" dirty="0" err="1">
                <a:latin typeface="Calibri" panose="020F0502020204030204" pitchFamily="34" charset="0"/>
                <a:cs typeface="Calibri" panose="020F0502020204030204" pitchFamily="34" charset="0"/>
              </a:rPr>
              <a:t>Mlops</a:t>
            </a: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 Instructor Guide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162540" y="7175117"/>
            <a:ext cx="914909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95282" lvl="0" indent="-29528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402336" y="1558298"/>
            <a:ext cx="9089136" cy="106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r>
              <a:rPr lang="en" b="1" dirty="0" err="1">
                <a:latin typeface="Calibri" panose="020F0502020204030204" pitchFamily="34" charset="0"/>
                <a:cs typeface="Calibri" panose="020F0502020204030204" pitchFamily="34" charset="0"/>
              </a:rPr>
              <a:t>Mlops</a:t>
            </a: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 Instructor Guide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3bf410789e_0_1499"/>
          <p:cNvSpPr txBox="1">
            <a:spLocks noGrp="1"/>
          </p:cNvSpPr>
          <p:nvPr>
            <p:ph type="title"/>
          </p:nvPr>
        </p:nvSpPr>
        <p:spPr>
          <a:xfrm>
            <a:off x="478927" y="169079"/>
            <a:ext cx="12550987" cy="631493"/>
          </a:xfrm>
          <a:prstGeom prst="rect">
            <a:avLst/>
          </a:prstGeom>
        </p:spPr>
        <p:txBody>
          <a:bodyPr spcFirstLastPara="1" wrap="square" lIns="0" tIns="138153" rIns="0" bIns="138153" anchor="t" anchorCtr="0">
            <a:no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Day1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1305" name="Google Shape;1305;g23bf410789e_0_1499"/>
          <p:cNvSpPr txBox="1"/>
          <p:nvPr/>
        </p:nvSpPr>
        <p:spPr>
          <a:xfrm>
            <a:off x="2786376" y="2541009"/>
            <a:ext cx="1055813" cy="63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endParaRPr sz="2116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2340BB-BFC7-01D4-A6AB-B411B5EC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89" y="1948501"/>
            <a:ext cx="13817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287260-4E9F-8F6A-F433-31DEC8887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52472"/>
              </p:ext>
            </p:extLst>
          </p:nvPr>
        </p:nvGraphicFramePr>
        <p:xfrm>
          <a:off x="1464485" y="1591215"/>
          <a:ext cx="9286504" cy="472645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20575">
                  <a:extLst>
                    <a:ext uri="{9D8B030D-6E8A-4147-A177-3AD203B41FA5}">
                      <a16:colId xmlns:a16="http://schemas.microsoft.com/office/drawing/2014/main" val="809128270"/>
                    </a:ext>
                  </a:extLst>
                </a:gridCol>
                <a:gridCol w="1998875">
                  <a:extLst>
                    <a:ext uri="{9D8B030D-6E8A-4147-A177-3AD203B41FA5}">
                      <a16:colId xmlns:a16="http://schemas.microsoft.com/office/drawing/2014/main" val="1005560882"/>
                    </a:ext>
                  </a:extLst>
                </a:gridCol>
                <a:gridCol w="4061361">
                  <a:extLst>
                    <a:ext uri="{9D8B030D-6E8A-4147-A177-3AD203B41FA5}">
                      <a16:colId xmlns:a16="http://schemas.microsoft.com/office/drawing/2014/main" val="1817106408"/>
                    </a:ext>
                  </a:extLst>
                </a:gridCol>
                <a:gridCol w="2505693">
                  <a:extLst>
                    <a:ext uri="{9D8B030D-6E8A-4147-A177-3AD203B41FA5}">
                      <a16:colId xmlns:a16="http://schemas.microsoft.com/office/drawing/2014/main" val="3761578640"/>
                    </a:ext>
                  </a:extLst>
                </a:gridCol>
              </a:tblGrid>
              <a:tr h="46886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Duration (min)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215813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Slides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Introduction.pptx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0969657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Slides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 to </a:t>
                      </a:r>
                      <a:r>
                        <a:rPr lang="en-IN" sz="15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MLOps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2909980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Slides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Git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9658412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Exercise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Git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30                                     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2329381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Slides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 to CI-CD Concepts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899228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Exercise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GitHub Actions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7091501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Exercise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CI/CD Pipeline Using GitHub Actions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458697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Slides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 to Docker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2294025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Exercise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Docker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9608335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Exercise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CI/CD project using GitHub Actions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0552697"/>
                  </a:ext>
                </a:extLst>
              </a:tr>
              <a:tr h="350420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Slides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 to </a:t>
                      </a:r>
                      <a:r>
                        <a:rPr lang="en-IN" sz="15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kubernetes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679395"/>
                  </a:ext>
                </a:extLst>
              </a:tr>
              <a:tr h="402972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Exercise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Kubernetes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78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92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3bf410789e_0_1499"/>
          <p:cNvSpPr txBox="1">
            <a:spLocks noGrp="1"/>
          </p:cNvSpPr>
          <p:nvPr>
            <p:ph type="title"/>
          </p:nvPr>
        </p:nvSpPr>
        <p:spPr>
          <a:xfrm>
            <a:off x="443302" y="203992"/>
            <a:ext cx="12550987" cy="631493"/>
          </a:xfrm>
          <a:prstGeom prst="rect">
            <a:avLst/>
          </a:prstGeom>
        </p:spPr>
        <p:txBody>
          <a:bodyPr spcFirstLastPara="1" wrap="square" lIns="0" tIns="138153" rIns="0" bIns="138153" anchor="t" anchorCtr="0">
            <a:no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Day2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1305" name="Google Shape;1305;g23bf410789e_0_1499"/>
          <p:cNvSpPr txBox="1"/>
          <p:nvPr/>
        </p:nvSpPr>
        <p:spPr>
          <a:xfrm>
            <a:off x="2786376" y="2541009"/>
            <a:ext cx="1055813" cy="63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endParaRPr sz="2116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5A46AC-E234-A516-E0B1-49B81FB3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70255"/>
              </p:ext>
            </p:extLst>
          </p:nvPr>
        </p:nvGraphicFramePr>
        <p:xfrm>
          <a:off x="1092529" y="1761712"/>
          <a:ext cx="10022775" cy="411534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76894">
                  <a:extLst>
                    <a:ext uri="{9D8B030D-6E8A-4147-A177-3AD203B41FA5}">
                      <a16:colId xmlns:a16="http://schemas.microsoft.com/office/drawing/2014/main" val="3342642077"/>
                    </a:ext>
                  </a:extLst>
                </a:gridCol>
                <a:gridCol w="3631713">
                  <a:extLst>
                    <a:ext uri="{9D8B030D-6E8A-4147-A177-3AD203B41FA5}">
                      <a16:colId xmlns:a16="http://schemas.microsoft.com/office/drawing/2014/main" val="3178407891"/>
                    </a:ext>
                  </a:extLst>
                </a:gridCol>
                <a:gridCol w="4692095">
                  <a:extLst>
                    <a:ext uri="{9D8B030D-6E8A-4147-A177-3AD203B41FA5}">
                      <a16:colId xmlns:a16="http://schemas.microsoft.com/office/drawing/2014/main" val="3752068759"/>
                    </a:ext>
                  </a:extLst>
                </a:gridCol>
                <a:gridCol w="1022073">
                  <a:extLst>
                    <a:ext uri="{9D8B030D-6E8A-4147-A177-3AD203B41FA5}">
                      <a16:colId xmlns:a16="http://schemas.microsoft.com/office/drawing/2014/main" val="3293487835"/>
                    </a:ext>
                  </a:extLst>
                </a:gridCol>
              </a:tblGrid>
              <a:tr h="456077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Duration (min)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569383"/>
                  </a:ext>
                </a:extLst>
              </a:tr>
              <a:tr h="456077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 to Cloudera AI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4096374"/>
                  </a:ext>
                </a:extLst>
              </a:tr>
              <a:tr h="456077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 to Cloudera 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66352"/>
                  </a:ext>
                </a:extLst>
              </a:tr>
              <a:tr h="456077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CML_API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5473202"/>
                  </a:ext>
                </a:extLst>
              </a:tr>
              <a:tr h="456077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CML API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5473194"/>
                  </a:ext>
                </a:extLst>
              </a:tr>
              <a:tr h="456077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CI-CD workflows in Cloudera 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6242747"/>
                  </a:ext>
                </a:extLst>
              </a:tr>
              <a:tr h="456077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Registry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5075829"/>
                  </a:ext>
                </a:extLst>
              </a:tr>
              <a:tr h="456077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MLOps</a:t>
                      </a:r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</a:t>
                      </a:r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MLFlow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772666"/>
                  </a:ext>
                </a:extLst>
              </a:tr>
              <a:tr h="456077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MLOps</a:t>
                      </a:r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</a:t>
                      </a:r>
                      <a:r>
                        <a:rPr lang="en-IN" sz="15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MLFlow</a:t>
                      </a:r>
                      <a:endParaRPr lang="en-IN" sz="15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345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3bf410789e_0_1499"/>
          <p:cNvSpPr txBox="1">
            <a:spLocks noGrp="1"/>
          </p:cNvSpPr>
          <p:nvPr>
            <p:ph type="title"/>
          </p:nvPr>
        </p:nvSpPr>
        <p:spPr>
          <a:xfrm>
            <a:off x="488119" y="156491"/>
            <a:ext cx="12550987" cy="631493"/>
          </a:xfrm>
          <a:prstGeom prst="rect">
            <a:avLst/>
          </a:prstGeom>
        </p:spPr>
        <p:txBody>
          <a:bodyPr spcFirstLastPara="1" wrap="square" lIns="0" tIns="138153" rIns="0" bIns="138153" anchor="t" anchorCtr="0">
            <a:no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Day3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1305" name="Google Shape;1305;g23bf410789e_0_1499"/>
          <p:cNvSpPr txBox="1"/>
          <p:nvPr/>
        </p:nvSpPr>
        <p:spPr>
          <a:xfrm>
            <a:off x="2786376" y="2541009"/>
            <a:ext cx="1055813" cy="63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endParaRPr sz="2116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C5CBC-380A-F3D6-923A-13B62BDCDA97}"/>
              </a:ext>
            </a:extLst>
          </p:cNvPr>
          <p:cNvSpPr txBox="1"/>
          <p:nvPr/>
        </p:nvSpPr>
        <p:spPr>
          <a:xfrm>
            <a:off x="488119" y="1648457"/>
            <a:ext cx="1229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40000"/>
              <a:buFont typeface="Wingdings" pitchFamily="2" charset="2"/>
              <a:buChar char="§"/>
            </a:pPr>
            <a:endParaRPr lang="en-IN" sz="18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Clr>
                <a:schemeClr val="accent6"/>
              </a:buClr>
              <a:buSzPct val="140000"/>
              <a:buFont typeface="Wingdings" pitchFamily="2" charset="2"/>
              <a:buChar char="§"/>
            </a:pPr>
            <a:endParaRPr lang="en-IN" sz="1800" dirty="0">
              <a:solidFill>
                <a:srgbClr val="333333"/>
              </a:solidFill>
              <a:latin typeface="+mn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E339B5-A20E-0FD0-6025-D34E2977B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34441"/>
              </p:ext>
            </p:extLst>
          </p:nvPr>
        </p:nvGraphicFramePr>
        <p:xfrm>
          <a:off x="907997" y="1971622"/>
          <a:ext cx="9862923" cy="315851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47852">
                  <a:extLst>
                    <a:ext uri="{9D8B030D-6E8A-4147-A177-3AD203B41FA5}">
                      <a16:colId xmlns:a16="http://schemas.microsoft.com/office/drawing/2014/main" val="3841826647"/>
                    </a:ext>
                  </a:extLst>
                </a:gridCol>
                <a:gridCol w="1727196">
                  <a:extLst>
                    <a:ext uri="{9D8B030D-6E8A-4147-A177-3AD203B41FA5}">
                      <a16:colId xmlns:a16="http://schemas.microsoft.com/office/drawing/2014/main" val="4204347013"/>
                    </a:ext>
                  </a:extLst>
                </a:gridCol>
                <a:gridCol w="5623919">
                  <a:extLst>
                    <a:ext uri="{9D8B030D-6E8A-4147-A177-3AD203B41FA5}">
                      <a16:colId xmlns:a16="http://schemas.microsoft.com/office/drawing/2014/main" val="822720719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3310926998"/>
                    </a:ext>
                  </a:extLst>
                </a:gridCol>
              </a:tblGrid>
              <a:tr h="469972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Duration (min)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218493"/>
                  </a:ext>
                </a:extLst>
              </a:tr>
              <a:tr h="456346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MLOps</a:t>
                      </a:r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Cloudera AI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825498"/>
                  </a:ext>
                </a:extLst>
              </a:tr>
              <a:tr h="456346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Mlops</a:t>
                      </a:r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Cloudera 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743484"/>
                  </a:ext>
                </a:extLst>
              </a:tr>
              <a:tr h="456346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Monitoring ML Systems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763265"/>
                  </a:ext>
                </a:extLst>
              </a:tr>
              <a:tr h="456346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Monitoring with Evidently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6843280"/>
                  </a:ext>
                </a:extLst>
              </a:tr>
              <a:tr h="400025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Configuring and Managing ML Workspaces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944588"/>
                  </a:ext>
                </a:extLst>
              </a:tr>
              <a:tr h="463138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Monitoring ML Workspaces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60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22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3bf410789e_0_1499"/>
          <p:cNvSpPr txBox="1">
            <a:spLocks noGrp="1"/>
          </p:cNvSpPr>
          <p:nvPr>
            <p:ph type="title"/>
          </p:nvPr>
        </p:nvSpPr>
        <p:spPr>
          <a:xfrm>
            <a:off x="488119" y="152774"/>
            <a:ext cx="12550987" cy="631493"/>
          </a:xfrm>
          <a:prstGeom prst="rect">
            <a:avLst/>
          </a:prstGeom>
        </p:spPr>
        <p:txBody>
          <a:bodyPr spcFirstLastPara="1" wrap="square" lIns="0" tIns="138153" rIns="0" bIns="138153" anchor="t" anchorCtr="0">
            <a:no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Day4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1305" name="Google Shape;1305;g23bf410789e_0_1499"/>
          <p:cNvSpPr txBox="1"/>
          <p:nvPr/>
        </p:nvSpPr>
        <p:spPr>
          <a:xfrm>
            <a:off x="2786376" y="2541009"/>
            <a:ext cx="1055813" cy="63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endParaRPr sz="2116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C5CBC-380A-F3D6-923A-13B62BDCDA97}"/>
              </a:ext>
            </a:extLst>
          </p:cNvPr>
          <p:cNvSpPr txBox="1"/>
          <p:nvPr/>
        </p:nvSpPr>
        <p:spPr>
          <a:xfrm>
            <a:off x="488119" y="1648457"/>
            <a:ext cx="1229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40000"/>
              <a:buFont typeface="Wingdings" pitchFamily="2" charset="2"/>
              <a:buChar char="§"/>
            </a:pPr>
            <a:endParaRPr lang="en-IN" sz="18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Clr>
                <a:schemeClr val="accent6"/>
              </a:buClr>
              <a:buSzPct val="140000"/>
              <a:buFont typeface="Wingdings" pitchFamily="2" charset="2"/>
              <a:buChar char="§"/>
            </a:pPr>
            <a:endParaRPr lang="en-IN" sz="1800" dirty="0">
              <a:solidFill>
                <a:srgbClr val="333333"/>
              </a:solidFill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E2AE8E-D956-A645-6A1C-991D89EF2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51818"/>
              </p:ext>
            </p:extLst>
          </p:nvPr>
        </p:nvGraphicFramePr>
        <p:xfrm>
          <a:off x="1038519" y="1864425"/>
          <a:ext cx="9768025" cy="361318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40114">
                  <a:extLst>
                    <a:ext uri="{9D8B030D-6E8A-4147-A177-3AD203B41FA5}">
                      <a16:colId xmlns:a16="http://schemas.microsoft.com/office/drawing/2014/main" val="1184495515"/>
                    </a:ext>
                  </a:extLst>
                </a:gridCol>
                <a:gridCol w="1989783">
                  <a:extLst>
                    <a:ext uri="{9D8B030D-6E8A-4147-A177-3AD203B41FA5}">
                      <a16:colId xmlns:a16="http://schemas.microsoft.com/office/drawing/2014/main" val="1949626784"/>
                    </a:ext>
                  </a:extLst>
                </a:gridCol>
                <a:gridCol w="4974457">
                  <a:extLst>
                    <a:ext uri="{9D8B030D-6E8A-4147-A177-3AD203B41FA5}">
                      <a16:colId xmlns:a16="http://schemas.microsoft.com/office/drawing/2014/main" val="2129350103"/>
                    </a:ext>
                  </a:extLst>
                </a:gridCol>
                <a:gridCol w="1763671">
                  <a:extLst>
                    <a:ext uri="{9D8B030D-6E8A-4147-A177-3AD203B41FA5}">
                      <a16:colId xmlns:a16="http://schemas.microsoft.com/office/drawing/2014/main" val="2610753404"/>
                    </a:ext>
                  </a:extLst>
                </a:gridCol>
              </a:tblGrid>
              <a:tr h="40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Duration (min)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655228"/>
                  </a:ext>
                </a:extLst>
              </a:tr>
              <a:tr h="401465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DataAccessLineage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434853"/>
                  </a:ext>
                </a:extLst>
              </a:tr>
              <a:tr h="401465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- Access, Audit, and Mask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429563"/>
                  </a:ext>
                </a:extLst>
              </a:tr>
              <a:tr h="401465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DataVisualization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11602"/>
                  </a:ext>
                </a:extLst>
              </a:tr>
              <a:tr h="401465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Visualize </a:t>
                      </a:r>
                      <a:r>
                        <a:rPr lang="en-IN" sz="15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Duocar</a:t>
                      </a:r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7361566"/>
                  </a:ext>
                </a:extLst>
              </a:tr>
              <a:tr h="401465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IntroductionAMPsAndWorkbench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638657"/>
                  </a:ext>
                </a:extLst>
              </a:tr>
              <a:tr h="401465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Streamlit</a:t>
                      </a:r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 Cloudera 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835937"/>
                  </a:ext>
                </a:extLst>
              </a:tr>
              <a:tr h="401465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Slides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AutoscalingPerformanceGPU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067311"/>
                  </a:ext>
                </a:extLst>
              </a:tr>
              <a:tr h="401465"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Autoscaling, Performance, and GPU Settings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56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08877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era Education Master">
  <a:themeElements>
    <a:clrScheme name="Cloudera Education">
      <a:dk1>
        <a:srgbClr val="000000"/>
      </a:dk1>
      <a:lt1>
        <a:srgbClr val="FFFFFF"/>
      </a:lt1>
      <a:dk2>
        <a:srgbClr val="44546A"/>
      </a:dk2>
      <a:lt2>
        <a:srgbClr val="969696"/>
      </a:lt2>
      <a:accent1>
        <a:srgbClr val="FF8300"/>
      </a:accent1>
      <a:accent2>
        <a:srgbClr val="FFFFFF"/>
      </a:accent2>
      <a:accent3>
        <a:srgbClr val="305868"/>
      </a:accent3>
      <a:accent4>
        <a:srgbClr val="F96702"/>
      </a:accent4>
      <a:accent5>
        <a:srgbClr val="008CFF"/>
      </a:accent5>
      <a:accent6>
        <a:srgbClr val="00A3AF"/>
      </a:accent6>
      <a:hlink>
        <a:srgbClr val="305868"/>
      </a:hlink>
      <a:folHlink>
        <a:srgbClr val="3058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oudera Education Master">
  <a:themeElements>
    <a:clrScheme name="Cloudera Education">
      <a:dk1>
        <a:srgbClr val="000000"/>
      </a:dk1>
      <a:lt1>
        <a:srgbClr val="FFFFFF"/>
      </a:lt1>
      <a:dk2>
        <a:srgbClr val="44546A"/>
      </a:dk2>
      <a:lt2>
        <a:srgbClr val="969696"/>
      </a:lt2>
      <a:accent1>
        <a:srgbClr val="FF8300"/>
      </a:accent1>
      <a:accent2>
        <a:srgbClr val="FFFFFF"/>
      </a:accent2>
      <a:accent3>
        <a:srgbClr val="305868"/>
      </a:accent3>
      <a:accent4>
        <a:srgbClr val="F96702"/>
      </a:accent4>
      <a:accent5>
        <a:srgbClr val="008CFF"/>
      </a:accent5>
      <a:accent6>
        <a:srgbClr val="00A3AF"/>
      </a:accent6>
      <a:hlink>
        <a:srgbClr val="305868"/>
      </a:hlink>
      <a:folHlink>
        <a:srgbClr val="3058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276</Words>
  <Application>Microsoft Macintosh PowerPoint</Application>
  <PresentationFormat>Custom</PresentationFormat>
  <Paragraphs>158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Noto Sans Symbols</vt:lpstr>
      <vt:lpstr>Calibri</vt:lpstr>
      <vt:lpstr>Roboto</vt:lpstr>
      <vt:lpstr>Wingdings</vt:lpstr>
      <vt:lpstr>Arial</vt:lpstr>
      <vt:lpstr>NTR</vt:lpstr>
      <vt:lpstr>Lato</vt:lpstr>
      <vt:lpstr>Cloudera Education Master</vt:lpstr>
      <vt:lpstr>Cloudera Education Master</vt:lpstr>
      <vt:lpstr>Mlops Instructor Guide</vt:lpstr>
      <vt:lpstr>Mlops Instructor Guide</vt:lpstr>
      <vt:lpstr>Day1</vt:lpstr>
      <vt:lpstr>Day2</vt:lpstr>
      <vt:lpstr>Day3</vt:lpstr>
      <vt:lpstr>Day4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CDP Public Cloud Administration</dc:title>
  <dc:creator>Marisol Vega Torres</dc:creator>
  <cp:lastModifiedBy>Sanket Mote</cp:lastModifiedBy>
  <cp:revision>21</cp:revision>
  <dcterms:created xsi:type="dcterms:W3CDTF">2022-07-22T01:48:15Z</dcterms:created>
  <dcterms:modified xsi:type="dcterms:W3CDTF">2024-10-18T09:51:51Z</dcterms:modified>
</cp:coreProperties>
</file>