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29701af25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g329701af256_2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29701af256_2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329701af256_2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329701af256_2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29701af256_1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29701af256_1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329701af256_1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701af256_1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701af256_1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329701af256_1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701af256_1_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701af256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329701af256_1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9701af256_1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9701af256_1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29701af256_1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701af256_2_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701af256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29701af256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ansitional Title">
  <p:cSld name="Transitional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ctrTitle"/>
          </p:nvPr>
        </p:nvSpPr>
        <p:spPr>
          <a:xfrm>
            <a:off x="894846" y="1769078"/>
            <a:ext cx="7437816" cy="27270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1598884" y="4773623"/>
            <a:ext cx="6733778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r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09033" y="1058239"/>
            <a:ext cx="7740650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09033" y="1855886"/>
            <a:ext cx="77343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chemeClr val="lt2"/>
              </a:buClr>
              <a:buSzPts val="2200"/>
              <a:buFont typeface="Merriweather Sans"/>
              <a:buChar char="-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uble Object">
  <p:cSld name="Double 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body"/>
          </p:nvPr>
        </p:nvSpPr>
        <p:spPr>
          <a:xfrm>
            <a:off x="628650" y="1929440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628650" y="1071686"/>
            <a:ext cx="7913397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BF57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674897" y="1928888"/>
            <a:ext cx="3867150" cy="433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8300" lvl="1" marL="914400" marR="0" rtl="0" algn="l">
              <a:spcBef>
                <a:spcPts val="440"/>
              </a:spcBef>
              <a:spcAft>
                <a:spcPts val="0"/>
              </a:spcAft>
              <a:buClr>
                <a:srgbClr val="595959"/>
              </a:buClr>
              <a:buSzPts val="2200"/>
              <a:buFont typeface="Arial"/>
              <a:buChar char="–"/>
              <a:defRPr b="0" i="0" sz="22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ll Quote Slide">
  <p:cSld name="Pull Quote Slid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9144000" cy="691197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knockout_formal_Cockrell.eps" id="30" name="Google Shape;30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16088" y="2552700"/>
            <a:ext cx="8143875" cy="2960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-6349"/>
            <a:ext cx="9144000" cy="655225"/>
          </a:xfrm>
          <a:prstGeom prst="rect">
            <a:avLst/>
          </a:prstGeom>
          <a:solidFill>
            <a:srgbClr val="B0430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37258" y="83392"/>
            <a:ext cx="2514943" cy="5025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3205467" y="57178"/>
            <a:ext cx="466127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Energy A.I. 2025 Hackathon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/>
        </p:nvSpPr>
        <p:spPr>
          <a:xfrm>
            <a:off x="24965" y="1258648"/>
            <a:ext cx="90858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Hackathon Project Final Presentation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January 26</a:t>
            </a:r>
            <a:r>
              <a:rPr b="1" baseline="30000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Green Bay Frackers</a:t>
            </a:r>
            <a:endParaRPr sz="24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Satvik Duddukuru: Departments of Computer Science and Mathematics (CNS)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Joshua Yue: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Departments of Computer Science and Mathematics (CNS)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Parth Gupta: Department of Computer Science (CNS)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Akshat Kumar: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(CNS)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Rashed AlSuhabi: Department of Petroleum and Geosystems Engineering (COCKRELL)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8"/>
          <p:cNvSpPr txBox="1"/>
          <p:nvPr/>
        </p:nvSpPr>
        <p:spPr>
          <a:xfrm>
            <a:off x="1009724" y="6329805"/>
            <a:ext cx="7116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18087" l="15973" r="14606" t="13991"/>
          <a:stretch/>
        </p:blipFill>
        <p:spPr>
          <a:xfrm>
            <a:off x="7529100" y="903975"/>
            <a:ext cx="1324124" cy="1295549"/>
          </a:xfrm>
          <a:prstGeom prst="rect">
            <a:avLst/>
          </a:prstGeom>
          <a:noFill/>
          <a:ln cap="flat" cmpd="sng" w="2857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/>
        </p:nvSpPr>
        <p:spPr>
          <a:xfrm>
            <a:off x="506027" y="857928"/>
            <a:ext cx="8043300" cy="50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Our goal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predict the energy required for hydraulic fracturing.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did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cleaned data, implemented a categorical boost (CatBoost) algorithm, and developed an uncertainty model with data augmentation.</a:t>
            </a:r>
            <a:endParaRPr sz="24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Learnings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building an effective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categorical data sets, and understanding hydraulic fracturing problems. </a:t>
            </a:r>
            <a:endParaRPr sz="2400" u="sng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data thrives in numbers; more comprehensive data will benefit future endeavors.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0"/>
          <p:cNvSpPr txBox="1"/>
          <p:nvPr>
            <p:ph type="ctrTitle"/>
          </p:nvPr>
        </p:nvSpPr>
        <p:spPr>
          <a:xfrm>
            <a:off x="401975" y="568000"/>
            <a:ext cx="77796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Reframing the Problem</a:t>
            </a:r>
            <a:endParaRPr/>
          </a:p>
        </p:txBody>
      </p:sp>
      <p:sp>
        <p:nvSpPr>
          <p:cNvPr id="49" name="Google Shape;49;p10"/>
          <p:cNvSpPr txBox="1"/>
          <p:nvPr>
            <p:ph idx="1" type="subTitle"/>
          </p:nvPr>
        </p:nvSpPr>
        <p:spPr>
          <a:xfrm>
            <a:off x="243850" y="2124500"/>
            <a:ext cx="8562000" cy="72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2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Target values have different </a:t>
            </a:r>
            <a:r>
              <a:rPr b="1" lang="en-US" sz="1700"/>
              <a:t>scales</a:t>
            </a:r>
            <a:r>
              <a:rPr lang="en-US" sz="1700"/>
              <a:t> for different </a:t>
            </a:r>
            <a:r>
              <a:rPr b="1" lang="en-US" sz="1700"/>
              <a:t>fuel types</a:t>
            </a:r>
            <a:r>
              <a:rPr lang="en-US" sz="1700"/>
              <a:t> (Diesel, Grid, CNG)</a:t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50" name="Google Shape;5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79225" y="2650025"/>
            <a:ext cx="5338449" cy="3546999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0"/>
          <p:cNvSpPr txBox="1"/>
          <p:nvPr/>
        </p:nvSpPr>
        <p:spPr>
          <a:xfrm>
            <a:off x="305375" y="2751925"/>
            <a:ext cx="32064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chemeClr val="lt2"/>
                </a:solidFill>
              </a:rPr>
              <a:t>We opted for a single model that predicts </a:t>
            </a:r>
            <a:r>
              <a:rPr b="1" lang="en-US" sz="1700">
                <a:solidFill>
                  <a:schemeClr val="lt2"/>
                </a:solidFill>
              </a:rPr>
              <a:t>“energy consumed”</a:t>
            </a:r>
            <a:r>
              <a:rPr lang="en-US" sz="1700">
                <a:solidFill>
                  <a:schemeClr val="lt2"/>
                </a:solidFill>
              </a:rPr>
              <a:t>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-"/>
            </a:pPr>
            <a:r>
              <a:rPr lang="en-US" sz="1700">
                <a:solidFill>
                  <a:schemeClr val="lt2"/>
                </a:solidFill>
              </a:rPr>
              <a:t>We then </a:t>
            </a:r>
            <a:r>
              <a:rPr b="1" lang="en-US" sz="1700">
                <a:solidFill>
                  <a:schemeClr val="lt2"/>
                </a:solidFill>
              </a:rPr>
              <a:t>scale</a:t>
            </a:r>
            <a:r>
              <a:rPr lang="en-US" sz="1700">
                <a:solidFill>
                  <a:schemeClr val="lt2"/>
                </a:solidFill>
              </a:rPr>
              <a:t> this number by a factor that represents each </a:t>
            </a:r>
            <a:r>
              <a:rPr b="1" lang="en-US" sz="1700">
                <a:solidFill>
                  <a:schemeClr val="lt2"/>
                </a:solidFill>
              </a:rPr>
              <a:t>energy source’s efficiency</a:t>
            </a:r>
            <a:endParaRPr b="1" sz="1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ctrTitle"/>
          </p:nvPr>
        </p:nvSpPr>
        <p:spPr>
          <a:xfrm>
            <a:off x="477424" y="496826"/>
            <a:ext cx="50598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Imputation</a:t>
            </a:r>
            <a:endParaRPr/>
          </a:p>
        </p:txBody>
      </p:sp>
      <p:pic>
        <p:nvPicPr>
          <p:cNvPr id="58" name="Google Shape;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800" y="4107650"/>
            <a:ext cx="2871749" cy="2113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255" y="4023117"/>
            <a:ext cx="2871758" cy="2282428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/>
        </p:nvSpPr>
        <p:spPr>
          <a:xfrm>
            <a:off x="373350" y="1911850"/>
            <a:ext cx="8092200" cy="157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-US" sz="1700">
                <a:solidFill>
                  <a:schemeClr val="lt2"/>
                </a:solidFill>
              </a:rPr>
              <a:t>We had to account for incomplete data. Used linear regression to impute Estimated Average Stage Time from Actual Stage Time and vice versa</a:t>
            </a:r>
            <a:endParaRPr sz="1700">
              <a:solidFill>
                <a:schemeClr val="lt2"/>
              </a:solidFill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-US" sz="1700">
                <a:solidFill>
                  <a:schemeClr val="lt2"/>
                </a:solidFill>
              </a:rPr>
              <a:t>Used Category Boosting with specific features to impute temperature - better distribution achieved than with mean imputation</a:t>
            </a:r>
            <a:endParaRPr sz="1500"/>
          </a:p>
        </p:txBody>
      </p:sp>
      <p:pic>
        <p:nvPicPr>
          <p:cNvPr id="61" name="Google Shape;61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93026" y="4065836"/>
            <a:ext cx="2871769" cy="21970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type="ctrTitle"/>
          </p:nvPr>
        </p:nvSpPr>
        <p:spPr>
          <a:xfrm>
            <a:off x="477424" y="496826"/>
            <a:ext cx="50598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 Selection</a:t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301" y="2147450"/>
            <a:ext cx="3850499" cy="41362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2"/>
          <p:cNvSpPr txBox="1"/>
          <p:nvPr/>
        </p:nvSpPr>
        <p:spPr>
          <a:xfrm>
            <a:off x="4974925" y="2147450"/>
            <a:ext cx="3435300" cy="271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lt2"/>
                </a:solidFill>
              </a:rPr>
              <a:t>Used Category Boosting to rank top 8 features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Total Estimated Stage Time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Fleet Type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# Clusters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Frac Fleet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Target Formation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Ambient Temperature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Well Name 1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AutoNum type="arabicParenR"/>
            </a:pPr>
            <a:r>
              <a:rPr lang="en-US" sz="1700">
                <a:solidFill>
                  <a:schemeClr val="lt2"/>
                </a:solidFill>
              </a:rPr>
              <a:t>Well Name 2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ctrTitle"/>
          </p:nvPr>
        </p:nvSpPr>
        <p:spPr>
          <a:xfrm>
            <a:off x="477424" y="496826"/>
            <a:ext cx="50598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Results </a:t>
            </a:r>
            <a:endParaRPr/>
          </a:p>
        </p:txBody>
      </p:sp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350" y="2204073"/>
            <a:ext cx="4495425" cy="359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6775" y="2459864"/>
            <a:ext cx="4040750" cy="323403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3"/>
          <p:cNvSpPr txBox="1"/>
          <p:nvPr/>
        </p:nvSpPr>
        <p:spPr>
          <a:xfrm>
            <a:off x="4913400" y="1130275"/>
            <a:ext cx="3470400" cy="13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The data was mostly </a:t>
            </a:r>
            <a:r>
              <a:rPr b="1" lang="en-US"/>
              <a:t>categorical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We opted for a </a:t>
            </a:r>
            <a:r>
              <a:rPr b="1" lang="en-US"/>
              <a:t>category-based</a:t>
            </a:r>
            <a:r>
              <a:rPr lang="en-US"/>
              <a:t> model to adapt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ctrTitle"/>
          </p:nvPr>
        </p:nvSpPr>
        <p:spPr>
          <a:xfrm>
            <a:off x="401975" y="568000"/>
            <a:ext cx="70977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the Dataset</a:t>
            </a:r>
            <a:endParaRPr/>
          </a:p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344525" y="2394200"/>
            <a:ext cx="3314700" cy="165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spcBef>
                <a:spcPts val="32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Predicting data is</a:t>
            </a:r>
            <a:r>
              <a:rPr b="1" lang="en-US" sz="1700"/>
              <a:t> </a:t>
            </a:r>
            <a:r>
              <a:rPr lang="en-US" sz="1700"/>
              <a:t>inherently </a:t>
            </a:r>
            <a:r>
              <a:rPr b="1" lang="en-US" sz="1700"/>
              <a:t>uncertain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More uncertainty when data is </a:t>
            </a:r>
            <a:r>
              <a:rPr b="1" lang="en-US" sz="1700"/>
              <a:t>unreliable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Up to </a:t>
            </a:r>
            <a:r>
              <a:rPr b="1" lang="en-US" sz="1700"/>
              <a:t>16%</a:t>
            </a:r>
            <a:r>
              <a:rPr lang="en-US" sz="1700"/>
              <a:t> was missing in some categories </a:t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86" name="Google Shape;86;p14"/>
          <p:cNvSpPr txBox="1"/>
          <p:nvPr/>
        </p:nvSpPr>
        <p:spPr>
          <a:xfrm>
            <a:off x="296850" y="5066700"/>
            <a:ext cx="8550300" cy="157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-US" sz="1700">
                <a:solidFill>
                  <a:schemeClr val="lt2"/>
                </a:solidFill>
              </a:rPr>
              <a:t>How did we avoid unreliability? </a:t>
            </a:r>
            <a:r>
              <a:rPr lang="en-US" sz="1700">
                <a:solidFill>
                  <a:schemeClr val="lt2"/>
                </a:solidFill>
              </a:rPr>
              <a:t>We augmented the data to account for uncertainty </a:t>
            </a:r>
            <a:endParaRPr sz="1700">
              <a:solidFill>
                <a:schemeClr val="lt2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00"/>
              <a:buChar char="-"/>
            </a:pPr>
            <a:r>
              <a:rPr lang="en-US" sz="1700">
                <a:solidFill>
                  <a:schemeClr val="lt2"/>
                </a:solidFill>
              </a:rPr>
              <a:t>What do we recommend? </a:t>
            </a:r>
            <a:r>
              <a:rPr b="1" lang="en-US" sz="1700">
                <a:solidFill>
                  <a:schemeClr val="lt2"/>
                </a:solidFill>
              </a:rPr>
              <a:t>More exhaustive datasets</a:t>
            </a:r>
            <a:r>
              <a:rPr lang="en-US" sz="1700">
                <a:solidFill>
                  <a:schemeClr val="lt2"/>
                </a:solidFill>
              </a:rPr>
              <a:t> – include margins of error, provide more samples and better coverage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6675" y="2119850"/>
            <a:ext cx="2511626" cy="235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0825" y="2629950"/>
            <a:ext cx="2618250" cy="225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/>
          <p:nvPr>
            <p:ph type="ctrTitle"/>
          </p:nvPr>
        </p:nvSpPr>
        <p:spPr>
          <a:xfrm>
            <a:off x="468000" y="525125"/>
            <a:ext cx="6359700" cy="173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Impact</a:t>
            </a:r>
            <a:endParaRPr/>
          </a:p>
        </p:txBody>
      </p:sp>
      <p:sp>
        <p:nvSpPr>
          <p:cNvPr id="95" name="Google Shape;95;p15"/>
          <p:cNvSpPr txBox="1"/>
          <p:nvPr>
            <p:ph idx="1" type="subTitle"/>
          </p:nvPr>
        </p:nvSpPr>
        <p:spPr>
          <a:xfrm>
            <a:off x="468000" y="2065100"/>
            <a:ext cx="8222100" cy="4233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We can </a:t>
            </a:r>
            <a:r>
              <a:rPr b="1" lang="en-US" sz="1700"/>
              <a:t>estimate</a:t>
            </a:r>
            <a:r>
              <a:rPr lang="en-US" sz="1700"/>
              <a:t> fuel requirements for a drilling operation with our model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Allows us to </a:t>
            </a:r>
            <a:r>
              <a:rPr b="1" lang="en-US" sz="1700"/>
              <a:t>optimize</a:t>
            </a:r>
            <a:r>
              <a:rPr lang="en-US" sz="1700"/>
              <a:t> fuel allocation and usage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-US" sz="1700"/>
              <a:t>This allows us to make more informed </a:t>
            </a:r>
            <a:r>
              <a:rPr b="1" lang="en-US" sz="1700"/>
              <a:t>cost-benefit analyses</a:t>
            </a:r>
            <a:endParaRPr b="1" sz="1700"/>
          </a:p>
          <a:p>
            <a:pPr indent="0" lvl="0" marL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lang="en-US" sz="1700"/>
              <a:t> </a:t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20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/>
        </p:nvSpPr>
        <p:spPr>
          <a:xfrm>
            <a:off x="506025" y="857851"/>
            <a:ext cx="80433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Feedback</a:t>
            </a:r>
            <a:endParaRPr b="1" sz="6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GE PPT Presentation">
  <a:themeElements>
    <a:clrScheme name="Custom 5">
      <a:dk1>
        <a:srgbClr val="000000"/>
      </a:dk1>
      <a:lt1>
        <a:srgbClr val="FFFFFF"/>
      </a:lt1>
      <a:dk2>
        <a:srgbClr val="3A3E40"/>
      </a:dk2>
      <a:lt2>
        <a:srgbClr val="595A5B"/>
      </a:lt2>
      <a:accent1>
        <a:srgbClr val="F2A900"/>
      </a:accent1>
      <a:accent2>
        <a:srgbClr val="BF5700"/>
      </a:accent2>
      <a:accent3>
        <a:srgbClr val="005E86"/>
      </a:accent3>
      <a:accent4>
        <a:srgbClr val="43695B"/>
      </a:accent4>
      <a:accent5>
        <a:srgbClr val="333F48"/>
      </a:accent5>
      <a:accent6>
        <a:srgbClr val="C1B688"/>
      </a:accent6>
      <a:hlink>
        <a:srgbClr val="003E5C"/>
      </a:hlink>
      <a:folHlink>
        <a:srgbClr val="787A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