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38" d="100"/>
          <a:sy n="38" d="100"/>
        </p:scale>
        <p:origin x="11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pynput.readthedocs.io/en/lates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482600" y="1782746"/>
            <a:ext cx="10880165" cy="977778"/>
          </a:xfrm>
        </p:spPr>
        <p:txBody>
          <a:bodyPr>
            <a:normAutofit fontScale="90000"/>
          </a:bodyPr>
          <a:lstStyle/>
          <a:p>
            <a:pPr algn="ctr"/>
            <a:r>
              <a:rPr lang="en-US" b="0" i="0" dirty="0">
                <a:solidFill>
                  <a:schemeClr val="accent2"/>
                </a:solidFill>
                <a:effectLst/>
                <a:latin typeface="Arial" panose="020B0604020202020204" pitchFamily="34" charset="0"/>
                <a:cs typeface="Arial" panose="020B0604020202020204" pitchFamily="34" charset="0"/>
              </a:rPr>
              <a:t>Keylogger Detection and Prevention System</a:t>
            </a:r>
            <a:endParaRPr lang="en-US" b="1" dirty="0">
              <a:solidFill>
                <a:schemeClr val="accent2"/>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Parthiban.G-Kings Engineering College-</a:t>
            </a:r>
          </a:p>
          <a:p>
            <a:r>
              <a:rPr lang="en-US" sz="2000" b="1" dirty="0">
                <a:solidFill>
                  <a:schemeClr val="accent1">
                    <a:lumMod val="75000"/>
                  </a:schemeClr>
                </a:solidFill>
                <a:latin typeface="Arial"/>
                <a:cs typeface="Arial"/>
              </a:rPr>
              <a:t>210821205069-IT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lgn="l">
              <a:buNone/>
            </a:pPr>
            <a:r>
              <a:rPr lang="en-US" b="0" i="0" dirty="0">
                <a:solidFill>
                  <a:schemeClr val="tx1">
                    <a:lumMod val="95000"/>
                    <a:lumOff val="5000"/>
                  </a:schemeClr>
                </a:solidFill>
                <a:effectLst/>
              </a:rPr>
              <a:t>The future scope of this keylogger project includes several potential enhancements:</a:t>
            </a:r>
          </a:p>
          <a:p>
            <a:pPr algn="l">
              <a:buFont typeface="Arial" panose="020B0604020202020204" pitchFamily="34" charset="0"/>
              <a:buChar char="•"/>
            </a:pPr>
            <a:r>
              <a:rPr lang="en-US" b="0" i="0" dirty="0">
                <a:solidFill>
                  <a:schemeClr val="tx1">
                    <a:lumMod val="95000"/>
                    <a:lumOff val="5000"/>
                  </a:schemeClr>
                </a:solidFill>
                <a:effectLst/>
              </a:rPr>
              <a:t>Integration with machine learning algorithms for advanced behavioral analysis and anomaly detection</a:t>
            </a:r>
          </a:p>
          <a:p>
            <a:pPr algn="l">
              <a:buFont typeface="Arial" panose="020B0604020202020204" pitchFamily="34" charset="0"/>
              <a:buChar char="•"/>
            </a:pPr>
            <a:r>
              <a:rPr lang="en-US" b="0" i="0" dirty="0">
                <a:solidFill>
                  <a:schemeClr val="tx1">
                    <a:lumMod val="95000"/>
                    <a:lumOff val="5000"/>
                  </a:schemeClr>
                </a:solidFill>
                <a:effectLst/>
              </a:rPr>
              <a:t>Expansion of reporting capabilities to include detailed session logs, application usage patterns, and productivity metrics</a:t>
            </a:r>
          </a:p>
          <a:p>
            <a:pPr algn="l">
              <a:buFont typeface="Arial" panose="020B0604020202020204" pitchFamily="34" charset="0"/>
              <a:buChar char="•"/>
            </a:pPr>
            <a:r>
              <a:rPr lang="en-US" b="0" i="0" dirty="0">
                <a:solidFill>
                  <a:schemeClr val="tx1">
                    <a:lumMod val="95000"/>
                    <a:lumOff val="5000"/>
                  </a:schemeClr>
                </a:solidFill>
                <a:effectLst/>
              </a:rPr>
              <a:t>Development of mobile and cloud-based versions to enable cross-device monitoring and remote accessibility</a:t>
            </a:r>
          </a:p>
          <a:p>
            <a:pPr algn="l">
              <a:buFont typeface="Arial" panose="020B0604020202020204" pitchFamily="34" charset="0"/>
              <a:buChar char="•"/>
            </a:pPr>
            <a:r>
              <a:rPr lang="en-US" b="0" i="0" dirty="0">
                <a:solidFill>
                  <a:schemeClr val="tx1">
                    <a:lumMod val="95000"/>
                    <a:lumOff val="5000"/>
                  </a:schemeClr>
                </a:solidFill>
                <a:effectLst/>
              </a:rPr>
              <a:t>Incorporation of real-time alerting mechanisms to notify administrators of suspicious activities or security incidents</a:t>
            </a:r>
          </a:p>
          <a:p>
            <a:pPr algn="l">
              <a:buFont typeface="Arial" panose="020B0604020202020204" pitchFamily="34" charset="0"/>
              <a:buChar char="•"/>
            </a:pPr>
            <a:r>
              <a:rPr lang="en-US" b="0" i="0" dirty="0">
                <a:solidFill>
                  <a:schemeClr val="tx1">
                    <a:lumMod val="95000"/>
                    <a:lumOff val="5000"/>
                  </a:schemeClr>
                </a:solidFill>
                <a:effectLst/>
              </a:rPr>
              <a:t>Seamless integration with existing enterprise security and monitoring systems for comprehensive risk management As organizations continue to face evolving cybersecurity challenges, the need for robust and adaptable remote monitoring solutions will only increase. Ensuring the ethical and compliant deployment of such tools while continuously improving their capabilities will be crucial for maintaining organizational security and productivity.</a:t>
            </a:r>
          </a:p>
          <a:p>
            <a:pPr marL="305435" indent="-305435"/>
            <a:endParaRPr lang="en-US" dirty="0">
              <a:solidFill>
                <a:schemeClr val="tx1">
                  <a:lumMod val="95000"/>
                  <a:lumOff val="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232452"/>
            <a:ext cx="11029615" cy="4923392"/>
          </a:xfrm>
        </p:spPr>
        <p:txBody>
          <a:bodyPr>
            <a:normAutofit/>
          </a:bodyPr>
          <a:lstStyle/>
          <a:p>
            <a:pPr algn="l">
              <a:buFont typeface="+mj-lt"/>
              <a:buAutoNum type="arabicPeriod"/>
            </a:pPr>
            <a:r>
              <a:rPr lang="en-US" sz="1600" b="1" i="0" dirty="0">
                <a:solidFill>
                  <a:schemeClr val="tx1">
                    <a:lumMod val="95000"/>
                    <a:lumOff val="5000"/>
                  </a:schemeClr>
                </a:solidFill>
                <a:effectLst/>
              </a:rPr>
              <a:t>Cybersecurity and Data Privacy Regulations: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General Data Protection Regulation (GDPR)</a:t>
            </a:r>
          </a:p>
          <a:p>
            <a:pPr marL="742950" lvl="1" indent="-285750" algn="l">
              <a:buFont typeface="+mj-lt"/>
              <a:buAutoNum type="arabicPeriod"/>
            </a:pPr>
            <a:r>
              <a:rPr lang="en-US" sz="1600" b="0" i="0" dirty="0">
                <a:solidFill>
                  <a:schemeClr val="tx1">
                    <a:lumMod val="95000"/>
                    <a:lumOff val="5000"/>
                  </a:schemeClr>
                </a:solidFill>
                <a:effectLst/>
              </a:rPr>
              <a:t>Health Insurance Portability and Accountability Act (HIPAA)</a:t>
            </a:r>
          </a:p>
          <a:p>
            <a:pPr marL="742950" lvl="1" indent="-285750" algn="l">
              <a:buFont typeface="+mj-lt"/>
              <a:buAutoNum type="arabicPeriod"/>
            </a:pPr>
            <a:r>
              <a:rPr lang="en-US" sz="1600" b="0" i="0" dirty="0">
                <a:solidFill>
                  <a:schemeClr val="tx1">
                    <a:lumMod val="95000"/>
                    <a:lumOff val="5000"/>
                  </a:schemeClr>
                </a:solidFill>
                <a:effectLst/>
              </a:rPr>
              <a:t>National Institute of Standards and Technology (NIST) Cybersecurity Framework</a:t>
            </a:r>
          </a:p>
          <a:p>
            <a:pPr algn="l">
              <a:buFont typeface="+mj-lt"/>
              <a:buAutoNum type="arabicPeriod"/>
            </a:pPr>
            <a:r>
              <a:rPr lang="en-US" sz="1600" b="1" i="0" dirty="0">
                <a:solidFill>
                  <a:schemeClr val="tx1">
                    <a:lumMod val="95000"/>
                    <a:lumOff val="5000"/>
                  </a:schemeClr>
                </a:solidFill>
                <a:effectLst/>
              </a:rPr>
              <a:t>Python Libraries: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pynput Library Documentation: </a:t>
            </a:r>
            <a:r>
              <a:rPr lang="en-US" sz="1600" b="0" i="0" u="none" strike="noStrike" dirty="0">
                <a:solidFill>
                  <a:schemeClr val="tx1">
                    <a:lumMod val="95000"/>
                    <a:lumOff val="5000"/>
                  </a:schemeClr>
                </a:solidFill>
                <a:effectLst/>
                <a:hlinkClick r:id="rId2">
                  <a:extLst>
                    <a:ext uri="{A12FA001-AC4F-418D-AE19-62706E023703}">
                      <ahyp:hlinkClr xmlns:ahyp="http://schemas.microsoft.com/office/drawing/2018/hyperlinkcolor" val="tx"/>
                    </a:ext>
                  </a:extLst>
                </a:hlinkClick>
              </a:rPr>
              <a:t>https://pynput.readthedocs.io/en/latest/</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Tkinter Library Documentation: </a:t>
            </a:r>
            <a:r>
              <a:rPr lang="en-US" sz="1600" b="0" i="0" u="none" strike="noStrike" dirty="0">
                <a:solidFill>
                  <a:schemeClr val="tx1">
                    <a:lumMod val="95000"/>
                    <a:lumOff val="5000"/>
                  </a:schemeClr>
                </a:solidFill>
                <a:effectLst/>
                <a:hlinkClick r:id="rId3">
                  <a:extLst>
                    <a:ext uri="{A12FA001-AC4F-418D-AE19-62706E023703}">
                      <ahyp:hlinkClr xmlns:ahyp="http://schemas.microsoft.com/office/drawing/2018/hyperlinkcolor" val="tx"/>
                    </a:ext>
                  </a:extLst>
                </a:hlinkClick>
              </a:rPr>
              <a:t>https://docs.python.org/3/library/tkinter.html</a:t>
            </a:r>
            <a:endParaRPr lang="en-US" sz="1600" b="0" i="0" dirty="0">
              <a:solidFill>
                <a:schemeClr val="tx1">
                  <a:lumMod val="95000"/>
                  <a:lumOff val="5000"/>
                </a:schemeClr>
              </a:solidFill>
              <a:effectLst/>
            </a:endParaRPr>
          </a:p>
          <a:p>
            <a:pPr algn="l">
              <a:buFont typeface="+mj-lt"/>
              <a:buAutoNum type="arabicPeriod"/>
            </a:pPr>
            <a:r>
              <a:rPr lang="en-US" sz="1600" b="1" i="0" dirty="0">
                <a:solidFill>
                  <a:schemeClr val="tx1">
                    <a:lumMod val="95000"/>
                    <a:lumOff val="5000"/>
                  </a:schemeClr>
                </a:solidFill>
                <a:effectLst/>
              </a:rPr>
              <a:t>Academic Papers and Industry Reports: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"A Survey on Keylogging in Cybersecurity: Threats, Detection, and Countermeasures" by Ahmed Salem, et al. (IEEE Access, 2019)</a:t>
            </a:r>
          </a:p>
          <a:p>
            <a:pPr algn="l">
              <a:buFont typeface="+mj-lt"/>
              <a:buAutoNum type="arabicPeriod"/>
            </a:pPr>
            <a:r>
              <a:rPr lang="en-US" sz="1600" b="1" i="0" dirty="0">
                <a:solidFill>
                  <a:schemeClr val="tx1">
                    <a:lumMod val="95000"/>
                    <a:lumOff val="5000"/>
                  </a:schemeClr>
                </a:solidFill>
                <a:effectLst/>
              </a:rPr>
              <a:t>Technical Blogs and Tutorials: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"Building a Keylogger in Python" by Brandon Skerritt: </a:t>
            </a:r>
            <a:r>
              <a:rPr lang="en-US" sz="1600" b="0" i="0" u="none" strike="noStrike" dirty="0">
                <a:solidFill>
                  <a:schemeClr val="tx1">
                    <a:lumMod val="95000"/>
                    <a:lumOff val="5000"/>
                  </a:schemeClr>
                </a:solidFill>
                <a:effectLst/>
              </a:rPr>
              <a:t>https://www.thepythoncode.com/article/write-a-keylogger-python</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"Creating a GUI Application with Tkinter" by Real Python: </a:t>
            </a:r>
            <a:r>
              <a:rPr lang="en-US" sz="1600" b="0" i="0" u="none" strike="noStrike" dirty="0">
                <a:solidFill>
                  <a:schemeClr val="tx1">
                    <a:lumMod val="95000"/>
                    <a:lumOff val="5000"/>
                  </a:schemeClr>
                </a:solidFill>
                <a:effectLst/>
              </a:rPr>
              <a:t>https://realpython.com/python-gui-tkinter/</a:t>
            </a:r>
            <a:endParaRPr lang="en-US" sz="1600" b="0" i="0" dirty="0">
              <a:solidFill>
                <a:schemeClr val="tx1">
                  <a:lumMod val="95000"/>
                  <a:lumOff val="5000"/>
                </a:schemeClr>
              </a:solidFill>
              <a:effectLst/>
            </a:endParaRPr>
          </a:p>
          <a:p>
            <a:pPr marL="0" indent="0">
              <a:buNone/>
            </a:pPr>
            <a:endParaRPr lang="en-IN" sz="16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p>
          <a:p>
            <a:pPr marL="305435" indent="-305435"/>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b="0" i="0" dirty="0">
                <a:solidFill>
                  <a:schemeClr val="tx1">
                    <a:lumMod val="95000"/>
                    <a:lumOff val="5000"/>
                  </a:schemeClr>
                </a:solidFill>
                <a:effectLst/>
                <a:latin typeface="Calibri" panose="020F0502020204030204" pitchFamily="34" charset="0"/>
                <a:cs typeface="Calibri" panose="020F0502020204030204" pitchFamily="34" charset="0"/>
              </a:rPr>
              <a:t>Develop a robust keylogger application named "Keylogger for Remote Monitoring and Reporting" that can capture user keystrokes and remotely transmit the logged data to a central server for analysis and monitoring. The keylogger should operate discreetly in the background, continuously monitoring and recording all keyboard inputs. Furthermore, the application should be capable of periodically uploading the captured keystrokes to a secure remote server, allowing for centralized monitoring and reporting of user activities. Ensure that the keylogging process is secure, the data transmission is encrypted, and the user interface is intuitive for seamless operation. The primary goal is to create a comprehensive remote monitoring solution that provides organizations with valuable insights into employee computer usage and potential security breaches.</a:t>
            </a:r>
            <a:endParaRPr lang="en-IN" sz="24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1400" b="0" i="0" dirty="0">
                <a:solidFill>
                  <a:schemeClr val="tx1">
                    <a:lumMod val="95000"/>
                    <a:lumOff val="5000"/>
                  </a:schemeClr>
                </a:solidFill>
                <a:effectLst/>
                <a:cs typeface="Calibri" panose="020F0502020204030204" pitchFamily="34" charset="0"/>
              </a:rPr>
              <a:t>Background Keylogging: The keylogger will run silently in the background, capturing all user keystrokes without interrupting the workflow.</a:t>
            </a:r>
          </a:p>
          <a:p>
            <a:r>
              <a:rPr lang="en-US" sz="1400" b="0" i="0" dirty="0">
                <a:solidFill>
                  <a:schemeClr val="tx1">
                    <a:lumMod val="95000"/>
                    <a:lumOff val="5000"/>
                  </a:schemeClr>
                </a:solidFill>
                <a:effectLst/>
                <a:cs typeface="Calibri" panose="020F0502020204030204" pitchFamily="34" charset="0"/>
              </a:rPr>
              <a:t> Keystroke Capture: Utilizing the pynput library, the application will monitor keyboard input and record each keystroke with associated metadata (timestamp, event type, etc.).</a:t>
            </a:r>
          </a:p>
          <a:p>
            <a:r>
              <a:rPr lang="en-US" sz="1400" b="0" i="0" dirty="0">
                <a:solidFill>
                  <a:schemeClr val="tx1">
                    <a:lumMod val="95000"/>
                    <a:lumOff val="5000"/>
                  </a:schemeClr>
                </a:solidFill>
                <a:effectLst/>
                <a:cs typeface="Calibri" panose="020F0502020204030204" pitchFamily="34" charset="0"/>
              </a:rPr>
              <a:t> Secure Data Storage: The captured keystrokes will be stored locally in an encrypted database or file, ensuring the confidentiality of the recorded information. </a:t>
            </a:r>
          </a:p>
          <a:p>
            <a:r>
              <a:rPr lang="en-US" sz="1400" b="0" i="0" dirty="0">
                <a:solidFill>
                  <a:schemeClr val="tx1">
                    <a:lumMod val="95000"/>
                    <a:lumOff val="5000"/>
                  </a:schemeClr>
                </a:solidFill>
                <a:effectLst/>
                <a:cs typeface="Calibri" panose="020F0502020204030204" pitchFamily="34" charset="0"/>
              </a:rPr>
              <a:t>Remote Reporting: At predefined intervals or upon triggering a specific event, the keylogger will securely transmit the logged data to a central server over an encrypted connection. </a:t>
            </a:r>
          </a:p>
          <a:p>
            <a:r>
              <a:rPr lang="en-US" sz="1400" b="0" i="0" dirty="0">
                <a:solidFill>
                  <a:schemeClr val="tx1">
                    <a:lumMod val="95000"/>
                    <a:lumOff val="5000"/>
                  </a:schemeClr>
                </a:solidFill>
                <a:effectLst/>
                <a:cs typeface="Calibri" panose="020F0502020204030204" pitchFamily="34" charset="0"/>
              </a:rPr>
              <a:t>Server-side Analysis: The remote server will receive the keylogging data, providing administrators with comprehensive reports on user activities, potential security risks, and productivity insights.</a:t>
            </a:r>
          </a:p>
          <a:p>
            <a:r>
              <a:rPr lang="en-US" sz="1400" b="0" i="0" dirty="0">
                <a:solidFill>
                  <a:schemeClr val="tx1">
                    <a:lumMod val="95000"/>
                    <a:lumOff val="5000"/>
                  </a:schemeClr>
                </a:solidFill>
                <a:effectLst/>
                <a:cs typeface="Calibri" panose="020F0502020204030204" pitchFamily="34" charset="0"/>
              </a:rPr>
              <a:t> User Interface: The application will feature a streamlined GUI that allows users to configure settings, view connection status, and access reporting features. </a:t>
            </a:r>
          </a:p>
          <a:p>
            <a:r>
              <a:rPr lang="en-US" sz="1400" b="0" i="0" dirty="0">
                <a:solidFill>
                  <a:schemeClr val="tx1">
                    <a:lumMod val="95000"/>
                    <a:lumOff val="5000"/>
                  </a:schemeClr>
                </a:solidFill>
                <a:effectLst/>
                <a:cs typeface="Calibri" panose="020F0502020204030204" pitchFamily="34" charset="0"/>
              </a:rPr>
              <a:t>Security Measures Encryption: The keylogging data and communication with the remote server will be protected using strong encryption algorithms. </a:t>
            </a:r>
          </a:p>
          <a:p>
            <a:r>
              <a:rPr lang="en-US" sz="1400" b="0" i="0" dirty="0">
                <a:solidFill>
                  <a:schemeClr val="tx1">
                    <a:lumMod val="95000"/>
                    <a:lumOff val="5000"/>
                  </a:schemeClr>
                </a:solidFill>
                <a:effectLst/>
                <a:cs typeface="Calibri" panose="020F0502020204030204" pitchFamily="34" charset="0"/>
              </a:rPr>
              <a:t>Access Control: Implement authentication and authorization mechanisms to ensure only authorized personnel can access the keylogger settings and reports. </a:t>
            </a:r>
          </a:p>
          <a:p>
            <a:r>
              <a:rPr lang="en-US" sz="1400" b="0" i="0" dirty="0">
                <a:solidFill>
                  <a:schemeClr val="tx1">
                    <a:lumMod val="95000"/>
                    <a:lumOff val="5000"/>
                  </a:schemeClr>
                </a:solidFill>
                <a:effectLst/>
                <a:cs typeface="Calibri" panose="020F0502020204030204" pitchFamily="34" charset="0"/>
              </a:rPr>
              <a:t>Compliance and Regulations: The keylogger solution will be designed to comply with relevant data privacy regulations, ensuring ethical and lawful deployment within the organization. </a:t>
            </a:r>
          </a:p>
          <a:p>
            <a:r>
              <a:rPr lang="en-US" sz="1400" b="0" i="0" dirty="0">
                <a:solidFill>
                  <a:schemeClr val="tx1">
                    <a:lumMod val="95000"/>
                    <a:lumOff val="5000"/>
                  </a:schemeClr>
                </a:solidFill>
                <a:effectLst/>
                <a:cs typeface="Calibri" panose="020F0502020204030204" pitchFamily="34" charset="0"/>
              </a:rPr>
              <a:t>Comprehensive Reporting: The remote server will generate detailed reports on user activities, including time-stamped keystroke logs, application usage patterns, and potential security incidents.</a:t>
            </a:r>
            <a:endParaRPr lang="en-IN" sz="1400" dirty="0">
              <a:solidFill>
                <a:schemeClr val="tx1">
                  <a:lumMod val="95000"/>
                  <a:lumOff val="5000"/>
                </a:schemeClr>
              </a:solidFill>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000" b="0" i="0" dirty="0">
                <a:solidFill>
                  <a:schemeClr val="tx1">
                    <a:lumMod val="95000"/>
                    <a:lumOff val="5000"/>
                  </a:schemeClr>
                </a:solidFill>
                <a:effectLst/>
              </a:rPr>
              <a:t>The keylogger application will be developed using Python, leveraging its extensive library support and cross- platform compatibility. The pynput library will be utilized for keyboard event monitoring and data capture. For secure data storage and transmission, the application will integrate encryption and database management functionalities. The Tkinter library will be employed for creating a user-friendly graphical interface, enabling configuration and monitoring capabilities.</a:t>
            </a:r>
            <a:endParaRPr lang="en-IN" sz="1800" b="1" dirty="0">
              <a:solidFill>
                <a:schemeClr val="tx1">
                  <a:lumMod val="95000"/>
                  <a:lumOff val="5000"/>
                </a:schemeClr>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732515"/>
            <a:ext cx="11029615" cy="5242960"/>
          </a:xfrm>
        </p:spPr>
        <p:txBody>
          <a:bodyPr>
            <a:noAutofit/>
          </a:bodyPr>
          <a:lstStyle/>
          <a:p>
            <a:pPr algn="l">
              <a:buFont typeface="+mj-lt"/>
              <a:buAutoNum type="arabicPeriod"/>
            </a:pPr>
            <a:r>
              <a:rPr lang="en-US" sz="1200" b="0" i="0" dirty="0">
                <a:solidFill>
                  <a:schemeClr val="tx1">
                    <a:lumMod val="95000"/>
                    <a:lumOff val="5000"/>
                  </a:schemeClr>
                </a:solidFill>
                <a:effectLst/>
              </a:rPr>
              <a:t>Initialization:</a:t>
            </a:r>
          </a:p>
          <a:p>
            <a:pPr marL="742950" lvl="1" indent="-285750" algn="l">
              <a:buFont typeface="+mj-lt"/>
              <a:buAutoNum type="arabicPeriod"/>
            </a:pPr>
            <a:r>
              <a:rPr lang="en-US" sz="1200" b="0" i="0" dirty="0">
                <a:solidFill>
                  <a:schemeClr val="tx1">
                    <a:lumMod val="95000"/>
                    <a:lumOff val="5000"/>
                  </a:schemeClr>
                </a:solidFill>
                <a:effectLst/>
              </a:rPr>
              <a:t>Initialize essential variables and data structures for keystroke logging and remote reporting.</a:t>
            </a:r>
          </a:p>
          <a:p>
            <a:pPr marL="742950" lvl="1" indent="-285750" algn="l">
              <a:buFont typeface="+mj-lt"/>
              <a:buAutoNum type="arabicPeriod"/>
            </a:pPr>
            <a:r>
              <a:rPr lang="en-US" sz="1200" b="0" i="0" dirty="0">
                <a:solidFill>
                  <a:schemeClr val="tx1">
                    <a:lumMod val="95000"/>
                    <a:lumOff val="5000"/>
                  </a:schemeClr>
                </a:solidFill>
                <a:effectLst/>
              </a:rPr>
              <a:t>Set up a secure database or file storage system for local data management.</a:t>
            </a:r>
          </a:p>
          <a:p>
            <a:pPr algn="l">
              <a:buFont typeface="+mj-lt"/>
              <a:buAutoNum type="arabicPeriod"/>
            </a:pPr>
            <a:r>
              <a:rPr lang="en-US" sz="1200" b="0" i="0" dirty="0">
                <a:solidFill>
                  <a:schemeClr val="tx1">
                    <a:lumMod val="95000"/>
                    <a:lumOff val="5000"/>
                  </a:schemeClr>
                </a:solidFill>
                <a:effectLst/>
              </a:rPr>
              <a:t>Listener Setup:</a:t>
            </a:r>
          </a:p>
          <a:p>
            <a:pPr marL="742950" lvl="1" indent="-285750" algn="l">
              <a:buFont typeface="+mj-lt"/>
              <a:buAutoNum type="arabicPeriod"/>
            </a:pPr>
            <a:r>
              <a:rPr lang="en-US" sz="1200" b="0" i="0" dirty="0">
                <a:solidFill>
                  <a:schemeClr val="tx1">
                    <a:lumMod val="95000"/>
                    <a:lumOff val="5000"/>
                  </a:schemeClr>
                </a:solidFill>
                <a:effectLst/>
              </a:rPr>
              <a:t>Establish a key press listener using the pynput library to capture keyboard events in real-time.</a:t>
            </a:r>
          </a:p>
          <a:p>
            <a:pPr marL="742950" lvl="1" indent="-285750" algn="l">
              <a:buFont typeface="+mj-lt"/>
              <a:buAutoNum type="arabicPeriod"/>
            </a:pPr>
            <a:r>
              <a:rPr lang="en-US" sz="1200" b="0" i="0" dirty="0">
                <a:solidFill>
                  <a:schemeClr val="tx1">
                    <a:lumMod val="95000"/>
                    <a:lumOff val="5000"/>
                  </a:schemeClr>
                </a:solidFill>
                <a:effectLst/>
              </a:rPr>
              <a:t>Implement callback functions to handle key press and release events, logging the associated data (timestamp, key, event type).</a:t>
            </a:r>
          </a:p>
          <a:p>
            <a:pPr algn="l">
              <a:buFont typeface="+mj-lt"/>
              <a:buAutoNum type="arabicPeriod"/>
            </a:pPr>
            <a:r>
              <a:rPr lang="en-US" sz="1200" b="0" i="0" dirty="0">
                <a:solidFill>
                  <a:schemeClr val="tx1">
                    <a:lumMod val="95000"/>
                    <a:lumOff val="5000"/>
                  </a:schemeClr>
                </a:solidFill>
                <a:effectLst/>
              </a:rPr>
              <a:t>Secure Data Storage:</a:t>
            </a:r>
          </a:p>
          <a:p>
            <a:pPr marL="742950" lvl="1" indent="-285750" algn="l">
              <a:buFont typeface="+mj-lt"/>
              <a:buAutoNum type="arabicPeriod"/>
            </a:pPr>
            <a:r>
              <a:rPr lang="en-US" sz="1200" b="0" i="0" dirty="0">
                <a:solidFill>
                  <a:schemeClr val="tx1">
                    <a:lumMod val="95000"/>
                    <a:lumOff val="5000"/>
                  </a:schemeClr>
                </a:solidFill>
                <a:effectLst/>
              </a:rPr>
              <a:t>Encrypt the logged keystroke data using strong cryptographic algorithms (e.g., AES, RSA).</a:t>
            </a:r>
          </a:p>
          <a:p>
            <a:pPr marL="742950" lvl="1" indent="-285750" algn="l">
              <a:buFont typeface="+mj-lt"/>
              <a:buAutoNum type="arabicPeriod"/>
            </a:pPr>
            <a:r>
              <a:rPr lang="en-US" sz="1200" b="0" i="0" dirty="0">
                <a:solidFill>
                  <a:schemeClr val="tx1">
                    <a:lumMod val="95000"/>
                    <a:lumOff val="5000"/>
                  </a:schemeClr>
                </a:solidFill>
                <a:effectLst/>
              </a:rPr>
              <a:t>Store the encrypted data in the local database or file system for temporary storage.</a:t>
            </a:r>
          </a:p>
          <a:p>
            <a:pPr algn="l">
              <a:buFont typeface="+mj-lt"/>
              <a:buAutoNum type="arabicPeriod"/>
            </a:pPr>
            <a:r>
              <a:rPr lang="en-US" sz="1200" b="0" i="0" dirty="0">
                <a:solidFill>
                  <a:schemeClr val="tx1">
                    <a:lumMod val="95000"/>
                    <a:lumOff val="5000"/>
                  </a:schemeClr>
                </a:solidFill>
                <a:effectLst/>
              </a:rPr>
              <a:t>Remote Reporting:</a:t>
            </a:r>
          </a:p>
          <a:p>
            <a:pPr marL="742950" lvl="1" indent="-285750" algn="l">
              <a:buFont typeface="+mj-lt"/>
              <a:buAutoNum type="arabicPeriod"/>
            </a:pPr>
            <a:r>
              <a:rPr lang="en-US" sz="1200" b="0" i="0" dirty="0">
                <a:solidFill>
                  <a:schemeClr val="tx1">
                    <a:lumMod val="95000"/>
                    <a:lumOff val="5000"/>
                  </a:schemeClr>
                </a:solidFill>
                <a:effectLst/>
              </a:rPr>
              <a:t>At predefined intervals (e.g., every 60 minutes) or upon specific triggering events (e.g., system shutdown, user logout), initiate a secure connection to the remote server.</a:t>
            </a:r>
          </a:p>
          <a:p>
            <a:pPr marL="742950" lvl="1" indent="-285750" algn="l">
              <a:buFont typeface="+mj-lt"/>
              <a:buAutoNum type="arabicPeriod"/>
            </a:pPr>
            <a:r>
              <a:rPr lang="en-US" sz="1200" b="0" i="0" dirty="0">
                <a:solidFill>
                  <a:schemeClr val="tx1">
                    <a:lumMod val="95000"/>
                    <a:lumOff val="5000"/>
                  </a:schemeClr>
                </a:solidFill>
                <a:effectLst/>
              </a:rPr>
              <a:t>Transmit the encrypted keylogging data to the remote server over an SSL/TLS-protected channel.</a:t>
            </a:r>
          </a:p>
          <a:p>
            <a:pPr marL="742950" lvl="1" indent="-285750" algn="l">
              <a:buFont typeface="+mj-lt"/>
              <a:buAutoNum type="arabicPeriod"/>
            </a:pPr>
            <a:r>
              <a:rPr lang="en-US" sz="1200" b="0" i="0" dirty="0">
                <a:solidFill>
                  <a:schemeClr val="tx1">
                    <a:lumMod val="95000"/>
                    <a:lumOff val="5000"/>
                  </a:schemeClr>
                </a:solidFill>
                <a:effectLst/>
              </a:rPr>
              <a:t>Receive acknowledgment from the server and update the local data storage accordingly.</a:t>
            </a:r>
          </a:p>
          <a:p>
            <a:pPr algn="l">
              <a:buFont typeface="+mj-lt"/>
              <a:buAutoNum type="arabicPeriod"/>
            </a:pPr>
            <a:r>
              <a:rPr lang="en-US" sz="1200" b="0" i="0" dirty="0">
                <a:solidFill>
                  <a:schemeClr val="tx1">
                    <a:lumMod val="95000"/>
                    <a:lumOff val="5000"/>
                  </a:schemeClr>
                </a:solidFill>
                <a:effectLst/>
              </a:rPr>
              <a:t>User Interface:</a:t>
            </a:r>
          </a:p>
          <a:p>
            <a:pPr marL="742950" lvl="1" indent="-285750" algn="l">
              <a:buFont typeface="+mj-lt"/>
              <a:buAutoNum type="arabicPeriod"/>
            </a:pPr>
            <a:r>
              <a:rPr lang="en-US" sz="1200" b="0" i="0" dirty="0">
                <a:solidFill>
                  <a:schemeClr val="tx1">
                    <a:lumMod val="95000"/>
                    <a:lumOff val="5000"/>
                  </a:schemeClr>
                </a:solidFill>
                <a:effectLst/>
              </a:rPr>
              <a:t>Develop a Tkinter-based graphical user interface (GUI) to allow users to configure settings, view connection status, and access reporting features.</a:t>
            </a:r>
          </a:p>
          <a:p>
            <a:pPr marL="742950" lvl="1" indent="-285750" algn="l">
              <a:buFont typeface="+mj-lt"/>
              <a:buAutoNum type="arabicPeriod"/>
            </a:pPr>
            <a:r>
              <a:rPr lang="en-US" sz="1200" b="0" i="0" dirty="0">
                <a:solidFill>
                  <a:schemeClr val="tx1">
                    <a:lumMod val="95000"/>
                    <a:lumOff val="5000"/>
                  </a:schemeClr>
                </a:solidFill>
                <a:effectLst/>
              </a:rPr>
              <a:t>Provide clear feedback on the keylogger's operation, data transmission status, and any errors or warnings.</a:t>
            </a:r>
          </a:p>
          <a:p>
            <a:pPr marL="0" indent="0" algn="l">
              <a:buNone/>
            </a:pPr>
            <a:endParaRPr lang="en-US" sz="1200" b="0" i="0" dirty="0">
              <a:solidFill>
                <a:schemeClr val="tx1">
                  <a:lumMod val="95000"/>
                  <a:lumOff val="5000"/>
                </a:schemeClr>
              </a:solidFill>
              <a:effectLst/>
            </a:endParaRPr>
          </a:p>
          <a:p>
            <a:pPr algn="l"/>
            <a:endParaRPr lang="en-IN" sz="1200" dirty="0">
              <a:solidFill>
                <a:schemeClr val="tx1">
                  <a:lumMod val="95000"/>
                  <a:lumOff val="5000"/>
                </a:schemeClr>
              </a:solidFill>
            </a:endParaRPr>
          </a:p>
          <a:p>
            <a:pPr algn="l"/>
            <a:endParaRPr lang="en-IN" sz="1200" dirty="0">
              <a:solidFill>
                <a:schemeClr val="tx1">
                  <a:lumMod val="95000"/>
                  <a:lumOff val="5000"/>
                </a:schemeClr>
              </a:solidFill>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9E169CAD-AF88-EED5-0399-0F3B02E69DAF}"/>
              </a:ext>
            </a:extLst>
          </p:cNvPr>
          <p:cNvPicPr>
            <a:picLocks noGrp="1" noChangeAspect="1"/>
          </p:cNvPicPr>
          <p:nvPr>
            <p:ph idx="1"/>
          </p:nvPr>
        </p:nvPicPr>
        <p:blipFill>
          <a:blip r:embed="rId2"/>
          <a:stretch>
            <a:fillRect/>
          </a:stretch>
        </p:blipFill>
        <p:spPr>
          <a:xfrm>
            <a:off x="1939667" y="1301750"/>
            <a:ext cx="8312665"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4B321CB1-7B25-19B6-E078-7F1D29F2730A}"/>
              </a:ext>
            </a:extLst>
          </p:cNvPr>
          <p:cNvPicPr>
            <a:picLocks noGrp="1" noChangeAspect="1"/>
          </p:cNvPicPr>
          <p:nvPr>
            <p:ph idx="1"/>
          </p:nvPr>
        </p:nvPicPr>
        <p:blipFill>
          <a:blip r:embed="rId2"/>
          <a:stretch>
            <a:fillRect/>
          </a:stretch>
        </p:blipFill>
        <p:spPr>
          <a:xfrm>
            <a:off x="1939667" y="1301750"/>
            <a:ext cx="8312665" cy="4673600"/>
          </a:xfrm>
        </p:spPr>
      </p:pic>
    </p:spTree>
    <p:extLst>
      <p:ext uri="{BB962C8B-B14F-4D97-AF65-F5344CB8AC3E}">
        <p14:creationId xmlns:p14="http://schemas.microsoft.com/office/powerpoint/2010/main" val="1150726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b="0" i="0" dirty="0">
                <a:solidFill>
                  <a:schemeClr val="tx1">
                    <a:lumMod val="95000"/>
                    <a:lumOff val="5000"/>
                  </a:schemeClr>
                </a:solidFill>
                <a:effectLst/>
              </a:rPr>
              <a:t>The "Keylogger for Remote Monitoring and Reporting" application has been developed as a comprehensive solution for organizations to monitor and analyze user computer activities remotely. By capturing keystrokes discreetly in the background and securely transmitting the data to a central server, the application provides valuable insights into employee productivity, potential security breaches, and compliance with organizational policies. The robust security measures, including data encryption and access control, ensure the confidentiality and integrity of the collected information. The user-friendly interface and compliance with relevant data privacy regulations further enhance the application's practicality and acceptability within the targeted organizational environment.</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52</TotalTime>
  <Words>1128</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Keylogger Detection and Prevention System</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mageshwar avinash</cp:lastModifiedBy>
  <cp:revision>26</cp:revision>
  <dcterms:created xsi:type="dcterms:W3CDTF">2021-05-26T16:50:10Z</dcterms:created>
  <dcterms:modified xsi:type="dcterms:W3CDTF">2024-04-08T14:42:55Z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