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72" r:id="rId4"/>
    <p:sldId id="267" r:id="rId5"/>
    <p:sldId id="268" r:id="rId6"/>
    <p:sldId id="277" r:id="rId7"/>
    <p:sldId id="278" r:id="rId8"/>
    <p:sldId id="274" r:id="rId9"/>
    <p:sldId id="270" r:id="rId10"/>
    <p:sldId id="271" r:id="rId11"/>
    <p:sldId id="273" r:id="rId12"/>
    <p:sldId id="275" r:id="rId13"/>
    <p:sldId id="27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DBE1B-CB8B-45CF-B337-36D90BBCD3DB}" type="datetimeFigureOut">
              <a:rPr lang="en-US" smtClean="0"/>
              <a:t>8/31/2017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0610F-F3D7-4F73-99DA-C4A787DB0400}" type="slidenum">
              <a:rPr lang="en-US" smtClean="0"/>
              <a:t>‹#›</a:t>
            </a:fld>
            <a:endParaRPr lang="en-US"/>
          </a:p>
        </p:txBody>
      </p:sp>
    </p:spTree>
    <p:extLst>
      <p:ext uri="{BB962C8B-B14F-4D97-AF65-F5344CB8AC3E}">
        <p14:creationId xmlns:p14="http://schemas.microsoft.com/office/powerpoint/2010/main" val="227276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0610F-F3D7-4F73-99DA-C4A787DB0400}" type="slidenum">
              <a:rPr lang="en-US" smtClean="0"/>
              <a:t>5</a:t>
            </a:fld>
            <a:endParaRPr lang="en-US"/>
          </a:p>
        </p:txBody>
      </p:sp>
    </p:spTree>
    <p:extLst>
      <p:ext uri="{BB962C8B-B14F-4D97-AF65-F5344CB8AC3E}">
        <p14:creationId xmlns:p14="http://schemas.microsoft.com/office/powerpoint/2010/main" val="199602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0610F-F3D7-4F73-99DA-C4A787DB0400}" type="slidenum">
              <a:rPr lang="en-US" smtClean="0"/>
              <a:t>6</a:t>
            </a:fld>
            <a:endParaRPr lang="en-US"/>
          </a:p>
        </p:txBody>
      </p:sp>
    </p:spTree>
    <p:extLst>
      <p:ext uri="{BB962C8B-B14F-4D97-AF65-F5344CB8AC3E}">
        <p14:creationId xmlns:p14="http://schemas.microsoft.com/office/powerpoint/2010/main" val="301589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50610F-F3D7-4F73-99DA-C4A787DB0400}" type="slidenum">
              <a:rPr lang="en-US" smtClean="0"/>
              <a:t>7</a:t>
            </a:fld>
            <a:endParaRPr lang="en-US"/>
          </a:p>
        </p:txBody>
      </p:sp>
    </p:spTree>
    <p:extLst>
      <p:ext uri="{BB962C8B-B14F-4D97-AF65-F5344CB8AC3E}">
        <p14:creationId xmlns:p14="http://schemas.microsoft.com/office/powerpoint/2010/main" val="380279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7D6710-521D-4806-86F0-DA62E0594CAD}"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70829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D6710-521D-4806-86F0-DA62E0594CAD}"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2495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D6710-521D-4806-86F0-DA62E0594CAD}"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59488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D6710-521D-4806-86F0-DA62E0594CAD}"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44728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D6710-521D-4806-86F0-DA62E0594CAD}"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18248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7D6710-521D-4806-86F0-DA62E0594CAD}"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62898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7D6710-521D-4806-86F0-DA62E0594CAD}" type="datetimeFigureOut">
              <a:rPr lang="en-US" smtClean="0"/>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73389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D6710-521D-4806-86F0-DA62E0594CAD}" type="datetimeFigureOut">
              <a:rPr lang="en-US" smtClean="0"/>
              <a:t>8/31/2017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09505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D6710-521D-4806-86F0-DA62E0594CAD}" type="datetimeFigureOut">
              <a:rPr lang="en-US" smtClean="0"/>
              <a:t>8/31/2017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394446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D6710-521D-4806-86F0-DA62E0594CAD}"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152759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D6710-521D-4806-86F0-DA62E0594CAD}"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F34FC-36A8-4DE8-9E64-69B7FE598B54}" type="slidenum">
              <a:rPr lang="en-US" smtClean="0"/>
              <a:t>‹#›</a:t>
            </a:fld>
            <a:endParaRPr lang="en-US"/>
          </a:p>
        </p:txBody>
      </p:sp>
    </p:spTree>
    <p:extLst>
      <p:ext uri="{BB962C8B-B14F-4D97-AF65-F5344CB8AC3E}">
        <p14:creationId xmlns:p14="http://schemas.microsoft.com/office/powerpoint/2010/main" val="29558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D6710-521D-4806-86F0-DA62E0594CAD}" type="datetimeFigureOut">
              <a:rPr lang="en-US" smtClean="0"/>
              <a:t>8/31/2017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F34FC-36A8-4DE8-9E64-69B7FE598B54}" type="slidenum">
              <a:rPr lang="en-US" smtClean="0"/>
              <a:t>‹#›</a:t>
            </a:fld>
            <a:endParaRPr lang="en-US"/>
          </a:p>
        </p:txBody>
      </p:sp>
    </p:spTree>
    <p:extLst>
      <p:ext uri="{BB962C8B-B14F-4D97-AF65-F5344CB8AC3E}">
        <p14:creationId xmlns:p14="http://schemas.microsoft.com/office/powerpoint/2010/main" val="20352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azure/storage/storage-about-disks-and-vhds-linux" TargetMode="External"/><Relationship Id="rId3" Type="http://schemas.openxmlformats.org/officeDocument/2006/relationships/hyperlink" Target="https://docs.microsoft.com/en-us/rest/api/storageservices/fileservices/understanding-block-blobs--append-blobs--and-page-blobs" TargetMode="External"/><Relationship Id="rId7" Type="http://schemas.openxmlformats.org/officeDocument/2006/relationships/hyperlink" Target="https://docs.microsoft.com/nl-nl/azure/storage/storage-dotnet-shared-access-signature-part-1" TargetMode="External"/><Relationship Id="rId2" Type="http://schemas.openxmlformats.org/officeDocument/2006/relationships/hyperlink" Target="https://docs.microsoft.com/en-us/azure/storage/storage-introduc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storage-dotnet-how-to-use-files" TargetMode="External"/><Relationship Id="rId5" Type="http://schemas.openxmlformats.org/officeDocument/2006/relationships/hyperlink" Target="https://docs.microsoft.com/en-us/azure/storage/storage-redundancy#locally-redundant-storage" TargetMode="External"/><Relationship Id="rId4" Type="http://schemas.openxmlformats.org/officeDocument/2006/relationships/hyperlink" Target="https://docs.microsoft.com/en-us/azure/service-bus-messaging/service-bus-azure-and-service-bus-queues-compared-contraste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tx2">
                    <a:lumMod val="50000"/>
                  </a:schemeClr>
                </a:solidFill>
              </a:rPr>
              <a:t>Azure Storage</a:t>
            </a:r>
            <a:endParaRPr lang="en-US" dirty="0">
              <a:solidFill>
                <a:schemeClr val="tx2">
                  <a:lumMod val="50000"/>
                </a:schemeClr>
              </a:solidFill>
            </a:endParaRPr>
          </a:p>
        </p:txBody>
      </p:sp>
    </p:spTree>
    <p:extLst>
      <p:ext uri="{BB962C8B-B14F-4D97-AF65-F5344CB8AC3E}">
        <p14:creationId xmlns:p14="http://schemas.microsoft.com/office/powerpoint/2010/main" val="126897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a:t>
            </a:r>
            <a:r>
              <a:rPr lang="en-US" sz="2400" dirty="0" smtClean="0">
                <a:latin typeface="Calibri" panose="020F0502020204030204" pitchFamily="34" charset="0"/>
                <a:cs typeface="Calibri" panose="020F0502020204030204" pitchFamily="34" charset="0"/>
              </a:rPr>
              <a:t>– Queue Storage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3785652"/>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Queue </a:t>
            </a:r>
            <a:r>
              <a:rPr lang="en-US" sz="1500" dirty="0">
                <a:solidFill>
                  <a:schemeClr val="accent1">
                    <a:lumMod val="75000"/>
                  </a:schemeClr>
                </a:solidFill>
                <a:latin typeface="Segoe UI" pitchFamily="34" charset="0"/>
                <a:ea typeface="Segoe UI" pitchFamily="34" charset="0"/>
                <a:cs typeface="Segoe UI" pitchFamily="34" charset="0"/>
              </a:rPr>
              <a:t>storage provides a reliable messaging solution for asynchronous communication between application components, whether they are running in the cloud, on the desktop, on an on-premises server, or on a mobile device. Queue storage also supports managing asynchronous tasks and building process workflows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Messages maximum lifetime is 7 days.</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Ordering (First-In-First-Out </a:t>
            </a:r>
            <a:r>
              <a:rPr lang="en-US" sz="1500" dirty="0" smtClean="0">
                <a:solidFill>
                  <a:schemeClr val="accent1">
                    <a:lumMod val="75000"/>
                  </a:schemeClr>
                </a:solidFill>
                <a:latin typeface="Segoe UI" pitchFamily="34" charset="0"/>
                <a:ea typeface="Segoe UI" pitchFamily="34" charset="0"/>
                <a:cs typeface="Segoe UI" pitchFamily="34" charset="0"/>
              </a:rPr>
              <a:t>) not guarantee</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Delivery guarantee is At-Least-Once not At-Most-Once</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Receive mode is Peek &amp; Lease</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Maximum queue size is 200 TB</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Maximum message size is 64 KB</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There is no restriction on Maximum number of queues</a:t>
            </a:r>
            <a:r>
              <a:rPr lang="en-US" sz="1500" dirty="0" smtClean="0">
                <a:solidFill>
                  <a:schemeClr val="accent1">
                    <a:lumMod val="75000"/>
                  </a:schemeClr>
                </a:solidFill>
                <a:latin typeface="Segoe UI" pitchFamily="34" charset="0"/>
                <a:ea typeface="Segoe UI" pitchFamily="34" charset="0"/>
                <a:cs typeface="Segoe UI" pitchFamily="34" charset="0"/>
              </a:rPr>
              <a:t>.	</a:t>
            </a:r>
            <a:endParaRPr lang="en-US" sz="1500" dirty="0">
              <a:solidFill>
                <a:schemeClr val="accent1">
                  <a:lumMod val="75000"/>
                </a:schemeClr>
              </a:solidFill>
              <a:latin typeface="Segoe UI" pitchFamily="34" charset="0"/>
              <a:ea typeface="Segoe UI" pitchFamily="34" charset="0"/>
              <a:cs typeface="Segoe UI" pitchFamily="34" charset="0"/>
            </a:endParaRPr>
          </a:p>
          <a:p>
            <a:pPr lvl="1"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For exact messaging like functionality we need to consider the Azure Service Bus.</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728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a:t>
            </a:r>
            <a:r>
              <a:rPr lang="en-US" sz="2400" dirty="0" smtClean="0">
                <a:latin typeface="Calibri" panose="020F0502020204030204" pitchFamily="34" charset="0"/>
                <a:cs typeface="Calibri" panose="020F0502020204030204" pitchFamily="34" charset="0"/>
              </a:rPr>
              <a:t>– File Storage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3323987"/>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Azure </a:t>
            </a:r>
            <a:r>
              <a:rPr lang="en-US" sz="1500" dirty="0">
                <a:solidFill>
                  <a:schemeClr val="accent1">
                    <a:lumMod val="75000"/>
                  </a:schemeClr>
                </a:solidFill>
                <a:latin typeface="Segoe UI" pitchFamily="34" charset="0"/>
                <a:ea typeface="Segoe UI" pitchFamily="34" charset="0"/>
                <a:cs typeface="Segoe UI" pitchFamily="34" charset="0"/>
              </a:rPr>
              <a:t>File storage is a service that offers file shares in the cloud using the standard Server Message Block (SMB) Protocol. Both SMB 2.1 and SMB 3.0 are </a:t>
            </a:r>
            <a:r>
              <a:rPr lang="en-US" sz="1500" dirty="0" smtClean="0">
                <a:solidFill>
                  <a:schemeClr val="accent1">
                    <a:lumMod val="75000"/>
                  </a:schemeClr>
                </a:solidFill>
                <a:latin typeface="Segoe UI" pitchFamily="34" charset="0"/>
                <a:ea typeface="Segoe UI" pitchFamily="34" charset="0"/>
                <a:cs typeface="Segoe UI" pitchFamily="34" charset="0"/>
              </a:rPr>
              <a:t>supported.</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Share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SMB file share can store an unlimited number of files, up to the 5 TB total capacity. .  Gives up to 1000 IOPS</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Directory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An optional hierarchy of directories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File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A file in the share. A file may be up to 1 TB in size</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URL</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https://&lt;storage account&gt;.file.core.windows.net/&lt;share&gt;/&lt;directory/directories&gt;/&lt;file</a:t>
            </a:r>
            <a:r>
              <a:rPr lang="en-US" sz="1500" dirty="0" smtClean="0">
                <a:solidFill>
                  <a:schemeClr val="accent1">
                    <a:lumMod val="75000"/>
                  </a:schemeClr>
                </a:solidFill>
                <a:latin typeface="Segoe UI" pitchFamily="34" charset="0"/>
                <a:ea typeface="Segoe UI" pitchFamily="34" charset="0"/>
                <a:cs typeface="Segoe UI" pitchFamily="34" charset="0"/>
              </a:rPr>
              <a:t>&gt;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Mount</a:t>
            </a:r>
            <a:r>
              <a:rPr lang="en-US" sz="1500" dirty="0" smtClean="0">
                <a:solidFill>
                  <a:schemeClr val="accent1">
                    <a:lumMod val="75000"/>
                  </a:schemeClr>
                </a:solidFill>
                <a:latin typeface="Segoe UI" pitchFamily="34" charset="0"/>
                <a:ea typeface="Segoe UI" pitchFamily="34" charset="0"/>
                <a:cs typeface="Segoe UI" pitchFamily="34" charset="0"/>
              </a:rPr>
              <a:t> </a:t>
            </a:r>
            <a:r>
              <a:rPr lang="en-US" sz="1500" b="1" dirty="0">
                <a:latin typeface="Segoe UI" pitchFamily="34" charset="0"/>
                <a:ea typeface="Segoe UI" pitchFamily="34" charset="0"/>
                <a:cs typeface="Segoe UI" pitchFamily="34" charset="0"/>
              </a:rPr>
              <a:t>-</a:t>
            </a:r>
            <a:r>
              <a:rPr lang="en-US" sz="1500" dirty="0">
                <a:solidFill>
                  <a:schemeClr val="accent1">
                    <a:lumMod val="75000"/>
                  </a:schemeClr>
                </a:solidFill>
                <a:latin typeface="Segoe UI" pitchFamily="34" charset="0"/>
                <a:ea typeface="Segoe UI" pitchFamily="34" charset="0"/>
                <a:cs typeface="Segoe UI" pitchFamily="34" charset="0"/>
              </a:rPr>
              <a:t> net use &lt;drive-letter&gt;: \\&lt;storage-account-name&gt;.file.core.windows.net\&lt;share-name&gt; /u:&lt;storage-account-name&gt; &lt;storage-account-key</a:t>
            </a:r>
            <a:r>
              <a:rPr lang="en-US" sz="1500" dirty="0" smtClean="0">
                <a:solidFill>
                  <a:schemeClr val="accent1">
                    <a:lumMod val="75000"/>
                  </a:schemeClr>
                </a:solidFill>
                <a:latin typeface="Segoe UI" pitchFamily="34" charset="0"/>
                <a:ea typeface="Segoe UI" pitchFamily="34" charset="0"/>
                <a:cs typeface="Segoe UI" pitchFamily="34" charset="0"/>
              </a:rPr>
              <a:t>&gt;</a:t>
            </a:r>
            <a:endParaRPr lang="en-US" sz="1500" dirty="0">
              <a:solidFill>
                <a:schemeClr val="accent1">
                  <a:lumMod val="75000"/>
                </a:schemeClr>
              </a:solidFill>
              <a:latin typeface="Segoe UI" pitchFamily="34" charset="0"/>
              <a:ea typeface="Segoe UI" pitchFamily="34" charset="0"/>
              <a:cs typeface="Segoe UI" pitchFamily="34" charset="0"/>
            </a:endParaRPr>
          </a:p>
        </p:txBody>
      </p:sp>
      <p:pic>
        <p:nvPicPr>
          <p:cNvPr id="1028" name="Picture 4" descr="files-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5338"/>
            <a:ext cx="5715000" cy="274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80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 Shared Access </a:t>
            </a:r>
            <a:r>
              <a:rPr lang="en-US" sz="2400" dirty="0" smtClean="0">
                <a:latin typeface="Calibri" panose="020F0502020204030204" pitchFamily="34" charset="0"/>
                <a:cs typeface="Calibri" panose="020F0502020204030204" pitchFamily="34" charset="0"/>
              </a:rPr>
              <a:t>Signatures (SAS)</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647700"/>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a:solidFill>
                  <a:schemeClr val="accent1">
                    <a:lumMod val="75000"/>
                  </a:schemeClr>
                </a:solidFill>
                <a:latin typeface="Segoe UI" pitchFamily="34" charset="0"/>
                <a:ea typeface="Segoe UI" pitchFamily="34" charset="0"/>
                <a:cs typeface="Segoe UI" pitchFamily="34" charset="0"/>
              </a:rPr>
              <a:t>A shared access signature provides delegated access to resources in your storage </a:t>
            </a:r>
            <a:r>
              <a:rPr lang="en-US" sz="1500" dirty="0" smtClean="0">
                <a:solidFill>
                  <a:schemeClr val="accent1">
                    <a:lumMod val="75000"/>
                  </a:schemeClr>
                </a:solidFill>
                <a:latin typeface="Segoe UI" pitchFamily="34" charset="0"/>
                <a:ea typeface="Segoe UI" pitchFamily="34" charset="0"/>
                <a:cs typeface="Segoe UI" pitchFamily="34" charset="0"/>
              </a:rPr>
              <a:t>account</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with out sharing the keys.</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600" dirty="0" smtClean="0"/>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SAS is useful is a service where users read and write their own data to your storage account</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Account </a:t>
            </a:r>
            <a:r>
              <a:rPr lang="en-US" sz="1500" b="1" dirty="0" smtClean="0">
                <a:solidFill>
                  <a:schemeClr val="accent3">
                    <a:lumMod val="50000"/>
                  </a:schemeClr>
                </a:solidFill>
                <a:latin typeface="Segoe UI" pitchFamily="34" charset="0"/>
                <a:ea typeface="Segoe UI" pitchFamily="34" charset="0"/>
                <a:cs typeface="Segoe UI" pitchFamily="34" charset="0"/>
              </a:rPr>
              <a:t>SAS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The account SAS delegates access to resources in one or more of the storage services. All of the operations available via a service SAS </a:t>
            </a:r>
            <a:r>
              <a:rPr lang="en-US" sz="1500" dirty="0" smtClean="0">
                <a:solidFill>
                  <a:schemeClr val="accent1">
                    <a:lumMod val="75000"/>
                  </a:schemeClr>
                </a:solidFill>
                <a:latin typeface="Segoe UI" pitchFamily="34" charset="0"/>
                <a:ea typeface="Segoe UI" pitchFamily="34" charset="0"/>
                <a:cs typeface="Segoe UI" pitchFamily="34" charset="0"/>
              </a:rPr>
              <a:t>are available.  Also we can delegate </a:t>
            </a:r>
            <a:r>
              <a:rPr lang="en-US" sz="1500" dirty="0">
                <a:solidFill>
                  <a:schemeClr val="accent1">
                    <a:lumMod val="75000"/>
                  </a:schemeClr>
                </a:solidFill>
                <a:latin typeface="Segoe UI" pitchFamily="34" charset="0"/>
                <a:ea typeface="Segoe UI" pitchFamily="34" charset="0"/>
                <a:cs typeface="Segoe UI" pitchFamily="34" charset="0"/>
              </a:rPr>
              <a:t>access to operations that apply to a given service.</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Service SAS</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Delegates </a:t>
            </a:r>
            <a:r>
              <a:rPr lang="en-US" sz="1500" dirty="0">
                <a:solidFill>
                  <a:schemeClr val="accent1">
                    <a:lumMod val="75000"/>
                  </a:schemeClr>
                </a:solidFill>
                <a:latin typeface="Segoe UI" pitchFamily="34" charset="0"/>
                <a:ea typeface="Segoe UI" pitchFamily="34" charset="0"/>
                <a:cs typeface="Segoe UI" pitchFamily="34" charset="0"/>
              </a:rPr>
              <a:t>access to a resource in just one of the storage </a:t>
            </a:r>
            <a:r>
              <a:rPr lang="en-US" sz="1500" dirty="0" smtClean="0">
                <a:solidFill>
                  <a:schemeClr val="accent1">
                    <a:lumMod val="75000"/>
                  </a:schemeClr>
                </a:solidFill>
                <a:latin typeface="Segoe UI" pitchFamily="34" charset="0"/>
                <a:ea typeface="Segoe UI" pitchFamily="34" charset="0"/>
                <a:cs typeface="Segoe UI" pitchFamily="34" charset="0"/>
              </a:rPr>
              <a:t>services.</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SAS can be attached to a resource in any one of the below ways.</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Ad hoc </a:t>
            </a:r>
            <a:r>
              <a:rPr lang="en-US" sz="1500" b="1" dirty="0" smtClean="0">
                <a:solidFill>
                  <a:schemeClr val="accent3">
                    <a:lumMod val="50000"/>
                  </a:schemeClr>
                </a:solidFill>
                <a:latin typeface="Segoe UI" pitchFamily="34" charset="0"/>
                <a:ea typeface="Segoe UI" pitchFamily="34" charset="0"/>
                <a:cs typeface="Segoe UI" pitchFamily="34" charset="0"/>
              </a:rPr>
              <a:t>SAS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When you create an ad hoc SAS, the start time, expiry time, and permissions for the SAS are all specified on the SAS URI .</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SAS with stored access </a:t>
            </a:r>
            <a:r>
              <a:rPr lang="en-US" sz="1500" b="1" dirty="0" smtClean="0">
                <a:solidFill>
                  <a:schemeClr val="accent3">
                    <a:lumMod val="50000"/>
                  </a:schemeClr>
                </a:solidFill>
                <a:latin typeface="Segoe UI" pitchFamily="34" charset="0"/>
                <a:ea typeface="Segoe UI" pitchFamily="34" charset="0"/>
                <a:cs typeface="Segoe UI" pitchFamily="34" charset="0"/>
              </a:rPr>
              <a:t>policy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A stored access policy is defined on a resource container - a blob container, table, queue, or file share - and can be used to manage constraints for one or more shared access signatures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1">
                    <a:lumMod val="75000"/>
                  </a:schemeClr>
                </a:solidFill>
                <a:latin typeface="Segoe UI" pitchFamily="34" charset="0"/>
                <a:ea typeface="Segoe UI" pitchFamily="34" charset="0"/>
                <a:cs typeface="Segoe UI" pitchFamily="34" charset="0"/>
              </a:rPr>
              <a:t>Note</a:t>
            </a:r>
            <a:r>
              <a:rPr lang="en-US" sz="1500" dirty="0">
                <a:solidFill>
                  <a:schemeClr val="accent1">
                    <a:lumMod val="75000"/>
                  </a:schemeClr>
                </a:solidFill>
                <a:latin typeface="Segoe UI" pitchFamily="34" charset="0"/>
                <a:ea typeface="Segoe UI" pitchFamily="34" charset="0"/>
                <a:cs typeface="Segoe UI" pitchFamily="34" charset="0"/>
              </a:rPr>
              <a:t>:- Currently, an account SAS must be an ad hoc SAS. Stored access policies are not yet supported for account SAS.</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3294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smtClean="0">
                <a:latin typeface="Calibri" panose="020F0502020204030204" pitchFamily="34" charset="0"/>
                <a:cs typeface="Calibri" panose="020F0502020204030204" pitchFamily="34" charset="0"/>
              </a:rPr>
              <a:t>Hands on Lab</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401479"/>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Azure Container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Using Dot Net/Java write a web application to do below operations.</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CRUD operation on Container.</a:t>
            </a:r>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Upload and download a blob</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Table Storage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Using Dot Net/Java write a web application to do below operations</a:t>
            </a:r>
            <a:r>
              <a:rPr lang="en-US" sz="1500" dirty="0" smtClean="0">
                <a:solidFill>
                  <a:schemeClr val="accent1">
                    <a:lumMod val="75000"/>
                  </a:schemeClr>
                </a:solidFill>
                <a:latin typeface="Segoe UI" pitchFamily="34" charset="0"/>
                <a:ea typeface="Segoe UI" pitchFamily="34" charset="0"/>
                <a:cs typeface="Segoe UI" pitchFamily="34" charset="0"/>
              </a:rPr>
              <a:t>.</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CRUD operation on </a:t>
            </a:r>
            <a:r>
              <a:rPr lang="en-US" sz="1500" dirty="0" smtClean="0">
                <a:solidFill>
                  <a:schemeClr val="accent1">
                    <a:lumMod val="75000"/>
                  </a:schemeClr>
                </a:solidFill>
                <a:latin typeface="Segoe UI" pitchFamily="34" charset="0"/>
                <a:ea typeface="Segoe UI" pitchFamily="34" charset="0"/>
                <a:cs typeface="Segoe UI" pitchFamily="34" charset="0"/>
              </a:rPr>
              <a:t>a table.</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Queue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Using Dot Net/Java </a:t>
            </a:r>
            <a:r>
              <a:rPr lang="en-US" sz="1500" dirty="0" smtClean="0">
                <a:solidFill>
                  <a:schemeClr val="accent1">
                    <a:lumMod val="75000"/>
                  </a:schemeClr>
                </a:solidFill>
                <a:latin typeface="Segoe UI" pitchFamily="34" charset="0"/>
                <a:ea typeface="Segoe UI" pitchFamily="34" charset="0"/>
                <a:cs typeface="Segoe UI" pitchFamily="34" charset="0"/>
              </a:rPr>
              <a:t>write the below task</a:t>
            </a:r>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	</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Put and Get messages from Queue.</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Sample Project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Create a Dot Net/Java program to achieve below functionality.</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Create a MVC application.</a:t>
            </a:r>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Add Four forms to </a:t>
            </a:r>
          </a:p>
          <a:p>
            <a:pPr marL="1200150" lvl="2"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Create, Update, Delete and List Employee.</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Add a form to get Email ID with Content.  The detail should push to queue.  Some service should get the detail and send mail.		</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5310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smtClean="0">
                <a:latin typeface="Calibri" panose="020F0502020204030204" pitchFamily="34" charset="0"/>
                <a:cs typeface="Calibri" panose="020F0502020204030204" pitchFamily="34" charset="0"/>
              </a:rPr>
              <a:t>Reference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730078442"/>
              </p:ext>
            </p:extLst>
          </p:nvPr>
        </p:nvGraphicFramePr>
        <p:xfrm>
          <a:off x="124691" y="1066800"/>
          <a:ext cx="8839200" cy="3877734"/>
        </p:xfrm>
        <a:graphic>
          <a:graphicData uri="http://schemas.openxmlformats.org/drawingml/2006/table">
            <a:tbl>
              <a:tblPr firstRow="1" bandRow="1">
                <a:tableStyleId>{5C22544A-7EE6-4342-B048-85BDC9FD1C3A}</a:tableStyleId>
              </a:tblPr>
              <a:tblGrid>
                <a:gridCol w="2618509"/>
                <a:gridCol w="6220691"/>
              </a:tblGrid>
              <a:tr h="353907">
                <a:tc>
                  <a:txBody>
                    <a:bodyPr/>
                    <a:lstStyle/>
                    <a:p>
                      <a:pPr algn="ctr"/>
                      <a:r>
                        <a:rPr lang="en-US" dirty="0" smtClean="0"/>
                        <a:t>Topics</a:t>
                      </a:r>
                      <a:endParaRPr lang="en-US" dirty="0"/>
                    </a:p>
                  </a:txBody>
                  <a:tcPr/>
                </a:tc>
                <a:tc>
                  <a:txBody>
                    <a:bodyPr/>
                    <a:lstStyle/>
                    <a:p>
                      <a:pPr algn="ctr"/>
                      <a:r>
                        <a:rPr lang="en-US" dirty="0" smtClean="0"/>
                        <a:t>URL</a:t>
                      </a:r>
                      <a:endParaRPr lang="en-US" dirty="0"/>
                    </a:p>
                  </a:txBody>
                  <a:tcPr/>
                </a:tc>
              </a:tr>
              <a:tr h="353907">
                <a:tc>
                  <a:txBody>
                    <a:bodyPr/>
                    <a:lstStyle/>
                    <a:p>
                      <a:r>
                        <a:rPr lang="en-US" sz="1400" dirty="0" smtClean="0"/>
                        <a:t>Azure Storage</a:t>
                      </a:r>
                      <a:endParaRPr lang="en-US" sz="1400" dirty="0"/>
                    </a:p>
                  </a:txBody>
                  <a:tcPr/>
                </a:tc>
                <a:tc>
                  <a:txBody>
                    <a:bodyPr/>
                    <a:lstStyle/>
                    <a:p>
                      <a:r>
                        <a:rPr lang="en-US" sz="1400" dirty="0" smtClean="0">
                          <a:hlinkClick r:id="rId2"/>
                        </a:rPr>
                        <a:t>https://docs.microsoft.com/en-us/azure/storage/storage-introduction</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Block Blobs</a:t>
                      </a:r>
                      <a:r>
                        <a:rPr lang="en-US" sz="1400" b="0" i="0" kern="1200" baseline="0" dirty="0" smtClean="0">
                          <a:solidFill>
                            <a:schemeClr val="dk1"/>
                          </a:solidFill>
                          <a:effectLst/>
                          <a:latin typeface="+mn-lt"/>
                          <a:ea typeface="+mn-ea"/>
                          <a:cs typeface="+mn-cs"/>
                        </a:rPr>
                        <a:t> vs</a:t>
                      </a:r>
                      <a:r>
                        <a:rPr lang="en-US" sz="1400" b="0" i="0" kern="1200" dirty="0" smtClean="0">
                          <a:solidFill>
                            <a:schemeClr val="dk1"/>
                          </a:solidFill>
                          <a:effectLst/>
                          <a:latin typeface="+mn-lt"/>
                          <a:ea typeface="+mn-ea"/>
                          <a:cs typeface="+mn-cs"/>
                        </a:rPr>
                        <a:t> Append Blobs vs Page Blobs</a:t>
                      </a:r>
                    </a:p>
                  </a:txBody>
                  <a:tcPr/>
                </a:tc>
                <a:tc>
                  <a:txBody>
                    <a:bodyPr/>
                    <a:lstStyle/>
                    <a:p>
                      <a:r>
                        <a:rPr lang="en-US" sz="1400" dirty="0" smtClean="0">
                          <a:hlinkClick r:id="rId3"/>
                        </a:rPr>
                        <a:t>https://docs.microsoft.com/en-us/rest/api/storageservices/fileservices/understanding-block-blobs--append-blobs--and-page-blobs</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Azure Queue</a:t>
                      </a:r>
                      <a:r>
                        <a:rPr lang="en-US" sz="1400" b="0" i="0" kern="1200" baseline="0" dirty="0" smtClean="0">
                          <a:solidFill>
                            <a:schemeClr val="dk1"/>
                          </a:solidFill>
                          <a:effectLst/>
                          <a:latin typeface="+mn-lt"/>
                          <a:ea typeface="+mn-ea"/>
                          <a:cs typeface="+mn-cs"/>
                        </a:rPr>
                        <a:t> vs </a:t>
                      </a:r>
                      <a:r>
                        <a:rPr lang="en-US" sz="1400" b="0" i="0" kern="1200" baseline="0" smtClean="0">
                          <a:solidFill>
                            <a:schemeClr val="dk1"/>
                          </a:solidFill>
                          <a:effectLst/>
                          <a:latin typeface="+mn-lt"/>
                          <a:ea typeface="+mn-ea"/>
                          <a:cs typeface="+mn-cs"/>
                        </a:rPr>
                        <a:t>Azure Service Bus</a:t>
                      </a:r>
                      <a:endParaRPr lang="en-US" sz="1400" b="0" i="0" kern="1200" dirty="0" smtClean="0">
                        <a:solidFill>
                          <a:schemeClr val="dk1"/>
                        </a:solidFill>
                        <a:effectLst/>
                        <a:latin typeface="+mn-lt"/>
                        <a:ea typeface="+mn-ea"/>
                        <a:cs typeface="+mn-cs"/>
                      </a:endParaRPr>
                    </a:p>
                  </a:txBody>
                  <a:tcPr/>
                </a:tc>
                <a:tc>
                  <a:txBody>
                    <a:bodyPr/>
                    <a:lstStyle/>
                    <a:p>
                      <a:r>
                        <a:rPr lang="en-US" sz="1400" dirty="0" smtClean="0">
                          <a:hlinkClick r:id="rId4"/>
                        </a:rPr>
                        <a:t>https://docs.microsoft.com/en-us/azure/service-bus-messaging/service-bus-azure-and-service-bus-queues-compared-contrasted</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Storage Replication</a:t>
                      </a:r>
                    </a:p>
                  </a:txBody>
                  <a:tcPr/>
                </a:tc>
                <a:tc>
                  <a:txBody>
                    <a:bodyPr/>
                    <a:lstStyle/>
                    <a:p>
                      <a:r>
                        <a:rPr lang="en-US" sz="1400" dirty="0" smtClean="0">
                          <a:hlinkClick r:id="rId5"/>
                        </a:rPr>
                        <a:t>https://docs.microsoft.com/en-us/azure/storage/storage-redundancy#locally-redundant-storage</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File Share</a:t>
                      </a:r>
                    </a:p>
                  </a:txBody>
                  <a:tcPr/>
                </a:tc>
                <a:tc>
                  <a:txBody>
                    <a:bodyPr/>
                    <a:lstStyle/>
                    <a:p>
                      <a:r>
                        <a:rPr lang="en-US" sz="1400" dirty="0" smtClean="0">
                          <a:hlinkClick r:id="rId6"/>
                        </a:rPr>
                        <a:t>https://docs.microsoft.com/en-us/azure/storage/storage-dotnet-how-to-use-files</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Azure Storage SAS</a:t>
                      </a:r>
                    </a:p>
                  </a:txBody>
                  <a:tcPr/>
                </a:tc>
                <a:tc>
                  <a:txBody>
                    <a:bodyPr/>
                    <a:lstStyle/>
                    <a:p>
                      <a:r>
                        <a:rPr lang="en-US" sz="1400" dirty="0" smtClean="0">
                          <a:hlinkClick r:id="rId7"/>
                        </a:rPr>
                        <a:t>https://docs.microsoft.com/nl-nl/azure/storage/storage-dotnet-shared-access-signature-part-1</a:t>
                      </a:r>
                      <a:r>
                        <a:rPr lang="en-US" sz="1400" dirty="0" smtClean="0"/>
                        <a:t> </a:t>
                      </a:r>
                      <a:endParaRPr lang="en-US" sz="1400" dirty="0"/>
                    </a:p>
                  </a:txBody>
                  <a:tcPr/>
                </a:tc>
              </a:tr>
              <a:tr h="353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Disk</a:t>
                      </a:r>
                    </a:p>
                  </a:txBody>
                  <a:tcPr/>
                </a:tc>
                <a:tc>
                  <a:txBody>
                    <a:bodyPr/>
                    <a:lstStyle/>
                    <a:p>
                      <a:r>
                        <a:rPr lang="en-US" sz="1400" dirty="0" smtClean="0">
                          <a:hlinkClick r:id="rId8"/>
                        </a:rPr>
                        <a:t>https://docs.microsoft.com/en-us/azure/storage/storage-about-disks-and-vhds-linux</a:t>
                      </a:r>
                      <a:r>
                        <a:rPr lang="en-US" sz="1400" dirty="0" smtClean="0"/>
                        <a:t> </a:t>
                      </a:r>
                      <a:endParaRPr lang="en-US" sz="1400" dirty="0"/>
                    </a:p>
                  </a:txBody>
                  <a:tcPr/>
                </a:tc>
              </a:tr>
            </a:tbl>
          </a:graphicData>
        </a:graphic>
      </p:graphicFrame>
    </p:spTree>
    <p:extLst>
      <p:ext uri="{BB962C8B-B14F-4D97-AF65-F5344CB8AC3E}">
        <p14:creationId xmlns:p14="http://schemas.microsoft.com/office/powerpoint/2010/main" val="3806054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Services</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287676" y="990600"/>
            <a:ext cx="8703924" cy="3123932"/>
          </a:xfrm>
          <a:prstGeom prst="rect">
            <a:avLst/>
          </a:prstGeom>
          <a:noFill/>
          <a:ln w="9525">
            <a:noFill/>
            <a:miter lim="800000"/>
            <a:headEnd/>
            <a:tailEnd/>
          </a:ln>
        </p:spPr>
        <p:txBody>
          <a:bodyPr wrap="square" rtlCol="0">
            <a:prstTxWarp prst="textNoShape">
              <a:avLst/>
            </a:prstTxWarp>
            <a:spAutoFit/>
          </a:bodyPr>
          <a:lstStyle/>
          <a:p>
            <a:pPr eaLnBrk="0" hangingPunct="0"/>
            <a:r>
              <a:rPr lang="en-US" sz="1600" dirty="0"/>
              <a:t>Azure Storage is the cloud storage solution for modern applications that rely on durability, availability, and </a:t>
            </a:r>
            <a:r>
              <a:rPr lang="en-US" sz="1600" dirty="0" smtClean="0"/>
              <a:t>scalability.</a:t>
            </a:r>
          </a:p>
          <a:p>
            <a:pPr eaLnBrk="0" hangingPunct="0"/>
            <a:endParaRPr lang="en-US" sz="1500" b="1" dirty="0" smtClean="0">
              <a:solidFill>
                <a:schemeClr val="accent3">
                  <a:lumMod val="50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Blob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object storage for unstructured </a:t>
            </a:r>
            <a:r>
              <a:rPr lang="en-US" sz="1500" dirty="0" smtClean="0">
                <a:solidFill>
                  <a:schemeClr val="accent1">
                    <a:lumMod val="75000"/>
                  </a:schemeClr>
                </a:solidFill>
                <a:latin typeface="Segoe UI" pitchFamily="34" charset="0"/>
                <a:ea typeface="Segoe UI" pitchFamily="34" charset="0"/>
                <a:cs typeface="Segoe UI" pitchFamily="34" charset="0"/>
              </a:rPr>
              <a:t>data</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Blob </a:t>
            </a:r>
            <a:r>
              <a:rPr lang="en-US" sz="1500" b="1" dirty="0" smtClean="0">
                <a:solidFill>
                  <a:schemeClr val="accent3">
                    <a:lumMod val="50000"/>
                  </a:schemeClr>
                </a:solidFill>
                <a:latin typeface="Segoe UI" pitchFamily="34" charset="0"/>
                <a:ea typeface="Segoe UI" pitchFamily="34" charset="0"/>
                <a:cs typeface="Segoe UI" pitchFamily="34" charset="0"/>
              </a:rPr>
              <a:t>- Disk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Premium storage for I/O intensive applications.</a:t>
            </a:r>
          </a:p>
          <a:p>
            <a:pPr eaLnBrk="0" hangingPunct="0"/>
            <a:endParaRPr lang="en-US" sz="1500" b="1" dirty="0" smtClean="0">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Table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Structured or unstructured NoSQL database. Key-value table </a:t>
            </a:r>
            <a:r>
              <a:rPr lang="en-US" sz="1500" dirty="0" smtClean="0">
                <a:solidFill>
                  <a:schemeClr val="accent1">
                    <a:lumMod val="75000"/>
                  </a:schemeClr>
                </a:solidFill>
                <a:latin typeface="Segoe UI" pitchFamily="34" charset="0"/>
                <a:ea typeface="Segoe UI" pitchFamily="34" charset="0"/>
                <a:cs typeface="Segoe UI" pitchFamily="34" charset="0"/>
              </a:rPr>
              <a:t>storage.</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b="1" dirty="0" smtClean="0">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Queue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For Messaging and Decoupled component </a:t>
            </a:r>
            <a:r>
              <a:rPr lang="en-US" sz="1500" dirty="0" smtClean="0">
                <a:solidFill>
                  <a:schemeClr val="accent1">
                    <a:lumMod val="75000"/>
                  </a:schemeClr>
                </a:solidFill>
                <a:latin typeface="Segoe UI" pitchFamily="34" charset="0"/>
                <a:ea typeface="Segoe UI" pitchFamily="34" charset="0"/>
                <a:cs typeface="Segoe UI" pitchFamily="34" charset="0"/>
              </a:rPr>
              <a:t>implementation.</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File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File system with SMB protocol.</a:t>
            </a: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p:txBody>
      </p:sp>
      <p:pic>
        <p:nvPicPr>
          <p:cNvPr id="1026" name="Picture 2" descr="Azure Storage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14532"/>
            <a:ext cx="4267200" cy="2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2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 </a:t>
            </a:r>
            <a:r>
              <a:rPr lang="en-US" sz="2400" dirty="0" smtClean="0">
                <a:latin typeface="Calibri" panose="020F0502020204030204" pitchFamily="34" charset="0"/>
                <a:cs typeface="Calibri" panose="020F0502020204030204" pitchFamily="34" charset="0"/>
              </a:rPr>
              <a:t>Replication</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647700"/>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a:solidFill>
                  <a:schemeClr val="accent1">
                    <a:lumMod val="75000"/>
                  </a:schemeClr>
                </a:solidFill>
                <a:latin typeface="Segoe UI" pitchFamily="34" charset="0"/>
                <a:ea typeface="Segoe UI" pitchFamily="34" charset="0"/>
                <a:cs typeface="Segoe UI" pitchFamily="34" charset="0"/>
              </a:rPr>
              <a:t>Replication protects your data and preserves your application up-time in the event of transient hardware failures. If your data is replicated to a second data center, that also protects your data against a catastrophic failure in the primary location..</a:t>
            </a:r>
          </a:p>
          <a:p>
            <a:pPr eaLnBrk="0" hangingPunct="0"/>
            <a:endParaRPr lang="en-US" sz="1600" dirty="0" smtClean="0"/>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Microsoft Azure storage account is always replicated to ensure durability and high availability. </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The three replicas are spread across UDs and FDs within one storage scale unit to ensure that data is available even if hardware failure impacts a single </a:t>
            </a:r>
            <a:r>
              <a:rPr lang="en-US" sz="1500" dirty="0" smtClean="0">
                <a:solidFill>
                  <a:schemeClr val="accent1">
                    <a:lumMod val="75000"/>
                  </a:schemeClr>
                </a:solidFill>
                <a:latin typeface="Segoe UI" pitchFamily="34" charset="0"/>
                <a:ea typeface="Segoe UI" pitchFamily="34" charset="0"/>
                <a:cs typeface="Segoe UI" pitchFamily="34" charset="0"/>
              </a:rPr>
              <a:t>rack.</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Locally </a:t>
            </a:r>
            <a:r>
              <a:rPr lang="en-US" sz="1500" b="1" dirty="0">
                <a:solidFill>
                  <a:schemeClr val="accent3">
                    <a:lumMod val="50000"/>
                  </a:schemeClr>
                </a:solidFill>
                <a:latin typeface="Segoe UI" pitchFamily="34" charset="0"/>
                <a:ea typeface="Segoe UI" pitchFamily="34" charset="0"/>
                <a:cs typeface="Segoe UI" pitchFamily="34" charset="0"/>
              </a:rPr>
              <a:t>redundant storage (LRS)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R</a:t>
            </a:r>
            <a:r>
              <a:rPr lang="en-US" sz="1500" dirty="0" smtClean="0">
                <a:solidFill>
                  <a:schemeClr val="accent1">
                    <a:lumMod val="75000"/>
                  </a:schemeClr>
                </a:solidFill>
                <a:latin typeface="Segoe UI" pitchFamily="34" charset="0"/>
                <a:ea typeface="Segoe UI" pitchFamily="34" charset="0"/>
                <a:cs typeface="Segoe UI" pitchFamily="34" charset="0"/>
              </a:rPr>
              <a:t>eplicates data </a:t>
            </a:r>
            <a:r>
              <a:rPr lang="en-US" sz="1500" dirty="0">
                <a:solidFill>
                  <a:schemeClr val="accent1">
                    <a:lumMod val="75000"/>
                  </a:schemeClr>
                </a:solidFill>
                <a:latin typeface="Segoe UI" pitchFamily="34" charset="0"/>
                <a:ea typeface="Segoe UI" pitchFamily="34" charset="0"/>
                <a:cs typeface="Segoe UI" pitchFamily="34" charset="0"/>
              </a:rPr>
              <a:t>three times within </a:t>
            </a:r>
            <a:r>
              <a:rPr lang="en-US" sz="1500" dirty="0" smtClean="0">
                <a:solidFill>
                  <a:schemeClr val="accent1">
                    <a:lumMod val="75000"/>
                  </a:schemeClr>
                </a:solidFill>
                <a:latin typeface="Segoe UI" pitchFamily="34" charset="0"/>
                <a:ea typeface="Segoe UI" pitchFamily="34" charset="0"/>
                <a:cs typeface="Segoe UI" pitchFamily="34" charset="0"/>
              </a:rPr>
              <a:t>a </a:t>
            </a:r>
            <a:r>
              <a:rPr lang="en-US" sz="1500" dirty="0">
                <a:solidFill>
                  <a:schemeClr val="accent1">
                    <a:lumMod val="75000"/>
                  </a:schemeClr>
                </a:solidFill>
                <a:latin typeface="Segoe UI" pitchFamily="34" charset="0"/>
                <a:ea typeface="Segoe UI" pitchFamily="34" charset="0"/>
                <a:cs typeface="Segoe UI" pitchFamily="34" charset="0"/>
              </a:rPr>
              <a:t>datacenter in the region in which </a:t>
            </a:r>
            <a:r>
              <a:rPr lang="en-US" sz="1500" dirty="0" smtClean="0">
                <a:solidFill>
                  <a:schemeClr val="accent1">
                    <a:lumMod val="75000"/>
                  </a:schemeClr>
                </a:solidFill>
                <a:latin typeface="Segoe UI" pitchFamily="34" charset="0"/>
                <a:ea typeface="Segoe UI" pitchFamily="34" charset="0"/>
                <a:cs typeface="Segoe UI" pitchFamily="34" charset="0"/>
              </a:rPr>
              <a:t>created the storage </a:t>
            </a:r>
            <a:r>
              <a:rPr lang="en-US" sz="1500" dirty="0">
                <a:solidFill>
                  <a:schemeClr val="accent1">
                    <a:lumMod val="75000"/>
                  </a:schemeClr>
                </a:solidFill>
                <a:latin typeface="Segoe UI" pitchFamily="34" charset="0"/>
                <a:ea typeface="Segoe UI" pitchFamily="34" charset="0"/>
                <a:cs typeface="Segoe UI" pitchFamily="34" charset="0"/>
              </a:rPr>
              <a:t>account. </a:t>
            </a:r>
            <a:r>
              <a:rPr lang="en-US" sz="1500" dirty="0" smtClean="0">
                <a:solidFill>
                  <a:schemeClr val="accent1">
                    <a:lumMod val="75000"/>
                  </a:schemeClr>
                </a:solidFill>
                <a:latin typeface="Segoe UI" pitchFamily="34" charset="0"/>
                <a:ea typeface="Segoe UI" pitchFamily="34" charset="0"/>
                <a:cs typeface="Segoe UI" pitchFamily="34" charset="0"/>
              </a:rPr>
              <a:t>3 </a:t>
            </a:r>
            <a:r>
              <a:rPr lang="en-US" sz="1500" dirty="0">
                <a:solidFill>
                  <a:schemeClr val="accent1">
                    <a:lumMod val="75000"/>
                  </a:schemeClr>
                </a:solidFill>
                <a:latin typeface="Segoe UI" pitchFamily="34" charset="0"/>
                <a:ea typeface="Segoe UI" pitchFamily="34" charset="0"/>
                <a:cs typeface="Segoe UI" pitchFamily="34" charset="0"/>
              </a:rPr>
              <a:t>No. of copies maintained</a:t>
            </a:r>
            <a:r>
              <a:rPr lang="en-US" sz="1500" dirty="0" smtClean="0">
                <a:solidFill>
                  <a:schemeClr val="accent1">
                    <a:lumMod val="75000"/>
                  </a:schemeClr>
                </a:solidFill>
                <a:latin typeface="Segoe UI" pitchFamily="34" charset="0"/>
                <a:ea typeface="Segoe UI" pitchFamily="34" charset="0"/>
                <a:cs typeface="Segoe UI" pitchFamily="34" charset="0"/>
              </a:rPr>
              <a:t>.</a:t>
            </a:r>
          </a:p>
          <a:p>
            <a:pPr marL="742950" lvl="1" indent="-285750" eaLnBrk="0" hangingPunct="0">
              <a:buFont typeface="Wingdings" panose="05000000000000000000" pitchFamily="2" charset="2"/>
              <a:buChar char="ü"/>
            </a:pP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Zone-redundant storage (ZRS)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Replicates data </a:t>
            </a:r>
            <a:r>
              <a:rPr lang="en-US" sz="1500" dirty="0">
                <a:solidFill>
                  <a:schemeClr val="accent1">
                    <a:lumMod val="75000"/>
                  </a:schemeClr>
                </a:solidFill>
                <a:latin typeface="Segoe UI" pitchFamily="34" charset="0"/>
                <a:ea typeface="Segoe UI" pitchFamily="34" charset="0"/>
                <a:cs typeface="Segoe UI" pitchFamily="34" charset="0"/>
              </a:rPr>
              <a:t>asynchronously across datacenters within one or two regions in addition to storing three replicas similar to LRS.</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ZRS accounts cannot be converted later to LRS or </a:t>
            </a:r>
            <a:r>
              <a:rPr lang="en-US" sz="1500" dirty="0" smtClean="0">
                <a:solidFill>
                  <a:schemeClr val="accent1">
                    <a:lumMod val="75000"/>
                  </a:schemeClr>
                </a:solidFill>
                <a:latin typeface="Segoe UI" pitchFamily="34" charset="0"/>
                <a:ea typeface="Segoe UI" pitchFamily="34" charset="0"/>
                <a:cs typeface="Segoe UI" pitchFamily="34" charset="0"/>
              </a:rPr>
              <a:t>GRS and vise versa.</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3 No. of copies maintained.</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Geo-redundant storage (GRS</a:t>
            </a:r>
            <a:r>
              <a:rPr lang="en-US" sz="1500" b="1" dirty="0" smtClean="0">
                <a:solidFill>
                  <a:schemeClr val="accent3">
                    <a:lumMod val="50000"/>
                  </a:schemeClr>
                </a:solidFill>
                <a:latin typeface="Segoe UI" pitchFamily="34" charset="0"/>
                <a:ea typeface="Segoe UI" pitchFamily="34" charset="0"/>
                <a:cs typeface="Segoe UI" pitchFamily="34" charset="0"/>
              </a:rPr>
              <a:t>)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R</a:t>
            </a:r>
            <a:r>
              <a:rPr lang="en-US" sz="1500" dirty="0" smtClean="0">
                <a:solidFill>
                  <a:schemeClr val="accent1">
                    <a:lumMod val="75000"/>
                  </a:schemeClr>
                </a:solidFill>
                <a:latin typeface="Segoe UI" pitchFamily="34" charset="0"/>
                <a:ea typeface="Segoe UI" pitchFamily="34" charset="0"/>
                <a:cs typeface="Segoe UI" pitchFamily="34" charset="0"/>
              </a:rPr>
              <a:t>eplicates data </a:t>
            </a:r>
            <a:r>
              <a:rPr lang="en-US" sz="1500" dirty="0">
                <a:solidFill>
                  <a:schemeClr val="accent1">
                    <a:lumMod val="75000"/>
                  </a:schemeClr>
                </a:solidFill>
                <a:latin typeface="Segoe UI" pitchFamily="34" charset="0"/>
                <a:ea typeface="Segoe UI" pitchFamily="34" charset="0"/>
                <a:cs typeface="Segoe UI" pitchFamily="34" charset="0"/>
              </a:rPr>
              <a:t>to a </a:t>
            </a:r>
            <a:r>
              <a:rPr lang="en-US" sz="1500" dirty="0" smtClean="0">
                <a:solidFill>
                  <a:schemeClr val="accent1">
                    <a:lumMod val="75000"/>
                  </a:schemeClr>
                </a:solidFill>
                <a:latin typeface="Segoe UI" pitchFamily="34" charset="0"/>
                <a:ea typeface="Segoe UI" pitchFamily="34" charset="0"/>
                <a:cs typeface="Segoe UI" pitchFamily="34" charset="0"/>
              </a:rPr>
              <a:t>secondary paired </a:t>
            </a:r>
            <a:r>
              <a:rPr lang="en-US" sz="1500" dirty="0">
                <a:solidFill>
                  <a:schemeClr val="accent1">
                    <a:lumMod val="75000"/>
                  </a:schemeClr>
                </a:solidFill>
                <a:latin typeface="Segoe UI" pitchFamily="34" charset="0"/>
                <a:ea typeface="Segoe UI" pitchFamily="34" charset="0"/>
                <a:cs typeface="Segoe UI" pitchFamily="34" charset="0"/>
              </a:rPr>
              <a:t>region that is hundreds of miles away from the primary region.</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Replica </a:t>
            </a:r>
            <a:r>
              <a:rPr lang="en-US" sz="1500" dirty="0">
                <a:solidFill>
                  <a:schemeClr val="accent1">
                    <a:lumMod val="75000"/>
                  </a:schemeClr>
                </a:solidFill>
                <a:latin typeface="Segoe UI" pitchFamily="34" charset="0"/>
                <a:ea typeface="Segoe UI" pitchFamily="34" charset="0"/>
                <a:cs typeface="Segoe UI" pitchFamily="34" charset="0"/>
              </a:rPr>
              <a:t>is not available unless Microsoft initiates failover</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6 </a:t>
            </a:r>
            <a:r>
              <a:rPr lang="en-US" sz="1500" dirty="0">
                <a:solidFill>
                  <a:schemeClr val="accent1">
                    <a:lumMod val="75000"/>
                  </a:schemeClr>
                </a:solidFill>
                <a:latin typeface="Segoe UI" pitchFamily="34" charset="0"/>
                <a:ea typeface="Segoe UI" pitchFamily="34" charset="0"/>
                <a:cs typeface="Segoe UI" pitchFamily="34" charset="0"/>
              </a:rPr>
              <a:t>No. of copies maintained.</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Read-access geo-redundant storage (RA-GRS</a:t>
            </a:r>
            <a:r>
              <a:rPr lang="en-US" sz="1500" b="1" dirty="0" smtClean="0">
                <a:solidFill>
                  <a:schemeClr val="accent3">
                    <a:lumMod val="50000"/>
                  </a:schemeClr>
                </a:solidFill>
                <a:latin typeface="Segoe UI" pitchFamily="34" charset="0"/>
                <a:ea typeface="Segoe UI" pitchFamily="34" charset="0"/>
                <a:cs typeface="Segoe UI" pitchFamily="34" charset="0"/>
              </a:rPr>
              <a:t>)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Maximizes availability for </a:t>
            </a:r>
            <a:r>
              <a:rPr lang="en-US" sz="1500" dirty="0" smtClean="0">
                <a:solidFill>
                  <a:schemeClr val="accent1">
                    <a:lumMod val="75000"/>
                  </a:schemeClr>
                </a:solidFill>
                <a:latin typeface="Segoe UI" pitchFamily="34" charset="0"/>
                <a:ea typeface="Segoe UI" pitchFamily="34" charset="0"/>
                <a:cs typeface="Segoe UI" pitchFamily="34" charset="0"/>
              </a:rPr>
              <a:t>storage </a:t>
            </a:r>
            <a:r>
              <a:rPr lang="en-US" sz="1500" dirty="0">
                <a:solidFill>
                  <a:schemeClr val="accent1">
                    <a:lumMod val="75000"/>
                  </a:schemeClr>
                </a:solidFill>
                <a:latin typeface="Segoe UI" pitchFamily="34" charset="0"/>
                <a:ea typeface="Segoe UI" pitchFamily="34" charset="0"/>
                <a:cs typeface="Segoe UI" pitchFamily="34" charset="0"/>
              </a:rPr>
              <a:t>account, by providing read-only access to the data in the secondary location, in addition to </a:t>
            </a:r>
            <a:r>
              <a:rPr lang="en-US" sz="1500" dirty="0" smtClean="0">
                <a:solidFill>
                  <a:schemeClr val="accent1">
                    <a:lumMod val="75000"/>
                  </a:schemeClr>
                </a:solidFill>
                <a:latin typeface="Segoe UI" pitchFamily="34" charset="0"/>
                <a:ea typeface="Segoe UI" pitchFamily="34" charset="0"/>
                <a:cs typeface="Segoe UI" pitchFamily="34" charset="0"/>
              </a:rPr>
              <a:t>GRS.</a:t>
            </a:r>
          </a:p>
        </p:txBody>
      </p:sp>
    </p:spTree>
    <p:extLst>
      <p:ext uri="{BB962C8B-B14F-4D97-AF65-F5344CB8AC3E}">
        <p14:creationId xmlns:p14="http://schemas.microsoft.com/office/powerpoint/2010/main" val="159246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smtClean="0">
                <a:latin typeface="Calibri" panose="020F0502020204030204" pitchFamily="34" charset="0"/>
                <a:cs typeface="Calibri" panose="020F0502020204030204" pitchFamily="34" charset="0"/>
              </a:rPr>
              <a:t>Azure Storage Type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878532"/>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General-purpose Storage Accounts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This gives access to all the Tables, Queues, Files, Blobs and Azure virtual machine disks under a single account.</a:t>
            </a:r>
          </a:p>
          <a:p>
            <a:pPr eaLnBrk="0" hangingPunct="0"/>
            <a:endParaRPr lang="en-US" sz="1500" b="1"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It has </a:t>
            </a:r>
            <a:r>
              <a:rPr lang="en-US" sz="1500" dirty="0">
                <a:solidFill>
                  <a:schemeClr val="accent1">
                    <a:lumMod val="75000"/>
                  </a:schemeClr>
                </a:solidFill>
                <a:latin typeface="Segoe UI" pitchFamily="34" charset="0"/>
                <a:ea typeface="Segoe UI" pitchFamily="34" charset="0"/>
                <a:cs typeface="Segoe UI" pitchFamily="34" charset="0"/>
              </a:rPr>
              <a:t>two performance tiers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b="1" dirty="0">
                <a:solidFill>
                  <a:schemeClr val="accent1">
                    <a:lumMod val="75000"/>
                  </a:schemeClr>
                </a:solidFill>
                <a:latin typeface="Segoe UI" pitchFamily="34" charset="0"/>
                <a:ea typeface="Segoe UI" pitchFamily="34" charset="0"/>
                <a:cs typeface="Segoe UI" pitchFamily="34" charset="0"/>
              </a:rPr>
              <a:t>Standard storage performance </a:t>
            </a:r>
            <a:r>
              <a:rPr lang="en-US" sz="1500" b="1" dirty="0" smtClean="0">
                <a:solidFill>
                  <a:schemeClr val="accent1">
                    <a:lumMod val="75000"/>
                  </a:schemeClr>
                </a:solidFill>
                <a:latin typeface="Segoe UI" pitchFamily="34" charset="0"/>
                <a:ea typeface="Segoe UI" pitchFamily="34" charset="0"/>
                <a:cs typeface="Segoe UI" pitchFamily="34" charset="0"/>
              </a:rPr>
              <a:t>tier</a:t>
            </a:r>
            <a:r>
              <a:rPr lang="en-US" sz="1500" dirty="0" smtClean="0">
                <a:solidFill>
                  <a:schemeClr val="accent1">
                    <a:lumMod val="75000"/>
                  </a:schemeClr>
                </a:solidFill>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Allows to </a:t>
            </a:r>
            <a:r>
              <a:rPr lang="en-US" sz="1500" dirty="0">
                <a:solidFill>
                  <a:schemeClr val="accent1">
                    <a:lumMod val="75000"/>
                  </a:schemeClr>
                </a:solidFill>
                <a:latin typeface="Segoe UI" pitchFamily="34" charset="0"/>
                <a:ea typeface="Segoe UI" pitchFamily="34" charset="0"/>
                <a:cs typeface="Segoe UI" pitchFamily="34" charset="0"/>
              </a:rPr>
              <a:t>store Tables, Queues, Files, Blobs and Azure virtual machine disks.</a:t>
            </a:r>
          </a:p>
          <a:p>
            <a:pPr marL="742950" lvl="1" indent="-285750" eaLnBrk="0" hangingPunct="0">
              <a:buFont typeface="Wingdings" panose="05000000000000000000" pitchFamily="2" charset="2"/>
              <a:buChar char="ü"/>
            </a:pPr>
            <a:r>
              <a:rPr lang="en-US" sz="1500" b="1" dirty="0">
                <a:solidFill>
                  <a:schemeClr val="accent1">
                    <a:lumMod val="75000"/>
                  </a:schemeClr>
                </a:solidFill>
                <a:latin typeface="Segoe UI" pitchFamily="34" charset="0"/>
                <a:ea typeface="Segoe UI" pitchFamily="34" charset="0"/>
                <a:cs typeface="Segoe UI" pitchFamily="34" charset="0"/>
              </a:rPr>
              <a:t>Premium storage performance tier</a:t>
            </a:r>
            <a:r>
              <a:rPr lang="en-US" sz="1500" dirty="0">
                <a:solidFill>
                  <a:schemeClr val="accent1">
                    <a:lumMod val="75000"/>
                  </a:schemeClr>
                </a:solidFill>
                <a:latin typeface="Segoe UI" pitchFamily="34" charset="0"/>
                <a:ea typeface="Segoe UI" pitchFamily="34" charset="0"/>
                <a:cs typeface="Segoe UI" pitchFamily="34" charset="0"/>
              </a:rPr>
              <a:t> - </a:t>
            </a:r>
            <a:r>
              <a:rPr lang="en-US" sz="1500" dirty="0" smtClean="0">
                <a:solidFill>
                  <a:schemeClr val="accent1">
                    <a:lumMod val="75000"/>
                  </a:schemeClr>
                </a:solidFill>
                <a:latin typeface="Segoe UI" pitchFamily="34" charset="0"/>
                <a:ea typeface="Segoe UI" pitchFamily="34" charset="0"/>
                <a:cs typeface="Segoe UI" pitchFamily="34" charset="0"/>
              </a:rPr>
              <a:t>Currently </a:t>
            </a:r>
            <a:r>
              <a:rPr lang="en-US" sz="1500" dirty="0">
                <a:solidFill>
                  <a:schemeClr val="accent1">
                    <a:lumMod val="75000"/>
                  </a:schemeClr>
                </a:solidFill>
                <a:latin typeface="Segoe UI" pitchFamily="34" charset="0"/>
                <a:ea typeface="Segoe UI" pitchFamily="34" charset="0"/>
                <a:cs typeface="Segoe UI" pitchFamily="34" charset="0"/>
              </a:rPr>
              <a:t>only supports Azure virtual machine </a:t>
            </a:r>
            <a:r>
              <a:rPr lang="en-US" sz="1500" dirty="0" smtClean="0">
                <a:solidFill>
                  <a:schemeClr val="accent1">
                    <a:lumMod val="75000"/>
                  </a:schemeClr>
                </a:solidFill>
                <a:latin typeface="Segoe UI" pitchFamily="34" charset="0"/>
                <a:ea typeface="Segoe UI" pitchFamily="34" charset="0"/>
                <a:cs typeface="Segoe UI" pitchFamily="34" charset="0"/>
              </a:rPr>
              <a:t>high IOPs disks.  </a:t>
            </a:r>
            <a:endParaRPr lang="en-US" sz="16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Blob Storage </a:t>
            </a:r>
            <a:r>
              <a:rPr lang="en-US" sz="1500" b="1" dirty="0" smtClean="0">
                <a:solidFill>
                  <a:schemeClr val="accent3">
                    <a:lumMod val="50000"/>
                  </a:schemeClr>
                </a:solidFill>
                <a:latin typeface="Segoe UI" pitchFamily="34" charset="0"/>
                <a:ea typeface="Segoe UI" pitchFamily="34" charset="0"/>
                <a:cs typeface="Segoe UI" pitchFamily="34" charset="0"/>
              </a:rPr>
              <a:t>Accounts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Specialized </a:t>
            </a:r>
            <a:r>
              <a:rPr lang="en-US" sz="1500" dirty="0">
                <a:solidFill>
                  <a:schemeClr val="accent1">
                    <a:lumMod val="75000"/>
                  </a:schemeClr>
                </a:solidFill>
                <a:latin typeface="Segoe UI" pitchFamily="34" charset="0"/>
                <a:ea typeface="Segoe UI" pitchFamily="34" charset="0"/>
                <a:cs typeface="Segoe UI" pitchFamily="34" charset="0"/>
              </a:rPr>
              <a:t>storage account for storing </a:t>
            </a:r>
            <a:r>
              <a:rPr lang="en-US" sz="1500" dirty="0" smtClean="0">
                <a:solidFill>
                  <a:schemeClr val="accent1">
                    <a:lumMod val="75000"/>
                  </a:schemeClr>
                </a:solidFill>
                <a:latin typeface="Segoe UI" pitchFamily="34" charset="0"/>
                <a:ea typeface="Segoe UI" pitchFamily="34" charset="0"/>
                <a:cs typeface="Segoe UI" pitchFamily="34" charset="0"/>
              </a:rPr>
              <a:t>unstructured </a:t>
            </a:r>
            <a:r>
              <a:rPr lang="en-US" sz="1500" dirty="0">
                <a:solidFill>
                  <a:schemeClr val="accent1">
                    <a:lumMod val="75000"/>
                  </a:schemeClr>
                </a:solidFill>
                <a:latin typeface="Segoe UI" pitchFamily="34" charset="0"/>
                <a:ea typeface="Segoe UI" pitchFamily="34" charset="0"/>
                <a:cs typeface="Segoe UI" pitchFamily="34" charset="0"/>
              </a:rPr>
              <a:t>data as blobs (objects) in Azure Storage</a:t>
            </a:r>
            <a:r>
              <a:rPr lang="en-US" sz="1500" dirty="0" smtClean="0">
                <a:solidFill>
                  <a:schemeClr val="accent1">
                    <a:lumMod val="75000"/>
                  </a:schemeClr>
                </a:solidFill>
                <a:latin typeface="Segoe UI" pitchFamily="34" charset="0"/>
                <a:ea typeface="Segoe UI" pitchFamily="34" charset="0"/>
                <a:cs typeface="Segoe UI" pitchFamily="34" charset="0"/>
              </a:rPr>
              <a:t>.  This is the </a:t>
            </a:r>
            <a:r>
              <a:rPr lang="en-US" sz="1500" dirty="0">
                <a:solidFill>
                  <a:schemeClr val="accent1">
                    <a:lumMod val="75000"/>
                  </a:schemeClr>
                </a:solidFill>
                <a:latin typeface="Segoe UI" pitchFamily="34" charset="0"/>
                <a:ea typeface="Segoe UI" pitchFamily="34" charset="0"/>
                <a:cs typeface="Segoe UI" pitchFamily="34" charset="0"/>
              </a:rPr>
              <a:t>latest version support only block and append blobs, and not page </a:t>
            </a:r>
            <a:r>
              <a:rPr lang="en-US" sz="1500" dirty="0" smtClean="0">
                <a:solidFill>
                  <a:schemeClr val="accent1">
                    <a:lumMod val="75000"/>
                  </a:schemeClr>
                </a:solidFill>
                <a:latin typeface="Segoe UI" pitchFamily="34" charset="0"/>
                <a:ea typeface="Segoe UI" pitchFamily="34" charset="0"/>
                <a:cs typeface="Segoe UI" pitchFamily="34" charset="0"/>
              </a:rPr>
              <a:t>blobs.</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It has two </a:t>
            </a:r>
            <a:r>
              <a:rPr lang="en-US" sz="1500" dirty="0" smtClean="0">
                <a:solidFill>
                  <a:schemeClr val="accent1">
                    <a:lumMod val="75000"/>
                  </a:schemeClr>
                </a:solidFill>
                <a:latin typeface="Segoe UI" pitchFamily="34" charset="0"/>
                <a:ea typeface="Segoe UI" pitchFamily="34" charset="0"/>
                <a:cs typeface="Segoe UI" pitchFamily="34" charset="0"/>
              </a:rPr>
              <a:t>Access tiers:</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b="1" dirty="0">
                <a:solidFill>
                  <a:schemeClr val="accent1">
                    <a:lumMod val="75000"/>
                  </a:schemeClr>
                </a:solidFill>
                <a:latin typeface="Segoe UI" pitchFamily="34" charset="0"/>
                <a:ea typeface="Segoe UI" pitchFamily="34" charset="0"/>
                <a:cs typeface="Segoe UI" pitchFamily="34" charset="0"/>
              </a:rPr>
              <a:t>Hot access tier </a:t>
            </a:r>
            <a:r>
              <a:rPr lang="en-US" sz="1500" dirty="0" smtClean="0">
                <a:solidFill>
                  <a:schemeClr val="accent1">
                    <a:lumMod val="75000"/>
                  </a:schemeClr>
                </a:solidFill>
                <a:latin typeface="Segoe UI" pitchFamily="34" charset="0"/>
                <a:ea typeface="Segoe UI" pitchFamily="34" charset="0"/>
                <a:cs typeface="Segoe UI" pitchFamily="34" charset="0"/>
              </a:rPr>
              <a:t>- Objects </a:t>
            </a:r>
            <a:r>
              <a:rPr lang="en-US" sz="1500" dirty="0">
                <a:solidFill>
                  <a:schemeClr val="accent1">
                    <a:lumMod val="75000"/>
                  </a:schemeClr>
                </a:solidFill>
                <a:latin typeface="Segoe UI" pitchFamily="34" charset="0"/>
                <a:ea typeface="Segoe UI" pitchFamily="34" charset="0"/>
                <a:cs typeface="Segoe UI" pitchFamily="34" charset="0"/>
              </a:rPr>
              <a:t>in the storage account will be more frequently accessed. This allows you to store data at a lower access cost</a:t>
            </a:r>
            <a:r>
              <a:rPr lang="en-US" sz="1500" dirty="0" smtClean="0">
                <a:solidFill>
                  <a:schemeClr val="accent1">
                    <a:lumMod val="75000"/>
                  </a:schemeClr>
                </a:solidFill>
                <a:latin typeface="Segoe UI" pitchFamily="34" charset="0"/>
                <a:ea typeface="Segoe UI" pitchFamily="34" charset="0"/>
                <a:cs typeface="Segoe UI" pitchFamily="34" charset="0"/>
              </a:rPr>
              <a:t>.</a:t>
            </a:r>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b="1" dirty="0">
                <a:solidFill>
                  <a:schemeClr val="accent1">
                    <a:lumMod val="75000"/>
                  </a:schemeClr>
                </a:solidFill>
                <a:latin typeface="Segoe UI" pitchFamily="34" charset="0"/>
                <a:ea typeface="Segoe UI" pitchFamily="34" charset="0"/>
                <a:cs typeface="Segoe UI" pitchFamily="34" charset="0"/>
              </a:rPr>
              <a:t>Cool access tier </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Objects </a:t>
            </a:r>
            <a:r>
              <a:rPr lang="en-US" sz="1500" dirty="0">
                <a:solidFill>
                  <a:schemeClr val="accent1">
                    <a:lumMod val="75000"/>
                  </a:schemeClr>
                </a:solidFill>
                <a:latin typeface="Segoe UI" pitchFamily="34" charset="0"/>
                <a:ea typeface="Segoe UI" pitchFamily="34" charset="0"/>
                <a:cs typeface="Segoe UI" pitchFamily="34" charset="0"/>
              </a:rPr>
              <a:t>in the storage account will be less frequently accessed. This allows you to store data at a lower data storage cost</a:t>
            </a:r>
            <a:r>
              <a:rPr lang="en-US" sz="1500" dirty="0" smtClean="0">
                <a:solidFill>
                  <a:schemeClr val="accent1">
                    <a:lumMod val="75000"/>
                  </a:schemeClr>
                </a:solidFill>
                <a:latin typeface="Segoe UI" pitchFamily="34" charset="0"/>
                <a:ea typeface="Segoe UI" pitchFamily="34" charset="0"/>
                <a:cs typeface="Segoe UI" pitchFamily="34" charset="0"/>
              </a:rPr>
              <a:t>.  </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b="1" dirty="0">
                <a:solidFill>
                  <a:schemeClr val="accent1">
                    <a:lumMod val="75000"/>
                  </a:schemeClr>
                </a:solidFill>
                <a:latin typeface="Segoe UI" pitchFamily="34" charset="0"/>
                <a:ea typeface="Segoe UI" pitchFamily="34" charset="0"/>
                <a:cs typeface="Segoe UI" pitchFamily="34" charset="0"/>
              </a:rPr>
              <a:t>Archive </a:t>
            </a:r>
            <a:r>
              <a:rPr lang="en-US" sz="1500" b="1" dirty="0">
                <a:solidFill>
                  <a:schemeClr val="accent1">
                    <a:lumMod val="75000"/>
                  </a:schemeClr>
                </a:solidFill>
                <a:latin typeface="Segoe UI" pitchFamily="34" charset="0"/>
                <a:ea typeface="Segoe UI" pitchFamily="34" charset="0"/>
                <a:cs typeface="Segoe UI" pitchFamily="34" charset="0"/>
              </a:rPr>
              <a:t>tier </a:t>
            </a:r>
            <a:r>
              <a:rPr lang="en-US" sz="1500" b="1" dirty="0">
                <a:solidFill>
                  <a:schemeClr val="accent1">
                    <a:lumMod val="75000"/>
                  </a:schemeClr>
                </a:solidFill>
                <a:latin typeface="Segoe UI" pitchFamily="34" charset="0"/>
                <a:ea typeface="Segoe UI" pitchFamily="34" charset="0"/>
                <a:cs typeface="Segoe UI" pitchFamily="34" charset="0"/>
              </a:rPr>
              <a:t>(Preview) </a:t>
            </a:r>
            <a:r>
              <a:rPr lang="en-US" sz="1600" dirty="0"/>
              <a:t>- </a:t>
            </a:r>
            <a:r>
              <a:rPr lang="en-US" sz="1500" dirty="0" smtClean="0">
                <a:solidFill>
                  <a:schemeClr val="accent1">
                    <a:lumMod val="75000"/>
                  </a:schemeClr>
                </a:solidFill>
                <a:latin typeface="Segoe UI" pitchFamily="34" charset="0"/>
                <a:ea typeface="Segoe UI" pitchFamily="34" charset="0"/>
                <a:cs typeface="Segoe UI" pitchFamily="34" charset="0"/>
              </a:rPr>
              <a:t>Durable</a:t>
            </a:r>
            <a:r>
              <a:rPr lang="en-US" sz="1500" dirty="0">
                <a:solidFill>
                  <a:schemeClr val="accent1">
                    <a:lumMod val="75000"/>
                  </a:schemeClr>
                </a:solidFill>
                <a:latin typeface="Segoe UI" pitchFamily="34" charset="0"/>
                <a:ea typeface="Segoe UI" pitchFamily="34" charset="0"/>
                <a:cs typeface="Segoe UI" pitchFamily="34" charset="0"/>
              </a:rPr>
              <a:t>, highly </a:t>
            </a:r>
            <a:r>
              <a:rPr lang="en-US" sz="1500" dirty="0" smtClean="0">
                <a:solidFill>
                  <a:schemeClr val="accent1">
                    <a:lumMod val="75000"/>
                  </a:schemeClr>
                </a:solidFill>
                <a:latin typeface="Segoe UI" pitchFamily="34" charset="0"/>
                <a:ea typeface="Segoe UI" pitchFamily="34" charset="0"/>
                <a:cs typeface="Segoe UI" pitchFamily="34" charset="0"/>
              </a:rPr>
              <a:t>available (99%), </a:t>
            </a:r>
            <a:r>
              <a:rPr lang="en-US" sz="1500" dirty="0">
                <a:solidFill>
                  <a:schemeClr val="accent1">
                    <a:lumMod val="75000"/>
                  </a:schemeClr>
                </a:solidFill>
                <a:latin typeface="Segoe UI" pitchFamily="34" charset="0"/>
                <a:ea typeface="Segoe UI" pitchFamily="34" charset="0"/>
                <a:cs typeface="Segoe UI" pitchFamily="34" charset="0"/>
              </a:rPr>
              <a:t>and secure cloud storage for archived data that is not accessed very often but has flexible options for access when needed.</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Assignment </a:t>
            </a:r>
            <a:r>
              <a:rPr lang="en-US" sz="1500" b="1" dirty="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Difference </a:t>
            </a:r>
            <a:r>
              <a:rPr lang="en-US" sz="1500" dirty="0">
                <a:solidFill>
                  <a:schemeClr val="accent1">
                    <a:lumMod val="75000"/>
                  </a:schemeClr>
                </a:solidFill>
                <a:latin typeface="Segoe UI" pitchFamily="34" charset="0"/>
                <a:ea typeface="Segoe UI" pitchFamily="34" charset="0"/>
                <a:cs typeface="Segoe UI" pitchFamily="34" charset="0"/>
              </a:rPr>
              <a:t>between Hot access tier &amp; Cool access tier </a:t>
            </a:r>
            <a:r>
              <a:rPr lang="en-US" sz="1500" dirty="0" smtClean="0">
                <a:solidFill>
                  <a:schemeClr val="accent1">
                    <a:lumMod val="75000"/>
                  </a:schemeClr>
                </a:solidFill>
                <a:latin typeface="Segoe UI" pitchFamily="34" charset="0"/>
                <a:ea typeface="Segoe UI" pitchFamily="34" charset="0"/>
                <a:cs typeface="Segoe UI" pitchFamily="34" charset="0"/>
              </a:rPr>
              <a:t>with respect to SLA, </a:t>
            </a:r>
            <a:r>
              <a:rPr lang="en-US" sz="1500" dirty="0" smtClean="0">
                <a:solidFill>
                  <a:schemeClr val="accent1">
                    <a:lumMod val="75000"/>
                  </a:schemeClr>
                </a:solidFill>
                <a:latin typeface="Segoe UI" pitchFamily="34" charset="0"/>
                <a:ea typeface="Segoe UI" pitchFamily="34" charset="0"/>
                <a:cs typeface="Segoe UI" pitchFamily="34" charset="0"/>
              </a:rPr>
              <a:t>Cost &amp; etc.</a:t>
            </a:r>
            <a:endParaRPr lang="en-US" sz="1500" dirty="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307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 Blob </a:t>
            </a:r>
            <a:r>
              <a:rPr lang="en-US" sz="2400" dirty="0" smtClean="0">
                <a:latin typeface="Calibri" panose="020F0502020204030204" pitchFamily="34" charset="0"/>
                <a:cs typeface="Calibri" panose="020F0502020204030204" pitchFamily="34" charset="0"/>
              </a:rPr>
              <a:t>Storage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647700"/>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Blob storage offers a cost-effective and scalable solution.  We can use Blob storage to store content such as: </a:t>
            </a:r>
            <a:r>
              <a:rPr lang="en-US" sz="1500" dirty="0">
                <a:solidFill>
                  <a:schemeClr val="accent1">
                    <a:lumMod val="75000"/>
                  </a:schemeClr>
                </a:solidFill>
                <a:latin typeface="Segoe UI" pitchFamily="34" charset="0"/>
                <a:ea typeface="Segoe UI" pitchFamily="34" charset="0"/>
                <a:cs typeface="Segoe UI" pitchFamily="34" charset="0"/>
              </a:rPr>
              <a:t>Documents, photos, videos, music, and blogs, Backups of files, logs  and etc.</a:t>
            </a:r>
          </a:p>
          <a:p>
            <a:pPr eaLnBrk="0" hangingPunct="0"/>
            <a:endParaRPr lang="en-US" sz="1600" dirty="0" smtClean="0"/>
          </a:p>
          <a:p>
            <a:pPr eaLnBrk="0" hangingPunct="0"/>
            <a:r>
              <a:rPr lang="en-US" sz="1500" dirty="0">
                <a:solidFill>
                  <a:schemeClr val="accent1">
                    <a:lumMod val="75000"/>
                  </a:schemeClr>
                </a:solidFill>
                <a:latin typeface="Segoe UI" pitchFamily="34" charset="0"/>
                <a:ea typeface="Segoe UI" pitchFamily="34" charset="0"/>
                <a:cs typeface="Segoe UI" pitchFamily="34" charset="0"/>
              </a:rPr>
              <a:t>Every blob is organized into a container. Container can contain any number of blobs, up to the 500 TB capacity limit of the storage account</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Once the blob has been created, its type cannot be changed</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Blob </a:t>
            </a:r>
            <a:r>
              <a:rPr lang="en-US" sz="1500" dirty="0">
                <a:solidFill>
                  <a:schemeClr val="accent1">
                    <a:lumMod val="75000"/>
                  </a:schemeClr>
                </a:solidFill>
                <a:latin typeface="Segoe UI" pitchFamily="34" charset="0"/>
                <a:ea typeface="Segoe UI" pitchFamily="34" charset="0"/>
                <a:cs typeface="Segoe UI" pitchFamily="34" charset="0"/>
              </a:rPr>
              <a:t>can be leased for exclusive write access.  Only with that lease </a:t>
            </a:r>
            <a:r>
              <a:rPr lang="en-US" sz="1500" dirty="0" smtClean="0">
                <a:solidFill>
                  <a:schemeClr val="accent1">
                    <a:lumMod val="75000"/>
                  </a:schemeClr>
                </a:solidFill>
                <a:latin typeface="Segoe UI" pitchFamily="34" charset="0"/>
                <a:ea typeface="Segoe UI" pitchFamily="34" charset="0"/>
                <a:cs typeface="Segoe UI" pitchFamily="34" charset="0"/>
              </a:rPr>
              <a:t>	ID </a:t>
            </a:r>
            <a:r>
              <a:rPr lang="en-US" sz="1500" dirty="0">
                <a:solidFill>
                  <a:schemeClr val="accent1">
                    <a:lumMod val="75000"/>
                  </a:schemeClr>
                </a:solidFill>
                <a:latin typeface="Segoe UI" pitchFamily="34" charset="0"/>
                <a:ea typeface="Segoe UI" pitchFamily="34" charset="0"/>
                <a:cs typeface="Segoe UI" pitchFamily="34" charset="0"/>
              </a:rPr>
              <a:t>can modify the blob.</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Any blob can be duplicated in a snapshot. </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Block blobs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O</a:t>
            </a:r>
            <a:r>
              <a:rPr lang="en-US" sz="1500" dirty="0" smtClean="0">
                <a:solidFill>
                  <a:schemeClr val="accent1">
                    <a:lumMod val="75000"/>
                  </a:schemeClr>
                </a:solidFill>
                <a:latin typeface="Segoe UI" pitchFamily="34" charset="0"/>
                <a:ea typeface="Segoe UI" pitchFamily="34" charset="0"/>
                <a:cs typeface="Segoe UI" pitchFamily="34" charset="0"/>
              </a:rPr>
              <a:t>ptimized </a:t>
            </a:r>
            <a:r>
              <a:rPr lang="en-US" sz="1500" dirty="0">
                <a:solidFill>
                  <a:schemeClr val="accent1">
                    <a:lumMod val="75000"/>
                  </a:schemeClr>
                </a:solidFill>
                <a:latin typeface="Segoe UI" pitchFamily="34" charset="0"/>
                <a:ea typeface="Segoe UI" pitchFamily="34" charset="0"/>
                <a:cs typeface="Segoe UI" pitchFamily="34" charset="0"/>
              </a:rPr>
              <a:t>for streaming and storing cloud objects, and are a good choice for storing documents, media files, backups etc.</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Sequential Read and Write operation.</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4.75 TB (100 MB X 50,000 blocks)  </a:t>
            </a:r>
            <a:endParaRPr lang="sv-SE"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Append blobs</a:t>
            </a:r>
            <a:r>
              <a:rPr lang="en-US" sz="1500" b="1" dirty="0" smtClean="0">
                <a:solidFill>
                  <a:schemeClr val="accent3">
                    <a:lumMod val="50000"/>
                  </a:schemeClr>
                </a:solidFill>
                <a:latin typeface="Segoe UI" pitchFamily="34" charset="0"/>
                <a:ea typeface="Segoe UI" pitchFamily="34" charset="0"/>
                <a:cs typeface="Segoe UI" pitchFamily="34" charset="0"/>
              </a:rPr>
              <a:t>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Similar </a:t>
            </a:r>
            <a:r>
              <a:rPr lang="en-US" sz="1500" dirty="0">
                <a:solidFill>
                  <a:schemeClr val="accent1">
                    <a:lumMod val="75000"/>
                  </a:schemeClr>
                </a:solidFill>
                <a:latin typeface="Segoe UI" pitchFamily="34" charset="0"/>
                <a:ea typeface="Segoe UI" pitchFamily="34" charset="0"/>
                <a:cs typeface="Segoe UI" pitchFamily="34" charset="0"/>
              </a:rPr>
              <a:t>to block blobs, but are optimized for append operations. </a:t>
            </a:r>
            <a:r>
              <a:rPr lang="en-US" sz="1500" dirty="0" smtClean="0">
                <a:solidFill>
                  <a:schemeClr val="accent1">
                    <a:lumMod val="75000"/>
                  </a:schemeClr>
                </a:solidFill>
                <a:latin typeface="Segoe UI" pitchFamily="34" charset="0"/>
                <a:ea typeface="Segoe UI" pitchFamily="34" charset="0"/>
                <a:cs typeface="Segoe UI" pitchFamily="34" charset="0"/>
              </a:rPr>
              <a:t>Can </a:t>
            </a:r>
            <a:r>
              <a:rPr lang="en-US" sz="1500" dirty="0">
                <a:solidFill>
                  <a:schemeClr val="accent1">
                    <a:lumMod val="75000"/>
                  </a:schemeClr>
                </a:solidFill>
                <a:latin typeface="Segoe UI" pitchFamily="34" charset="0"/>
                <a:ea typeface="Segoe UI" pitchFamily="34" charset="0"/>
                <a:cs typeface="Segoe UI" pitchFamily="34" charset="0"/>
              </a:rPr>
              <a:t>be updated only by adding a new block to the end. </a:t>
            </a:r>
            <a:r>
              <a:rPr lang="en-US" sz="1500" dirty="0" smtClean="0">
                <a:solidFill>
                  <a:schemeClr val="accent1">
                    <a:lumMod val="75000"/>
                  </a:schemeClr>
                </a:solidFill>
                <a:latin typeface="Segoe UI" pitchFamily="34" charset="0"/>
                <a:ea typeface="Segoe UI" pitchFamily="34" charset="0"/>
                <a:cs typeface="Segoe UI" pitchFamily="34" charset="0"/>
              </a:rPr>
              <a:t>It is good </a:t>
            </a:r>
            <a:r>
              <a:rPr lang="en-US" sz="1500" dirty="0">
                <a:solidFill>
                  <a:schemeClr val="accent1">
                    <a:lumMod val="75000"/>
                  </a:schemeClr>
                </a:solidFill>
                <a:latin typeface="Segoe UI" pitchFamily="34" charset="0"/>
                <a:ea typeface="Segoe UI" pitchFamily="34" charset="0"/>
                <a:cs typeface="Segoe UI" pitchFamily="34" charset="0"/>
              </a:rPr>
              <a:t>choice for scenarios such as </a:t>
            </a:r>
            <a:r>
              <a:rPr lang="en-US" sz="1500" dirty="0" smtClean="0">
                <a:solidFill>
                  <a:schemeClr val="accent1">
                    <a:lumMod val="75000"/>
                  </a:schemeClr>
                </a:solidFill>
                <a:latin typeface="Segoe UI" pitchFamily="34" charset="0"/>
                <a:ea typeface="Segoe UI" pitchFamily="34" charset="0"/>
                <a:cs typeface="Segoe UI" pitchFamily="34" charset="0"/>
              </a:rPr>
              <a:t>logging.</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Only for Append content.</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195 </a:t>
            </a:r>
            <a:r>
              <a:rPr lang="en-US" sz="1500" dirty="0">
                <a:solidFill>
                  <a:schemeClr val="accent1">
                    <a:lumMod val="75000"/>
                  </a:schemeClr>
                </a:solidFill>
                <a:latin typeface="Segoe UI" pitchFamily="34" charset="0"/>
                <a:ea typeface="Segoe UI" pitchFamily="34" charset="0"/>
                <a:cs typeface="Segoe UI" pitchFamily="34" charset="0"/>
              </a:rPr>
              <a:t>GB (4 MB X 50,000 blocks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Page </a:t>
            </a:r>
            <a:r>
              <a:rPr lang="en-US" sz="1500" b="1" dirty="0">
                <a:solidFill>
                  <a:schemeClr val="accent3">
                    <a:lumMod val="50000"/>
                  </a:schemeClr>
                </a:solidFill>
                <a:latin typeface="Segoe UI" pitchFamily="34" charset="0"/>
                <a:ea typeface="Segoe UI" pitchFamily="34" charset="0"/>
                <a:cs typeface="Segoe UI" pitchFamily="34" charset="0"/>
              </a:rPr>
              <a:t>blobs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Optimized </a:t>
            </a:r>
            <a:r>
              <a:rPr lang="en-US" sz="1500" dirty="0">
                <a:solidFill>
                  <a:schemeClr val="accent1">
                    <a:lumMod val="75000"/>
                  </a:schemeClr>
                </a:solidFill>
                <a:latin typeface="Segoe UI" pitchFamily="34" charset="0"/>
                <a:ea typeface="Segoe UI" pitchFamily="34" charset="0"/>
                <a:cs typeface="Segoe UI" pitchFamily="34" charset="0"/>
              </a:rPr>
              <a:t>for representing </a:t>
            </a:r>
            <a:r>
              <a:rPr lang="en-US" sz="1500" dirty="0" err="1">
                <a:solidFill>
                  <a:schemeClr val="accent1">
                    <a:lumMod val="75000"/>
                  </a:schemeClr>
                </a:solidFill>
                <a:latin typeface="Segoe UI" pitchFamily="34" charset="0"/>
                <a:ea typeface="Segoe UI" pitchFamily="34" charset="0"/>
                <a:cs typeface="Segoe UI" pitchFamily="34" charset="0"/>
              </a:rPr>
              <a:t>IaaS</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disks.</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Random Read and Write operation</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8</a:t>
            </a:r>
            <a:r>
              <a:rPr lang="en-US" sz="1500" dirty="0" smtClean="0">
                <a:solidFill>
                  <a:schemeClr val="accent1">
                    <a:lumMod val="75000"/>
                  </a:schemeClr>
                </a:solidFill>
                <a:latin typeface="Segoe UI" pitchFamily="34" charset="0"/>
                <a:ea typeface="Segoe UI" pitchFamily="34" charset="0"/>
                <a:cs typeface="Segoe UI" pitchFamily="34" charset="0"/>
              </a:rPr>
              <a:t> TB Max Size</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Disk can be created with Max Size of 4TB.</a:t>
            </a:r>
          </a:p>
        </p:txBody>
      </p:sp>
    </p:spTree>
    <p:extLst>
      <p:ext uri="{BB962C8B-B14F-4D97-AF65-F5344CB8AC3E}">
        <p14:creationId xmlns:p14="http://schemas.microsoft.com/office/powerpoint/2010/main" val="360418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 </a:t>
            </a:r>
            <a:r>
              <a:rPr lang="en-US" sz="2400" dirty="0" smtClean="0">
                <a:latin typeface="Calibri" panose="020F0502020204030204" pitchFamily="34" charset="0"/>
                <a:cs typeface="Calibri" panose="020F0502020204030204" pitchFamily="34" charset="0"/>
              </a:rPr>
              <a:t>Disk</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186035"/>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a:solidFill>
                  <a:schemeClr val="accent1">
                    <a:lumMod val="75000"/>
                  </a:schemeClr>
                </a:solidFill>
                <a:latin typeface="Segoe UI" pitchFamily="34" charset="0"/>
                <a:ea typeface="Segoe UI" pitchFamily="34" charset="0"/>
                <a:cs typeface="Segoe UI" pitchFamily="34" charset="0"/>
              </a:rPr>
              <a:t>Disks used in Azure virtual machines as a place to store an operating system, applications, and data. Page Blobs are used to store the disks.  Azure Disks are designed for 99.999% </a:t>
            </a:r>
            <a:r>
              <a:rPr lang="en-US" sz="1500" dirty="0" smtClean="0">
                <a:solidFill>
                  <a:schemeClr val="accent1">
                    <a:lumMod val="75000"/>
                  </a:schemeClr>
                </a:solidFill>
                <a:latin typeface="Segoe UI" pitchFamily="34" charset="0"/>
                <a:ea typeface="Segoe UI" pitchFamily="34" charset="0"/>
                <a:cs typeface="Segoe UI" pitchFamily="34" charset="0"/>
              </a:rPr>
              <a:t>availability.</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600" dirty="0" smtClean="0"/>
          </a:p>
          <a:p>
            <a:pPr eaLnBrk="0" hangingPunct="0"/>
            <a:r>
              <a:rPr lang="en-US" sz="1500" b="1" dirty="0" smtClean="0">
                <a:solidFill>
                  <a:schemeClr val="accent3">
                    <a:lumMod val="50000"/>
                  </a:schemeClr>
                </a:solidFill>
                <a:latin typeface="Segoe UI" pitchFamily="34" charset="0"/>
                <a:ea typeface="Segoe UI" pitchFamily="34" charset="0"/>
                <a:cs typeface="Segoe UI" pitchFamily="34" charset="0"/>
              </a:rPr>
              <a:t>Standard </a:t>
            </a:r>
            <a:r>
              <a:rPr lang="en-US" sz="1500" b="1" dirty="0">
                <a:solidFill>
                  <a:schemeClr val="accent3">
                    <a:lumMod val="50000"/>
                  </a:schemeClr>
                </a:solidFill>
                <a:latin typeface="Segoe UI" pitchFamily="34" charset="0"/>
                <a:ea typeface="Segoe UI" pitchFamily="34" charset="0"/>
                <a:cs typeface="Segoe UI" pitchFamily="34" charset="0"/>
              </a:rPr>
              <a:t>storage </a:t>
            </a:r>
            <a:r>
              <a:rPr lang="en-US" sz="1500" b="1" dirty="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Standard Storage is backed by HDDs, and delivers cost-effective storage. </a:t>
            </a:r>
            <a:endParaRPr lang="sv-SE"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Premium storage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 Premium Storage is backed by SSDs, and delivers high-performance, low-latency disk support for VMs running I/O-intensive workloads. We can use Premium Storage with DS, DSv2, GS, </a:t>
            </a:r>
            <a:r>
              <a:rPr lang="en-US" sz="1500" dirty="0" err="1">
                <a:solidFill>
                  <a:schemeClr val="accent1">
                    <a:lumMod val="75000"/>
                  </a:schemeClr>
                </a:solidFill>
                <a:latin typeface="Segoe UI" pitchFamily="34" charset="0"/>
                <a:ea typeface="Segoe UI" pitchFamily="34" charset="0"/>
                <a:cs typeface="Segoe UI" pitchFamily="34" charset="0"/>
              </a:rPr>
              <a:t>Ls</a:t>
            </a:r>
            <a:r>
              <a:rPr lang="en-US" sz="1500" dirty="0">
                <a:solidFill>
                  <a:schemeClr val="accent1">
                    <a:lumMod val="75000"/>
                  </a:schemeClr>
                </a:solidFill>
                <a:latin typeface="Segoe UI" pitchFamily="34" charset="0"/>
                <a:ea typeface="Segoe UI" pitchFamily="34" charset="0"/>
                <a:cs typeface="Segoe UI" pitchFamily="34" charset="0"/>
              </a:rPr>
              <a:t>, or FS series Azure VMs. </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Recently Azure released Managed Disk.</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Unmanaged disks </a:t>
            </a:r>
            <a:r>
              <a:rPr lang="en-US" sz="1500" b="1" dirty="0" smtClean="0">
                <a:latin typeface="Segoe UI" pitchFamily="34" charset="0"/>
                <a:ea typeface="Segoe UI" pitchFamily="34" charset="0"/>
                <a:cs typeface="Segoe UI" pitchFamily="34" charset="0"/>
              </a:rPr>
              <a:t>- </a:t>
            </a:r>
            <a:r>
              <a:rPr lang="en-US" sz="1500" dirty="0">
                <a:solidFill>
                  <a:schemeClr val="accent1">
                    <a:lumMod val="75000"/>
                  </a:schemeClr>
                </a:solidFill>
                <a:latin typeface="Segoe UI" pitchFamily="34" charset="0"/>
                <a:ea typeface="Segoe UI" pitchFamily="34" charset="0"/>
                <a:cs typeface="Segoe UI" pitchFamily="34" charset="0"/>
              </a:rPr>
              <a:t>Unmanaged disks are the traditional type of disks that have been used by VMs. With these, you create your own storage account and specify that storage account when create the disk. We have to make sure don't put too many disks in the same storage account to overcome the 20,000 IOPS per Storage limitation</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Managed Disks </a:t>
            </a:r>
            <a:r>
              <a:rPr lang="en-US" sz="1500" b="1" dirty="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Handles </a:t>
            </a:r>
            <a:r>
              <a:rPr lang="en-US" sz="1500" dirty="0">
                <a:solidFill>
                  <a:schemeClr val="accent1">
                    <a:lumMod val="75000"/>
                  </a:schemeClr>
                </a:solidFill>
                <a:latin typeface="Segoe UI" pitchFamily="34" charset="0"/>
                <a:ea typeface="Segoe UI" pitchFamily="34" charset="0"/>
                <a:cs typeface="Segoe UI" pitchFamily="34" charset="0"/>
              </a:rPr>
              <a:t>the storage account creation/management in the background for us, and ensures that do not have to worry about the scalability limits of the storage account. We need to simply specify the disk size and the performance tier (Standard/Premium</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smtClean="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122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 </a:t>
            </a:r>
            <a:r>
              <a:rPr lang="en-US" sz="2400" dirty="0" smtClean="0">
                <a:latin typeface="Calibri" panose="020F0502020204030204" pitchFamily="34" charset="0"/>
                <a:cs typeface="Calibri" panose="020F0502020204030204" pitchFamily="34" charset="0"/>
              </a:rPr>
              <a:t>Disk</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508962868"/>
              </p:ext>
            </p:extLst>
          </p:nvPr>
        </p:nvGraphicFramePr>
        <p:xfrm>
          <a:off x="169460" y="1053543"/>
          <a:ext cx="8822140" cy="4338320"/>
        </p:xfrm>
        <a:graphic>
          <a:graphicData uri="http://schemas.openxmlformats.org/drawingml/2006/table">
            <a:tbl>
              <a:tblPr firstRow="1" bandRow="1">
                <a:tableStyleId>{5C22544A-7EE6-4342-B048-85BDC9FD1C3A}</a:tableStyleId>
              </a:tblPr>
              <a:tblGrid>
                <a:gridCol w="1764428"/>
                <a:gridCol w="1764428"/>
                <a:gridCol w="1764428"/>
                <a:gridCol w="1764428"/>
                <a:gridCol w="1764428"/>
              </a:tblGrid>
              <a:tr h="370840">
                <a:tc rowSpan="2">
                  <a:txBody>
                    <a:bodyPr/>
                    <a:lstStyle/>
                    <a:p>
                      <a:pPr algn="ctr"/>
                      <a:endParaRPr lang="en-US" dirty="0"/>
                    </a:p>
                  </a:txBody>
                  <a:tcPr/>
                </a:tc>
                <a:tc gridSpan="2">
                  <a:txBody>
                    <a:bodyPr/>
                    <a:lstStyle/>
                    <a:p>
                      <a:pPr algn="ctr"/>
                      <a:r>
                        <a:rPr lang="en-US" dirty="0" smtClean="0"/>
                        <a:t>Managed Disk</a:t>
                      </a:r>
                      <a:endParaRPr lang="en-US" dirty="0"/>
                    </a:p>
                  </a:txBody>
                  <a:tcPr/>
                </a:tc>
                <a:tc hMerge="1">
                  <a:txBody>
                    <a:bodyPr/>
                    <a:lstStyle/>
                    <a:p>
                      <a:endParaRPr lang="en-US" dirty="0"/>
                    </a:p>
                  </a:txBody>
                  <a:tcPr/>
                </a:tc>
                <a:tc gridSpan="2">
                  <a:txBody>
                    <a:bodyPr/>
                    <a:lstStyle/>
                    <a:p>
                      <a:pPr algn="ctr"/>
                      <a:r>
                        <a:rPr lang="en-US" dirty="0" smtClean="0"/>
                        <a:t>Unmanaged</a:t>
                      </a:r>
                      <a:r>
                        <a:rPr lang="en-US" baseline="0" dirty="0" smtClean="0"/>
                        <a:t> Disk</a:t>
                      </a:r>
                      <a:endParaRPr lang="en-US" dirty="0"/>
                    </a:p>
                  </a:txBody>
                  <a:tcPr/>
                </a:tc>
                <a:tc hMerge="1">
                  <a:txBody>
                    <a:bodyPr/>
                    <a:lstStyle/>
                    <a:p>
                      <a:endParaRPr lang="en-US" dirty="0"/>
                    </a:p>
                  </a:txBody>
                  <a:tcPr/>
                </a:tc>
              </a:tr>
              <a:tr h="370840">
                <a:tc vMerge="1">
                  <a:txBody>
                    <a:bodyPr/>
                    <a:lstStyle/>
                    <a:p>
                      <a:pPr algn="ctr"/>
                      <a:endParaRPr lang="en-US" b="1" dirty="0">
                        <a:solidFill>
                          <a:schemeClr val="bg1"/>
                        </a:solidFill>
                      </a:endParaRPr>
                    </a:p>
                  </a:txBody>
                  <a:tcPr>
                    <a:solidFill>
                      <a:schemeClr val="tx2">
                        <a:lumMod val="60000"/>
                        <a:lumOff val="40000"/>
                      </a:schemeClr>
                    </a:solidFill>
                  </a:tcPr>
                </a:tc>
                <a:tc>
                  <a:txBody>
                    <a:bodyPr/>
                    <a:lstStyle/>
                    <a:p>
                      <a:pPr algn="ctr"/>
                      <a:r>
                        <a:rPr lang="en-US" b="1" dirty="0" smtClean="0">
                          <a:solidFill>
                            <a:schemeClr val="bg1"/>
                          </a:solidFill>
                        </a:rPr>
                        <a:t>Standard</a:t>
                      </a:r>
                      <a:endParaRPr lang="en-US" b="1" dirty="0">
                        <a:solidFill>
                          <a:schemeClr val="bg1"/>
                        </a:solidFill>
                      </a:endParaRPr>
                    </a:p>
                  </a:txBody>
                  <a:tcPr>
                    <a:solidFill>
                      <a:schemeClr val="tx2">
                        <a:lumMod val="60000"/>
                        <a:lumOff val="40000"/>
                      </a:schemeClr>
                    </a:solidFill>
                  </a:tcPr>
                </a:tc>
                <a:tc>
                  <a:txBody>
                    <a:bodyPr/>
                    <a:lstStyle/>
                    <a:p>
                      <a:pPr algn="ctr"/>
                      <a:r>
                        <a:rPr lang="en-US" b="1" dirty="0" smtClean="0">
                          <a:solidFill>
                            <a:schemeClr val="bg1"/>
                          </a:solidFill>
                        </a:rPr>
                        <a:t>Premium</a:t>
                      </a:r>
                      <a:endParaRPr lang="en-US" b="1" dirty="0">
                        <a:solidFill>
                          <a:schemeClr val="bg1"/>
                        </a:solidFill>
                      </a:endParaRPr>
                    </a:p>
                  </a:txBody>
                  <a:tcPr>
                    <a:solidFill>
                      <a:schemeClr val="tx2">
                        <a:lumMod val="60000"/>
                        <a:lumOff val="40000"/>
                      </a:schemeClr>
                    </a:solidFill>
                  </a:tcPr>
                </a:tc>
                <a:tc>
                  <a:txBody>
                    <a:bodyPr/>
                    <a:lstStyle/>
                    <a:p>
                      <a:pPr algn="ctr"/>
                      <a:r>
                        <a:rPr lang="en-US" b="1" dirty="0" smtClean="0">
                          <a:solidFill>
                            <a:schemeClr val="bg1"/>
                          </a:solidFill>
                        </a:rPr>
                        <a:t>Standard</a:t>
                      </a:r>
                      <a:endParaRPr lang="en-US" b="1" dirty="0">
                        <a:solidFill>
                          <a:schemeClr val="bg1"/>
                        </a:solidFill>
                      </a:endParaRPr>
                    </a:p>
                  </a:txBody>
                  <a:tcPr>
                    <a:solidFill>
                      <a:schemeClr val="tx2">
                        <a:lumMod val="60000"/>
                        <a:lumOff val="40000"/>
                      </a:schemeClr>
                    </a:solidFill>
                  </a:tcPr>
                </a:tc>
                <a:tc>
                  <a:txBody>
                    <a:bodyPr/>
                    <a:lstStyle/>
                    <a:p>
                      <a:pPr algn="ctr"/>
                      <a:r>
                        <a:rPr lang="en-US" b="1" dirty="0" smtClean="0">
                          <a:solidFill>
                            <a:schemeClr val="bg1"/>
                          </a:solidFill>
                        </a:rPr>
                        <a:t>Premium</a:t>
                      </a:r>
                      <a:endParaRPr lang="en-US" b="1" dirty="0">
                        <a:solidFill>
                          <a:schemeClr val="bg1"/>
                        </a:solidFill>
                      </a:endParaRPr>
                    </a:p>
                  </a:txBody>
                  <a:tcPr>
                    <a:solidFill>
                      <a:schemeClr val="tx2">
                        <a:lumMod val="60000"/>
                        <a:lumOff val="40000"/>
                      </a:schemeClr>
                    </a:solidFill>
                  </a:tcPr>
                </a:tc>
              </a:tr>
              <a:tr h="370840">
                <a:tc>
                  <a:txBody>
                    <a:bodyPr/>
                    <a:lstStyle/>
                    <a:p>
                      <a:r>
                        <a:rPr lang="en-US" sz="1600" dirty="0" smtClean="0"/>
                        <a:t>Size</a:t>
                      </a:r>
                      <a:endParaRPr lang="en-US" sz="1600" dirty="0"/>
                    </a:p>
                  </a:txBody>
                  <a:tcPr/>
                </a:tc>
                <a:tc>
                  <a:txBody>
                    <a:bodyPr/>
                    <a:lstStyle/>
                    <a:p>
                      <a:r>
                        <a:rPr lang="en-US" sz="1600" dirty="0" smtClean="0"/>
                        <a:t>S4: 32 GB </a:t>
                      </a:r>
                    </a:p>
                    <a:p>
                      <a:r>
                        <a:rPr lang="en-US" sz="1600" dirty="0" smtClean="0"/>
                        <a:t>S6: 64 GB </a:t>
                      </a:r>
                    </a:p>
                    <a:p>
                      <a:r>
                        <a:rPr lang="en-US" sz="1600" dirty="0" smtClean="0"/>
                        <a:t>S10: 128 GB </a:t>
                      </a:r>
                    </a:p>
                    <a:p>
                      <a:r>
                        <a:rPr lang="en-US" sz="1600" dirty="0" smtClean="0"/>
                        <a:t>S20: 512 GB </a:t>
                      </a:r>
                    </a:p>
                    <a:p>
                      <a:r>
                        <a:rPr lang="en-US" sz="1600" dirty="0" smtClean="0"/>
                        <a:t>S30: 1024 GB </a:t>
                      </a:r>
                    </a:p>
                    <a:p>
                      <a:r>
                        <a:rPr lang="en-US" sz="1600" dirty="0" smtClean="0"/>
                        <a:t>S40: 2048 GB</a:t>
                      </a:r>
                    </a:p>
                    <a:p>
                      <a:r>
                        <a:rPr lang="en-US" sz="1600" dirty="0" smtClean="0"/>
                        <a:t>S50: 4095 GB</a:t>
                      </a:r>
                      <a:endParaRPr lang="en-US" sz="1600" dirty="0"/>
                    </a:p>
                  </a:txBody>
                  <a:tcPr/>
                </a:tc>
                <a:tc>
                  <a:txBody>
                    <a:bodyPr/>
                    <a:lstStyle/>
                    <a:p>
                      <a:r>
                        <a:rPr lang="en-US" sz="1600" b="0" i="0" kern="1200" dirty="0" smtClean="0">
                          <a:solidFill>
                            <a:schemeClr val="dk1"/>
                          </a:solidFill>
                          <a:effectLst/>
                          <a:latin typeface="+mn-lt"/>
                          <a:ea typeface="+mn-ea"/>
                          <a:cs typeface="+mn-cs"/>
                        </a:rPr>
                        <a:t>P4: 32 GB</a:t>
                      </a:r>
                      <a:r>
                        <a:rPr lang="en-US" sz="1600" dirty="0" smtClean="0"/>
                        <a:t/>
                      </a:r>
                      <a:br>
                        <a:rPr lang="en-US" sz="1600" dirty="0" smtClean="0"/>
                      </a:br>
                      <a:r>
                        <a:rPr lang="en-US" sz="1600" b="0" i="0" kern="1200" dirty="0" smtClean="0">
                          <a:solidFill>
                            <a:schemeClr val="dk1"/>
                          </a:solidFill>
                          <a:effectLst/>
                          <a:latin typeface="+mn-lt"/>
                          <a:ea typeface="+mn-ea"/>
                          <a:cs typeface="+mn-cs"/>
                        </a:rPr>
                        <a:t>P6: 64 GB</a:t>
                      </a:r>
                      <a:r>
                        <a:rPr lang="en-US" sz="1600" dirty="0" smtClean="0"/>
                        <a:t/>
                      </a:r>
                      <a:br>
                        <a:rPr lang="en-US" sz="1600" dirty="0" smtClean="0"/>
                      </a:br>
                      <a:r>
                        <a:rPr lang="en-US" sz="1600" b="0" i="0" kern="1200" dirty="0" smtClean="0">
                          <a:solidFill>
                            <a:schemeClr val="dk1"/>
                          </a:solidFill>
                          <a:effectLst/>
                          <a:latin typeface="+mn-lt"/>
                          <a:ea typeface="+mn-ea"/>
                          <a:cs typeface="+mn-cs"/>
                        </a:rPr>
                        <a:t>P10: 128 GB</a:t>
                      </a:r>
                      <a:r>
                        <a:rPr lang="en-US" sz="1600" dirty="0" smtClean="0"/>
                        <a:t/>
                      </a:r>
                      <a:br>
                        <a:rPr lang="en-US" sz="1600" dirty="0" smtClean="0"/>
                      </a:br>
                      <a:r>
                        <a:rPr lang="en-US" sz="1600" b="0" i="0" kern="1200" dirty="0" smtClean="0">
                          <a:solidFill>
                            <a:schemeClr val="dk1"/>
                          </a:solidFill>
                          <a:effectLst/>
                          <a:latin typeface="+mn-lt"/>
                          <a:ea typeface="+mn-ea"/>
                          <a:cs typeface="+mn-cs"/>
                        </a:rPr>
                        <a:t>P20: 512 GB</a:t>
                      </a:r>
                      <a:r>
                        <a:rPr lang="en-US" sz="1600" dirty="0" smtClean="0"/>
                        <a:t/>
                      </a:r>
                      <a:br>
                        <a:rPr lang="en-US" sz="1600" dirty="0" smtClean="0"/>
                      </a:br>
                      <a:r>
                        <a:rPr lang="en-US" sz="1600" b="0" i="0" kern="1200" dirty="0" smtClean="0">
                          <a:solidFill>
                            <a:schemeClr val="dk1"/>
                          </a:solidFill>
                          <a:effectLst/>
                          <a:latin typeface="+mn-lt"/>
                          <a:ea typeface="+mn-ea"/>
                          <a:cs typeface="+mn-cs"/>
                        </a:rPr>
                        <a:t>P30: 1024 GB</a:t>
                      </a:r>
                      <a:r>
                        <a:rPr lang="en-US" sz="1600" dirty="0" smtClean="0"/>
                        <a:t/>
                      </a:r>
                      <a:br>
                        <a:rPr lang="en-US" sz="1600" dirty="0" smtClean="0"/>
                      </a:br>
                      <a:r>
                        <a:rPr lang="en-US" sz="1600" b="0" i="0" kern="1200" dirty="0" smtClean="0">
                          <a:solidFill>
                            <a:schemeClr val="dk1"/>
                          </a:solidFill>
                          <a:effectLst/>
                          <a:latin typeface="+mn-lt"/>
                          <a:ea typeface="+mn-ea"/>
                          <a:cs typeface="+mn-cs"/>
                        </a:rPr>
                        <a:t>P40: 2048 GB</a:t>
                      </a:r>
                      <a:r>
                        <a:rPr lang="en-US" sz="1600" dirty="0" smtClean="0"/>
                        <a:t/>
                      </a:r>
                      <a:br>
                        <a:rPr lang="en-US" sz="1600" dirty="0" smtClean="0"/>
                      </a:br>
                      <a:r>
                        <a:rPr lang="en-US" sz="1600" b="0" i="0" kern="1200" dirty="0" smtClean="0">
                          <a:solidFill>
                            <a:schemeClr val="dk1"/>
                          </a:solidFill>
                          <a:effectLst/>
                          <a:latin typeface="+mn-lt"/>
                          <a:ea typeface="+mn-ea"/>
                          <a:cs typeface="+mn-cs"/>
                        </a:rPr>
                        <a:t>P50: 4095 GB</a:t>
                      </a:r>
                      <a:endParaRPr lang="en-US" sz="1600" dirty="0"/>
                    </a:p>
                  </a:txBody>
                  <a:tcPr/>
                </a:tc>
                <a:tc>
                  <a:txBody>
                    <a:bodyPr/>
                    <a:lstStyle/>
                    <a:p>
                      <a:r>
                        <a:rPr lang="en-US" sz="1600" dirty="0" err="1" smtClean="0"/>
                        <a:t>Upto</a:t>
                      </a:r>
                      <a:r>
                        <a:rPr lang="en-US" sz="1600" dirty="0" smtClean="0"/>
                        <a:t> </a:t>
                      </a:r>
                      <a:r>
                        <a:rPr lang="en-US" sz="1600" b="0" i="0" kern="1200" dirty="0" smtClean="0">
                          <a:solidFill>
                            <a:schemeClr val="dk1"/>
                          </a:solidFill>
                          <a:effectLst/>
                          <a:latin typeface="+mn-lt"/>
                          <a:ea typeface="+mn-ea"/>
                          <a:cs typeface="+mn-cs"/>
                        </a:rPr>
                        <a:t>4095 GB</a:t>
                      </a:r>
                      <a:endParaRPr lang="en-US" sz="1600" dirty="0"/>
                    </a:p>
                  </a:txBody>
                  <a:tcPr/>
                </a:tc>
                <a:tc>
                  <a:txBody>
                    <a:bodyPr/>
                    <a:lstStyle/>
                    <a:p>
                      <a:r>
                        <a:rPr lang="en-US" sz="1600" b="0" i="0" kern="1200" dirty="0" smtClean="0">
                          <a:solidFill>
                            <a:schemeClr val="dk1"/>
                          </a:solidFill>
                          <a:effectLst/>
                          <a:latin typeface="+mn-lt"/>
                          <a:ea typeface="+mn-ea"/>
                          <a:cs typeface="+mn-cs"/>
                        </a:rPr>
                        <a:t>P10: 128 GB</a:t>
                      </a:r>
                      <a:r>
                        <a:rPr lang="en-US" sz="1600" dirty="0" smtClean="0"/>
                        <a:t/>
                      </a:r>
                      <a:br>
                        <a:rPr lang="en-US" sz="1600" dirty="0" smtClean="0"/>
                      </a:br>
                      <a:r>
                        <a:rPr lang="en-US" sz="1600" b="0" i="0" kern="1200" dirty="0" smtClean="0">
                          <a:solidFill>
                            <a:schemeClr val="dk1"/>
                          </a:solidFill>
                          <a:effectLst/>
                          <a:latin typeface="+mn-lt"/>
                          <a:ea typeface="+mn-ea"/>
                          <a:cs typeface="+mn-cs"/>
                        </a:rPr>
                        <a:t>P20: 512 GB</a:t>
                      </a:r>
                      <a:r>
                        <a:rPr lang="en-US" sz="1600" dirty="0" smtClean="0"/>
                        <a:t/>
                      </a:r>
                      <a:br>
                        <a:rPr lang="en-US" sz="1600" dirty="0" smtClean="0"/>
                      </a:br>
                      <a:r>
                        <a:rPr lang="en-US" sz="1600" b="0" i="0" kern="1200" dirty="0" smtClean="0">
                          <a:solidFill>
                            <a:schemeClr val="dk1"/>
                          </a:solidFill>
                          <a:effectLst/>
                          <a:latin typeface="+mn-lt"/>
                          <a:ea typeface="+mn-ea"/>
                          <a:cs typeface="+mn-cs"/>
                        </a:rPr>
                        <a:t>P30: 1024 GB</a:t>
                      </a:r>
                      <a:r>
                        <a:rPr lang="en-US" sz="1600" dirty="0" smtClean="0"/>
                        <a:t/>
                      </a:r>
                      <a:br>
                        <a:rPr lang="en-US" sz="1600" dirty="0" smtClean="0"/>
                      </a:br>
                      <a:r>
                        <a:rPr lang="en-US" sz="1600" b="0" i="0" kern="1200" dirty="0" smtClean="0">
                          <a:solidFill>
                            <a:schemeClr val="dk1"/>
                          </a:solidFill>
                          <a:effectLst/>
                          <a:latin typeface="+mn-lt"/>
                          <a:ea typeface="+mn-ea"/>
                          <a:cs typeface="+mn-cs"/>
                        </a:rPr>
                        <a:t>P40: 2048 GB</a:t>
                      </a:r>
                      <a:r>
                        <a:rPr lang="en-US" sz="1600" dirty="0" smtClean="0"/>
                        <a:t/>
                      </a:r>
                      <a:br>
                        <a:rPr lang="en-US" sz="1600" dirty="0" smtClean="0"/>
                      </a:br>
                      <a:r>
                        <a:rPr lang="en-US" sz="1600" b="0" i="0" kern="1200" dirty="0" smtClean="0">
                          <a:solidFill>
                            <a:schemeClr val="dk1"/>
                          </a:solidFill>
                          <a:effectLst/>
                          <a:latin typeface="+mn-lt"/>
                          <a:ea typeface="+mn-ea"/>
                          <a:cs typeface="+mn-cs"/>
                        </a:rPr>
                        <a:t>P50: 4095 GB</a:t>
                      </a:r>
                      <a:endParaRPr lang="en-US" sz="1600" dirty="0"/>
                    </a:p>
                  </a:txBody>
                  <a:tcPr/>
                </a:tc>
              </a:tr>
              <a:tr h="370840">
                <a:tc>
                  <a:txBody>
                    <a:bodyPr/>
                    <a:lstStyle/>
                    <a:p>
                      <a:r>
                        <a:rPr lang="en-US" sz="1600" dirty="0" smtClean="0"/>
                        <a:t>IOPs</a:t>
                      </a:r>
                      <a:endParaRPr lang="en-US" sz="1600" dirty="0"/>
                    </a:p>
                  </a:txBody>
                  <a:tcPr/>
                </a:tc>
                <a:tc>
                  <a:txBody>
                    <a:bodyPr/>
                    <a:lstStyle/>
                    <a:p>
                      <a:r>
                        <a:rPr lang="en-US" sz="1600" dirty="0" smtClean="0"/>
                        <a:t>500 IOPs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P4: 120  IOPs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P6: 240 IOPs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P10: 500 IOPs</a:t>
                      </a:r>
                      <a:r>
                        <a:rPr lang="en-US" sz="1600" dirty="0" smtClean="0"/>
                        <a:t/>
                      </a:r>
                      <a:br>
                        <a:rPr lang="en-US" sz="1600" dirty="0" smtClean="0"/>
                      </a:br>
                      <a:r>
                        <a:rPr lang="en-US" sz="1600" b="0" i="0" kern="1200" dirty="0" smtClean="0">
                          <a:solidFill>
                            <a:schemeClr val="dk1"/>
                          </a:solidFill>
                          <a:effectLst/>
                          <a:latin typeface="+mn-lt"/>
                          <a:ea typeface="+mn-ea"/>
                          <a:cs typeface="+mn-cs"/>
                        </a:rPr>
                        <a:t>P20: 1300 IOPs</a:t>
                      </a:r>
                      <a:r>
                        <a:rPr lang="en-US" sz="1600" dirty="0" smtClean="0"/>
                        <a:t/>
                      </a:r>
                      <a:br>
                        <a:rPr lang="en-US" sz="1600" dirty="0" smtClean="0"/>
                      </a:br>
                      <a:r>
                        <a:rPr lang="en-US" sz="1600" b="0" i="0" kern="1200" dirty="0" smtClean="0">
                          <a:solidFill>
                            <a:schemeClr val="dk1"/>
                          </a:solidFill>
                          <a:effectLst/>
                          <a:latin typeface="+mn-lt"/>
                          <a:ea typeface="+mn-ea"/>
                          <a:cs typeface="+mn-cs"/>
                        </a:rPr>
                        <a:t>P30: 5000 IOPs</a:t>
                      </a:r>
                      <a:r>
                        <a:rPr lang="en-US" sz="1600" dirty="0" smtClean="0"/>
                        <a:t/>
                      </a:r>
                      <a:br>
                        <a:rPr lang="en-US" sz="1600" dirty="0" smtClean="0"/>
                      </a:br>
                      <a:r>
                        <a:rPr lang="en-US" sz="1600" b="0" i="0" kern="1200" dirty="0" smtClean="0">
                          <a:solidFill>
                            <a:schemeClr val="dk1"/>
                          </a:solidFill>
                          <a:effectLst/>
                          <a:latin typeface="+mn-lt"/>
                          <a:ea typeface="+mn-ea"/>
                          <a:cs typeface="+mn-cs"/>
                        </a:rPr>
                        <a:t>P40: 7500 IOPs</a:t>
                      </a:r>
                      <a:r>
                        <a:rPr lang="en-US" sz="1600" dirty="0" smtClean="0"/>
                        <a:t/>
                      </a:r>
                      <a:br>
                        <a:rPr lang="en-US" sz="1600" dirty="0" smtClean="0"/>
                      </a:br>
                      <a:r>
                        <a:rPr lang="en-US" sz="1600" b="0" i="0" kern="1200" dirty="0" smtClean="0">
                          <a:solidFill>
                            <a:schemeClr val="dk1"/>
                          </a:solidFill>
                          <a:effectLst/>
                          <a:latin typeface="+mn-lt"/>
                          <a:ea typeface="+mn-ea"/>
                          <a:cs typeface="+mn-cs"/>
                        </a:rPr>
                        <a:t>P50: 7500</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IOPs</a:t>
                      </a:r>
                      <a:endParaRPr lang="en-US" sz="1600" dirty="0" smtClean="0"/>
                    </a:p>
                  </a:txBody>
                  <a:tcPr/>
                </a:tc>
                <a:tc>
                  <a:txBody>
                    <a:bodyPr/>
                    <a:lstStyle/>
                    <a:p>
                      <a:r>
                        <a:rPr lang="en-US" sz="1600" dirty="0" smtClean="0"/>
                        <a:t>500 IOPs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P10: 500 IOPs</a:t>
                      </a:r>
                      <a:r>
                        <a:rPr lang="en-US" sz="1600" dirty="0" smtClean="0"/>
                        <a:t/>
                      </a:r>
                      <a:br>
                        <a:rPr lang="en-US" sz="1600" dirty="0" smtClean="0"/>
                      </a:br>
                      <a:r>
                        <a:rPr lang="en-US" sz="1600" b="0" i="0" kern="1200" dirty="0" smtClean="0">
                          <a:solidFill>
                            <a:schemeClr val="dk1"/>
                          </a:solidFill>
                          <a:effectLst/>
                          <a:latin typeface="+mn-lt"/>
                          <a:ea typeface="+mn-ea"/>
                          <a:cs typeface="+mn-cs"/>
                        </a:rPr>
                        <a:t>P20: 1300 IOPs</a:t>
                      </a:r>
                      <a:r>
                        <a:rPr lang="en-US" sz="1600" dirty="0" smtClean="0"/>
                        <a:t/>
                      </a:r>
                      <a:br>
                        <a:rPr lang="en-US" sz="1600" dirty="0" smtClean="0"/>
                      </a:br>
                      <a:r>
                        <a:rPr lang="en-US" sz="1600" b="0" i="0" kern="1200" dirty="0" smtClean="0">
                          <a:solidFill>
                            <a:schemeClr val="dk1"/>
                          </a:solidFill>
                          <a:effectLst/>
                          <a:latin typeface="+mn-lt"/>
                          <a:ea typeface="+mn-ea"/>
                          <a:cs typeface="+mn-cs"/>
                        </a:rPr>
                        <a:t>P30: 5000 IOPs</a:t>
                      </a:r>
                      <a:r>
                        <a:rPr lang="en-US" sz="1600" dirty="0" smtClean="0"/>
                        <a:t/>
                      </a:r>
                      <a:br>
                        <a:rPr lang="en-US" sz="1600" dirty="0" smtClean="0"/>
                      </a:br>
                      <a:r>
                        <a:rPr lang="en-US" sz="1600" b="0" i="0" kern="1200" dirty="0" smtClean="0">
                          <a:solidFill>
                            <a:schemeClr val="dk1"/>
                          </a:solidFill>
                          <a:effectLst/>
                          <a:latin typeface="+mn-lt"/>
                          <a:ea typeface="+mn-ea"/>
                          <a:cs typeface="+mn-cs"/>
                        </a:rPr>
                        <a:t>P40: 7500 IOPs</a:t>
                      </a:r>
                      <a:r>
                        <a:rPr lang="en-US" sz="1600" dirty="0" smtClean="0"/>
                        <a:t/>
                      </a:r>
                      <a:br>
                        <a:rPr lang="en-US" sz="1600" dirty="0" smtClean="0"/>
                      </a:br>
                      <a:r>
                        <a:rPr lang="en-US" sz="1600" b="0" i="0" kern="1200" dirty="0" smtClean="0">
                          <a:solidFill>
                            <a:schemeClr val="dk1"/>
                          </a:solidFill>
                          <a:effectLst/>
                          <a:latin typeface="+mn-lt"/>
                          <a:ea typeface="+mn-ea"/>
                          <a:cs typeface="+mn-cs"/>
                        </a:rPr>
                        <a:t>P50: 7500</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IOPs</a:t>
                      </a:r>
                      <a:endParaRPr lang="en-US" sz="1600" dirty="0" smtClean="0"/>
                    </a:p>
                  </a:txBody>
                  <a:tcPr/>
                </a:tc>
              </a:tr>
            </a:tbl>
          </a:graphicData>
        </a:graphic>
      </p:graphicFrame>
    </p:spTree>
    <p:extLst>
      <p:ext uri="{BB962C8B-B14F-4D97-AF65-F5344CB8AC3E}">
        <p14:creationId xmlns:p14="http://schemas.microsoft.com/office/powerpoint/2010/main" val="2855308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smtClean="0">
                <a:latin typeface="Calibri" panose="020F0502020204030204" pitchFamily="34" charset="0"/>
                <a:cs typeface="Calibri" panose="020F0502020204030204" pitchFamily="34" charset="0"/>
              </a:rPr>
              <a:t>Container </a:t>
            </a:r>
            <a:r>
              <a:rPr lang="en-US" sz="2400" dirty="0">
                <a:latin typeface="Calibri" panose="020F0502020204030204" pitchFamily="34" charset="0"/>
                <a:cs typeface="Calibri" panose="020F0502020204030204" pitchFamily="34" charset="0"/>
              </a:rPr>
              <a:t>- Access Control List</a:t>
            </a:r>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4016484"/>
          </a:xfrm>
          <a:prstGeom prst="rect">
            <a:avLst/>
          </a:prstGeom>
          <a:noFill/>
          <a:ln w="9525">
            <a:solidFill>
              <a:schemeClr val="accent1"/>
            </a:solidFill>
            <a:miter lim="800000"/>
            <a:headEnd/>
            <a:tailEnd/>
          </a:ln>
        </p:spPr>
        <p:txBody>
          <a:bodyPr wrap="square" rtlCol="0">
            <a:prstTxWarp prst="textNoShape">
              <a:avLst/>
            </a:prstTxWarp>
            <a:spAutoFit/>
          </a:bodyPr>
          <a:lstStyle/>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This operation </a:t>
            </a:r>
            <a:r>
              <a:rPr lang="en-US" sz="1500" dirty="0">
                <a:solidFill>
                  <a:schemeClr val="accent1">
                    <a:lumMod val="75000"/>
                  </a:schemeClr>
                </a:solidFill>
                <a:latin typeface="Segoe UI" pitchFamily="34" charset="0"/>
                <a:ea typeface="Segoe UI" pitchFamily="34" charset="0"/>
                <a:cs typeface="Segoe UI" pitchFamily="34" charset="0"/>
              </a:rPr>
              <a:t>sets the permissions for the specified container. The permissions indicate whether blobs in a container may be accessed publicly</a:t>
            </a:r>
            <a:r>
              <a:rPr lang="en-US" sz="1500" dirty="0" smtClean="0">
                <a:solidFill>
                  <a:schemeClr val="accent1">
                    <a:lumMod val="75000"/>
                  </a:schemeClr>
                </a:solidFill>
                <a:latin typeface="Segoe UI" pitchFamily="34" charset="0"/>
                <a:ea typeface="Segoe UI" pitchFamily="34" charset="0"/>
                <a:cs typeface="Segoe UI" pitchFamily="34" charset="0"/>
              </a:rPr>
              <a:t>. </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dirty="0" smtClean="0">
                <a:solidFill>
                  <a:schemeClr val="accent1">
                    <a:lumMod val="75000"/>
                  </a:schemeClr>
                </a:solidFill>
                <a:latin typeface="Segoe UI" pitchFamily="34" charset="0"/>
                <a:ea typeface="Segoe UI" pitchFamily="34" charset="0"/>
                <a:cs typeface="Segoe UI" pitchFamily="34" charset="0"/>
              </a:rPr>
              <a:t>This will work only for read access.  For any other CRUD operation we need to choose the Shared Access Signatures (SAS)</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Private  </a:t>
            </a:r>
            <a:r>
              <a:rPr lang="en-US" sz="1500" b="1" dirty="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Private </a:t>
            </a:r>
            <a:r>
              <a:rPr lang="en-US" sz="1500" dirty="0">
                <a:solidFill>
                  <a:schemeClr val="accent1">
                    <a:lumMod val="75000"/>
                  </a:schemeClr>
                </a:solidFill>
                <a:latin typeface="Segoe UI" pitchFamily="34" charset="0"/>
                <a:ea typeface="Segoe UI" pitchFamily="34" charset="0"/>
                <a:cs typeface="Segoe UI" pitchFamily="34" charset="0"/>
              </a:rPr>
              <a:t>container will not provide anonymous access to container or blobs within it. Anonymous access means no user can get use blob URL top download blob contents from browser itself without specifying azure storage account name and key.</a:t>
            </a:r>
            <a:endParaRPr lang="sv-SE" sz="1500" dirty="0" smtClean="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Public </a:t>
            </a:r>
            <a:r>
              <a:rPr lang="en-US" sz="1500" b="1" dirty="0" smtClean="0">
                <a:solidFill>
                  <a:schemeClr val="accent3">
                    <a:lumMod val="50000"/>
                  </a:schemeClr>
                </a:solidFill>
                <a:latin typeface="Segoe UI" pitchFamily="34" charset="0"/>
                <a:ea typeface="Segoe UI" pitchFamily="34" charset="0"/>
                <a:cs typeface="Segoe UI" pitchFamily="34" charset="0"/>
              </a:rPr>
              <a:t>blob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Container </a:t>
            </a:r>
            <a:r>
              <a:rPr lang="en-US" sz="1500" dirty="0">
                <a:solidFill>
                  <a:schemeClr val="accent1">
                    <a:lumMod val="75000"/>
                  </a:schemeClr>
                </a:solidFill>
                <a:latin typeface="Segoe UI" pitchFamily="34" charset="0"/>
                <a:ea typeface="Segoe UI" pitchFamily="34" charset="0"/>
                <a:cs typeface="Segoe UI" pitchFamily="34" charset="0"/>
              </a:rPr>
              <a:t>is having restricted access and hence cannot be used anonymously to list the blobs present in container however all the blobs within container can be access publicly with anonymous access from browser directly.</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Public Container  </a:t>
            </a:r>
            <a:r>
              <a:rPr lang="en-US" sz="1500" b="1" dirty="0" smtClean="0">
                <a:latin typeface="Segoe UI" pitchFamily="34" charset="0"/>
                <a:ea typeface="Segoe UI" pitchFamily="34" charset="0"/>
                <a:cs typeface="Segoe UI" pitchFamily="34" charset="0"/>
              </a:rPr>
              <a:t>- </a:t>
            </a:r>
            <a:r>
              <a:rPr lang="en-US" sz="1500" dirty="0" smtClean="0">
                <a:solidFill>
                  <a:schemeClr val="accent1">
                    <a:lumMod val="75000"/>
                  </a:schemeClr>
                </a:solidFill>
                <a:latin typeface="Segoe UI" pitchFamily="34" charset="0"/>
                <a:ea typeface="Segoe UI" pitchFamily="34" charset="0"/>
                <a:cs typeface="Segoe UI" pitchFamily="34" charset="0"/>
              </a:rPr>
              <a:t>Container </a:t>
            </a:r>
            <a:r>
              <a:rPr lang="en-US" sz="1500" dirty="0">
                <a:solidFill>
                  <a:schemeClr val="accent1">
                    <a:lumMod val="75000"/>
                  </a:schemeClr>
                </a:solidFill>
                <a:latin typeface="Segoe UI" pitchFamily="34" charset="0"/>
                <a:ea typeface="Segoe UI" pitchFamily="34" charset="0"/>
                <a:cs typeface="Segoe UI" pitchFamily="34" charset="0"/>
              </a:rPr>
              <a:t>can be accessed publically in anonymous way. Hence any one can list the blobs present in the container directly from browser with the help of REST API and all blobs within the container will have public access by default.</a:t>
            </a:r>
            <a:endParaRPr lang="en-US" sz="1500" dirty="0" smtClean="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653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pPr algn="l"/>
            <a:r>
              <a:rPr lang="en-US" sz="2400" dirty="0">
                <a:latin typeface="Calibri" panose="020F0502020204030204" pitchFamily="34" charset="0"/>
                <a:cs typeface="Calibri" panose="020F0502020204030204" pitchFamily="34" charset="0"/>
              </a:rPr>
              <a:t>Azure Storage </a:t>
            </a:r>
            <a:r>
              <a:rPr lang="en-US" sz="2400" dirty="0" smtClean="0">
                <a:latin typeface="Calibri" panose="020F0502020204030204" pitchFamily="34" charset="0"/>
                <a:cs typeface="Calibri" panose="020F0502020204030204" pitchFamily="34" charset="0"/>
              </a:rPr>
              <a:t>– Table Storage</a:t>
            </a:r>
            <a:endParaRPr lang="en-US" sz="2400" dirty="0"/>
          </a:p>
        </p:txBody>
      </p:sp>
      <p:sp>
        <p:nvSpPr>
          <p:cNvPr id="3" name="Content Placeholder 2"/>
          <p:cNvSpPr>
            <a:spLocks noGrp="1"/>
          </p:cNvSpPr>
          <p:nvPr>
            <p:ph idx="1"/>
          </p:nvPr>
        </p:nvSpPr>
        <p:spPr>
          <a:xfrm>
            <a:off x="152400" y="838200"/>
            <a:ext cx="8839200" cy="5867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800" dirty="0"/>
              <a:t>.</a:t>
            </a:r>
          </a:p>
        </p:txBody>
      </p:sp>
      <p:cxnSp>
        <p:nvCxnSpPr>
          <p:cNvPr id="5" name="Straight Connector 4"/>
          <p:cNvCxnSpPr/>
          <p:nvPr/>
        </p:nvCxnSpPr>
        <p:spPr>
          <a:xfrm>
            <a:off x="152400" y="678875"/>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180109" y="914400"/>
            <a:ext cx="8703924" cy="5416868"/>
          </a:xfrm>
          <a:prstGeom prst="rect">
            <a:avLst/>
          </a:prstGeom>
          <a:noFill/>
          <a:ln w="9525">
            <a:solidFill>
              <a:schemeClr val="accent1"/>
            </a:solidFill>
            <a:miter lim="800000"/>
            <a:headEnd/>
            <a:tailEnd/>
          </a:ln>
        </p:spPr>
        <p:txBody>
          <a:bodyPr wrap="square" rtlCol="0">
            <a:prstTxWarp prst="textNoShape">
              <a:avLst/>
            </a:prstTxWarp>
            <a:spAutoFit/>
          </a:bodyPr>
          <a:lstStyle/>
          <a:p>
            <a:pPr marL="285750"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Table storage is Microsoft’s NoSQL key/attribute store </a:t>
            </a:r>
            <a:endParaRPr lang="en-US" sz="1500" dirty="0" smtClean="0">
              <a:solidFill>
                <a:schemeClr val="accent1">
                  <a:lumMod val="75000"/>
                </a:schemeClr>
              </a:solidFill>
              <a:latin typeface="Segoe UI" pitchFamily="34" charset="0"/>
              <a:ea typeface="Segoe UI" pitchFamily="34" charset="0"/>
              <a:cs typeface="Segoe UI" pitchFamily="34" charset="0"/>
            </a:endParaRPr>
          </a:p>
          <a:p>
            <a:pPr marL="285750"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Schema less design, making it different from traditional relational databases.</a:t>
            </a:r>
          </a:p>
          <a:p>
            <a:pPr marL="285750"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Access to data is fast and cost-effective for all kinds of applications.</a:t>
            </a:r>
          </a:p>
          <a:p>
            <a:pPr marL="285750"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Since Table storage is </a:t>
            </a:r>
            <a:r>
              <a:rPr lang="en-US" sz="1500" dirty="0" smtClean="0">
                <a:solidFill>
                  <a:schemeClr val="accent1">
                    <a:lumMod val="75000"/>
                  </a:schemeClr>
                </a:solidFill>
                <a:latin typeface="Segoe UI" pitchFamily="34" charset="0"/>
                <a:ea typeface="Segoe UI" pitchFamily="34" charset="0"/>
                <a:cs typeface="Segoe UI" pitchFamily="34" charset="0"/>
              </a:rPr>
              <a:t>schema less, </a:t>
            </a:r>
            <a:r>
              <a:rPr lang="en-US" sz="1500" dirty="0">
                <a:solidFill>
                  <a:schemeClr val="accent1">
                    <a:lumMod val="75000"/>
                  </a:schemeClr>
                </a:solidFill>
                <a:latin typeface="Segoe UI" pitchFamily="34" charset="0"/>
                <a:ea typeface="Segoe UI" pitchFamily="34" charset="0"/>
                <a:cs typeface="Segoe UI" pitchFamily="34" charset="0"/>
              </a:rPr>
              <a:t>two entities in the same table can contain different collections of properties, and those properties can be of different types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600" b="1" dirty="0" smtClean="0"/>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Table</a:t>
            </a:r>
            <a:r>
              <a:rPr lang="en-US" sz="1500" dirty="0">
                <a:solidFill>
                  <a:schemeClr val="accent1">
                    <a:lumMod val="75000"/>
                  </a:schemeClr>
                </a:solidFill>
                <a:latin typeface="Segoe UI" pitchFamily="34" charset="0"/>
                <a:ea typeface="Segoe UI" pitchFamily="34" charset="0"/>
                <a:cs typeface="Segoe UI" pitchFamily="34" charset="0"/>
              </a:rPr>
              <a:t> - Used to describe a collection of same/different entities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Entity</a:t>
            </a:r>
            <a:r>
              <a:rPr lang="en-US" sz="1500" dirty="0">
                <a:solidFill>
                  <a:schemeClr val="accent1">
                    <a:lumMod val="75000"/>
                  </a:schemeClr>
                </a:solidFill>
                <a:latin typeface="Segoe UI" pitchFamily="34" charset="0"/>
                <a:ea typeface="Segoe UI" pitchFamily="34" charset="0"/>
                <a:cs typeface="Segoe UI" pitchFamily="34" charset="0"/>
              </a:rPr>
              <a:t>  - Row of data, but it’s more like a collection of properties and values</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Each entity can have up to 252 properties but the size of an entity with all of the properties and values cannot exceed 1 MB.</a:t>
            </a:r>
          </a:p>
          <a:p>
            <a:pPr marL="742950" lvl="1" indent="-285750" eaLnBrk="0" hangingPunct="0">
              <a:buFont typeface="Wingdings" panose="05000000000000000000" pitchFamily="2" charset="2"/>
              <a:buChar char="ü"/>
            </a:pPr>
            <a:r>
              <a:rPr lang="en-US" sz="1500" dirty="0">
                <a:solidFill>
                  <a:schemeClr val="accent1">
                    <a:lumMod val="75000"/>
                  </a:schemeClr>
                </a:solidFill>
                <a:latin typeface="Segoe UI" pitchFamily="34" charset="0"/>
                <a:ea typeface="Segoe UI" pitchFamily="34" charset="0"/>
                <a:cs typeface="Segoe UI" pitchFamily="34" charset="0"/>
              </a:rPr>
              <a:t>Entities support the following data types: Byte array, Boolean, </a:t>
            </a:r>
            <a:r>
              <a:rPr lang="en-US" sz="1500" dirty="0" err="1">
                <a:solidFill>
                  <a:schemeClr val="accent1">
                    <a:lumMod val="75000"/>
                  </a:schemeClr>
                </a:solidFill>
                <a:latin typeface="Segoe UI" pitchFamily="34" charset="0"/>
                <a:ea typeface="Segoe UI" pitchFamily="34" charset="0"/>
                <a:cs typeface="Segoe UI" pitchFamily="34" charset="0"/>
              </a:rPr>
              <a:t>DateTime</a:t>
            </a:r>
            <a:r>
              <a:rPr lang="en-US" sz="1500" dirty="0">
                <a:solidFill>
                  <a:schemeClr val="accent1">
                    <a:lumMod val="75000"/>
                  </a:schemeClr>
                </a:solidFill>
                <a:latin typeface="Segoe UI" pitchFamily="34" charset="0"/>
                <a:ea typeface="Segoe UI" pitchFamily="34" charset="0"/>
                <a:cs typeface="Segoe UI" pitchFamily="34" charset="0"/>
              </a:rPr>
              <a:t>, Double, GUID, Int32, Int64 and String (up to 64KB in size</a:t>
            </a:r>
            <a:r>
              <a:rPr lang="en-US" sz="1500" dirty="0" smtClean="0">
                <a:solidFill>
                  <a:schemeClr val="accent1">
                    <a:lumMod val="75000"/>
                  </a:schemeClr>
                </a:solidFill>
                <a:latin typeface="Segoe UI" pitchFamily="34" charset="0"/>
                <a:ea typeface="Segoe UI" pitchFamily="34" charset="0"/>
                <a:cs typeface="Segoe UI" pitchFamily="34" charset="0"/>
              </a:rPr>
              <a:t>).</a:t>
            </a:r>
          </a:p>
          <a:p>
            <a:pPr marL="742950" lvl="1" indent="-285750" eaLnBrk="0" hangingPunct="0">
              <a:buFont typeface="Wingdings" panose="05000000000000000000" pitchFamily="2" charset="2"/>
              <a:buChar char="ü"/>
            </a:pP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r>
              <a:rPr lang="en-US" sz="1500" b="1" dirty="0">
                <a:solidFill>
                  <a:schemeClr val="accent3">
                    <a:lumMod val="50000"/>
                  </a:schemeClr>
                </a:solidFill>
                <a:latin typeface="Segoe UI" pitchFamily="34" charset="0"/>
                <a:ea typeface="Segoe UI" pitchFamily="34" charset="0"/>
                <a:cs typeface="Segoe UI" pitchFamily="34" charset="0"/>
              </a:rPr>
              <a:t>Properties</a:t>
            </a:r>
            <a:r>
              <a:rPr lang="en-US" sz="1500" dirty="0">
                <a:solidFill>
                  <a:schemeClr val="accent1">
                    <a:lumMod val="75000"/>
                  </a:schemeClr>
                </a:solidFill>
                <a:latin typeface="Segoe UI" pitchFamily="34" charset="0"/>
                <a:ea typeface="Segoe UI" pitchFamily="34" charset="0"/>
                <a:cs typeface="Segoe UI" pitchFamily="34" charset="0"/>
              </a:rPr>
              <a:t> – </a:t>
            </a:r>
            <a:r>
              <a:rPr lang="en-US" sz="1500" dirty="0" smtClean="0">
                <a:solidFill>
                  <a:schemeClr val="accent1">
                    <a:lumMod val="75000"/>
                  </a:schemeClr>
                </a:solidFill>
                <a:latin typeface="Segoe UI" pitchFamily="34" charset="0"/>
                <a:ea typeface="Segoe UI" pitchFamily="34" charset="0"/>
                <a:cs typeface="Segoe UI" pitchFamily="34" charset="0"/>
              </a:rPr>
              <a:t>Entity </a:t>
            </a:r>
            <a:r>
              <a:rPr lang="en-US" sz="1500" dirty="0">
                <a:solidFill>
                  <a:schemeClr val="accent1">
                    <a:lumMod val="75000"/>
                  </a:schemeClr>
                </a:solidFill>
                <a:latin typeface="Segoe UI" pitchFamily="34" charset="0"/>
                <a:ea typeface="Segoe UI" pitchFamily="34" charset="0"/>
                <a:cs typeface="Segoe UI" pitchFamily="34" charset="0"/>
              </a:rPr>
              <a:t>consists of one or more number for properties.  </a:t>
            </a:r>
            <a:r>
              <a:rPr lang="en-US" sz="1500" dirty="0" smtClean="0">
                <a:solidFill>
                  <a:schemeClr val="accent1">
                    <a:lumMod val="75000"/>
                  </a:schemeClr>
                </a:solidFill>
                <a:latin typeface="Segoe UI" pitchFamily="34" charset="0"/>
                <a:ea typeface="Segoe UI" pitchFamily="34" charset="0"/>
                <a:cs typeface="Segoe UI" pitchFamily="34" charset="0"/>
              </a:rPr>
              <a:t>There </a:t>
            </a:r>
            <a:r>
              <a:rPr lang="en-US" sz="1500" dirty="0">
                <a:solidFill>
                  <a:schemeClr val="accent1">
                    <a:lumMod val="75000"/>
                  </a:schemeClr>
                </a:solidFill>
                <a:latin typeface="Segoe UI" pitchFamily="34" charset="0"/>
                <a:ea typeface="Segoe UI" pitchFamily="34" charset="0"/>
                <a:cs typeface="Segoe UI" pitchFamily="34" charset="0"/>
              </a:rPr>
              <a:t>are an additional three required system properties that must exist on every entity: </a:t>
            </a:r>
            <a:r>
              <a:rPr lang="en-US" sz="1500" dirty="0" err="1">
                <a:solidFill>
                  <a:schemeClr val="accent1">
                    <a:lumMod val="75000"/>
                  </a:schemeClr>
                </a:solidFill>
                <a:latin typeface="Segoe UI" pitchFamily="34" charset="0"/>
                <a:ea typeface="Segoe UI" pitchFamily="34" charset="0"/>
                <a:cs typeface="Segoe UI" pitchFamily="34" charset="0"/>
              </a:rPr>
              <a:t>PartitionKey</a:t>
            </a:r>
            <a:r>
              <a:rPr lang="en-US" sz="1500" dirty="0">
                <a:solidFill>
                  <a:schemeClr val="accent1">
                    <a:lumMod val="75000"/>
                  </a:schemeClr>
                </a:solidFill>
                <a:latin typeface="Segoe UI" pitchFamily="34" charset="0"/>
                <a:ea typeface="Segoe UI" pitchFamily="34" charset="0"/>
                <a:cs typeface="Segoe UI" pitchFamily="34" charset="0"/>
              </a:rPr>
              <a:t>, </a:t>
            </a:r>
            <a:r>
              <a:rPr lang="en-US" sz="1500" dirty="0" err="1">
                <a:solidFill>
                  <a:schemeClr val="accent1">
                    <a:lumMod val="75000"/>
                  </a:schemeClr>
                </a:solidFill>
                <a:latin typeface="Segoe UI" pitchFamily="34" charset="0"/>
                <a:ea typeface="Segoe UI" pitchFamily="34" charset="0"/>
                <a:cs typeface="Segoe UI" pitchFamily="34" charset="0"/>
              </a:rPr>
              <a:t>RowKey</a:t>
            </a:r>
            <a:r>
              <a:rPr lang="en-US" sz="1500" dirty="0">
                <a:solidFill>
                  <a:schemeClr val="accent1">
                    <a:lumMod val="75000"/>
                  </a:schemeClr>
                </a:solidFill>
                <a:latin typeface="Segoe UI" pitchFamily="34" charset="0"/>
                <a:ea typeface="Segoe UI" pitchFamily="34" charset="0"/>
                <a:cs typeface="Segoe UI" pitchFamily="34" charset="0"/>
              </a:rPr>
              <a:t> and </a:t>
            </a:r>
            <a:r>
              <a:rPr lang="en-US" sz="1500" dirty="0" err="1">
                <a:solidFill>
                  <a:schemeClr val="accent1">
                    <a:lumMod val="75000"/>
                  </a:schemeClr>
                </a:solidFill>
                <a:latin typeface="Segoe UI" pitchFamily="34" charset="0"/>
                <a:ea typeface="Segoe UI" pitchFamily="34" charset="0"/>
                <a:cs typeface="Segoe UI" pitchFamily="34" charset="0"/>
              </a:rPr>
              <a:t>TimeStamp</a:t>
            </a:r>
            <a:r>
              <a:rPr lang="en-US" sz="1500" dirty="0" smtClean="0">
                <a:solidFill>
                  <a:schemeClr val="accent1">
                    <a:lumMod val="75000"/>
                  </a:schemeClr>
                </a:solidFill>
                <a:latin typeface="Segoe UI" pitchFamily="34" charset="0"/>
                <a:ea typeface="Segoe UI" pitchFamily="34" charset="0"/>
                <a:cs typeface="Segoe UI" pitchFamily="34" charset="0"/>
              </a:rPr>
              <a:t>.</a:t>
            </a: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Partition </a:t>
            </a:r>
            <a:r>
              <a:rPr lang="en-US" sz="1500" dirty="0">
                <a:solidFill>
                  <a:schemeClr val="accent1">
                    <a:lumMod val="75000"/>
                  </a:schemeClr>
                </a:solidFill>
                <a:latin typeface="Segoe UI" pitchFamily="34" charset="0"/>
                <a:ea typeface="Segoe UI" pitchFamily="34" charset="0"/>
                <a:cs typeface="Segoe UI" pitchFamily="34" charset="0"/>
              </a:rPr>
              <a:t>key </a:t>
            </a:r>
            <a:r>
              <a:rPr lang="en-US" sz="1500" dirty="0" smtClean="0">
                <a:solidFill>
                  <a:schemeClr val="accent1">
                    <a:lumMod val="75000"/>
                  </a:schemeClr>
                </a:solidFill>
                <a:latin typeface="Segoe UI" pitchFamily="34" charset="0"/>
                <a:ea typeface="Segoe UI" pitchFamily="34" charset="0"/>
                <a:cs typeface="Segoe UI" pitchFamily="34" charset="0"/>
              </a:rPr>
              <a:t>- is </a:t>
            </a:r>
            <a:r>
              <a:rPr lang="en-US" sz="1500" dirty="0">
                <a:solidFill>
                  <a:schemeClr val="accent1">
                    <a:lumMod val="75000"/>
                  </a:schemeClr>
                </a:solidFill>
                <a:latin typeface="Segoe UI" pitchFamily="34" charset="0"/>
                <a:ea typeface="Segoe UI" pitchFamily="34" charset="0"/>
                <a:cs typeface="Segoe UI" pitchFamily="34" charset="0"/>
              </a:rPr>
              <a:t>way to group entities within a table and control the scalability of the table which we will touch on in a bit.</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Row </a:t>
            </a:r>
            <a:r>
              <a:rPr lang="en-US" sz="1500" dirty="0">
                <a:solidFill>
                  <a:schemeClr val="accent1">
                    <a:lumMod val="75000"/>
                  </a:schemeClr>
                </a:solidFill>
                <a:latin typeface="Segoe UI" pitchFamily="34" charset="0"/>
                <a:ea typeface="Segoe UI" pitchFamily="34" charset="0"/>
                <a:cs typeface="Segoe UI" pitchFamily="34" charset="0"/>
              </a:rPr>
              <a:t>key </a:t>
            </a:r>
            <a:r>
              <a:rPr lang="en-US" sz="1500" dirty="0" smtClean="0">
                <a:solidFill>
                  <a:schemeClr val="accent1">
                    <a:lumMod val="75000"/>
                  </a:schemeClr>
                </a:solidFill>
                <a:latin typeface="Segoe UI" pitchFamily="34" charset="0"/>
                <a:ea typeface="Segoe UI" pitchFamily="34" charset="0"/>
                <a:cs typeface="Segoe UI" pitchFamily="34" charset="0"/>
              </a:rPr>
              <a:t>- is </a:t>
            </a:r>
            <a:r>
              <a:rPr lang="en-US" sz="1500" dirty="0">
                <a:solidFill>
                  <a:schemeClr val="accent1">
                    <a:lumMod val="75000"/>
                  </a:schemeClr>
                </a:solidFill>
                <a:latin typeface="Segoe UI" pitchFamily="34" charset="0"/>
                <a:ea typeface="Segoe UI" pitchFamily="34" charset="0"/>
                <a:cs typeface="Segoe UI" pitchFamily="34" charset="0"/>
              </a:rPr>
              <a:t>a unique identifier for an entity within a given partition.</a:t>
            </a:r>
          </a:p>
          <a:p>
            <a:pPr marL="742950" lvl="1" indent="-285750" eaLnBrk="0" hangingPunct="0">
              <a:buFont typeface="Wingdings" panose="05000000000000000000" pitchFamily="2" charset="2"/>
              <a:buChar char="ü"/>
            </a:pPr>
            <a:r>
              <a:rPr lang="en-US" sz="1500" dirty="0" smtClean="0">
                <a:solidFill>
                  <a:schemeClr val="accent1">
                    <a:lumMod val="75000"/>
                  </a:schemeClr>
                </a:solidFill>
                <a:latin typeface="Segoe UI" pitchFamily="34" charset="0"/>
                <a:ea typeface="Segoe UI" pitchFamily="34" charset="0"/>
                <a:cs typeface="Segoe UI" pitchFamily="34" charset="0"/>
              </a:rPr>
              <a:t>Timestamp -</a:t>
            </a:r>
            <a:r>
              <a:rPr lang="en-US" sz="1500" dirty="0">
                <a:solidFill>
                  <a:schemeClr val="accent1">
                    <a:lumMod val="75000"/>
                  </a:schemeClr>
                </a:solidFill>
                <a:latin typeface="Segoe UI" pitchFamily="34" charset="0"/>
                <a:ea typeface="Segoe UI" pitchFamily="34" charset="0"/>
                <a:cs typeface="Segoe UI" pitchFamily="34" charset="0"/>
              </a:rPr>
              <a:t> property represents the last time the entity was </a:t>
            </a:r>
            <a:r>
              <a:rPr lang="en-US" sz="1500" dirty="0" smtClean="0">
                <a:solidFill>
                  <a:schemeClr val="accent1">
                    <a:lumMod val="75000"/>
                  </a:schemeClr>
                </a:solidFill>
                <a:latin typeface="Segoe UI" pitchFamily="34" charset="0"/>
                <a:ea typeface="Segoe UI" pitchFamily="34" charset="0"/>
                <a:cs typeface="Segoe UI" pitchFamily="34" charset="0"/>
              </a:rPr>
              <a:t>modified we cannot modify.  </a:t>
            </a:r>
            <a:endParaRPr lang="en-US" sz="1500" dirty="0">
              <a:solidFill>
                <a:schemeClr val="accent1">
                  <a:lumMod val="75000"/>
                </a:schemeClr>
              </a:solidFill>
              <a:latin typeface="Segoe UI" pitchFamily="34" charset="0"/>
              <a:ea typeface="Segoe UI" pitchFamily="34" charset="0"/>
              <a:cs typeface="Segoe UI" pitchFamily="34" charset="0"/>
            </a:endParaRPr>
          </a:p>
          <a:p>
            <a:pPr eaLnBrk="0" hangingPunct="0"/>
            <a:endParaRPr lang="en-US" sz="1500" dirty="0">
              <a:solidFill>
                <a:schemeClr val="accent1">
                  <a:lumMod val="7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7281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Props1.xml><?xml version="1.0" encoding="utf-8"?>
<ds:datastoreItem xmlns:ds="http://schemas.openxmlformats.org/officeDocument/2006/customXml" ds:itemID="{3BFD7E82-2020-45B6-AF63-EA8C107ADF15}"/>
</file>

<file path=customXml/itemProps2.xml><?xml version="1.0" encoding="utf-8"?>
<ds:datastoreItem xmlns:ds="http://schemas.openxmlformats.org/officeDocument/2006/customXml" ds:itemID="{EC0F3E5C-B074-40B9-8AFD-4B9E071234EC}"/>
</file>

<file path=customXml/itemProps3.xml><?xml version="1.0" encoding="utf-8"?>
<ds:datastoreItem xmlns:ds="http://schemas.openxmlformats.org/officeDocument/2006/customXml" ds:itemID="{67B737F6-25A5-4F5E-AD60-EAD70519E0A9}"/>
</file>

<file path=customXml/itemProps4.xml><?xml version="1.0" encoding="utf-8"?>
<ds:datastoreItem xmlns:ds="http://schemas.openxmlformats.org/officeDocument/2006/customXml" ds:itemID="{9B75833B-A849-47B7-9930-4DF32DDEB4C3}"/>
</file>

<file path=docProps/app.xml><?xml version="1.0" encoding="utf-8"?>
<Properties xmlns="http://schemas.openxmlformats.org/officeDocument/2006/extended-properties" xmlns:vt="http://schemas.openxmlformats.org/officeDocument/2006/docPropsVTypes">
  <TotalTime>1183</TotalTime>
  <Words>1790</Words>
  <Application>Microsoft Office PowerPoint</Application>
  <PresentationFormat>On-screen Show (4:3)</PresentationFormat>
  <Paragraphs>348</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Wingdings</vt:lpstr>
      <vt:lpstr>Office Theme</vt:lpstr>
      <vt:lpstr>Azure Storage</vt:lpstr>
      <vt:lpstr>Azure Storage Services</vt:lpstr>
      <vt:lpstr>Azure Storage - Replication</vt:lpstr>
      <vt:lpstr>Azure Storage Type</vt:lpstr>
      <vt:lpstr>Azure Storage - Blob Storage</vt:lpstr>
      <vt:lpstr>Azure Storage - Disk</vt:lpstr>
      <vt:lpstr>Azure Storage - Disk</vt:lpstr>
      <vt:lpstr>Container - Access Control List</vt:lpstr>
      <vt:lpstr>Azure Storage – Table Storage</vt:lpstr>
      <vt:lpstr>Azure Storage – Queue Storage</vt:lpstr>
      <vt:lpstr>Azure Storage – File Storage</vt:lpstr>
      <vt:lpstr>Azure Storage - Shared Access Signatures (SAS)</vt:lpstr>
      <vt:lpstr>Hands on Lab</vt:lpstr>
      <vt:lpstr>Reference</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Maria Ephrem, Benno Bright (Cognizant)</cp:lastModifiedBy>
  <cp:revision>176</cp:revision>
  <dcterms:created xsi:type="dcterms:W3CDTF">2017-01-02T05:25:42Z</dcterms:created>
  <dcterms:modified xsi:type="dcterms:W3CDTF">2017-08-31T12:13:22Z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489a9277-9356-4b7b-b6b6-2838b3ceb409</vt:lpwstr>
  </property>
  <property fmtid="{D5CDD505-2E9C-101B-9397-08002B2CF9AE}" pid="3" name="ContentTypeId">
    <vt:lpwstr>0x010100AF986C782C49F04B8C37B2E2BC1F297A</vt:lpwstr>
  </property>
</Properties>
</file>