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6" r:id="rId5"/>
    <p:sldId id="270" r:id="rId6"/>
    <p:sldId id="277" r:id="rId7"/>
    <p:sldId id="278" r:id="rId8"/>
    <p:sldId id="276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4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8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8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9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6710-521D-4806-86F0-DA62E0594CAD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34FC-36A8-4DE8-9E64-69B7FE59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in/overview/datacenters/how-to-choose/" TargetMode="External"/><Relationship Id="rId2" Type="http://schemas.openxmlformats.org/officeDocument/2006/relationships/hyperlink" Target="https://docs.microsoft.com/en-us/azure/virtual-machines/windows/regions-and-availabi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Docs/azure-docs/blob/master/articles/best-practices-availability-paired-region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Azure VM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Azure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78875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287676" y="762000"/>
            <a:ext cx="8703924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smtClean="0"/>
              <a:t>One or more datacenters </a:t>
            </a:r>
            <a:r>
              <a:rPr lang="en-US" sz="1600" dirty="0"/>
              <a:t>are grouped in to geographic regions</a:t>
            </a:r>
            <a:r>
              <a:rPr lang="en-US" sz="1600" dirty="0" smtClean="0"/>
              <a:t>.  </a:t>
            </a:r>
            <a:r>
              <a:rPr lang="en-US" sz="1600" dirty="0"/>
              <a:t>Currently ~36 regions around the </a:t>
            </a:r>
            <a:r>
              <a:rPr lang="en-US" sz="1600" dirty="0" smtClean="0"/>
              <a:t>world are available for public.</a:t>
            </a:r>
            <a:endParaRPr lang="en-US" sz="1600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sz="1600" b="1" dirty="0" smtClean="0">
                <a:solidFill>
                  <a:srgbClr val="00B0F0"/>
                </a:solidFill>
              </a:rPr>
              <a:t>Factors on choosing region:</a:t>
            </a:r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endParaRPr lang="en-US" sz="1600" b="1" dirty="0" smtClean="0">
              <a:solidFill>
                <a:srgbClr val="00B0F0"/>
              </a:solidFill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Location - </a:t>
            </a:r>
            <a:r>
              <a:rPr lang="en-US" sz="1400" dirty="0"/>
              <a:t>Choose the region which is near by the branch offices or customers located to reduce the latency.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Compliance 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needs - </a:t>
            </a:r>
            <a:r>
              <a:rPr lang="en-US" sz="1400" dirty="0"/>
              <a:t>Location should be satisfy the compliance </a:t>
            </a:r>
            <a:r>
              <a:rPr lang="en-US" sz="1400" dirty="0" smtClean="0"/>
              <a:t>requirements.</a:t>
            </a:r>
            <a:endParaRPr lang="en-US" sz="1400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Service 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availability - </a:t>
            </a:r>
            <a:r>
              <a:rPr lang="en-US" sz="1400" dirty="0"/>
              <a:t>Azure services required should available in the region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residency and </a:t>
            </a:r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sovereignty - </a:t>
            </a:r>
            <a:r>
              <a:rPr lang="en-US" sz="1400" dirty="0"/>
              <a:t>Customers have specific data residency or sovereignty requirements that should be taken care.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Pricing - </a:t>
            </a:r>
            <a:r>
              <a:rPr lang="en-US" sz="1400" dirty="0"/>
              <a:t>Cost varies according to the </a:t>
            </a:r>
            <a:r>
              <a:rPr lang="en-US" sz="1400" dirty="0" smtClean="0"/>
              <a:t>region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eaLnBrk="0" hangingPunct="0"/>
            <a:r>
              <a:rPr lang="en-US" sz="1600" b="1" dirty="0">
                <a:solidFill>
                  <a:srgbClr val="00B0F0"/>
                </a:solidFill>
              </a:rPr>
              <a:t>Special Regions :</a:t>
            </a:r>
          </a:p>
          <a:p>
            <a:pPr eaLnBrk="0" hangingPunct="0"/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r>
              <a:rPr lang="en-US" sz="1600" dirty="0"/>
              <a:t>Azure has some special regions for compliance or legal purposes.</a:t>
            </a:r>
          </a:p>
          <a:p>
            <a:pPr eaLnBrk="0" hangingPunct="0"/>
            <a:endParaRPr lang="en-US" sz="1600" b="1" dirty="0">
              <a:solidFill>
                <a:srgbClr val="00B0F0"/>
              </a:solidFill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Gov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Virginia and US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Gov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Iowa- </a:t>
            </a:r>
            <a:r>
              <a:rPr lang="en-US" sz="1400" dirty="0"/>
              <a:t>Physical and logical network-isolated instance with additional compliance certifications such as </a:t>
            </a:r>
            <a:r>
              <a:rPr lang="en-US" sz="1400" dirty="0" err="1"/>
              <a:t>FedRAMP</a:t>
            </a:r>
            <a:r>
              <a:rPr lang="en-US" sz="1400" dirty="0"/>
              <a:t> and DISA.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China East and China North </a:t>
            </a:r>
            <a:r>
              <a:rPr lang="en-US" sz="1400" dirty="0"/>
              <a:t>- 21Vianet maintain the datacenter.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Germany Central and Germany Northeast</a:t>
            </a:r>
            <a:r>
              <a:rPr lang="en-US" sz="1400" dirty="0"/>
              <a:t> – Build with data trustee model under control of T-Systems</a:t>
            </a:r>
          </a:p>
          <a:p>
            <a:pPr eaLnBrk="0" hangingPunct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87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Azure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Paired Region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78875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311560" y="730270"/>
            <a:ext cx="8703924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 dirty="0" smtClean="0"/>
          </a:p>
          <a:p>
            <a:pPr eaLnBrk="0" hangingPunct="0"/>
            <a:r>
              <a:rPr lang="en-US" sz="1600" dirty="0" smtClean="0"/>
              <a:t>Each </a:t>
            </a:r>
            <a:r>
              <a:rPr lang="en-US" sz="1600" dirty="0"/>
              <a:t>Azure region is paired with another region within the same geography, together making a regional pair</a:t>
            </a:r>
            <a:r>
              <a:rPr lang="en-US" sz="1600" dirty="0" smtClean="0"/>
              <a:t>.</a:t>
            </a:r>
          </a:p>
          <a:p>
            <a:pPr eaLnBrk="0" hangingPunct="0"/>
            <a:endParaRPr lang="en-US" sz="1600" b="1" dirty="0" smtClean="0">
              <a:solidFill>
                <a:srgbClr val="00B0F0"/>
              </a:solidFill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Physical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isolation - </a:t>
            </a:r>
            <a:r>
              <a:rPr lang="en-US" sz="1600" dirty="0"/>
              <a:t>Azure prefers at least 300 miles of separation between datacenters in a regional </a:t>
            </a:r>
            <a:r>
              <a:rPr lang="en-US" sz="1600" dirty="0" smtClean="0"/>
              <a:t>pair.</a:t>
            </a:r>
            <a:endParaRPr lang="en-US" sz="1600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Platform-provided replication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1600" dirty="0" smtClean="0"/>
              <a:t>Services </a:t>
            </a:r>
            <a:r>
              <a:rPr lang="en-US" sz="1600" dirty="0"/>
              <a:t>such as Geo-Redundant Storage provide automatic replication to the paired region.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Region recovery order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1600" dirty="0"/>
              <a:t>In the event of a broad outage, recovery of one region is prioritized out of every pair. 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Sequential updates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1600" dirty="0"/>
              <a:t>Planned Azure system updates are rolled out to paired regions sequentially (not at the same time) 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residency - </a:t>
            </a:r>
            <a:r>
              <a:rPr lang="en-US" sz="1600" dirty="0"/>
              <a:t>A region resides within the same geography as its pair </a:t>
            </a:r>
            <a:r>
              <a:rPr lang="en-US" sz="1600" dirty="0" smtClean="0"/>
              <a:t>(exception </a:t>
            </a:r>
            <a:r>
              <a:rPr lang="en-US" sz="1600" dirty="0"/>
              <a:t>of Brazil South) in order to meet data residency requirements</a:t>
            </a:r>
            <a:endParaRPr lang="en-US" sz="1600" dirty="0" smtClean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86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Azure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 Machine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78875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287676" y="909578"/>
            <a:ext cx="8703924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/>
              <a:t>Azure </a:t>
            </a:r>
            <a:r>
              <a:rPr lang="en-US" sz="1600" dirty="0" smtClean="0"/>
              <a:t>Virtual </a:t>
            </a:r>
            <a:r>
              <a:rPr lang="en-US" sz="1600" dirty="0"/>
              <a:t>Machines provides on-demand, high-scale, secure, virtualized infrastructure using </a:t>
            </a:r>
            <a:r>
              <a:rPr lang="en-US" sz="1600" dirty="0" smtClean="0"/>
              <a:t>Windows/Linux </a:t>
            </a:r>
            <a:r>
              <a:rPr lang="en-US" sz="1600" dirty="0"/>
              <a:t>Server. </a:t>
            </a:r>
            <a:r>
              <a:rPr lang="en-US" sz="1600" dirty="0" smtClean="0"/>
              <a:t>We Need </a:t>
            </a:r>
            <a:r>
              <a:rPr lang="en-US" sz="1600" dirty="0"/>
              <a:t>to maintain the VM by performing tasks, such as configuring, patching, and installing the software that runs on </a:t>
            </a:r>
            <a:r>
              <a:rPr lang="en-US" sz="1600" dirty="0" smtClean="0"/>
              <a:t>it.  We normally Create VMs with in the Network.</a:t>
            </a:r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sz="1600" dirty="0" smtClean="0"/>
              <a:t>We can create VM with different configurations.</a:t>
            </a:r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sz="1600" b="1" smtClean="0">
                <a:solidFill>
                  <a:srgbClr val="00B0F0"/>
                </a:solidFill>
              </a:rPr>
              <a:t>The </a:t>
            </a:r>
            <a:r>
              <a:rPr lang="en-US" sz="1600" b="1" smtClean="0">
                <a:solidFill>
                  <a:srgbClr val="00B0F0"/>
                </a:solidFill>
              </a:rPr>
              <a:t>VM </a:t>
            </a:r>
            <a:r>
              <a:rPr lang="en-US" sz="1600" b="1" dirty="0" smtClean="0">
                <a:solidFill>
                  <a:srgbClr val="00B0F0"/>
                </a:solidFill>
              </a:rPr>
              <a:t>capabilities</a:t>
            </a:r>
          </a:p>
          <a:p>
            <a:pPr eaLnBrk="0" hangingPunct="0"/>
            <a:endParaRPr lang="en-US" sz="1500" b="1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en-US" sz="1500" b="1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Core</a:t>
            </a:r>
            <a:r>
              <a:rPr lang="en-US" sz="15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–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to 64, 128* cores are supported. </a:t>
            </a:r>
            <a:endParaRPr lang="en-US" sz="15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RAM -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768 to 448,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1792*, 2048*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are </a:t>
            </a:r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supporte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CPU –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Multiple series of VMs are available and each come up with there own CPU.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500" b="1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IOPs –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Normal VMs comes with 500 IOPs disk,  We can use premium storage and RAID concept/Storage Space to </a:t>
            </a:r>
            <a:r>
              <a:rPr lang="en-US" sz="1500" dirty="0" err="1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increse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the IOPs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 Availability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78875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287676" y="909578"/>
            <a:ext cx="870392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 dirty="0" smtClean="0"/>
          </a:p>
          <a:p>
            <a:pPr eaLnBrk="0" hangingPunct="0"/>
            <a:r>
              <a:rPr lang="en-US" sz="1600" dirty="0" smtClean="0"/>
              <a:t>To get a Microsoft guaranty SLA we need to follow any one of the below implementation step. </a:t>
            </a:r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sz="1600" b="1" dirty="0">
                <a:solidFill>
                  <a:srgbClr val="00B0F0"/>
                </a:solidFill>
              </a:rPr>
              <a:t>Availability </a:t>
            </a:r>
            <a:r>
              <a:rPr lang="en-US" sz="1600" b="1" dirty="0" smtClean="0">
                <a:solidFill>
                  <a:srgbClr val="00B0F0"/>
                </a:solidFill>
              </a:rPr>
              <a:t>sets</a:t>
            </a:r>
          </a:p>
          <a:p>
            <a:pPr eaLnBrk="0" hangingPunct="0"/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Two or more VMs are created within an availability set to provide for a highly available application and to meet the  99.95% Azure SLA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eaLnBrk="0" hangingPunct="0"/>
            <a:endParaRPr lang="en-US" sz="15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Fault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Domains - Similar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 a rack within an on-premises datacenter.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Each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fault domain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share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common power source and network switch, </a:t>
            </a:r>
            <a:endParaRPr lang="en-US" sz="15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Update Domain - Is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logical group of underlying hardware that can undergo maintenance or be rebooted at the same time. </a:t>
            </a:r>
            <a:endParaRPr lang="en-US" sz="1500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eaLnBrk="0" hangingPunct="0"/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r>
              <a:rPr lang="en-US" sz="1600" b="1" dirty="0">
                <a:solidFill>
                  <a:srgbClr val="00B0F0"/>
                </a:solidFill>
              </a:rPr>
              <a:t>VMs using Azure Premium </a:t>
            </a:r>
            <a:r>
              <a:rPr lang="en-US" sz="1600" b="1" dirty="0" smtClean="0">
                <a:solidFill>
                  <a:srgbClr val="00B0F0"/>
                </a:solidFill>
              </a:rPr>
              <a:t>Storage</a:t>
            </a:r>
          </a:p>
          <a:p>
            <a:pPr eaLnBrk="0" hangingPunct="0"/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When a single VM is using Azure Premium Storage, the Azure SLA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99.9% applies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 unplanned maintenance events.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5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VM Disk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78875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287676" y="909578"/>
            <a:ext cx="8703924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 dirty="0" smtClean="0"/>
          </a:p>
          <a:p>
            <a:pPr eaLnBrk="0" hangingPunct="0"/>
            <a:r>
              <a:rPr lang="en-US" sz="1600" dirty="0"/>
              <a:t>Azure </a:t>
            </a:r>
            <a:r>
              <a:rPr lang="en-US" sz="1600" dirty="0" smtClean="0"/>
              <a:t>use </a:t>
            </a:r>
            <a:r>
              <a:rPr lang="en-US" sz="1600" dirty="0"/>
              <a:t>disks </a:t>
            </a:r>
            <a:r>
              <a:rPr lang="en-US" sz="1600" dirty="0" smtClean="0"/>
              <a:t>to </a:t>
            </a:r>
            <a:r>
              <a:rPr lang="en-US" sz="1600" dirty="0"/>
              <a:t>store an operating system, applications, and data. </a:t>
            </a:r>
            <a:r>
              <a:rPr lang="en-US" sz="1600" dirty="0" smtClean="0"/>
              <a:t>The disks are </a:t>
            </a:r>
            <a:r>
              <a:rPr lang="en-US" sz="1600" dirty="0"/>
              <a:t>virtual hard disks (VHDs) stored in an Azure storage account. Azure virtual machines have at least two disks – a </a:t>
            </a:r>
            <a:r>
              <a:rPr lang="en-US" sz="1600" dirty="0" smtClean="0"/>
              <a:t>Operating System </a:t>
            </a:r>
            <a:r>
              <a:rPr lang="en-US" sz="1600" dirty="0"/>
              <a:t>disk and a temporary disk. Virtual machines also can have one or more data disks, that are also stored as VHDs.</a:t>
            </a:r>
            <a:endParaRPr lang="en-US" sz="1600" dirty="0" smtClean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sz="1600" b="1" dirty="0" smtClean="0">
                <a:solidFill>
                  <a:srgbClr val="00B0F0"/>
                </a:solidFill>
              </a:rPr>
              <a:t>OS Disk</a:t>
            </a:r>
          </a:p>
          <a:p>
            <a:pPr eaLnBrk="0" hangingPunct="0"/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Virtual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machine has one attached operating system disk. It's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labeled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 the C: drive by default. This disk has a maximum capacity of 2048 gigabytes (GB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).  Default size is 127 for Windows.</a:t>
            </a:r>
          </a:p>
          <a:p>
            <a:pPr eaLnBrk="0" hangingPunct="0"/>
            <a:endParaRPr lang="en-US" sz="1600" b="1" dirty="0" smtClean="0">
              <a:solidFill>
                <a:srgbClr val="00B0F0"/>
              </a:solidFill>
            </a:endParaRPr>
          </a:p>
          <a:p>
            <a:pPr eaLnBrk="0" hangingPunct="0"/>
            <a:r>
              <a:rPr lang="en-US" sz="1600" b="1" dirty="0" smtClean="0">
                <a:solidFill>
                  <a:srgbClr val="00B0F0"/>
                </a:solidFill>
              </a:rPr>
              <a:t>Data Disk </a:t>
            </a:r>
          </a:p>
          <a:p>
            <a:pPr eaLnBrk="0" hangingPunct="0"/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data disk is a VHD that's attached to a virtual machine to store application data, or other data you need to keep. Each data disk has a maximum capacity of 4095 GB</a:t>
            </a:r>
          </a:p>
          <a:p>
            <a:pPr eaLnBrk="0" hangingPunct="0"/>
            <a:endParaRPr lang="en-US" sz="15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eaLnBrk="0" hangingPunct="0"/>
            <a:r>
              <a:rPr lang="en-US" sz="1600" b="1" dirty="0" smtClean="0">
                <a:solidFill>
                  <a:srgbClr val="00B0F0"/>
                </a:solidFill>
              </a:rPr>
              <a:t>Temp Disk </a:t>
            </a:r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endParaRPr lang="en-US" sz="1600" b="1" dirty="0">
              <a:solidFill>
                <a:srgbClr val="00B0F0"/>
              </a:solidFill>
            </a:endParaRPr>
          </a:p>
          <a:p>
            <a:pPr eaLnBrk="0" hangingPunct="0"/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temporary disk provides short-term storage for applications and processes and is intended to only store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 persistence data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The temporary disk is labeled as the D: drive by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default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The size of the temporary disk varies, based on the </a:t>
            </a:r>
            <a:r>
              <a:rPr lang="en-US" sz="1500" dirty="0" smtClean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size and type 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the virtual machine. </a:t>
            </a:r>
            <a:endParaRPr lang="en-US" sz="1500" b="1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VM Types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78875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287676" y="909578"/>
            <a:ext cx="8703924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 dirty="0" smtClean="0"/>
          </a:p>
          <a:p>
            <a:pPr eaLnBrk="0" hangingPunct="0"/>
            <a:r>
              <a:rPr lang="en-US" sz="1600" dirty="0" smtClean="0"/>
              <a:t>According to the CPU, Memory, IOPs and core Azure VMs classified in below types.</a:t>
            </a:r>
            <a:r>
              <a:rPr lang="en-US" sz="1600" dirty="0"/>
              <a:t> </a:t>
            </a:r>
            <a:endParaRPr lang="en-US" sz="1600" dirty="0" smtClean="0"/>
          </a:p>
          <a:p>
            <a:pPr eaLnBrk="0" hangingPunct="0"/>
            <a:endParaRPr lang="en-US" sz="1600" dirty="0"/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/>
              <a:t>General-purpose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/>
              <a:t>Memory optimized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/>
              <a:t>Compute optimized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/>
              <a:t>GPU optimized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/>
              <a:t>High performance compute</a:t>
            </a: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r>
              <a:rPr lang="en-US" sz="1600" dirty="0"/>
              <a:t>Storage optimized</a:t>
            </a:r>
            <a:endParaRPr lang="en-US" sz="1600" dirty="0" smtClean="0"/>
          </a:p>
          <a:p>
            <a:pPr eaLnBrk="0" hangingPunct="0"/>
            <a:endParaRPr lang="en-US" sz="1600" dirty="0"/>
          </a:p>
          <a:p>
            <a:pPr eaLnBrk="0" hangingPunct="0"/>
            <a:endParaRPr lang="en-US" sz="1500" b="1" dirty="0" smtClean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eaLnBrk="0" hangingPunct="0"/>
            <a:endParaRPr lang="en-US" sz="15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VM ACU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78875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287676" y="909578"/>
            <a:ext cx="8703924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1600" dirty="0" smtClean="0"/>
          </a:p>
          <a:p>
            <a:pPr eaLnBrk="0" hangingPunct="0"/>
            <a:r>
              <a:rPr lang="en-US" sz="1600" dirty="0"/>
              <a:t>Azure Compute Unit (ACU) to provide a way of comparing compute (CPU) performance across Azure SKUs. The ACU is only a guideline. The results for your workload may vary</a:t>
            </a:r>
            <a:r>
              <a:rPr lang="en-US" sz="1600" dirty="0" smtClean="0"/>
              <a:t>. </a:t>
            </a:r>
            <a:r>
              <a:rPr lang="en-US" sz="1600" dirty="0"/>
              <a:t>ACUs marked with a * use Intel® Turbo technology to increase CPU frequency and provide a performance boost. </a:t>
            </a:r>
            <a:endParaRPr lang="en-US" sz="1600" dirty="0" smtClean="0"/>
          </a:p>
          <a:p>
            <a:pPr eaLnBrk="0" hangingPunct="0"/>
            <a:endParaRPr lang="en-US" sz="1600" dirty="0"/>
          </a:p>
          <a:p>
            <a:pPr eaLnBrk="0" hangingPunct="0"/>
            <a:endParaRPr lang="en-US" sz="15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 eaLnBrk="0" hangingPunct="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54802"/>
            <a:ext cx="6021119" cy="37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800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678875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06784"/>
              </p:ext>
            </p:extLst>
          </p:nvPr>
        </p:nvGraphicFramePr>
        <p:xfrm>
          <a:off x="124691" y="1066800"/>
          <a:ext cx="8839200" cy="281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509"/>
                <a:gridCol w="6220691"/>
              </a:tblGrid>
              <a:tr h="3539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5390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Azure Region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https://docs.microsoft.com/en-us/azure/virtual-machines/windows/regions-and-availability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35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Region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selection criteria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https://azure.microsoft.com/en-in/overview/datacenters/how-to-choose/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35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Paired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https://github.com/MicrosoftDocs/azure-docs/blob/master/articles/best-practices-availability-paired-regions.md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35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5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539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0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86C782C49F04B8C37B2E2BC1F297A" ma:contentTypeVersion="15" ma:contentTypeDescription="Create a new document." ma:contentTypeScope="" ma:versionID="9840df715c4bf22cc375c17978bd9fb6">
  <xsd:schema xmlns:xsd="http://www.w3.org/2001/XMLSchema" xmlns:xs="http://www.w3.org/2001/XMLSchema" xmlns:p="http://schemas.microsoft.com/office/2006/metadata/properties" xmlns:ns2="2d86baa0-54c4-49df-bef9-75ac650c9231" xmlns:ns3="e475e084-c086-4ec8-87ff-bc30e7db572f" xmlns:ns4="3c35e321-f73a-4dae-ae38-a0459de24735" targetNamespace="http://schemas.microsoft.com/office/2006/metadata/properties" ma:root="true" ma:fieldsID="990ac2c84552d5e1a8c749a8654bab97" ns2:_="" ns3:_="" ns4:_="">
    <xsd:import namespace="2d86baa0-54c4-49df-bef9-75ac650c9231"/>
    <xsd:import namespace="e475e084-c086-4ec8-87ff-bc30e7db572f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6baa0-54c4-49df-bef9-75ac650c9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5e084-c086-4ec8-87ff-bc30e7db572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e2068ccc-2a30-45f6-b035-14262b87acfc}" ma:internalName="TaxCatchAll" ma:showField="CatchAllData" ma:web="e475e084-c086-4ec8-87ff-bc30e7db57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86baa0-54c4-49df-bef9-75ac650c9231">
      <Terms xmlns="http://schemas.microsoft.com/office/infopath/2007/PartnerControls"/>
    </lcf76f155ced4ddcb4097134ff3c332f>
    <TaxCatchAll xmlns="3c35e321-f73a-4dae-ae38-a0459de24735" xsi:nil="true"/>
  </documentManagement>
</p:properties>
</file>

<file path=customXml/itemProps1.xml><?xml version="1.0" encoding="utf-8"?>
<ds:datastoreItem xmlns:ds="http://schemas.openxmlformats.org/officeDocument/2006/customXml" ds:itemID="{DBF7C67C-134D-46D1-9834-185060386CDB}"/>
</file>

<file path=customXml/itemProps2.xml><?xml version="1.0" encoding="utf-8"?>
<ds:datastoreItem xmlns:ds="http://schemas.openxmlformats.org/officeDocument/2006/customXml" ds:itemID="{28A062C6-7A50-42BE-B4CC-F294B9EE4910}"/>
</file>

<file path=customXml/itemProps3.xml><?xml version="1.0" encoding="utf-8"?>
<ds:datastoreItem xmlns:ds="http://schemas.openxmlformats.org/officeDocument/2006/customXml" ds:itemID="{D2D13058-9EA7-4028-83F6-8E019E54A69E}"/>
</file>

<file path=customXml/itemProps4.xml><?xml version="1.0" encoding="utf-8"?>
<ds:datastoreItem xmlns:ds="http://schemas.openxmlformats.org/officeDocument/2006/customXml" ds:itemID="{2C1D32CE-B93B-4952-A5D8-AF8A28125ACB}"/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715</Words>
  <Application>Microsoft Office PowerPoint</Application>
  <PresentationFormat>On-screen Show (4:3)</PresentationFormat>
  <Paragraphs>187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Azure VM</vt:lpstr>
      <vt:lpstr>Azure Region</vt:lpstr>
      <vt:lpstr>Azure Paired Region</vt:lpstr>
      <vt:lpstr>Azure Virtual Machine</vt:lpstr>
      <vt:lpstr>High Availability</vt:lpstr>
      <vt:lpstr>VM Disk</vt:lpstr>
      <vt:lpstr>VM Types</vt:lpstr>
      <vt:lpstr>VM ACU</vt:lpstr>
      <vt:lpstr>Reference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Maria Ephrem, Benno Bright (Cognizant)</cp:lastModifiedBy>
  <cp:revision>331</cp:revision>
  <dcterms:created xsi:type="dcterms:W3CDTF">2017-01-02T05:25:42Z</dcterms:created>
  <dcterms:modified xsi:type="dcterms:W3CDTF">2017-09-01T09:10:21Z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58219315-dcbe-4c72-86b9-ac5d02fa2e34</vt:lpwstr>
  </property>
  <property fmtid="{D5CDD505-2E9C-101B-9397-08002B2CF9AE}" pid="3" name="ContentTypeId">
    <vt:lpwstr>0x010100AF986C782C49F04B8C37B2E2BC1F297A</vt:lpwstr>
  </property>
</Properties>
</file>