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74" r:id="rId6"/>
    <p:sldId id="275" r:id="rId7"/>
    <p:sldId id="266" r:id="rId8"/>
    <p:sldId id="273" r:id="rId9"/>
    <p:sldId id="276" r:id="rId10"/>
    <p:sldId id="280" r:id="rId11"/>
    <p:sldId id="277" r:id="rId12"/>
    <p:sldId id="278" r:id="rId13"/>
    <p:sldId id="279" r:id="rId14"/>
    <p:sldId id="281" r:id="rId15"/>
    <p:sldId id="282" r:id="rId16"/>
    <p:sldId id="284" r:id="rId17"/>
    <p:sldId id="283" r:id="rId18"/>
    <p:sldId id="270" r:id="rId19"/>
    <p:sldId id="272" r:id="rId20"/>
    <p:sldId id="271" r:id="rId21"/>
    <p:sldId id="28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E51EE1-CD6B-413A-AD76-E93B31E69099}" v="1" dt="2022-04-11T15:10:46.5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pariya Jain, Vivek (Cognizant)" userId="S::182719@cognizant.com::43ce5407-43f0-4584-996b-a983e2b7c227" providerId="AD" clId="Web-{8DE51EE1-CD6B-413A-AD76-E93B31E69099}"/>
    <pc:docChg chg="delSld">
      <pc:chgData name="Rapariya Jain, Vivek (Cognizant)" userId="S::182719@cognizant.com::43ce5407-43f0-4584-996b-a983e2b7c227" providerId="AD" clId="Web-{8DE51EE1-CD6B-413A-AD76-E93B31E69099}" dt="2022-04-11T15:10:46.591" v="0"/>
      <pc:docMkLst>
        <pc:docMk/>
      </pc:docMkLst>
      <pc:sldChg chg="del">
        <pc:chgData name="Rapariya Jain, Vivek (Cognizant)" userId="S::182719@cognizant.com::43ce5407-43f0-4584-996b-a983e2b7c227" providerId="AD" clId="Web-{8DE51EE1-CD6B-413A-AD76-E93B31E69099}" dt="2022-04-11T15:10:46.591" v="0"/>
        <pc:sldMkLst>
          <pc:docMk/>
          <pc:sldMk cId="3806054453"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7071D-DC48-403F-969F-070BE14D925C}" type="datetimeFigureOut">
              <a:rPr lang="en-US" smtClean="0"/>
              <a:t>4/11/2022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5EE77-A667-4981-A40D-ADD0568FAA65}" type="slidenum">
              <a:rPr lang="en-US" smtClean="0"/>
              <a:t>‹#›</a:t>
            </a:fld>
            <a:endParaRPr lang="en-US"/>
          </a:p>
        </p:txBody>
      </p:sp>
    </p:spTree>
    <p:extLst>
      <p:ext uri="{BB962C8B-B14F-4D97-AF65-F5344CB8AC3E}">
        <p14:creationId xmlns:p14="http://schemas.microsoft.com/office/powerpoint/2010/main" val="121988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EE77-A667-4981-A40D-ADD0568FAA65}" type="slidenum">
              <a:rPr lang="en-US" smtClean="0"/>
              <a:t>11</a:t>
            </a:fld>
            <a:endParaRPr lang="en-US"/>
          </a:p>
        </p:txBody>
      </p:sp>
    </p:spTree>
    <p:extLst>
      <p:ext uri="{BB962C8B-B14F-4D97-AF65-F5344CB8AC3E}">
        <p14:creationId xmlns:p14="http://schemas.microsoft.com/office/powerpoint/2010/main" val="1183643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EE77-A667-4981-A40D-ADD0568FAA65}" type="slidenum">
              <a:rPr lang="en-US" smtClean="0"/>
              <a:t>12</a:t>
            </a:fld>
            <a:endParaRPr lang="en-US"/>
          </a:p>
        </p:txBody>
      </p:sp>
    </p:spTree>
    <p:extLst>
      <p:ext uri="{BB962C8B-B14F-4D97-AF65-F5344CB8AC3E}">
        <p14:creationId xmlns:p14="http://schemas.microsoft.com/office/powerpoint/2010/main" val="2142315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EE77-A667-4981-A40D-ADD0568FAA65}" type="slidenum">
              <a:rPr lang="en-US" smtClean="0"/>
              <a:t>13</a:t>
            </a:fld>
            <a:endParaRPr lang="en-US"/>
          </a:p>
        </p:txBody>
      </p:sp>
    </p:spTree>
    <p:extLst>
      <p:ext uri="{BB962C8B-B14F-4D97-AF65-F5344CB8AC3E}">
        <p14:creationId xmlns:p14="http://schemas.microsoft.com/office/powerpoint/2010/main" val="82592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EE77-A667-4981-A40D-ADD0568FAA65}" type="slidenum">
              <a:rPr lang="en-US" smtClean="0"/>
              <a:t>14</a:t>
            </a:fld>
            <a:endParaRPr lang="en-US"/>
          </a:p>
        </p:txBody>
      </p:sp>
    </p:spTree>
    <p:extLst>
      <p:ext uri="{BB962C8B-B14F-4D97-AF65-F5344CB8AC3E}">
        <p14:creationId xmlns:p14="http://schemas.microsoft.com/office/powerpoint/2010/main" val="19145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7D6710-521D-4806-86F0-DA62E0594CAD}"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70829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7D6710-521D-4806-86F0-DA62E0594CAD}"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22495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7D6710-521D-4806-86F0-DA62E0594CAD}"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1594882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7D6710-521D-4806-86F0-DA62E0594CAD}"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144728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D6710-521D-4806-86F0-DA62E0594CAD}"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218248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7D6710-521D-4806-86F0-DA62E0594CAD}"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1628982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7D6710-521D-4806-86F0-DA62E0594CAD}"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73389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7D6710-521D-4806-86F0-DA62E0594CAD}"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109505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D6710-521D-4806-86F0-DA62E0594CAD}" type="datetimeFigureOut">
              <a:rPr lang="en-US"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394446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D6710-521D-4806-86F0-DA62E0594CAD}"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1527599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D6710-521D-4806-86F0-DA62E0594CAD}"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29558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D6710-521D-4806-86F0-DA62E0594CAD}" type="datetimeFigureOut">
              <a:rPr lang="en-US" smtClean="0"/>
              <a:t>4/11/2022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F34FC-36A8-4DE8-9E64-69B7FE598B54}" type="slidenum">
              <a:rPr lang="en-US" smtClean="0"/>
              <a:t>‹#›</a:t>
            </a:fld>
            <a:endParaRPr lang="en-US"/>
          </a:p>
        </p:txBody>
      </p:sp>
    </p:spTree>
    <p:extLst>
      <p:ext uri="{BB962C8B-B14F-4D97-AF65-F5344CB8AC3E}">
        <p14:creationId xmlns:p14="http://schemas.microsoft.com/office/powerpoint/2010/main" val="203529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solidFill>
                  <a:schemeClr val="tx2">
                    <a:lumMod val="50000"/>
                  </a:schemeClr>
                </a:solidFill>
              </a:rPr>
              <a:t>Azure Network</a:t>
            </a:r>
            <a:endParaRPr lang="en-US" dirty="0">
              <a:solidFill>
                <a:schemeClr val="tx2">
                  <a:lumMod val="50000"/>
                </a:schemeClr>
              </a:solidFill>
            </a:endParaRPr>
          </a:p>
        </p:txBody>
      </p:sp>
    </p:spTree>
    <p:extLst>
      <p:ext uri="{BB962C8B-B14F-4D97-AF65-F5344CB8AC3E}">
        <p14:creationId xmlns:p14="http://schemas.microsoft.com/office/powerpoint/2010/main" val="126897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Azure Load Balancer</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685800"/>
            <a:ext cx="8763000" cy="6740307"/>
          </a:xfrm>
          <a:prstGeom prst="rect">
            <a:avLst/>
          </a:prstGeom>
        </p:spPr>
        <p:txBody>
          <a:bodyPr wrap="square">
            <a:spAutoFit/>
          </a:bodyPr>
          <a:lstStyle/>
          <a:p>
            <a:r>
              <a:rPr lang="en-US" sz="1600" dirty="0"/>
              <a:t>Azure Load Balancer is Layer 4 (TCP, UDP) load balancer that distributes incoming traffic among healthy instances of services defined in a load-balanced.   </a:t>
            </a:r>
          </a:p>
          <a:p>
            <a:endParaRPr lang="en-US" sz="1600" dirty="0"/>
          </a:p>
          <a:p>
            <a:r>
              <a:rPr lang="en-US" sz="1600" b="1" dirty="0">
                <a:solidFill>
                  <a:srgbClr val="00B0F0"/>
                </a:solidFill>
              </a:rPr>
              <a:t>It can be used as</a:t>
            </a:r>
          </a:p>
          <a:p>
            <a:endParaRPr lang="en-US" sz="1600" b="1" dirty="0">
              <a:solidFill>
                <a:srgbClr val="00B0F0"/>
              </a:solidFill>
            </a:endParaRPr>
          </a:p>
          <a:p>
            <a:pPr marL="742950" lvl="1" indent="-285750">
              <a:buFont typeface="Arial" panose="020B0604020202020204" pitchFamily="34" charset="0"/>
              <a:buChar char="•"/>
            </a:pPr>
            <a:r>
              <a:rPr lang="en-US" sz="1600" dirty="0"/>
              <a:t>Load Balancer </a:t>
            </a:r>
          </a:p>
          <a:p>
            <a:pPr marL="742950" lvl="1" indent="-285750">
              <a:buFont typeface="Arial" panose="020B0604020202020204" pitchFamily="34" charset="0"/>
              <a:buChar char="•"/>
            </a:pPr>
            <a:r>
              <a:rPr lang="en-US" sz="1600" dirty="0"/>
              <a:t>Port forwarding</a:t>
            </a:r>
          </a:p>
          <a:p>
            <a:pPr marL="742950" lvl="1" indent="-285750">
              <a:buFont typeface="Arial" panose="020B0604020202020204" pitchFamily="34" charset="0"/>
              <a:buChar char="•"/>
            </a:pPr>
            <a:r>
              <a:rPr lang="en-US" sz="1600" dirty="0"/>
              <a:t>NAT</a:t>
            </a:r>
          </a:p>
          <a:p>
            <a:endParaRPr lang="en-US" sz="1600" dirty="0"/>
          </a:p>
          <a:p>
            <a:r>
              <a:rPr lang="en-US" sz="1600" b="1" dirty="0">
                <a:solidFill>
                  <a:srgbClr val="00B0F0"/>
                </a:solidFill>
              </a:rPr>
              <a:t>Access Type</a:t>
            </a:r>
          </a:p>
          <a:p>
            <a:endParaRPr lang="en-US" sz="1600" dirty="0"/>
          </a:p>
          <a:p>
            <a:pPr marL="742950" lvl="1" indent="-285750">
              <a:buFont typeface="Arial" panose="020B0604020202020204" pitchFamily="34" charset="0"/>
              <a:buChar char="•"/>
            </a:pPr>
            <a:r>
              <a:rPr lang="en-US" sz="1600" dirty="0"/>
              <a:t>Internal Load Balancer – Can only access with in the network or network connected through VPN.</a:t>
            </a:r>
          </a:p>
          <a:p>
            <a:pPr marL="742950" lvl="1" indent="-285750">
              <a:buFont typeface="Arial" panose="020B0604020202020204" pitchFamily="34" charset="0"/>
              <a:buChar char="•"/>
            </a:pPr>
            <a:r>
              <a:rPr lang="en-US" sz="1600" dirty="0"/>
              <a:t>External Load Balancer – Can connect from internet.</a:t>
            </a:r>
          </a:p>
          <a:p>
            <a:endParaRPr lang="en-US" sz="1600" dirty="0"/>
          </a:p>
          <a:p>
            <a:r>
              <a:rPr lang="en-US" sz="1600" b="1" dirty="0">
                <a:solidFill>
                  <a:srgbClr val="00B0F0"/>
                </a:solidFill>
              </a:rPr>
              <a:t>Distribution Mode</a:t>
            </a:r>
          </a:p>
          <a:p>
            <a:endParaRPr lang="en-US" sz="1600" b="1" dirty="0">
              <a:solidFill>
                <a:srgbClr val="00B0F0"/>
              </a:solidFill>
            </a:endParaRPr>
          </a:p>
          <a:p>
            <a:r>
              <a:rPr lang="en-US" sz="1600" dirty="0"/>
              <a:t>Azure Load Balancer uses a hash-based distribution algorithm. </a:t>
            </a:r>
          </a:p>
          <a:p>
            <a:endParaRPr lang="en-US" sz="1600" dirty="0"/>
          </a:p>
          <a:p>
            <a:pPr marL="742950" lvl="1" indent="-285750">
              <a:buFont typeface="Arial" panose="020B0604020202020204" pitchFamily="34" charset="0"/>
              <a:buChar char="•"/>
            </a:pPr>
            <a:r>
              <a:rPr lang="en-US" sz="1600" dirty="0"/>
              <a:t>5-tuple - Composed of source IP, source port, destination IP, destination port, and protocol type to map traffic to available servers.  Non sticky session.</a:t>
            </a:r>
          </a:p>
          <a:p>
            <a:pPr marL="742950" lvl="1" indent="-285750">
              <a:buFont typeface="Arial" panose="020B0604020202020204" pitchFamily="34" charset="0"/>
              <a:buChar char="•"/>
            </a:pPr>
            <a:r>
              <a:rPr lang="en-US" sz="1600" dirty="0"/>
              <a:t>3-tuple  - Composed of </a:t>
            </a:r>
            <a:r>
              <a:rPr lang="fr-FR" sz="1600" dirty="0"/>
              <a:t>Source IP, Destination IP, Protocol </a:t>
            </a:r>
            <a:r>
              <a:rPr lang="en-US" sz="1600" dirty="0"/>
              <a:t>to map traffic to available servers. It provided Sticky Session </a:t>
            </a:r>
          </a:p>
          <a:p>
            <a:pPr marL="742950" lvl="1" indent="-285750">
              <a:buFont typeface="Arial" panose="020B0604020202020204" pitchFamily="34" charset="0"/>
              <a:buChar char="•"/>
            </a:pPr>
            <a:r>
              <a:rPr lang="en-US" sz="1600" dirty="0"/>
              <a:t>2-tuple - Composed of </a:t>
            </a:r>
            <a:r>
              <a:rPr lang="fr-FR" sz="1600" dirty="0"/>
              <a:t>Source IP, Destination IP </a:t>
            </a:r>
            <a:r>
              <a:rPr lang="en-US" sz="1600" dirty="0"/>
              <a:t>to map traffic to available servers. It provided Sticky Session </a:t>
            </a:r>
          </a:p>
          <a:p>
            <a:endParaRPr lang="en-US" sz="1600" dirty="0"/>
          </a:p>
          <a:p>
            <a:endParaRPr lang="en-US" sz="1600" dirty="0"/>
          </a:p>
        </p:txBody>
      </p:sp>
    </p:spTree>
    <p:extLst>
      <p:ext uri="{BB962C8B-B14F-4D97-AF65-F5344CB8AC3E}">
        <p14:creationId xmlns:p14="http://schemas.microsoft.com/office/powerpoint/2010/main" val="287206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Application Gateway</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833497"/>
            <a:ext cx="8763000" cy="3785652"/>
          </a:xfrm>
          <a:prstGeom prst="rect">
            <a:avLst/>
          </a:prstGeom>
        </p:spPr>
        <p:txBody>
          <a:bodyPr wrap="square">
            <a:spAutoFit/>
          </a:bodyPr>
          <a:lstStyle/>
          <a:p>
            <a:endParaRPr lang="en-US" sz="1600" dirty="0"/>
          </a:p>
          <a:p>
            <a:r>
              <a:rPr lang="en-US" sz="1600" dirty="0"/>
              <a:t>Microsoft Azure Application Gateway is a layer 7 load balancer for the application. It supports both HTTP load balancing by round robin and Cookie-based session affinity LB.  It also have features other than Load balancer as.</a:t>
            </a:r>
          </a:p>
          <a:p>
            <a:endParaRPr lang="en-US" sz="1600" dirty="0"/>
          </a:p>
          <a:p>
            <a:pPr marL="742950" lvl="1" indent="-285750">
              <a:buFont typeface="Arial" panose="020B0604020202020204" pitchFamily="34" charset="0"/>
              <a:buChar char="•"/>
            </a:pPr>
            <a:r>
              <a:rPr lang="en-US" sz="1600" b="1" dirty="0"/>
              <a:t>Web Application Firewall (WAF) </a:t>
            </a:r>
            <a:r>
              <a:rPr lang="en-US" sz="1600" dirty="0"/>
              <a:t>- Protects web applications from common web-based attacks.</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b="1" dirty="0"/>
              <a:t>Secure Sockets Layer (SSL) offload </a:t>
            </a:r>
            <a:r>
              <a:rPr lang="en-US" sz="1600" dirty="0"/>
              <a:t>- This feature takes the costly task of decrypting HTTPS traffic off from web servers.</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b="1" dirty="0"/>
              <a:t>URL-based content routing </a:t>
            </a:r>
            <a:r>
              <a:rPr lang="en-US" sz="1600" dirty="0"/>
              <a:t>– This allows to route traffic to back-end server pools based on URL Paths of the request.</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b="1" dirty="0"/>
              <a:t>Multi-site routing </a:t>
            </a:r>
            <a:r>
              <a:rPr lang="en-US" sz="1600" dirty="0"/>
              <a:t>– We can configure up to 20  web application on the same application gateway instance. </a:t>
            </a:r>
          </a:p>
        </p:txBody>
      </p:sp>
    </p:spTree>
    <p:extLst>
      <p:ext uri="{BB962C8B-B14F-4D97-AF65-F5344CB8AC3E}">
        <p14:creationId xmlns:p14="http://schemas.microsoft.com/office/powerpoint/2010/main" val="1136591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Traffic Manager</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769203"/>
            <a:ext cx="8763000" cy="3785652"/>
          </a:xfrm>
          <a:prstGeom prst="rect">
            <a:avLst/>
          </a:prstGeom>
        </p:spPr>
        <p:txBody>
          <a:bodyPr wrap="square">
            <a:spAutoFit/>
          </a:bodyPr>
          <a:lstStyle/>
          <a:p>
            <a:r>
              <a:rPr lang="en-US" sz="1600" dirty="0"/>
              <a:t>Traffic Manager uses the Domain Name System (DNS) to direct client requests to the most appropriate endpoint</a:t>
            </a:r>
          </a:p>
          <a:p>
            <a:endParaRPr lang="en-US" sz="1600" dirty="0"/>
          </a:p>
          <a:p>
            <a:r>
              <a:rPr lang="en-US" sz="1600" b="1" dirty="0">
                <a:solidFill>
                  <a:srgbClr val="00B0F0"/>
                </a:solidFill>
              </a:rPr>
              <a:t>Routing Method</a:t>
            </a:r>
          </a:p>
          <a:p>
            <a:endParaRPr lang="en-US" sz="1600" dirty="0"/>
          </a:p>
          <a:p>
            <a:r>
              <a:rPr lang="en-US" sz="1600" b="1" dirty="0"/>
              <a:t>Priority</a:t>
            </a:r>
            <a:r>
              <a:rPr lang="en-US" sz="1600" dirty="0"/>
              <a:t> – Active Passive Model.  Need to provide failover time.</a:t>
            </a:r>
          </a:p>
          <a:p>
            <a:endParaRPr lang="en-US" sz="1600" dirty="0"/>
          </a:p>
          <a:p>
            <a:r>
              <a:rPr lang="en-US" sz="1600" b="1" dirty="0"/>
              <a:t>Weighted </a:t>
            </a:r>
            <a:r>
              <a:rPr lang="en-US" sz="1600" dirty="0"/>
              <a:t>– Round robin with weighted.</a:t>
            </a:r>
          </a:p>
          <a:p>
            <a:endParaRPr lang="en-US" sz="1600" dirty="0"/>
          </a:p>
          <a:p>
            <a:r>
              <a:rPr lang="en-US" sz="1600" b="1" dirty="0"/>
              <a:t>Performance </a:t>
            </a:r>
            <a:r>
              <a:rPr lang="en-US" sz="1600" dirty="0"/>
              <a:t>– When we have service in multiple regions then according to the latency node will get select.</a:t>
            </a:r>
          </a:p>
          <a:p>
            <a:endParaRPr lang="en-US" sz="1600" dirty="0"/>
          </a:p>
          <a:p>
            <a:r>
              <a:rPr lang="en-US" sz="1600" b="1" dirty="0"/>
              <a:t>Geographic </a:t>
            </a:r>
            <a:r>
              <a:rPr lang="en-US" sz="1600" dirty="0"/>
              <a:t>- Knowing a user’s geographic region and routing them based on that. </a:t>
            </a:r>
          </a:p>
          <a:p>
            <a:endParaRPr lang="en-US" sz="1600" dirty="0"/>
          </a:p>
          <a:p>
            <a:endParaRPr lang="en-US" sz="1600" dirty="0"/>
          </a:p>
        </p:txBody>
      </p:sp>
    </p:spTree>
    <p:extLst>
      <p:ext uri="{BB962C8B-B14F-4D97-AF65-F5344CB8AC3E}">
        <p14:creationId xmlns:p14="http://schemas.microsoft.com/office/powerpoint/2010/main" val="418320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Traffic Manager</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1447800" y="1295400"/>
            <a:ext cx="6524625" cy="4953000"/>
          </a:xfrm>
          <a:prstGeom prst="rect">
            <a:avLst/>
          </a:prstGeom>
        </p:spPr>
      </p:pic>
    </p:spTree>
    <p:extLst>
      <p:ext uri="{BB962C8B-B14F-4D97-AF65-F5344CB8AC3E}">
        <p14:creationId xmlns:p14="http://schemas.microsoft.com/office/powerpoint/2010/main" val="342071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rPr>
              <a:t>Azure Load Balancer Comparison</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685800"/>
            <a:ext cx="8763000" cy="830997"/>
          </a:xfrm>
          <a:prstGeom prst="rect">
            <a:avLst/>
          </a:prstGeom>
        </p:spPr>
        <p:txBody>
          <a:bodyPr wrap="square">
            <a:spAutoFit/>
          </a:bodyPr>
          <a:lstStyle/>
          <a:p>
            <a:endParaRPr lang="en-US" sz="1600" dirty="0"/>
          </a:p>
          <a:p>
            <a:endParaRPr lang="en-US" sz="1600" dirty="0"/>
          </a:p>
          <a:p>
            <a:endParaRPr lang="en-US" sz="1600" dirty="0"/>
          </a:p>
        </p:txBody>
      </p:sp>
      <p:graphicFrame>
        <p:nvGraphicFramePr>
          <p:cNvPr id="8" name="Table 7"/>
          <p:cNvGraphicFramePr>
            <a:graphicFrameLocks noGrp="1"/>
          </p:cNvGraphicFramePr>
          <p:nvPr>
            <p:extLst>
              <p:ext uri="{D42A27DB-BD31-4B8C-83A1-F6EECF244321}">
                <p14:modId xmlns:p14="http://schemas.microsoft.com/office/powerpoint/2010/main" val="3366503649"/>
              </p:ext>
            </p:extLst>
          </p:nvPr>
        </p:nvGraphicFramePr>
        <p:xfrm>
          <a:off x="228600" y="1083115"/>
          <a:ext cx="8763000" cy="4948740"/>
        </p:xfrm>
        <a:graphic>
          <a:graphicData uri="http://schemas.openxmlformats.org/drawingml/2006/table">
            <a:tbl>
              <a:tblPr/>
              <a:tblGrid>
                <a:gridCol w="721179">
                  <a:extLst>
                    <a:ext uri="{9D8B030D-6E8A-4147-A177-3AD203B41FA5}">
                      <a16:colId xmlns:a16="http://schemas.microsoft.com/office/drawing/2014/main" val="20000"/>
                    </a:ext>
                  </a:extLst>
                </a:gridCol>
                <a:gridCol w="1768928">
                  <a:extLst>
                    <a:ext uri="{9D8B030D-6E8A-4147-A177-3AD203B41FA5}">
                      <a16:colId xmlns:a16="http://schemas.microsoft.com/office/drawing/2014/main" val="20001"/>
                    </a:ext>
                  </a:extLst>
                </a:gridCol>
                <a:gridCol w="2245179">
                  <a:extLst>
                    <a:ext uri="{9D8B030D-6E8A-4147-A177-3AD203B41FA5}">
                      <a16:colId xmlns:a16="http://schemas.microsoft.com/office/drawing/2014/main" val="20002"/>
                    </a:ext>
                  </a:extLst>
                </a:gridCol>
                <a:gridCol w="2326822">
                  <a:extLst>
                    <a:ext uri="{9D8B030D-6E8A-4147-A177-3AD203B41FA5}">
                      <a16:colId xmlns:a16="http://schemas.microsoft.com/office/drawing/2014/main" val="20003"/>
                    </a:ext>
                  </a:extLst>
                </a:gridCol>
                <a:gridCol w="1700892">
                  <a:extLst>
                    <a:ext uri="{9D8B030D-6E8A-4147-A177-3AD203B41FA5}">
                      <a16:colId xmlns:a16="http://schemas.microsoft.com/office/drawing/2014/main" val="20004"/>
                    </a:ext>
                  </a:extLst>
                </a:gridCol>
              </a:tblGrid>
              <a:tr h="227531">
                <a:tc>
                  <a:txBody>
                    <a:bodyPr/>
                    <a:lstStyle/>
                    <a:p>
                      <a:pPr algn="ctr" fontAlgn="b"/>
                      <a:r>
                        <a:rPr lang="en-US" sz="1400" b="1" i="0" u="none" strike="noStrike" dirty="0">
                          <a:solidFill>
                            <a:srgbClr val="FFFFFF"/>
                          </a:solidFill>
                          <a:effectLst/>
                          <a:latin typeface="Calibri" panose="020F0502020204030204" pitchFamily="34" charset="0"/>
                        </a:rPr>
                        <a:t>Options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400" b="1" i="0" u="none" strike="noStrike">
                          <a:solidFill>
                            <a:srgbClr val="FFFFFF"/>
                          </a:solidFill>
                          <a:effectLst/>
                          <a:latin typeface="Calibri" panose="020F0502020204030204" pitchFamily="34" charset="0"/>
                        </a:rPr>
                        <a:t>Use Case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400" b="1" i="0" u="none" strike="noStrike">
                          <a:solidFill>
                            <a:srgbClr val="FFFFFF"/>
                          </a:solidFill>
                          <a:effectLst/>
                          <a:latin typeface="Calibri" panose="020F0502020204030204" pitchFamily="34" charset="0"/>
                        </a:rPr>
                        <a:t>Advantage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400" b="1" i="0" u="none" strike="noStrike">
                          <a:solidFill>
                            <a:srgbClr val="FFFFFF"/>
                          </a:solidFill>
                          <a:effectLst/>
                          <a:latin typeface="Calibri" panose="020F0502020204030204" pitchFamily="34" charset="0"/>
                        </a:rPr>
                        <a:t>Drawback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400" b="1" i="0" u="none" strike="noStrike" dirty="0">
                          <a:solidFill>
                            <a:srgbClr val="FFFFFF"/>
                          </a:solidFill>
                          <a:effectLst/>
                          <a:latin typeface="Calibri" panose="020F0502020204030204" pitchFamily="34" charset="0"/>
                        </a:rPr>
                        <a:t>Supported Azure Infra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0"/>
                  </a:ext>
                </a:extLst>
              </a:tr>
              <a:tr h="1137658">
                <a:tc>
                  <a:txBody>
                    <a:bodyPr/>
                    <a:lstStyle/>
                    <a:p>
                      <a:pPr algn="l" fontAlgn="b"/>
                      <a:r>
                        <a:rPr lang="en-US" sz="1050" b="1" i="0" u="none" strike="noStrike" dirty="0">
                          <a:solidFill>
                            <a:srgbClr val="000000"/>
                          </a:solidFill>
                          <a:effectLst/>
                          <a:latin typeface="Calibri" panose="020F0502020204030204" pitchFamily="34" charset="0"/>
                        </a:rPr>
                        <a:t>Azure Traffic Manager</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dirty="0">
                          <a:solidFill>
                            <a:srgbClr val="000000"/>
                          </a:solidFill>
                          <a:effectLst/>
                          <a:latin typeface="Calibri" panose="020F0502020204030204" pitchFamily="34" charset="0"/>
                        </a:rPr>
                        <a:t>• DNS based load balancer.</a:t>
                      </a:r>
                      <a:br>
                        <a:rPr lang="en-US" sz="1050" b="0" i="0" u="none" strike="noStrike" dirty="0">
                          <a:solidFill>
                            <a:srgbClr val="000000"/>
                          </a:solidFill>
                          <a:effectLst/>
                          <a:latin typeface="Calibri" panose="020F0502020204030204" pitchFamily="34" charset="0"/>
                        </a:rPr>
                      </a:br>
                      <a:r>
                        <a:rPr lang="en-US" sz="1050" b="0" i="0" u="none" strike="noStrike" dirty="0">
                          <a:solidFill>
                            <a:srgbClr val="000000"/>
                          </a:solidFill>
                          <a:effectLst/>
                          <a:latin typeface="Calibri" panose="020F0502020204030204" pitchFamily="34" charset="0"/>
                        </a:rPr>
                        <a:t>• Well fit for the DR Failover scenario.</a:t>
                      </a:r>
                      <a:br>
                        <a:rPr lang="en-US" sz="1050" b="0" i="0" u="none" strike="noStrike" dirty="0">
                          <a:solidFill>
                            <a:srgbClr val="000000"/>
                          </a:solidFill>
                          <a:effectLst/>
                          <a:latin typeface="Calibri" panose="020F0502020204030204" pitchFamily="34" charset="0"/>
                        </a:rPr>
                      </a:br>
                      <a:r>
                        <a:rPr lang="en-US" sz="1050" b="0" i="0" u="none" strike="noStrike" dirty="0">
                          <a:solidFill>
                            <a:srgbClr val="000000"/>
                          </a:solidFill>
                          <a:effectLst/>
                          <a:latin typeface="Calibri" panose="020F0502020204030204" pitchFamily="34" charset="0"/>
                        </a:rPr>
                        <a:t>• We can implement performance based LB and redirect to multiple 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Calibri" panose="020F0502020204030204" pitchFamily="34" charset="0"/>
                        </a:rPr>
                        <a:t>• HA with high availability </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 DR Can be achieve with minimal SLA.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Calibri" panose="020F0502020204030204" pitchFamily="34" charset="0"/>
                        </a:rPr>
                        <a:t>• Can not be host as internal facing.</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 Not suit for sticky session (session affinity) load balance.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Calibri" panose="020F0502020204030204" pitchFamily="34" charset="0"/>
                        </a:rPr>
                        <a:t>• Backend Endpoint can be as Azure VMs, Cloud Services, Azure Web Apps, or external endpoints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1514096">
                <a:tc>
                  <a:txBody>
                    <a:bodyPr/>
                    <a:lstStyle/>
                    <a:p>
                      <a:pPr algn="l" fontAlgn="b"/>
                      <a:r>
                        <a:rPr lang="en-US" sz="1050" b="1" i="0" u="none" strike="noStrike" dirty="0">
                          <a:solidFill>
                            <a:srgbClr val="000000"/>
                          </a:solidFill>
                          <a:effectLst/>
                          <a:latin typeface="Calibri" panose="020F0502020204030204" pitchFamily="34" charset="0"/>
                        </a:rPr>
                        <a:t>Azure Load Balancer</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dirty="0">
                          <a:solidFill>
                            <a:srgbClr val="000000"/>
                          </a:solidFill>
                          <a:effectLst/>
                          <a:latin typeface="Calibri" panose="020F0502020204030204" pitchFamily="34" charset="0"/>
                        </a:rPr>
                        <a:t>• Layer 4 load balancer.</a:t>
                      </a:r>
                      <a:br>
                        <a:rPr lang="en-US" sz="1050" b="0" i="0" u="none" strike="noStrike" dirty="0">
                          <a:solidFill>
                            <a:srgbClr val="000000"/>
                          </a:solidFill>
                          <a:effectLst/>
                          <a:latin typeface="Calibri" panose="020F0502020204030204" pitchFamily="34" charset="0"/>
                        </a:rPr>
                      </a:br>
                      <a:r>
                        <a:rPr lang="en-US" sz="1050" b="0" i="0" u="none" strike="noStrike" dirty="0">
                          <a:solidFill>
                            <a:srgbClr val="000000"/>
                          </a:solidFill>
                          <a:effectLst/>
                          <a:latin typeface="Calibri" panose="020F0502020204030204" pitchFamily="34" charset="0"/>
                        </a:rPr>
                        <a:t>• Well fit for basic load balance with in the Azure 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dirty="0">
                          <a:solidFill>
                            <a:srgbClr val="000000"/>
                          </a:solidFill>
                          <a:effectLst/>
                          <a:latin typeface="Calibri" panose="020F0502020204030204" pitchFamily="34" charset="0"/>
                        </a:rPr>
                        <a:t>• No additional Cost involved</a:t>
                      </a:r>
                      <a:br>
                        <a:rPr lang="en-US" sz="1050" b="0" i="0" u="none" strike="noStrike" dirty="0">
                          <a:solidFill>
                            <a:srgbClr val="000000"/>
                          </a:solidFill>
                          <a:effectLst/>
                          <a:latin typeface="Calibri" panose="020F0502020204030204" pitchFamily="34" charset="0"/>
                        </a:rPr>
                      </a:br>
                      <a:r>
                        <a:rPr lang="en-US" sz="1050" b="0" i="0" u="none" strike="noStrike" dirty="0">
                          <a:solidFill>
                            <a:srgbClr val="000000"/>
                          </a:solidFill>
                          <a:effectLst/>
                          <a:latin typeface="Calibri" panose="020F0502020204030204" pitchFamily="34" charset="0"/>
                        </a:rPr>
                        <a:t>• Easy and strait forward</a:t>
                      </a:r>
                      <a:br>
                        <a:rPr lang="en-US" sz="1050" b="0" i="0" u="none" strike="noStrike" dirty="0">
                          <a:solidFill>
                            <a:srgbClr val="000000"/>
                          </a:solidFill>
                          <a:effectLst/>
                          <a:latin typeface="Calibri" panose="020F0502020204030204" pitchFamily="34" charset="0"/>
                        </a:rPr>
                      </a:br>
                      <a:r>
                        <a:rPr lang="en-US" sz="1050" b="0" i="0" u="none" strike="noStrike" dirty="0">
                          <a:solidFill>
                            <a:srgbClr val="000000"/>
                          </a:solidFill>
                          <a:effectLst/>
                          <a:latin typeface="Calibri" panose="020F0502020204030204" pitchFamily="34" charset="0"/>
                        </a:rPr>
                        <a:t>• Can be host as both internet facing and internal facing.</a:t>
                      </a:r>
                      <a:br>
                        <a:rPr lang="en-US" sz="1050" b="0" i="0" u="none" strike="noStrike" dirty="0">
                          <a:solidFill>
                            <a:srgbClr val="000000"/>
                          </a:solidFill>
                          <a:effectLst/>
                          <a:latin typeface="Calibri" panose="020F0502020204030204" pitchFamily="34" charset="0"/>
                        </a:rPr>
                      </a:br>
                      <a:r>
                        <a:rPr lang="en-US" sz="1050" b="0" i="0" u="none" strike="noStrike" dirty="0">
                          <a:solidFill>
                            <a:srgbClr val="000000"/>
                          </a:solidFill>
                          <a:effectLst/>
                          <a:latin typeface="Calibri" panose="020F0502020204030204" pitchFamily="34" charset="0"/>
                        </a:rPr>
                        <a:t>• Supports all </a:t>
                      </a:r>
                      <a:r>
                        <a:rPr lang="en-US" sz="1050" b="0" i="0" u="none" strike="noStrike" dirty="0" err="1">
                          <a:solidFill>
                            <a:srgbClr val="000000"/>
                          </a:solidFill>
                          <a:effectLst/>
                          <a:latin typeface="Calibri" panose="020F0502020204030204" pitchFamily="34" charset="0"/>
                        </a:rPr>
                        <a:t>protocal</a:t>
                      </a:r>
                      <a:endParaRPr lang="en-US" sz="105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dirty="0">
                          <a:solidFill>
                            <a:srgbClr val="000000"/>
                          </a:solidFill>
                          <a:effectLst/>
                          <a:latin typeface="Calibri" panose="020F0502020204030204" pitchFamily="34" charset="0"/>
                        </a:rPr>
                        <a:t>• Not span among regions or public</a:t>
                      </a:r>
                      <a:br>
                        <a:rPr lang="en-US" sz="1050" b="0" i="0" u="none" strike="noStrike" dirty="0">
                          <a:solidFill>
                            <a:srgbClr val="000000"/>
                          </a:solidFill>
                          <a:effectLst/>
                          <a:latin typeface="Calibri" panose="020F0502020204030204" pitchFamily="34" charset="0"/>
                        </a:rPr>
                      </a:br>
                      <a:r>
                        <a:rPr lang="en-US" sz="1050" b="0" i="0" u="none" strike="noStrike" dirty="0">
                          <a:solidFill>
                            <a:srgbClr val="000000"/>
                          </a:solidFill>
                          <a:effectLst/>
                          <a:latin typeface="Calibri" panose="020F0502020204030204" pitchFamily="34" charset="0"/>
                        </a:rPr>
                        <a:t>• Not suit for sticky session (session affinity) load balance if client is behind proxy.</a:t>
                      </a:r>
                      <a:br>
                        <a:rPr lang="en-US" sz="1050" b="0" i="0" u="none" strike="noStrike" dirty="0">
                          <a:solidFill>
                            <a:srgbClr val="000000"/>
                          </a:solidFill>
                          <a:effectLst/>
                          <a:latin typeface="Calibri" panose="020F0502020204030204" pitchFamily="34" charset="0"/>
                        </a:rPr>
                      </a:br>
                      <a:r>
                        <a:rPr lang="en-US" sz="1050" b="0" i="0" u="none" strike="noStrike" dirty="0">
                          <a:solidFill>
                            <a:srgbClr val="000000"/>
                          </a:solidFill>
                          <a:effectLst/>
                          <a:latin typeface="Calibri" panose="020F0502020204030204" pitchFamily="34" charset="0"/>
                        </a:rPr>
                        <a:t>• It supports network Level not packet level</a:t>
                      </a:r>
                      <a:br>
                        <a:rPr lang="en-US" sz="1050" b="0" i="0" u="none" strike="noStrike" dirty="0">
                          <a:solidFill>
                            <a:srgbClr val="000000"/>
                          </a:solidFill>
                          <a:effectLst/>
                          <a:latin typeface="Calibri" panose="020F0502020204030204" pitchFamily="34" charset="0"/>
                        </a:rPr>
                      </a:br>
                      <a:r>
                        <a:rPr lang="en-US" sz="1050" b="0" i="0" u="none" strike="noStrike" dirty="0">
                          <a:solidFill>
                            <a:srgbClr val="000000"/>
                          </a:solidFill>
                          <a:effectLst/>
                          <a:latin typeface="Calibri" panose="020F0502020204030204" pitchFamily="34" charset="0"/>
                        </a:rPr>
                        <a:t>• HTTP endpoint is required for endpoint monitoring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Calibri" panose="020F0502020204030204" pitchFamily="34" charset="0"/>
                        </a:rPr>
                        <a:t>• Backend Endpoint can be as Azure VMs and Cloud Services role instances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2069455">
                <a:tc>
                  <a:txBody>
                    <a:bodyPr/>
                    <a:lstStyle/>
                    <a:p>
                      <a:pPr algn="l" fontAlgn="b"/>
                      <a:r>
                        <a:rPr lang="en-US" sz="1050" b="1" i="0" u="none" strike="noStrike" dirty="0">
                          <a:solidFill>
                            <a:srgbClr val="000000"/>
                          </a:solidFill>
                          <a:effectLst/>
                          <a:latin typeface="Calibri" panose="020F0502020204030204" pitchFamily="34" charset="0"/>
                        </a:rPr>
                        <a:t>Application Gateway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a:solidFill>
                            <a:srgbClr val="000000"/>
                          </a:solidFill>
                          <a:effectLst/>
                          <a:latin typeface="Calibri" panose="020F0502020204030204" pitchFamily="34" charset="0"/>
                        </a:rPr>
                        <a:t>• Layer 7 load balancer.</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 Well fit for advanced load balance features such as </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     o cookie based session affinity</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     o URL path based routing</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     o Host multiple websites behind a single AG.</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     o SSL Offload.</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 It comes with web application firewall (WAF)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dirty="0">
                          <a:solidFill>
                            <a:srgbClr val="000000"/>
                          </a:solidFill>
                          <a:effectLst/>
                          <a:latin typeface="Calibri" panose="020F0502020204030204" pitchFamily="34" charset="0"/>
                        </a:rPr>
                        <a:t>• Span among regions or public</a:t>
                      </a:r>
                      <a:br>
                        <a:rPr lang="en-US" sz="1050" b="0" i="0" u="none" strike="noStrike" dirty="0">
                          <a:solidFill>
                            <a:srgbClr val="000000"/>
                          </a:solidFill>
                          <a:effectLst/>
                          <a:latin typeface="Calibri" panose="020F0502020204030204" pitchFamily="34" charset="0"/>
                        </a:rPr>
                      </a:br>
                      <a:r>
                        <a:rPr lang="en-US" sz="1050" b="0" i="0" u="none" strike="noStrike" dirty="0">
                          <a:solidFill>
                            <a:srgbClr val="000000"/>
                          </a:solidFill>
                          <a:effectLst/>
                          <a:latin typeface="Calibri" panose="020F0502020204030204" pitchFamily="34" charset="0"/>
                        </a:rPr>
                        <a:t>• Well suit for sticky session (session affinity) load balance if client is behind proxy.</a:t>
                      </a:r>
                      <a:br>
                        <a:rPr lang="en-US" sz="1050" b="0" i="0" u="none" strike="noStrike" dirty="0">
                          <a:solidFill>
                            <a:srgbClr val="000000"/>
                          </a:solidFill>
                          <a:effectLst/>
                          <a:latin typeface="Calibri" panose="020F0502020204030204" pitchFamily="34" charset="0"/>
                        </a:rPr>
                      </a:br>
                      <a:r>
                        <a:rPr lang="en-US" sz="1050" b="0" i="0" u="none" strike="noStrike" dirty="0">
                          <a:solidFill>
                            <a:srgbClr val="000000"/>
                          </a:solidFill>
                          <a:effectLst/>
                          <a:latin typeface="Calibri" panose="020F0502020204030204" pitchFamily="34" charset="0"/>
                        </a:rPr>
                        <a:t>• Can be host as both internet facing and internal facing.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dirty="0">
                          <a:solidFill>
                            <a:srgbClr val="000000"/>
                          </a:solidFill>
                          <a:effectLst/>
                          <a:latin typeface="Calibri" panose="020F0502020204030204" pitchFamily="34" charset="0"/>
                        </a:rPr>
                        <a:t>• Additional Cost involved</a:t>
                      </a:r>
                      <a:br>
                        <a:rPr lang="en-US" sz="1050" b="0" i="0" u="none" strike="noStrike" dirty="0">
                          <a:solidFill>
                            <a:srgbClr val="000000"/>
                          </a:solidFill>
                          <a:effectLst/>
                          <a:latin typeface="Calibri" panose="020F0502020204030204" pitchFamily="34" charset="0"/>
                        </a:rPr>
                      </a:br>
                      <a:r>
                        <a:rPr lang="en-US" sz="1050" b="0" i="0" u="none" strike="noStrike" dirty="0">
                          <a:solidFill>
                            <a:srgbClr val="000000"/>
                          </a:solidFill>
                          <a:effectLst/>
                          <a:latin typeface="Calibri" panose="020F0502020204030204" pitchFamily="34" charset="0"/>
                        </a:rPr>
                        <a:t>• Only supports </a:t>
                      </a:r>
                      <a:r>
                        <a:rPr lang="en-US" sz="1050" b="0" i="0" u="none" strike="noStrike" dirty="0" err="1">
                          <a:solidFill>
                            <a:srgbClr val="000000"/>
                          </a:solidFill>
                          <a:effectLst/>
                          <a:latin typeface="Calibri" panose="020F0502020204030204" pitchFamily="34" charset="0"/>
                        </a:rPr>
                        <a:t>protocal</a:t>
                      </a:r>
                      <a:r>
                        <a:rPr lang="en-US" sz="1050" b="0" i="0" u="none" strike="noStrike" dirty="0">
                          <a:solidFill>
                            <a:srgbClr val="000000"/>
                          </a:solidFill>
                          <a:effectLst/>
                          <a:latin typeface="Calibri" panose="020F0502020204030204" pitchFamily="34" charset="0"/>
                        </a:rPr>
                        <a:t> HTTP, HTTPS and </a:t>
                      </a:r>
                      <a:r>
                        <a:rPr lang="en-US" sz="1050" b="0" i="0" u="none" strike="noStrike" dirty="0" err="1">
                          <a:solidFill>
                            <a:srgbClr val="000000"/>
                          </a:solidFill>
                          <a:effectLst/>
                          <a:latin typeface="Calibri" panose="020F0502020204030204" pitchFamily="34" charset="0"/>
                        </a:rPr>
                        <a:t>WebSockets</a:t>
                      </a:r>
                      <a:endParaRPr lang="en-US" sz="105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50" b="0" i="0" u="none" strike="noStrike" dirty="0">
                          <a:solidFill>
                            <a:srgbClr val="000000"/>
                          </a:solidFill>
                          <a:effectLst/>
                          <a:latin typeface="Calibri" panose="020F0502020204030204" pitchFamily="34" charset="0"/>
                        </a:rPr>
                        <a:t>• Backend Endpoint can be as Any Azure Internal IP address or public internet IP address</a:t>
                      </a:r>
                      <a:br>
                        <a:rPr lang="en-US" sz="1050" b="0" i="0" u="none" strike="noStrike" dirty="0">
                          <a:solidFill>
                            <a:srgbClr val="000000"/>
                          </a:solidFill>
                          <a:effectLst/>
                          <a:latin typeface="Calibri" panose="020F0502020204030204" pitchFamily="34" charset="0"/>
                        </a:rPr>
                      </a:br>
                      <a:endParaRPr lang="en-US" sz="105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69920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Azure Network Connectivity</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287676" y="909578"/>
            <a:ext cx="8703924" cy="4585871"/>
          </a:xfrm>
          <a:prstGeom prst="rect">
            <a:avLst/>
          </a:prstGeom>
          <a:noFill/>
          <a:ln w="9525">
            <a:noFill/>
            <a:miter lim="800000"/>
            <a:headEnd/>
            <a:tailEnd/>
          </a:ln>
        </p:spPr>
        <p:txBody>
          <a:bodyPr wrap="square" rtlCol="0">
            <a:prstTxWarp prst="textNoShape">
              <a:avLst/>
            </a:prstTxWarp>
            <a:spAutoFit/>
          </a:bodyPr>
          <a:lstStyle/>
          <a:p>
            <a:pPr eaLnBrk="0" hangingPunct="0"/>
            <a:r>
              <a:rPr lang="en-US" sz="1600" dirty="0"/>
              <a:t>We can connect several resources like </a:t>
            </a:r>
            <a:r>
              <a:rPr lang="en-US" sz="1600" dirty="0" err="1"/>
              <a:t>Vnet</a:t>
            </a:r>
            <a:r>
              <a:rPr lang="en-US" sz="1600" dirty="0"/>
              <a:t>, On-Premises Network, VMs, Physical machines and etc.  With Azure </a:t>
            </a:r>
            <a:r>
              <a:rPr lang="en-US" sz="1600" dirty="0" err="1"/>
              <a:t>VNet</a:t>
            </a:r>
            <a:r>
              <a:rPr lang="en-US" sz="1600" dirty="0"/>
              <a:t>.</a:t>
            </a:r>
          </a:p>
          <a:p>
            <a:pPr eaLnBrk="0" hangingPunct="0"/>
            <a:endParaRPr lang="en-US" sz="1600" dirty="0"/>
          </a:p>
          <a:p>
            <a:pPr eaLnBrk="0" hangingPunct="0"/>
            <a:r>
              <a:rPr lang="en-US" sz="1600" b="1" dirty="0">
                <a:solidFill>
                  <a:srgbClr val="00B0F0"/>
                </a:solidFill>
              </a:rPr>
              <a:t>Connect Azure Virtual Networks</a:t>
            </a:r>
          </a:p>
          <a:p>
            <a:pPr eaLnBrk="0" hangingPunct="0"/>
            <a:endParaRPr lang="en-US" sz="1500" b="1"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Peering – </a:t>
            </a:r>
            <a:r>
              <a:rPr lang="en-US" sz="1500" dirty="0">
                <a:solidFill>
                  <a:schemeClr val="accent3">
                    <a:lumMod val="50000"/>
                  </a:schemeClr>
                </a:solidFill>
                <a:latin typeface="Segoe UI" pitchFamily="34" charset="0"/>
                <a:ea typeface="Segoe UI" pitchFamily="34" charset="0"/>
                <a:cs typeface="Segoe UI" pitchFamily="34" charset="0"/>
              </a:rPr>
              <a:t>To connect different Azure </a:t>
            </a:r>
            <a:r>
              <a:rPr lang="en-US" sz="1500" dirty="0" err="1">
                <a:solidFill>
                  <a:schemeClr val="accent3">
                    <a:lumMod val="50000"/>
                  </a:schemeClr>
                </a:solidFill>
                <a:latin typeface="Segoe UI" pitchFamily="34" charset="0"/>
                <a:ea typeface="Segoe UI" pitchFamily="34" charset="0"/>
                <a:cs typeface="Segoe UI" pitchFamily="34" charset="0"/>
              </a:rPr>
              <a:t>VNets</a:t>
            </a:r>
            <a:r>
              <a:rPr lang="en-US" sz="1500" dirty="0">
                <a:solidFill>
                  <a:schemeClr val="accent3">
                    <a:lumMod val="50000"/>
                  </a:schemeClr>
                </a:solidFill>
                <a:latin typeface="Segoe UI" pitchFamily="34" charset="0"/>
                <a:ea typeface="Segoe UI" pitchFamily="34" charset="0"/>
                <a:cs typeface="Segoe UI" pitchFamily="34" charset="0"/>
              </a:rPr>
              <a:t> within the same Azure location. </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err="1">
                <a:solidFill>
                  <a:schemeClr val="accent3">
                    <a:lumMod val="50000"/>
                  </a:schemeClr>
                </a:solidFill>
                <a:latin typeface="Segoe UI" pitchFamily="34" charset="0"/>
                <a:ea typeface="Segoe UI" pitchFamily="34" charset="0"/>
                <a:cs typeface="Segoe UI" pitchFamily="34" charset="0"/>
              </a:rPr>
              <a:t>VNet</a:t>
            </a:r>
            <a:r>
              <a:rPr lang="en-US" sz="1500" b="1" dirty="0">
                <a:solidFill>
                  <a:schemeClr val="accent3">
                    <a:lumMod val="50000"/>
                  </a:schemeClr>
                </a:solidFill>
                <a:latin typeface="Segoe UI" pitchFamily="34" charset="0"/>
                <a:ea typeface="Segoe UI" pitchFamily="34" charset="0"/>
                <a:cs typeface="Segoe UI" pitchFamily="34" charset="0"/>
              </a:rPr>
              <a:t>-to-</a:t>
            </a:r>
            <a:r>
              <a:rPr lang="en-US" sz="1500" b="1" dirty="0" err="1">
                <a:solidFill>
                  <a:schemeClr val="accent3">
                    <a:lumMod val="50000"/>
                  </a:schemeClr>
                </a:solidFill>
                <a:latin typeface="Segoe UI" pitchFamily="34" charset="0"/>
                <a:ea typeface="Segoe UI" pitchFamily="34" charset="0"/>
                <a:cs typeface="Segoe UI" pitchFamily="34" charset="0"/>
              </a:rPr>
              <a:t>VNet</a:t>
            </a:r>
            <a:r>
              <a:rPr lang="en-US" sz="1500" b="1" dirty="0">
                <a:solidFill>
                  <a:schemeClr val="accent3">
                    <a:lumMod val="50000"/>
                  </a:schemeClr>
                </a:solidFill>
                <a:latin typeface="Segoe UI" pitchFamily="34" charset="0"/>
                <a:ea typeface="Segoe UI" pitchFamily="34" charset="0"/>
                <a:cs typeface="Segoe UI" pitchFamily="34" charset="0"/>
              </a:rPr>
              <a:t>  -</a:t>
            </a:r>
            <a:r>
              <a:rPr lang="en-US" sz="1500" dirty="0">
                <a:solidFill>
                  <a:schemeClr val="accent3">
                    <a:lumMod val="50000"/>
                  </a:schemeClr>
                </a:solidFill>
                <a:latin typeface="Segoe UI" pitchFamily="34" charset="0"/>
                <a:ea typeface="Segoe UI" pitchFamily="34" charset="0"/>
                <a:cs typeface="Segoe UI" pitchFamily="34" charset="0"/>
              </a:rPr>
              <a:t> To connect different Azure </a:t>
            </a:r>
            <a:r>
              <a:rPr lang="en-US" sz="1500" dirty="0" err="1">
                <a:solidFill>
                  <a:schemeClr val="accent3">
                    <a:lumMod val="50000"/>
                  </a:schemeClr>
                </a:solidFill>
                <a:latin typeface="Segoe UI" pitchFamily="34" charset="0"/>
                <a:ea typeface="Segoe UI" pitchFamily="34" charset="0"/>
                <a:cs typeface="Segoe UI" pitchFamily="34" charset="0"/>
              </a:rPr>
              <a:t>VNets</a:t>
            </a:r>
            <a:r>
              <a:rPr lang="en-US" sz="1500" dirty="0">
                <a:solidFill>
                  <a:schemeClr val="accent3">
                    <a:lumMod val="50000"/>
                  </a:schemeClr>
                </a:solidFill>
                <a:latin typeface="Segoe UI" pitchFamily="34" charset="0"/>
                <a:ea typeface="Segoe UI" pitchFamily="34" charset="0"/>
                <a:cs typeface="Segoe UI" pitchFamily="34" charset="0"/>
              </a:rPr>
              <a:t> belongs to different Azure location.</a:t>
            </a:r>
          </a:p>
          <a:p>
            <a:pPr lvl="1" eaLnBrk="0" hangingPunct="0"/>
            <a:endParaRPr lang="en-US" sz="1600" b="1" dirty="0">
              <a:solidFill>
                <a:srgbClr val="00B0F0"/>
              </a:solidFill>
            </a:endParaRPr>
          </a:p>
          <a:p>
            <a:pPr eaLnBrk="0" hangingPunct="0"/>
            <a:r>
              <a:rPr lang="en-US" sz="1600" b="1" dirty="0">
                <a:solidFill>
                  <a:srgbClr val="00B0F0"/>
                </a:solidFill>
              </a:rPr>
              <a:t>Connect On-Premises Networks</a:t>
            </a:r>
          </a:p>
          <a:p>
            <a:pPr eaLnBrk="0" hangingPunct="0"/>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Point-to-site  - </a:t>
            </a:r>
            <a:r>
              <a:rPr lang="en-US" sz="1500" dirty="0">
                <a:solidFill>
                  <a:schemeClr val="accent3">
                    <a:lumMod val="50000"/>
                  </a:schemeClr>
                </a:solidFill>
                <a:latin typeface="Segoe UI" pitchFamily="34" charset="0"/>
                <a:ea typeface="Segoe UI" pitchFamily="34" charset="0"/>
                <a:cs typeface="Segoe UI" pitchFamily="34" charset="0"/>
              </a:rPr>
              <a:t>To connect single PC with any </a:t>
            </a:r>
            <a:r>
              <a:rPr lang="en-US" sz="1500" dirty="0" err="1">
                <a:solidFill>
                  <a:schemeClr val="accent3">
                    <a:lumMod val="50000"/>
                  </a:schemeClr>
                </a:solidFill>
                <a:latin typeface="Segoe UI" pitchFamily="34" charset="0"/>
                <a:ea typeface="Segoe UI" pitchFamily="34" charset="0"/>
                <a:cs typeface="Segoe UI" pitchFamily="34" charset="0"/>
              </a:rPr>
              <a:t>VNet</a:t>
            </a:r>
            <a:r>
              <a:rPr lang="en-US" sz="1500" dirty="0">
                <a:solidFill>
                  <a:schemeClr val="accent3">
                    <a:lumMod val="50000"/>
                  </a:schemeClr>
                </a:solidFill>
                <a:latin typeface="Segoe UI" pitchFamily="34" charset="0"/>
                <a:ea typeface="Segoe UI" pitchFamily="34" charset="0"/>
                <a:cs typeface="Segoe UI" pitchFamily="34" charset="0"/>
              </a:rPr>
              <a:t>.</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Site-to-site  - </a:t>
            </a:r>
            <a:r>
              <a:rPr lang="en-US" sz="1500" dirty="0">
                <a:solidFill>
                  <a:schemeClr val="accent3">
                    <a:lumMod val="50000"/>
                  </a:schemeClr>
                </a:solidFill>
                <a:latin typeface="Segoe UI" pitchFamily="34" charset="0"/>
                <a:ea typeface="Segoe UI" pitchFamily="34" charset="0"/>
                <a:cs typeface="Segoe UI" pitchFamily="34" charset="0"/>
              </a:rPr>
              <a:t>To connect Azure </a:t>
            </a:r>
            <a:r>
              <a:rPr lang="en-US" sz="1500" dirty="0" err="1">
                <a:solidFill>
                  <a:schemeClr val="accent3">
                    <a:lumMod val="50000"/>
                  </a:schemeClr>
                </a:solidFill>
                <a:latin typeface="Segoe UI" pitchFamily="34" charset="0"/>
                <a:ea typeface="Segoe UI" pitchFamily="34" charset="0"/>
                <a:cs typeface="Segoe UI" pitchFamily="34" charset="0"/>
              </a:rPr>
              <a:t>VNets</a:t>
            </a:r>
            <a:r>
              <a:rPr lang="en-US" sz="1500" dirty="0">
                <a:solidFill>
                  <a:schemeClr val="accent3">
                    <a:lumMod val="50000"/>
                  </a:schemeClr>
                </a:solidFill>
                <a:latin typeface="Segoe UI" pitchFamily="34" charset="0"/>
                <a:ea typeface="Segoe UI" pitchFamily="34" charset="0"/>
                <a:cs typeface="Segoe UI" pitchFamily="34" charset="0"/>
              </a:rPr>
              <a:t> and On-Premises Network through the internet. The connection is an </a:t>
            </a:r>
            <a:r>
              <a:rPr lang="en-US" sz="1500" dirty="0" err="1">
                <a:solidFill>
                  <a:schemeClr val="accent3">
                    <a:lumMod val="50000"/>
                  </a:schemeClr>
                </a:solidFill>
                <a:latin typeface="Segoe UI" pitchFamily="34" charset="0"/>
                <a:ea typeface="Segoe UI" pitchFamily="34" charset="0"/>
                <a:cs typeface="Segoe UI" pitchFamily="34" charset="0"/>
              </a:rPr>
              <a:t>IPSec</a:t>
            </a:r>
            <a:r>
              <a:rPr lang="en-US" sz="1500" dirty="0">
                <a:solidFill>
                  <a:schemeClr val="accent3">
                    <a:lumMod val="50000"/>
                  </a:schemeClr>
                </a:solidFill>
                <a:latin typeface="Segoe UI" pitchFamily="34" charset="0"/>
                <a:ea typeface="Segoe UI" pitchFamily="34" charset="0"/>
                <a:cs typeface="Segoe UI" pitchFamily="34" charset="0"/>
              </a:rPr>
              <a:t>/IKE VPN that provides encrypted communication over the Internet between your on-premises device and the Azure VPN gateway.  Not a dedicated connection.</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Azure </a:t>
            </a:r>
            <a:r>
              <a:rPr lang="en-US" sz="1500" b="1" dirty="0" err="1">
                <a:solidFill>
                  <a:schemeClr val="accent3">
                    <a:lumMod val="50000"/>
                  </a:schemeClr>
                </a:solidFill>
                <a:latin typeface="Segoe UI" pitchFamily="34" charset="0"/>
                <a:ea typeface="Segoe UI" pitchFamily="34" charset="0"/>
                <a:cs typeface="Segoe UI" pitchFamily="34" charset="0"/>
              </a:rPr>
              <a:t>ExpressRoute</a:t>
            </a:r>
            <a:r>
              <a:rPr lang="en-US" sz="1500" b="1" dirty="0">
                <a:solidFill>
                  <a:schemeClr val="accent3">
                    <a:lumMod val="50000"/>
                  </a:schemeClr>
                </a:solidFill>
                <a:latin typeface="Segoe UI" pitchFamily="34" charset="0"/>
                <a:ea typeface="Segoe UI" pitchFamily="34" charset="0"/>
                <a:cs typeface="Segoe UI" pitchFamily="34" charset="0"/>
              </a:rPr>
              <a:t>- </a:t>
            </a:r>
            <a:r>
              <a:rPr lang="en-US" sz="1500" dirty="0">
                <a:solidFill>
                  <a:schemeClr val="accent3">
                    <a:lumMod val="50000"/>
                  </a:schemeClr>
                </a:solidFill>
                <a:latin typeface="Segoe UI" pitchFamily="34" charset="0"/>
                <a:ea typeface="Segoe UI" pitchFamily="34" charset="0"/>
                <a:cs typeface="Segoe UI" pitchFamily="34" charset="0"/>
              </a:rPr>
              <a:t>To connect Azure </a:t>
            </a:r>
            <a:r>
              <a:rPr lang="en-US" sz="1500" dirty="0" err="1">
                <a:solidFill>
                  <a:schemeClr val="accent3">
                    <a:lumMod val="50000"/>
                  </a:schemeClr>
                </a:solidFill>
                <a:latin typeface="Segoe UI" pitchFamily="34" charset="0"/>
                <a:ea typeface="Segoe UI" pitchFamily="34" charset="0"/>
                <a:cs typeface="Segoe UI" pitchFamily="34" charset="0"/>
              </a:rPr>
              <a:t>VNets</a:t>
            </a:r>
            <a:r>
              <a:rPr lang="en-US" sz="1500" dirty="0">
                <a:solidFill>
                  <a:schemeClr val="accent3">
                    <a:lumMod val="50000"/>
                  </a:schemeClr>
                </a:solidFill>
                <a:latin typeface="Segoe UI" pitchFamily="34" charset="0"/>
                <a:ea typeface="Segoe UI" pitchFamily="34" charset="0"/>
                <a:cs typeface="Segoe UI" pitchFamily="34" charset="0"/>
              </a:rPr>
              <a:t> and On-Premises Network through a dedicated line.</a:t>
            </a:r>
          </a:p>
        </p:txBody>
      </p:sp>
    </p:spTree>
    <p:extLst>
      <p:ext uri="{BB962C8B-B14F-4D97-AF65-F5344CB8AC3E}">
        <p14:creationId xmlns:p14="http://schemas.microsoft.com/office/powerpoint/2010/main" val="96955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Azure VPN Gateway</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287676" y="909578"/>
            <a:ext cx="8703924" cy="3185487"/>
          </a:xfrm>
          <a:prstGeom prst="rect">
            <a:avLst/>
          </a:prstGeom>
          <a:noFill/>
          <a:ln w="9525">
            <a:noFill/>
            <a:miter lim="800000"/>
            <a:headEnd/>
            <a:tailEnd/>
          </a:ln>
        </p:spPr>
        <p:txBody>
          <a:bodyPr wrap="square" rtlCol="0">
            <a:prstTxWarp prst="textNoShape">
              <a:avLst/>
            </a:prstTxWarp>
            <a:spAutoFit/>
          </a:bodyPr>
          <a:lstStyle/>
          <a:p>
            <a:pPr eaLnBrk="0" hangingPunct="0"/>
            <a:r>
              <a:rPr lang="en-US" sz="1600" dirty="0"/>
              <a:t>It is a type of virtual network gateway that sends encrypted traffic across a public connection to other Network which may resides on on-premises or other cloud providers.</a:t>
            </a:r>
          </a:p>
          <a:p>
            <a:pPr eaLnBrk="0" hangingPunct="0"/>
            <a:endParaRPr lang="en-US" sz="1600" dirty="0"/>
          </a:p>
          <a:p>
            <a:pPr eaLnBrk="0" hangingPunct="0"/>
            <a:r>
              <a:rPr lang="en-US" sz="1600" b="1" dirty="0">
                <a:solidFill>
                  <a:srgbClr val="00B0F0"/>
                </a:solidFill>
              </a:rPr>
              <a:t>New VPN Gateway Types</a:t>
            </a:r>
          </a:p>
          <a:p>
            <a:pPr eaLnBrk="0" hangingPunct="0"/>
            <a:endParaRPr lang="en-US" sz="1500" b="1"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600" b="1" dirty="0"/>
              <a:t>Policy-Based (Static routing) VPNs</a:t>
            </a:r>
            <a:r>
              <a:rPr lang="en-US" sz="1600" dirty="0"/>
              <a:t> </a:t>
            </a:r>
            <a:r>
              <a:rPr lang="en-US" sz="1500" b="1" dirty="0">
                <a:solidFill>
                  <a:schemeClr val="accent3">
                    <a:lumMod val="50000"/>
                  </a:schemeClr>
                </a:solidFill>
                <a:latin typeface="Segoe UI" pitchFamily="34" charset="0"/>
                <a:ea typeface="Segoe UI" pitchFamily="34" charset="0"/>
                <a:cs typeface="Segoe UI" pitchFamily="34" charset="0"/>
              </a:rPr>
              <a:t>– </a:t>
            </a:r>
            <a:r>
              <a:rPr lang="en-US" sz="1500" dirty="0">
                <a:solidFill>
                  <a:schemeClr val="accent3">
                    <a:lumMod val="50000"/>
                  </a:schemeClr>
                </a:solidFill>
                <a:latin typeface="Segoe UI" pitchFamily="34" charset="0"/>
                <a:ea typeface="Segoe UI" pitchFamily="34" charset="0"/>
                <a:cs typeface="Segoe UI" pitchFamily="34" charset="0"/>
              </a:rPr>
              <a:t>Policy-based VPNs encrypt and route packets through an interface based on a customer-defined policy. The policy is usually defined as an access list. Static routing VPNs require a static routing VPN gateway.  </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Route-Based (</a:t>
            </a:r>
            <a:r>
              <a:rPr lang="en-US" sz="1600" b="1" dirty="0"/>
              <a:t>Dynamic routing </a:t>
            </a:r>
            <a:r>
              <a:rPr lang="en-US" sz="1500" b="1" dirty="0">
                <a:solidFill>
                  <a:schemeClr val="accent3">
                    <a:lumMod val="50000"/>
                  </a:schemeClr>
                </a:solidFill>
                <a:latin typeface="Segoe UI" pitchFamily="34" charset="0"/>
                <a:ea typeface="Segoe UI" pitchFamily="34" charset="0"/>
                <a:cs typeface="Segoe UI" pitchFamily="34" charset="0"/>
              </a:rPr>
              <a:t>) </a:t>
            </a:r>
            <a:r>
              <a:rPr lang="en-US" sz="1400" b="1" dirty="0"/>
              <a:t>VPNs </a:t>
            </a:r>
            <a:r>
              <a:rPr lang="en-US" sz="1500" b="1" dirty="0">
                <a:solidFill>
                  <a:schemeClr val="accent3">
                    <a:lumMod val="50000"/>
                  </a:schemeClr>
                </a:solidFill>
                <a:latin typeface="Segoe UI" pitchFamily="34" charset="0"/>
                <a:ea typeface="Segoe UI" pitchFamily="34" charset="0"/>
                <a:cs typeface="Segoe UI" pitchFamily="34" charset="0"/>
              </a:rPr>
              <a:t>– </a:t>
            </a:r>
            <a:r>
              <a:rPr lang="en-US" sz="1500" dirty="0">
                <a:solidFill>
                  <a:schemeClr val="accent3">
                    <a:lumMod val="50000"/>
                  </a:schemeClr>
                </a:solidFill>
                <a:latin typeface="Segoe UI" pitchFamily="34" charset="0"/>
                <a:ea typeface="Segoe UI" pitchFamily="34" charset="0"/>
                <a:cs typeface="Segoe UI" pitchFamily="34" charset="0"/>
              </a:rPr>
              <a:t>Route-based VPNs depend on a tunnel interface specifically created for forwarding packets. Any packet arriving on the tunnel interface will be forwarded through the VPN connection. Dynamic routing VPNs require a dynamic routing VPN gateway.</a:t>
            </a:r>
          </a:p>
        </p:txBody>
      </p:sp>
    </p:spTree>
    <p:extLst>
      <p:ext uri="{BB962C8B-B14F-4D97-AF65-F5344CB8AC3E}">
        <p14:creationId xmlns:p14="http://schemas.microsoft.com/office/powerpoint/2010/main" val="384439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Azure VPN SKU</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287676" y="909578"/>
            <a:ext cx="8703924" cy="5709255"/>
          </a:xfrm>
          <a:prstGeom prst="rect">
            <a:avLst/>
          </a:prstGeom>
          <a:noFill/>
          <a:ln w="9525">
            <a:noFill/>
            <a:miter lim="800000"/>
            <a:headEnd/>
            <a:tailEnd/>
          </a:ln>
        </p:spPr>
        <p:txBody>
          <a:bodyPr wrap="square" rtlCol="0">
            <a:prstTxWarp prst="textNoShape">
              <a:avLst/>
            </a:prstTxWarp>
            <a:spAutoFit/>
          </a:bodyPr>
          <a:lstStyle/>
          <a:p>
            <a:pPr eaLnBrk="0" hangingPunct="0"/>
            <a:r>
              <a:rPr lang="en-US" sz="1600" b="1" dirty="0">
                <a:solidFill>
                  <a:srgbClr val="00B0F0"/>
                </a:solidFill>
              </a:rPr>
              <a:t>New VPN Gateway SKU</a:t>
            </a:r>
          </a:p>
          <a:p>
            <a:pPr eaLnBrk="0" hangingPunct="0"/>
            <a:endParaRPr lang="en-US" sz="1500" b="1"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VpnGw1 – </a:t>
            </a:r>
            <a:r>
              <a:rPr lang="en-US" sz="1500" dirty="0">
                <a:solidFill>
                  <a:schemeClr val="accent3">
                    <a:lumMod val="50000"/>
                  </a:schemeClr>
                </a:solidFill>
                <a:latin typeface="Segoe UI" pitchFamily="34" charset="0"/>
                <a:ea typeface="Segoe UI" pitchFamily="34" charset="0"/>
                <a:cs typeface="Segoe UI" pitchFamily="34" charset="0"/>
              </a:rPr>
              <a:t>Route-based VPN. We can get up to 500 Mbps throughput.  </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VpnGw2 – </a:t>
            </a:r>
            <a:r>
              <a:rPr lang="en-US" sz="1500" dirty="0">
                <a:solidFill>
                  <a:schemeClr val="accent3">
                    <a:lumMod val="50000"/>
                  </a:schemeClr>
                </a:solidFill>
                <a:latin typeface="Segoe UI" pitchFamily="34" charset="0"/>
                <a:ea typeface="Segoe UI" pitchFamily="34" charset="0"/>
                <a:cs typeface="Segoe UI" pitchFamily="34" charset="0"/>
              </a:rPr>
              <a:t>Route-based VPN. We can get up to 1 </a:t>
            </a:r>
            <a:r>
              <a:rPr lang="en-US" sz="1500" dirty="0" err="1">
                <a:solidFill>
                  <a:schemeClr val="accent3">
                    <a:lumMod val="50000"/>
                  </a:schemeClr>
                </a:solidFill>
                <a:latin typeface="Segoe UI" pitchFamily="34" charset="0"/>
                <a:ea typeface="Segoe UI" pitchFamily="34" charset="0"/>
                <a:cs typeface="Segoe UI" pitchFamily="34" charset="0"/>
              </a:rPr>
              <a:t>Gbps</a:t>
            </a:r>
            <a:r>
              <a:rPr lang="en-US" sz="1500" dirty="0">
                <a:solidFill>
                  <a:schemeClr val="accent3">
                    <a:lumMod val="50000"/>
                  </a:schemeClr>
                </a:solidFill>
                <a:latin typeface="Segoe UI" pitchFamily="34" charset="0"/>
                <a:ea typeface="Segoe UI" pitchFamily="34" charset="0"/>
                <a:cs typeface="Segoe UI" pitchFamily="34" charset="0"/>
              </a:rPr>
              <a:t> throughput.</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VpnGw3 – </a:t>
            </a:r>
            <a:r>
              <a:rPr lang="en-US" sz="1500" dirty="0">
                <a:solidFill>
                  <a:schemeClr val="accent3">
                    <a:lumMod val="50000"/>
                  </a:schemeClr>
                </a:solidFill>
                <a:latin typeface="Segoe UI" pitchFamily="34" charset="0"/>
                <a:ea typeface="Segoe UI" pitchFamily="34" charset="0"/>
                <a:cs typeface="Segoe UI" pitchFamily="34" charset="0"/>
              </a:rPr>
              <a:t>Route-based VPN. We can get up to 1.25 </a:t>
            </a:r>
            <a:r>
              <a:rPr lang="en-US" sz="1500" dirty="0" err="1">
                <a:solidFill>
                  <a:schemeClr val="accent3">
                    <a:lumMod val="50000"/>
                  </a:schemeClr>
                </a:solidFill>
                <a:latin typeface="Segoe UI" pitchFamily="34" charset="0"/>
                <a:ea typeface="Segoe UI" pitchFamily="34" charset="0"/>
                <a:cs typeface="Segoe UI" pitchFamily="34" charset="0"/>
              </a:rPr>
              <a:t>Gbps</a:t>
            </a:r>
            <a:r>
              <a:rPr lang="en-US" sz="1500" dirty="0">
                <a:solidFill>
                  <a:schemeClr val="accent3">
                    <a:lumMod val="50000"/>
                  </a:schemeClr>
                </a:solidFill>
                <a:latin typeface="Segoe UI" pitchFamily="34" charset="0"/>
                <a:ea typeface="Segoe UI" pitchFamily="34" charset="0"/>
                <a:cs typeface="Segoe UI" pitchFamily="34" charset="0"/>
              </a:rPr>
              <a:t> throughput.</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Basic –</a:t>
            </a:r>
            <a:r>
              <a:rPr lang="en-US" sz="1500" dirty="0">
                <a:solidFill>
                  <a:schemeClr val="accent3">
                    <a:lumMod val="50000"/>
                  </a:schemeClr>
                </a:solidFill>
                <a:latin typeface="Segoe UI" pitchFamily="34" charset="0"/>
                <a:ea typeface="Segoe UI" pitchFamily="34" charset="0"/>
                <a:cs typeface="Segoe UI" pitchFamily="34" charset="0"/>
              </a:rPr>
              <a:t> </a:t>
            </a:r>
            <a:r>
              <a:rPr lang="en-US" sz="1600" dirty="0"/>
              <a:t>Route/policy-based</a:t>
            </a:r>
            <a:r>
              <a:rPr lang="en-US" sz="1500" dirty="0">
                <a:solidFill>
                  <a:schemeClr val="accent3">
                    <a:lumMod val="50000"/>
                  </a:schemeClr>
                </a:solidFill>
                <a:latin typeface="Segoe UI" pitchFamily="34" charset="0"/>
                <a:ea typeface="Segoe UI" pitchFamily="34" charset="0"/>
                <a:cs typeface="Segoe UI" pitchFamily="34" charset="0"/>
              </a:rPr>
              <a:t>. We can get up to 100 Mbps throughput.</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eaLnBrk="0" hangingPunct="0"/>
            <a:r>
              <a:rPr lang="en-US" sz="1500" dirty="0">
                <a:solidFill>
                  <a:schemeClr val="accent3">
                    <a:lumMod val="50000"/>
                  </a:schemeClr>
                </a:solidFill>
                <a:latin typeface="Segoe UI" pitchFamily="34" charset="0"/>
                <a:ea typeface="Segoe UI" pitchFamily="34" charset="0"/>
                <a:cs typeface="Segoe UI" pitchFamily="34" charset="0"/>
              </a:rPr>
              <a:t>We can configure "</a:t>
            </a:r>
            <a:r>
              <a:rPr lang="en-US" sz="1500" dirty="0" err="1">
                <a:solidFill>
                  <a:schemeClr val="accent3">
                    <a:lumMod val="50000"/>
                  </a:schemeClr>
                </a:solidFill>
                <a:latin typeface="Segoe UI" pitchFamily="34" charset="0"/>
                <a:ea typeface="Segoe UI" pitchFamily="34" charset="0"/>
                <a:cs typeface="Segoe UI" pitchFamily="34" charset="0"/>
              </a:rPr>
              <a:t>PolicyBasedTrafficSelectors</a:t>
            </a:r>
            <a:r>
              <a:rPr lang="en-US" sz="1500" dirty="0">
                <a:solidFill>
                  <a:schemeClr val="accent3">
                    <a:lumMod val="50000"/>
                  </a:schemeClr>
                </a:solidFill>
                <a:latin typeface="Segoe UI" pitchFamily="34" charset="0"/>
                <a:ea typeface="Segoe UI" pitchFamily="34" charset="0"/>
                <a:cs typeface="Segoe UI" pitchFamily="34" charset="0"/>
              </a:rPr>
              <a:t>" to connect a route-based VPN gateway (VpnGw1, VpnGw2, VpnGw3) to multiple on-premises policy-based firewall devices.</a:t>
            </a:r>
          </a:p>
          <a:p>
            <a:pPr eaLnBrk="0" hangingPunct="0"/>
            <a:endParaRPr lang="en-US" sz="1500" dirty="0">
              <a:solidFill>
                <a:schemeClr val="accent3">
                  <a:lumMod val="50000"/>
                </a:schemeClr>
              </a:solidFill>
              <a:latin typeface="Segoe UI" pitchFamily="34" charset="0"/>
              <a:ea typeface="Segoe UI" pitchFamily="34" charset="0"/>
              <a:cs typeface="Segoe UI" pitchFamily="34" charset="0"/>
            </a:endParaRPr>
          </a:p>
          <a:p>
            <a:pPr eaLnBrk="0" hangingPunct="0"/>
            <a:r>
              <a:rPr lang="en-US" sz="1600" b="1" dirty="0">
                <a:solidFill>
                  <a:srgbClr val="00B0F0"/>
                </a:solidFill>
              </a:rPr>
              <a:t>Old VPN Gateway SKU</a:t>
            </a:r>
          </a:p>
          <a:p>
            <a:pPr eaLnBrk="0" hangingPunct="0"/>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Basic – </a:t>
            </a:r>
            <a:r>
              <a:rPr lang="en-US" sz="1500" dirty="0">
                <a:solidFill>
                  <a:schemeClr val="accent3">
                    <a:lumMod val="50000"/>
                  </a:schemeClr>
                </a:solidFill>
                <a:latin typeface="Segoe UI" pitchFamily="34" charset="0"/>
                <a:ea typeface="Segoe UI" pitchFamily="34" charset="0"/>
                <a:cs typeface="Segoe UI" pitchFamily="34" charset="0"/>
              </a:rPr>
              <a:t>Route-based and Policy-based VPN. We can get up to 100 Mbps throughput.  </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Standard – </a:t>
            </a:r>
            <a:r>
              <a:rPr lang="en-US" sz="1500" dirty="0">
                <a:solidFill>
                  <a:schemeClr val="accent3">
                    <a:lumMod val="50000"/>
                  </a:schemeClr>
                </a:solidFill>
                <a:latin typeface="Segoe UI" pitchFamily="34" charset="0"/>
                <a:ea typeface="Segoe UI" pitchFamily="34" charset="0"/>
                <a:cs typeface="Segoe UI" pitchFamily="34" charset="0"/>
              </a:rPr>
              <a:t>It supports only Route-based VPN.  Policy-based VPNs are not supported. We can get up to 100 Mbps throughput.</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High Performance – </a:t>
            </a:r>
            <a:r>
              <a:rPr lang="en-US" sz="1500" dirty="0">
                <a:solidFill>
                  <a:schemeClr val="accent3">
                    <a:lumMod val="50000"/>
                  </a:schemeClr>
                </a:solidFill>
                <a:latin typeface="Segoe UI" pitchFamily="34" charset="0"/>
                <a:ea typeface="Segoe UI" pitchFamily="34" charset="0"/>
                <a:cs typeface="Segoe UI" pitchFamily="34" charset="0"/>
              </a:rPr>
              <a:t>It supports only </a:t>
            </a:r>
            <a:r>
              <a:rPr lang="en-US" sz="1600" dirty="0"/>
              <a:t>Route-based VPN.  Policy-based VPNs are not supported.  </a:t>
            </a:r>
            <a:r>
              <a:rPr lang="en-US" sz="1500" dirty="0">
                <a:solidFill>
                  <a:schemeClr val="accent3">
                    <a:lumMod val="50000"/>
                  </a:schemeClr>
                </a:solidFill>
                <a:latin typeface="Segoe UI" pitchFamily="34" charset="0"/>
                <a:ea typeface="Segoe UI" pitchFamily="34" charset="0"/>
                <a:cs typeface="Segoe UI" pitchFamily="34" charset="0"/>
              </a:rPr>
              <a:t>Active-active is supported using BGP Setup. We can get up to 100 Mbps throughput.</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494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Network Security</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287676" y="909578"/>
            <a:ext cx="8703924" cy="1754326"/>
          </a:xfrm>
          <a:prstGeom prst="rect">
            <a:avLst/>
          </a:prstGeom>
          <a:noFill/>
          <a:ln w="9525">
            <a:noFill/>
            <a:miter lim="800000"/>
            <a:headEnd/>
            <a:tailEnd/>
          </a:ln>
        </p:spPr>
        <p:txBody>
          <a:bodyPr wrap="square" rtlCol="0">
            <a:prstTxWarp prst="textNoShape">
              <a:avLst/>
            </a:prstTxWarp>
            <a:spAutoFit/>
          </a:bodyPr>
          <a:lstStyle/>
          <a:p>
            <a:pPr eaLnBrk="0" hangingPunct="0"/>
            <a:r>
              <a:rPr lang="en-US" sz="1600" b="1" dirty="0">
                <a:solidFill>
                  <a:srgbClr val="00B0F0"/>
                </a:solidFill>
              </a:rPr>
              <a:t>IPS (Intrusion Prevention Systems) </a:t>
            </a:r>
          </a:p>
          <a:p>
            <a:pPr lvl="1" eaLnBrk="0" hangingPunct="0"/>
            <a:endParaRPr lang="en-US" sz="1500" dirty="0">
              <a:solidFill>
                <a:schemeClr val="accent3">
                  <a:lumMod val="50000"/>
                </a:schemeClr>
              </a:solidFill>
              <a:latin typeface="Segoe UI" pitchFamily="34" charset="0"/>
              <a:ea typeface="Segoe UI" pitchFamily="34" charset="0"/>
              <a:cs typeface="Segoe UI" pitchFamily="34" charset="0"/>
            </a:endParaRPr>
          </a:p>
          <a:p>
            <a:pPr eaLnBrk="0" hangingPunct="0"/>
            <a:r>
              <a:rPr lang="en-US" sz="1500" dirty="0">
                <a:solidFill>
                  <a:schemeClr val="accent3">
                    <a:lumMod val="50000"/>
                  </a:schemeClr>
                </a:solidFill>
                <a:latin typeface="Segoe UI" pitchFamily="34" charset="0"/>
                <a:ea typeface="Segoe UI" pitchFamily="34" charset="0"/>
                <a:cs typeface="Segoe UI" pitchFamily="34" charset="0"/>
              </a:rPr>
              <a:t>We can configure "</a:t>
            </a:r>
            <a:r>
              <a:rPr lang="en-US" sz="1500" dirty="0" err="1">
                <a:solidFill>
                  <a:schemeClr val="accent3">
                    <a:lumMod val="50000"/>
                  </a:schemeClr>
                </a:solidFill>
                <a:latin typeface="Segoe UI" pitchFamily="34" charset="0"/>
                <a:ea typeface="Segoe UI" pitchFamily="34" charset="0"/>
                <a:cs typeface="Segoe UI" pitchFamily="34" charset="0"/>
              </a:rPr>
              <a:t>PolicyBasedTrafficSelectors</a:t>
            </a:r>
            <a:r>
              <a:rPr lang="en-US" sz="1500" dirty="0">
                <a:solidFill>
                  <a:schemeClr val="accent3">
                    <a:lumMod val="50000"/>
                  </a:schemeClr>
                </a:solidFill>
                <a:latin typeface="Segoe UI" pitchFamily="34" charset="0"/>
                <a:ea typeface="Segoe UI" pitchFamily="34" charset="0"/>
                <a:cs typeface="Segoe UI" pitchFamily="34" charset="0"/>
              </a:rPr>
              <a:t>" to connect a route-based VPN gateway (VpnGw1, VpnGw2, VpnGw3) to multiple on-premises policy-based firewall devices.</a:t>
            </a:r>
          </a:p>
          <a:p>
            <a:pPr eaLnBrk="0" hangingPunct="0"/>
            <a:endParaRPr lang="en-US" sz="1500" dirty="0">
              <a:solidFill>
                <a:schemeClr val="accent3">
                  <a:lumMod val="50000"/>
                </a:schemeClr>
              </a:solidFill>
              <a:latin typeface="Segoe UI" pitchFamily="34" charset="0"/>
              <a:ea typeface="Segoe UI" pitchFamily="34" charset="0"/>
              <a:cs typeface="Segoe UI" pitchFamily="34" charset="0"/>
            </a:endParaRPr>
          </a:p>
          <a:p>
            <a:pPr eaLnBrk="0" hangingPunct="0"/>
            <a:r>
              <a:rPr lang="en-US" sz="1600" b="1" dirty="0">
                <a:solidFill>
                  <a:srgbClr val="00B0F0"/>
                </a:solidFill>
              </a:rPr>
              <a:t>IDS (Intrusion Defense Systems)</a:t>
            </a:r>
          </a:p>
          <a:p>
            <a:pPr eaLnBrk="0" hangingPunct="0"/>
            <a:endParaRPr lang="en-US" sz="1600" b="1" dirty="0">
              <a:solidFill>
                <a:srgbClr val="00B0F0"/>
              </a:solidFill>
            </a:endParaRPr>
          </a:p>
        </p:txBody>
      </p:sp>
    </p:spTree>
    <p:extLst>
      <p:ext uri="{BB962C8B-B14F-4D97-AF65-F5344CB8AC3E}">
        <p14:creationId xmlns:p14="http://schemas.microsoft.com/office/powerpoint/2010/main" val="357466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Network and Subnet</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287676" y="909578"/>
            <a:ext cx="8703924" cy="6001643"/>
          </a:xfrm>
          <a:prstGeom prst="rect">
            <a:avLst/>
          </a:prstGeom>
          <a:noFill/>
          <a:ln w="9525">
            <a:noFill/>
            <a:miter lim="800000"/>
            <a:headEnd/>
            <a:tailEnd/>
          </a:ln>
        </p:spPr>
        <p:txBody>
          <a:bodyPr wrap="square" rtlCol="0">
            <a:prstTxWarp prst="textNoShape">
              <a:avLst/>
            </a:prstTxWarp>
            <a:spAutoFit/>
          </a:bodyPr>
          <a:lstStyle/>
          <a:p>
            <a:pPr eaLnBrk="0" hangingPunct="0"/>
            <a:r>
              <a:rPr lang="en-US" sz="1600" b="1" dirty="0">
                <a:solidFill>
                  <a:srgbClr val="00B0F0"/>
                </a:solidFill>
              </a:rPr>
              <a:t>Network - </a:t>
            </a:r>
            <a:r>
              <a:rPr lang="en-US" sz="1600" dirty="0"/>
              <a:t>A computer network is a set of computers connected together for the purpose of sharing resources. A local area network, or LAN, consists of a computer network at a single site, typically an individual office building. </a:t>
            </a:r>
          </a:p>
          <a:p>
            <a:pPr eaLnBrk="0" hangingPunct="0"/>
            <a:endParaRPr lang="en-US" sz="1600" b="1" dirty="0">
              <a:solidFill>
                <a:srgbClr val="00B0F0"/>
              </a:solidFill>
            </a:endParaRPr>
          </a:p>
          <a:p>
            <a:pPr eaLnBrk="0" hangingPunct="0"/>
            <a:r>
              <a:rPr lang="en-US" sz="1600" b="1" dirty="0">
                <a:solidFill>
                  <a:srgbClr val="00B0F0"/>
                </a:solidFill>
              </a:rPr>
              <a:t>Subnet - </a:t>
            </a:r>
            <a:r>
              <a:rPr lang="en-US" sz="1600" dirty="0"/>
              <a:t>A </a:t>
            </a:r>
            <a:r>
              <a:rPr lang="en-US" sz="1600" dirty="0" err="1"/>
              <a:t>subnetwork</a:t>
            </a:r>
            <a:r>
              <a:rPr lang="en-US" sz="1600" dirty="0"/>
              <a:t> or subnet is a logical subdivision of an IP network. Each subnet can be managed separately increasing the security level. It also used to reduce the network traffic or congestion.</a:t>
            </a:r>
          </a:p>
          <a:p>
            <a:pPr eaLnBrk="0" hangingPunct="0"/>
            <a:endParaRPr lang="en-US" sz="1600" b="1" dirty="0">
              <a:solidFill>
                <a:srgbClr val="00B0F0"/>
              </a:solidFill>
            </a:endParaRPr>
          </a:p>
          <a:p>
            <a:pPr eaLnBrk="0" hangingPunct="0"/>
            <a:r>
              <a:rPr lang="en-US" sz="1600" b="1" dirty="0">
                <a:solidFill>
                  <a:srgbClr val="00B0F0"/>
                </a:solidFill>
              </a:rPr>
              <a:t>Private IP Address - </a:t>
            </a:r>
            <a:r>
              <a:rPr lang="en-US" sz="1600" dirty="0"/>
              <a:t>A private IP address is the address space allocated by </a:t>
            </a:r>
            <a:r>
              <a:rPr lang="en-US" sz="1600" dirty="0" err="1"/>
              <a:t>InterNIC</a:t>
            </a:r>
            <a:r>
              <a:rPr lang="en-US" sz="1600" dirty="0"/>
              <a:t> to allow organizations to create their own private network. There are three IP blocks (class A, class B and class C) reserved for a private use. To access the private IP devices from devices residing outside we have to use Route or NAT.</a:t>
            </a:r>
          </a:p>
          <a:p>
            <a:pPr eaLnBrk="0" hangingPunct="0"/>
            <a:endParaRPr lang="en-US" sz="1600" dirty="0"/>
          </a:p>
          <a:p>
            <a:pPr eaLnBrk="0" hangingPunct="0"/>
            <a:endParaRPr lang="en-US" sz="1600" dirty="0"/>
          </a:p>
          <a:p>
            <a:pPr eaLnBrk="0" hangingPunct="0"/>
            <a:endParaRPr lang="en-US" sz="1600" b="1" dirty="0">
              <a:solidFill>
                <a:srgbClr val="00B0F0"/>
              </a:solidFill>
            </a:endParaRPr>
          </a:p>
          <a:p>
            <a:pPr eaLnBrk="0" hangingPunct="0"/>
            <a:endParaRPr lang="en-US" sz="1600" b="1" dirty="0">
              <a:solidFill>
                <a:srgbClr val="00B0F0"/>
              </a:solidFill>
            </a:endParaRPr>
          </a:p>
          <a:p>
            <a:pPr eaLnBrk="0" hangingPunct="0"/>
            <a:endParaRPr lang="en-US" sz="1600" b="1" dirty="0">
              <a:solidFill>
                <a:srgbClr val="00B0F0"/>
              </a:solidFill>
            </a:endParaRPr>
          </a:p>
          <a:p>
            <a:pPr eaLnBrk="0" hangingPunct="0"/>
            <a:endParaRPr lang="en-US" sz="1600" b="1" dirty="0">
              <a:solidFill>
                <a:srgbClr val="00B0F0"/>
              </a:solidFill>
            </a:endParaRPr>
          </a:p>
          <a:p>
            <a:pPr eaLnBrk="0" hangingPunct="0"/>
            <a:endParaRPr lang="en-US" sz="1600" b="1" dirty="0">
              <a:solidFill>
                <a:srgbClr val="00B0F0"/>
              </a:solidFill>
            </a:endParaRPr>
          </a:p>
          <a:p>
            <a:pPr eaLnBrk="0" hangingPunct="0"/>
            <a:r>
              <a:rPr lang="en-US" sz="1600" b="1" dirty="0">
                <a:solidFill>
                  <a:srgbClr val="00B0F0"/>
                </a:solidFill>
              </a:rPr>
              <a:t>Public IP Address - </a:t>
            </a:r>
            <a:r>
              <a:rPr lang="en-US" sz="1600" dirty="0"/>
              <a:t>A public IP address is the address that is assigned to a computing device to allow direct access over the Internet. A public IP address is globally unique, and can only be assigned to a unique device.</a:t>
            </a:r>
          </a:p>
          <a:p>
            <a:pPr eaLnBrk="0" hangingPunct="0"/>
            <a:endParaRPr lang="en-US" sz="1600" dirty="0"/>
          </a:p>
          <a:p>
            <a:pPr eaLnBrk="0" hangingPunct="0"/>
            <a:endParaRPr lang="en-US" sz="1600" dirty="0"/>
          </a:p>
          <a:p>
            <a:pPr eaLnBrk="0" hangingPunct="0"/>
            <a:endParaRPr lang="en-US" sz="1600" b="1" dirty="0">
              <a:solidFill>
                <a:srgbClr val="00B0F0"/>
              </a:solidFill>
            </a:endParaRPr>
          </a:p>
        </p:txBody>
      </p:sp>
      <p:pic>
        <p:nvPicPr>
          <p:cNvPr id="6" name="Picture 5"/>
          <p:cNvPicPr>
            <a:picLocks noChangeAspect="1"/>
          </p:cNvPicPr>
          <p:nvPr/>
        </p:nvPicPr>
        <p:blipFill>
          <a:blip r:embed="rId2"/>
          <a:stretch>
            <a:fillRect/>
          </a:stretch>
        </p:blipFill>
        <p:spPr>
          <a:xfrm>
            <a:off x="2286000" y="3769625"/>
            <a:ext cx="4179216" cy="1041656"/>
          </a:xfrm>
          <a:prstGeom prst="rect">
            <a:avLst/>
          </a:prstGeom>
        </p:spPr>
      </p:pic>
    </p:spTree>
    <p:extLst>
      <p:ext uri="{BB962C8B-B14F-4D97-AF65-F5344CB8AC3E}">
        <p14:creationId xmlns:p14="http://schemas.microsoft.com/office/powerpoint/2010/main" val="183764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Network and Subnet</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287676" y="909578"/>
            <a:ext cx="8703924" cy="6001643"/>
          </a:xfrm>
          <a:prstGeom prst="rect">
            <a:avLst/>
          </a:prstGeom>
          <a:noFill/>
          <a:ln w="9525">
            <a:noFill/>
            <a:miter lim="800000"/>
            <a:headEnd/>
            <a:tailEnd/>
          </a:ln>
        </p:spPr>
        <p:txBody>
          <a:bodyPr wrap="square" rtlCol="0">
            <a:prstTxWarp prst="textNoShape">
              <a:avLst/>
            </a:prstTxWarp>
            <a:spAutoFit/>
          </a:bodyPr>
          <a:lstStyle/>
          <a:p>
            <a:pPr eaLnBrk="0" hangingPunct="0"/>
            <a:r>
              <a:rPr lang="en-US" sz="1600" b="1" dirty="0">
                <a:solidFill>
                  <a:srgbClr val="00B0F0"/>
                </a:solidFill>
              </a:rPr>
              <a:t>CIDR- </a:t>
            </a:r>
            <a:r>
              <a:rPr lang="en-US" sz="1600" dirty="0"/>
              <a:t>Classless Inter-Domain Routing is a method for allocating IP addresses and IP routing. CIDR notation is and combination of address prefix and suffix indicating the number of bits of the prefix.  For e.g.  10.0.0.0/24 which have address range of 10.0.0.0 to 10.0.0.256.  The count will be derived by the formula 2</a:t>
            </a:r>
            <a:r>
              <a:rPr lang="en-US" sz="1600" baseline="30000" dirty="0"/>
              <a:t> (32-N)</a:t>
            </a:r>
            <a:r>
              <a:rPr lang="en-US" sz="1600" dirty="0"/>
              <a:t>  .</a:t>
            </a:r>
          </a:p>
          <a:p>
            <a:pPr eaLnBrk="0" hangingPunct="0"/>
            <a:endParaRPr lang="en-US" sz="1600" b="1" dirty="0">
              <a:solidFill>
                <a:srgbClr val="00B0F0"/>
              </a:solidFill>
            </a:endParaRPr>
          </a:p>
          <a:p>
            <a:pPr eaLnBrk="0" hangingPunct="0"/>
            <a:r>
              <a:rPr lang="en-US" sz="1600" b="1" dirty="0">
                <a:solidFill>
                  <a:srgbClr val="00B0F0"/>
                </a:solidFill>
              </a:rPr>
              <a:t>DHCP - </a:t>
            </a:r>
            <a:r>
              <a:rPr lang="en-US" sz="1600" dirty="0"/>
              <a:t>Dynamic Host Configuration Protocol (DHCP) is a client/server protocol that automatically provides an Internet Protocol (IP) host with its IP address and other related configuration information such as the subnet mask and default gateway.</a:t>
            </a:r>
            <a:endParaRPr lang="en-US" sz="1600" b="1" dirty="0">
              <a:solidFill>
                <a:srgbClr val="00B0F0"/>
              </a:solidFill>
            </a:endParaRPr>
          </a:p>
          <a:p>
            <a:pPr eaLnBrk="0" hangingPunct="0"/>
            <a:endParaRPr lang="en-US" sz="1600" b="1" dirty="0">
              <a:solidFill>
                <a:srgbClr val="00B0F0"/>
              </a:solidFill>
            </a:endParaRPr>
          </a:p>
          <a:p>
            <a:pPr eaLnBrk="0" hangingPunct="0"/>
            <a:r>
              <a:rPr lang="en-US" sz="1600" b="1" dirty="0">
                <a:solidFill>
                  <a:srgbClr val="00B0F0"/>
                </a:solidFill>
              </a:rPr>
              <a:t>NAT - </a:t>
            </a:r>
            <a:r>
              <a:rPr lang="en-US" sz="1600" dirty="0"/>
              <a:t>Network address translation (NAT) is a method of remapping one IP address space into another. Usually a firewall with public address inside a private network allows access to private VMs from internet using the NAT.  The main use of NAT is to limit the number of public IP addresses for both economy and security purposes. </a:t>
            </a:r>
          </a:p>
          <a:p>
            <a:pPr eaLnBrk="0" hangingPunct="0"/>
            <a:endParaRPr lang="en-US" sz="1600" b="1" dirty="0">
              <a:solidFill>
                <a:srgbClr val="00B0F0"/>
              </a:solidFill>
            </a:endParaRPr>
          </a:p>
          <a:p>
            <a:pPr eaLnBrk="0" hangingPunct="0"/>
            <a:r>
              <a:rPr lang="en-US" sz="1600" b="1" dirty="0">
                <a:solidFill>
                  <a:srgbClr val="00B0F0"/>
                </a:solidFill>
              </a:rPr>
              <a:t>Network </a:t>
            </a:r>
            <a:r>
              <a:rPr lang="en-US" sz="1600" b="1" dirty="0" err="1">
                <a:solidFill>
                  <a:srgbClr val="00B0F0"/>
                </a:solidFill>
              </a:rPr>
              <a:t>GateWay</a:t>
            </a:r>
            <a:r>
              <a:rPr lang="en-US" sz="1600" b="1" dirty="0">
                <a:solidFill>
                  <a:srgbClr val="00B0F0"/>
                </a:solidFill>
              </a:rPr>
              <a:t> - </a:t>
            </a:r>
            <a:r>
              <a:rPr lang="en-US" sz="1600" dirty="0"/>
              <a:t>A gateway is a node (router) in a computer network, a key stopping point for data on its way to or from other networks. A network gateway is an internetworking system capable of joining together two networks that use different base protocols.</a:t>
            </a:r>
          </a:p>
          <a:p>
            <a:pPr eaLnBrk="0" hangingPunct="0"/>
            <a:endParaRPr lang="en-US" sz="1600" b="1" dirty="0">
              <a:solidFill>
                <a:srgbClr val="00B0F0"/>
              </a:solidFill>
            </a:endParaRPr>
          </a:p>
          <a:p>
            <a:pPr eaLnBrk="0" hangingPunct="0"/>
            <a:r>
              <a:rPr lang="en-US" sz="1600" b="1" dirty="0">
                <a:solidFill>
                  <a:srgbClr val="00B0F0"/>
                </a:solidFill>
              </a:rPr>
              <a:t>DNS - </a:t>
            </a:r>
            <a:r>
              <a:rPr lang="en-US" sz="1600" dirty="0"/>
              <a:t>The Domain Name System is a  naming system for computers, services, or other resources connected to the Internet or a private network. </a:t>
            </a:r>
          </a:p>
          <a:p>
            <a:pPr eaLnBrk="0" hangingPunct="0"/>
            <a:endParaRPr lang="en-US" sz="1600" b="1" dirty="0">
              <a:solidFill>
                <a:srgbClr val="00B0F0"/>
              </a:solidFill>
            </a:endParaRPr>
          </a:p>
          <a:p>
            <a:pPr eaLnBrk="0" hangingPunct="0"/>
            <a:endParaRPr lang="en-US" sz="1600" dirty="0"/>
          </a:p>
          <a:p>
            <a:pPr eaLnBrk="0" hangingPunct="0"/>
            <a:endParaRPr lang="en-US" sz="1600" dirty="0"/>
          </a:p>
          <a:p>
            <a:pPr eaLnBrk="0" hangingPunct="0"/>
            <a:endParaRPr lang="en-US" sz="1600" b="1" dirty="0">
              <a:solidFill>
                <a:srgbClr val="00B0F0"/>
              </a:solidFill>
            </a:endParaRPr>
          </a:p>
        </p:txBody>
      </p:sp>
    </p:spTree>
    <p:extLst>
      <p:ext uri="{BB962C8B-B14F-4D97-AF65-F5344CB8AC3E}">
        <p14:creationId xmlns:p14="http://schemas.microsoft.com/office/powerpoint/2010/main" val="16541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Azure Network</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287676" y="909578"/>
            <a:ext cx="8703924" cy="5724644"/>
          </a:xfrm>
          <a:prstGeom prst="rect">
            <a:avLst/>
          </a:prstGeom>
          <a:noFill/>
          <a:ln w="9525">
            <a:noFill/>
            <a:miter lim="800000"/>
            <a:headEnd/>
            <a:tailEnd/>
          </a:ln>
        </p:spPr>
        <p:txBody>
          <a:bodyPr wrap="square" rtlCol="0">
            <a:prstTxWarp prst="textNoShape">
              <a:avLst/>
            </a:prstTxWarp>
            <a:spAutoFit/>
          </a:bodyPr>
          <a:lstStyle/>
          <a:p>
            <a:pPr eaLnBrk="0" hangingPunct="0"/>
            <a:r>
              <a:rPr lang="en-US" sz="1600" dirty="0"/>
              <a:t>We can create our own Network in Azure with </a:t>
            </a:r>
            <a:r>
              <a:rPr lang="en-US" sz="1600" dirty="0" err="1"/>
              <a:t>Vnet</a:t>
            </a:r>
            <a:r>
              <a:rPr lang="en-US" sz="1600" dirty="0"/>
              <a:t>.  It helps to securely connect Azure resources to each other.  </a:t>
            </a:r>
          </a:p>
          <a:p>
            <a:pPr eaLnBrk="0" hangingPunct="0"/>
            <a:endParaRPr lang="en-US" sz="1600" dirty="0"/>
          </a:p>
          <a:p>
            <a:pPr eaLnBrk="0" hangingPunct="0"/>
            <a:r>
              <a:rPr lang="en-US" sz="1600" b="1" dirty="0">
                <a:solidFill>
                  <a:srgbClr val="00B0F0"/>
                </a:solidFill>
              </a:rPr>
              <a:t>The </a:t>
            </a:r>
            <a:r>
              <a:rPr lang="en-US" sz="1600" b="1" dirty="0" err="1">
                <a:solidFill>
                  <a:srgbClr val="00B0F0"/>
                </a:solidFill>
              </a:rPr>
              <a:t>Vnet</a:t>
            </a:r>
            <a:r>
              <a:rPr lang="en-US" sz="1600" b="1" dirty="0">
                <a:solidFill>
                  <a:srgbClr val="00B0F0"/>
                </a:solidFill>
              </a:rPr>
              <a:t> capabilities</a:t>
            </a:r>
          </a:p>
          <a:p>
            <a:pPr eaLnBrk="0" hangingPunct="0"/>
            <a:endParaRPr lang="en-US" sz="1500" b="1"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Isolation – </a:t>
            </a:r>
            <a:r>
              <a:rPr lang="en-US" sz="1500" dirty="0" err="1">
                <a:solidFill>
                  <a:schemeClr val="accent3">
                    <a:lumMod val="50000"/>
                  </a:schemeClr>
                </a:solidFill>
                <a:latin typeface="Segoe UI" pitchFamily="34" charset="0"/>
                <a:ea typeface="Segoe UI" pitchFamily="34" charset="0"/>
                <a:cs typeface="Segoe UI" pitchFamily="34" charset="0"/>
              </a:rPr>
              <a:t>Vnets</a:t>
            </a:r>
            <a:r>
              <a:rPr lang="en-US" sz="1500" dirty="0">
                <a:solidFill>
                  <a:schemeClr val="accent3">
                    <a:lumMod val="50000"/>
                  </a:schemeClr>
                </a:solidFill>
                <a:latin typeface="Segoe UI" pitchFamily="34" charset="0"/>
                <a:ea typeface="Segoe UI" pitchFamily="34" charset="0"/>
                <a:cs typeface="Segoe UI" pitchFamily="34" charset="0"/>
              </a:rPr>
              <a:t> are created with CIDR address blocks.  Also we can segment a </a:t>
            </a:r>
            <a:r>
              <a:rPr lang="en-US" sz="1500" dirty="0" err="1">
                <a:solidFill>
                  <a:schemeClr val="accent3">
                    <a:lumMod val="50000"/>
                  </a:schemeClr>
                </a:solidFill>
                <a:latin typeface="Segoe UI" pitchFamily="34" charset="0"/>
                <a:ea typeface="Segoe UI" pitchFamily="34" charset="0"/>
                <a:cs typeface="Segoe UI" pitchFamily="34" charset="0"/>
              </a:rPr>
              <a:t>VNet</a:t>
            </a:r>
            <a:r>
              <a:rPr lang="en-US" sz="1500" dirty="0">
                <a:solidFill>
                  <a:schemeClr val="accent3">
                    <a:lumMod val="50000"/>
                  </a:schemeClr>
                </a:solidFill>
                <a:latin typeface="Segoe UI" pitchFamily="34" charset="0"/>
                <a:ea typeface="Segoe UI" pitchFamily="34" charset="0"/>
                <a:cs typeface="Segoe UI" pitchFamily="34" charset="0"/>
              </a:rPr>
              <a:t> into multiple subnets. </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Name Resolution -</a:t>
            </a:r>
            <a:r>
              <a:rPr lang="en-US" sz="1500" dirty="0">
                <a:solidFill>
                  <a:schemeClr val="accent3">
                    <a:lumMod val="50000"/>
                  </a:schemeClr>
                </a:solidFill>
                <a:latin typeface="Segoe UI" pitchFamily="34" charset="0"/>
                <a:ea typeface="Segoe UI" pitchFamily="34" charset="0"/>
                <a:cs typeface="Segoe UI" pitchFamily="34" charset="0"/>
              </a:rPr>
              <a:t> Azure provides internal name resolution for VMs and Cloud Services role instances connected to a </a:t>
            </a:r>
            <a:r>
              <a:rPr lang="en-US" sz="1500" dirty="0" err="1">
                <a:solidFill>
                  <a:schemeClr val="accent3">
                    <a:lumMod val="50000"/>
                  </a:schemeClr>
                </a:solidFill>
                <a:latin typeface="Segoe UI" pitchFamily="34" charset="0"/>
                <a:ea typeface="Segoe UI" pitchFamily="34" charset="0"/>
                <a:cs typeface="Segoe UI" pitchFamily="34" charset="0"/>
              </a:rPr>
              <a:t>VNet</a:t>
            </a:r>
            <a:r>
              <a:rPr lang="en-US" sz="1500" dirty="0">
                <a:solidFill>
                  <a:schemeClr val="accent3">
                    <a:lumMod val="50000"/>
                  </a:schemeClr>
                </a:solidFill>
                <a:latin typeface="Segoe UI" pitchFamily="34" charset="0"/>
                <a:ea typeface="Segoe UI" pitchFamily="34" charset="0"/>
                <a:cs typeface="Segoe UI" pitchFamily="34" charset="0"/>
              </a:rPr>
              <a:t>.   We can configure a </a:t>
            </a:r>
            <a:r>
              <a:rPr lang="en-US" sz="1500" dirty="0" err="1">
                <a:solidFill>
                  <a:schemeClr val="accent3">
                    <a:lumMod val="50000"/>
                  </a:schemeClr>
                </a:solidFill>
                <a:latin typeface="Segoe UI" pitchFamily="34" charset="0"/>
                <a:ea typeface="Segoe UI" pitchFamily="34" charset="0"/>
                <a:cs typeface="Segoe UI" pitchFamily="34" charset="0"/>
              </a:rPr>
              <a:t>VNet</a:t>
            </a:r>
            <a:r>
              <a:rPr lang="en-US" sz="1500" dirty="0">
                <a:solidFill>
                  <a:schemeClr val="accent3">
                    <a:lumMod val="50000"/>
                  </a:schemeClr>
                </a:solidFill>
                <a:latin typeface="Segoe UI" pitchFamily="34" charset="0"/>
                <a:ea typeface="Segoe UI" pitchFamily="34" charset="0"/>
                <a:cs typeface="Segoe UI" pitchFamily="34" charset="0"/>
              </a:rPr>
              <a:t> to use our own DNS servers, instead of using Azure internal name resolution.</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Inter Connectivity - </a:t>
            </a:r>
            <a:r>
              <a:rPr lang="en-US" sz="1500" dirty="0">
                <a:solidFill>
                  <a:schemeClr val="accent3">
                    <a:lumMod val="50000"/>
                  </a:schemeClr>
                </a:solidFill>
                <a:latin typeface="Segoe UI" pitchFamily="34" charset="0"/>
                <a:ea typeface="Segoe UI" pitchFamily="34" charset="0"/>
                <a:cs typeface="Segoe UI" pitchFamily="34" charset="0"/>
              </a:rPr>
              <a:t>VMs and Cloud Services role instances connected to a </a:t>
            </a:r>
            <a:r>
              <a:rPr lang="en-US" sz="1500" dirty="0" err="1">
                <a:solidFill>
                  <a:schemeClr val="accent3">
                    <a:lumMod val="50000"/>
                  </a:schemeClr>
                </a:solidFill>
                <a:latin typeface="Segoe UI" pitchFamily="34" charset="0"/>
                <a:ea typeface="Segoe UI" pitchFamily="34" charset="0"/>
                <a:cs typeface="Segoe UI" pitchFamily="34" charset="0"/>
              </a:rPr>
              <a:t>VNet</a:t>
            </a:r>
            <a:r>
              <a:rPr lang="en-US" sz="1500" dirty="0">
                <a:solidFill>
                  <a:schemeClr val="accent3">
                    <a:lumMod val="50000"/>
                  </a:schemeClr>
                </a:solidFill>
                <a:latin typeface="Segoe UI" pitchFamily="34" charset="0"/>
                <a:ea typeface="Segoe UI" pitchFamily="34" charset="0"/>
                <a:cs typeface="Segoe UI" pitchFamily="34" charset="0"/>
              </a:rPr>
              <a:t> have access to the Internet, by default.</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Intra Connectivity - </a:t>
            </a:r>
            <a:r>
              <a:rPr lang="en-US" sz="1500" dirty="0">
                <a:solidFill>
                  <a:schemeClr val="accent3">
                    <a:lumMod val="50000"/>
                  </a:schemeClr>
                </a:solidFill>
                <a:latin typeface="Segoe UI" pitchFamily="34" charset="0"/>
                <a:ea typeface="Segoe UI" pitchFamily="34" charset="0"/>
                <a:cs typeface="Segoe UI" pitchFamily="34" charset="0"/>
              </a:rPr>
              <a:t>Azure provides default routing between subnets, </a:t>
            </a:r>
            <a:r>
              <a:rPr lang="en-US" sz="1500" dirty="0" err="1">
                <a:solidFill>
                  <a:schemeClr val="accent3">
                    <a:lumMod val="50000"/>
                  </a:schemeClr>
                </a:solidFill>
                <a:latin typeface="Segoe UI" pitchFamily="34" charset="0"/>
                <a:ea typeface="Segoe UI" pitchFamily="34" charset="0"/>
                <a:cs typeface="Segoe UI" pitchFamily="34" charset="0"/>
              </a:rPr>
              <a:t>VNets</a:t>
            </a:r>
            <a:r>
              <a:rPr lang="en-US" sz="1500" dirty="0">
                <a:solidFill>
                  <a:schemeClr val="accent3">
                    <a:lumMod val="50000"/>
                  </a:schemeClr>
                </a:solidFill>
                <a:latin typeface="Segoe UI" pitchFamily="34" charset="0"/>
                <a:ea typeface="Segoe UI" pitchFamily="34" charset="0"/>
                <a:cs typeface="Segoe UI" pitchFamily="34" charset="0"/>
              </a:rPr>
              <a:t>, and other networks connected through S2S/</a:t>
            </a:r>
            <a:r>
              <a:rPr lang="en-US" sz="1500" dirty="0" err="1">
                <a:solidFill>
                  <a:schemeClr val="accent3">
                    <a:lumMod val="50000"/>
                  </a:schemeClr>
                </a:solidFill>
                <a:latin typeface="Segoe UI" pitchFamily="34" charset="0"/>
                <a:ea typeface="Segoe UI" pitchFamily="34" charset="0"/>
                <a:cs typeface="Segoe UI" pitchFamily="34" charset="0"/>
              </a:rPr>
              <a:t>ExpressRoute</a:t>
            </a:r>
            <a:r>
              <a:rPr lang="en-US" sz="1500" dirty="0">
                <a:solidFill>
                  <a:schemeClr val="accent3">
                    <a:lumMod val="50000"/>
                  </a:schemeClr>
                </a:solidFill>
                <a:latin typeface="Segoe UI" pitchFamily="34" charset="0"/>
                <a:ea typeface="Segoe UI" pitchFamily="34" charset="0"/>
                <a:cs typeface="Segoe UI" pitchFamily="34" charset="0"/>
              </a:rPr>
              <a:t>/Peering.   So the resources can connect to each other using private IP addresses,</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Filter - </a:t>
            </a:r>
            <a:r>
              <a:rPr lang="en-US" sz="1500" dirty="0">
                <a:solidFill>
                  <a:schemeClr val="accent3">
                    <a:lumMod val="50000"/>
                  </a:schemeClr>
                </a:solidFill>
                <a:latin typeface="Segoe UI" pitchFamily="34" charset="0"/>
                <a:ea typeface="Segoe UI" pitchFamily="34" charset="0"/>
                <a:cs typeface="Segoe UI" pitchFamily="34" charset="0"/>
              </a:rPr>
              <a:t>Network traffic can be filtered inbound and outbound by source IP address and port, destination IP address and port, and protocol.</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b="1" dirty="0">
                <a:solidFill>
                  <a:schemeClr val="accent3">
                    <a:lumMod val="50000"/>
                  </a:schemeClr>
                </a:solidFill>
                <a:latin typeface="Segoe UI" pitchFamily="34" charset="0"/>
                <a:ea typeface="Segoe UI" pitchFamily="34" charset="0"/>
                <a:cs typeface="Segoe UI" pitchFamily="34" charset="0"/>
              </a:rPr>
              <a:t>Routing - </a:t>
            </a:r>
            <a:r>
              <a:rPr lang="en-US" sz="1600" dirty="0"/>
              <a:t>Azure's comes with default routing.  But we can use our own routes, or BGP routes through a network gateway.</a:t>
            </a:r>
            <a:endParaRPr lang="en-US" sz="1500" dirty="0">
              <a:solidFill>
                <a:schemeClr val="accent1">
                  <a:lumMod val="7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2822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Network Interface (NIC)</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287676" y="907732"/>
            <a:ext cx="8703924" cy="5863144"/>
          </a:xfrm>
          <a:prstGeom prst="rect">
            <a:avLst/>
          </a:prstGeom>
          <a:noFill/>
          <a:ln w="9525">
            <a:noFill/>
            <a:miter lim="800000"/>
            <a:headEnd/>
            <a:tailEnd/>
          </a:ln>
        </p:spPr>
        <p:txBody>
          <a:bodyPr wrap="square" rtlCol="0">
            <a:prstTxWarp prst="textNoShape">
              <a:avLst/>
            </a:prstTxWarp>
            <a:spAutoFit/>
          </a:bodyPr>
          <a:lstStyle/>
          <a:p>
            <a:pPr eaLnBrk="0" hangingPunct="0"/>
            <a:r>
              <a:rPr lang="en-US" sz="1600" dirty="0"/>
              <a:t>NIC allows an Azure Virtual Machine (VM) to communicate with Internet, Azure, and on-premises resources.  While Creating NIC in Azure we need to provide Virtual network, Subnet and Private IP.</a:t>
            </a:r>
          </a:p>
          <a:p>
            <a:pPr eaLnBrk="0" hangingPunct="0"/>
            <a:endParaRPr lang="en-US" sz="1600" dirty="0"/>
          </a:p>
          <a:p>
            <a:pPr marL="742950" lvl="1" indent="-285750" eaLnBrk="0" hangingPunct="0">
              <a:buFont typeface="Arial" panose="020B0604020202020204" pitchFamily="34" charset="0"/>
              <a:buChar char="•"/>
            </a:pPr>
            <a:r>
              <a:rPr lang="en-US" sz="1600" dirty="0"/>
              <a:t>Each VM size has a limit for the total number of NICs from 2 to 8</a:t>
            </a:r>
          </a:p>
          <a:p>
            <a:pPr marL="742950" lvl="1" indent="-285750" eaLnBrk="0" hangingPunct="0">
              <a:buFont typeface="Arial" panose="020B0604020202020204" pitchFamily="34" charset="0"/>
              <a:buChar char="•"/>
            </a:pPr>
            <a:endParaRPr lang="en-US" sz="1600" dirty="0"/>
          </a:p>
          <a:p>
            <a:pPr marL="742950" lvl="1" indent="-285750" eaLnBrk="0" hangingPunct="0">
              <a:buFont typeface="Arial" panose="020B0604020202020204" pitchFamily="34" charset="0"/>
              <a:buChar char="•"/>
            </a:pPr>
            <a:r>
              <a:rPr lang="en-US" sz="1600" dirty="0"/>
              <a:t>All network interfaces in a VM must connected to the same </a:t>
            </a:r>
            <a:r>
              <a:rPr lang="en-US" sz="1600" dirty="0" err="1"/>
              <a:t>VNet</a:t>
            </a:r>
            <a:r>
              <a:rPr lang="en-US" sz="1600" dirty="0"/>
              <a:t>.</a:t>
            </a:r>
          </a:p>
          <a:p>
            <a:pPr marL="742950" lvl="1" indent="-285750" eaLnBrk="0" hangingPunct="0">
              <a:buFont typeface="Arial" panose="020B0604020202020204" pitchFamily="34" charset="0"/>
              <a:buChar char="•"/>
            </a:pPr>
            <a:endParaRPr lang="en-US" sz="1600" dirty="0"/>
          </a:p>
          <a:p>
            <a:pPr marL="742950" lvl="1" indent="-285750" eaLnBrk="0" hangingPunct="0">
              <a:buFont typeface="Arial" panose="020B0604020202020204" pitchFamily="34" charset="0"/>
              <a:buChar char="•"/>
            </a:pPr>
            <a:r>
              <a:rPr lang="en-US" sz="1600" dirty="0"/>
              <a:t>We can create VM with any number of network interfaces and remove it any time, but the VM should always have at least one network interface.</a:t>
            </a:r>
          </a:p>
          <a:p>
            <a:pPr marL="742950" lvl="1" indent="-285750" eaLnBrk="0" hangingPunct="0">
              <a:buFont typeface="Arial" panose="020B0604020202020204" pitchFamily="34" charset="0"/>
              <a:buChar char="•"/>
            </a:pPr>
            <a:endParaRPr lang="en-US" sz="1600" dirty="0"/>
          </a:p>
          <a:p>
            <a:pPr marL="742950" lvl="1" indent="-285750" eaLnBrk="0" hangingPunct="0">
              <a:buFont typeface="Arial" panose="020B0604020202020204" pitchFamily="34" charset="0"/>
              <a:buChar char="•"/>
            </a:pPr>
            <a:r>
              <a:rPr lang="en-US" sz="1600" dirty="0"/>
              <a:t>Since secondary network interfaces aren't assigned a default gateway, they cannot communicate with resources outside of their subnet. Need to add routes to the operating system for secondary NIC.</a:t>
            </a:r>
          </a:p>
          <a:p>
            <a:pPr marL="742950" lvl="1" indent="-285750" eaLnBrk="0" hangingPunct="0">
              <a:buFont typeface="Arial" panose="020B0604020202020204" pitchFamily="34" charset="0"/>
              <a:buChar char="•"/>
            </a:pPr>
            <a:endParaRPr lang="en-US" sz="1600" dirty="0"/>
          </a:p>
          <a:p>
            <a:pPr marL="742950" lvl="1" indent="-285750" eaLnBrk="0" hangingPunct="0">
              <a:buFont typeface="Arial" panose="020B0604020202020204" pitchFamily="34" charset="0"/>
              <a:buChar char="•"/>
            </a:pPr>
            <a:r>
              <a:rPr lang="en-US" sz="1600" dirty="0"/>
              <a:t>By default, all outbound traffic from the VM is sent out the IP address assigned to the primary IP configuration of the primary network interface. We can control which IP address is used for outbound traffic within the VM's operating system.</a:t>
            </a:r>
          </a:p>
          <a:p>
            <a:pPr marL="742950" lvl="1" indent="-285750" eaLnBrk="0" hangingPunct="0">
              <a:buFont typeface="Arial" panose="020B0604020202020204" pitchFamily="34" charset="0"/>
              <a:buChar char="•"/>
            </a:pPr>
            <a:endParaRPr lang="en-US" sz="1600" dirty="0"/>
          </a:p>
          <a:p>
            <a:pPr marL="742950" lvl="1" indent="-285750" eaLnBrk="0" hangingPunct="0">
              <a:lnSpc>
                <a:spcPct val="150000"/>
              </a:lnSpc>
              <a:buFont typeface="Arial" panose="020B0604020202020204" pitchFamily="34" charset="0"/>
              <a:buChar char="•"/>
            </a:pPr>
            <a:r>
              <a:rPr lang="en-US" sz="1600" dirty="0"/>
              <a:t>The portal does not allow you to</a:t>
            </a:r>
          </a:p>
          <a:p>
            <a:pPr marL="1200150" lvl="2" indent="-285750" eaLnBrk="0" hangingPunct="0">
              <a:lnSpc>
                <a:spcPct val="150000"/>
              </a:lnSpc>
              <a:buFont typeface="Arial" panose="020B0604020202020204" pitchFamily="34" charset="0"/>
              <a:buChar char="•"/>
            </a:pPr>
            <a:r>
              <a:rPr lang="en-US" sz="1400" dirty="0"/>
              <a:t>Attach an existing network interface when creating the VM</a:t>
            </a:r>
          </a:p>
          <a:p>
            <a:pPr marL="1200150" lvl="2" indent="-285750" eaLnBrk="0" hangingPunct="0">
              <a:lnSpc>
                <a:spcPct val="150000"/>
              </a:lnSpc>
              <a:buFont typeface="Arial" panose="020B0604020202020204" pitchFamily="34" charset="0"/>
              <a:buChar char="•"/>
            </a:pPr>
            <a:r>
              <a:rPr lang="en-US" sz="1400" dirty="0"/>
              <a:t>Create a VM with multiple network interfaces</a:t>
            </a:r>
          </a:p>
          <a:p>
            <a:pPr marL="1200150" lvl="2" indent="-285750" eaLnBrk="0" hangingPunct="0">
              <a:lnSpc>
                <a:spcPct val="150000"/>
              </a:lnSpc>
              <a:buFont typeface="Arial" panose="020B0604020202020204" pitchFamily="34" charset="0"/>
              <a:buChar char="•"/>
            </a:pPr>
            <a:r>
              <a:rPr lang="en-US" sz="1400" dirty="0"/>
              <a:t>Specify a name for the network interface</a:t>
            </a:r>
          </a:p>
        </p:txBody>
      </p:sp>
    </p:spTree>
    <p:extLst>
      <p:ext uri="{BB962C8B-B14F-4D97-AF65-F5344CB8AC3E}">
        <p14:creationId xmlns:p14="http://schemas.microsoft.com/office/powerpoint/2010/main" val="78378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Public IPs</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220038" y="838200"/>
            <a:ext cx="8703924" cy="4739759"/>
          </a:xfrm>
          <a:prstGeom prst="rect">
            <a:avLst/>
          </a:prstGeom>
          <a:noFill/>
          <a:ln w="9525">
            <a:noFill/>
            <a:miter lim="800000"/>
            <a:headEnd/>
            <a:tailEnd/>
          </a:ln>
        </p:spPr>
        <p:txBody>
          <a:bodyPr wrap="square" rtlCol="0">
            <a:prstTxWarp prst="textNoShape">
              <a:avLst/>
            </a:prstTxWarp>
            <a:spAutoFit/>
          </a:bodyPr>
          <a:lstStyle/>
          <a:p>
            <a:pPr eaLnBrk="0" hangingPunct="0"/>
            <a:r>
              <a:rPr lang="en-US" sz="1600" b="1" dirty="0">
                <a:solidFill>
                  <a:srgbClr val="00B0F0"/>
                </a:solidFill>
              </a:rPr>
              <a:t>Public IP Address</a:t>
            </a:r>
          </a:p>
          <a:p>
            <a:pPr eaLnBrk="0" hangingPunct="0"/>
            <a:endParaRPr lang="en-US" sz="1600" b="1" dirty="0">
              <a:solidFill>
                <a:srgbClr val="00B0F0"/>
              </a:solidFill>
            </a:endParaRPr>
          </a:p>
          <a:p>
            <a:pPr eaLnBrk="0" hangingPunct="0"/>
            <a:r>
              <a:rPr lang="en-US" sz="1500" dirty="0">
                <a:solidFill>
                  <a:schemeClr val="accent3">
                    <a:lumMod val="50000"/>
                  </a:schemeClr>
                </a:solidFill>
                <a:latin typeface="Segoe UI" pitchFamily="34" charset="0"/>
                <a:ea typeface="Segoe UI" pitchFamily="34" charset="0"/>
                <a:cs typeface="Segoe UI" pitchFamily="34" charset="0"/>
              </a:rPr>
              <a:t>Used for communication with the Internet, including Azure public-facing services.  We can associate the public IP with</a:t>
            </a:r>
          </a:p>
          <a:p>
            <a:pPr eaLnBrk="0" hangingPunct="0"/>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dirty="0">
                <a:solidFill>
                  <a:schemeClr val="accent3">
                    <a:lumMod val="50000"/>
                  </a:schemeClr>
                </a:solidFill>
                <a:latin typeface="Segoe UI" pitchFamily="34" charset="0"/>
                <a:ea typeface="Segoe UI" pitchFamily="34" charset="0"/>
                <a:cs typeface="Segoe UI" pitchFamily="34" charset="0"/>
              </a:rPr>
              <a:t>Virtual machines (VM)</a:t>
            </a:r>
          </a:p>
          <a:p>
            <a:pPr marL="742950" lvl="1" indent="-285750" eaLnBrk="0" hangingPunct="0">
              <a:buFont typeface="Arial" panose="020B0604020202020204" pitchFamily="34" charset="0"/>
              <a:buChar char="•"/>
            </a:pPr>
            <a:r>
              <a:rPr lang="en-US" sz="1500" dirty="0">
                <a:solidFill>
                  <a:schemeClr val="accent3">
                    <a:lumMod val="50000"/>
                  </a:schemeClr>
                </a:solidFill>
                <a:latin typeface="Segoe UI" pitchFamily="34" charset="0"/>
                <a:ea typeface="Segoe UI" pitchFamily="34" charset="0"/>
                <a:cs typeface="Segoe UI" pitchFamily="34" charset="0"/>
              </a:rPr>
              <a:t>Internet-facing load balancers</a:t>
            </a:r>
          </a:p>
          <a:p>
            <a:pPr marL="742950" lvl="1" indent="-285750" eaLnBrk="0" hangingPunct="0">
              <a:buFont typeface="Arial" panose="020B0604020202020204" pitchFamily="34" charset="0"/>
              <a:buChar char="•"/>
            </a:pPr>
            <a:r>
              <a:rPr lang="en-US" sz="1500" dirty="0">
                <a:solidFill>
                  <a:schemeClr val="accent3">
                    <a:lumMod val="50000"/>
                  </a:schemeClr>
                </a:solidFill>
                <a:latin typeface="Segoe UI" pitchFamily="34" charset="0"/>
                <a:ea typeface="Segoe UI" pitchFamily="34" charset="0"/>
                <a:cs typeface="Segoe UI" pitchFamily="34" charset="0"/>
              </a:rPr>
              <a:t>VPN gateways</a:t>
            </a:r>
          </a:p>
          <a:p>
            <a:pPr marL="742950" lvl="1" indent="-285750" eaLnBrk="0" hangingPunct="0">
              <a:buFont typeface="Arial" panose="020B0604020202020204" pitchFamily="34" charset="0"/>
              <a:buChar char="•"/>
            </a:pPr>
            <a:r>
              <a:rPr lang="en-US" sz="1500" dirty="0">
                <a:solidFill>
                  <a:schemeClr val="accent3">
                    <a:lumMod val="50000"/>
                  </a:schemeClr>
                </a:solidFill>
                <a:latin typeface="Segoe UI" pitchFamily="34" charset="0"/>
                <a:ea typeface="Segoe UI" pitchFamily="34" charset="0"/>
                <a:cs typeface="Segoe UI" pitchFamily="34" charset="0"/>
              </a:rPr>
              <a:t>Application gateways</a:t>
            </a:r>
          </a:p>
          <a:p>
            <a:pPr eaLnBrk="0" hangingPunct="0"/>
            <a:endParaRPr lang="en-US" sz="1500" dirty="0">
              <a:solidFill>
                <a:schemeClr val="accent3">
                  <a:lumMod val="50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Dynamic</a:t>
            </a:r>
            <a:r>
              <a:rPr lang="en-US" sz="1500" dirty="0">
                <a:solidFill>
                  <a:schemeClr val="accent3">
                    <a:lumMod val="50000"/>
                  </a:schemeClr>
                </a:solidFill>
                <a:latin typeface="Segoe UI" pitchFamily="34" charset="0"/>
                <a:ea typeface="Segoe UI" pitchFamily="34" charset="0"/>
                <a:cs typeface="Segoe UI" pitchFamily="34" charset="0"/>
              </a:rPr>
              <a:t> - The default allocation method is dynamic. IP address is not allocated at the time of its creation. Instead, the public IP address is allocated when we start the associated resource.  Once we start and stop the associated resource the IP get change. </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Static</a:t>
            </a:r>
            <a:r>
              <a:rPr lang="en-US" sz="1500" dirty="0">
                <a:solidFill>
                  <a:schemeClr val="accent3">
                    <a:lumMod val="50000"/>
                  </a:schemeClr>
                </a:solidFill>
                <a:latin typeface="Segoe UI" pitchFamily="34" charset="0"/>
                <a:ea typeface="Segoe UI" pitchFamily="34" charset="0"/>
                <a:cs typeface="Segoe UI" pitchFamily="34" charset="0"/>
              </a:rPr>
              <a:t> – The IP address is allocated at the time of creation it self and will not change until delete.</a:t>
            </a:r>
          </a:p>
          <a:p>
            <a:pPr marL="742950" lvl="1" indent="-285750" eaLnBrk="0" hangingPunct="0">
              <a:buFont typeface="Arial" panose="020B0604020202020204" pitchFamily="34" charset="0"/>
              <a:buChar char="•"/>
            </a:pPr>
            <a:r>
              <a:rPr lang="en-US" sz="1500" dirty="0">
                <a:solidFill>
                  <a:schemeClr val="accent3">
                    <a:lumMod val="50000"/>
                  </a:schemeClr>
                </a:solidFill>
                <a:latin typeface="Segoe UI" pitchFamily="34" charset="0"/>
                <a:ea typeface="Segoe UI" pitchFamily="34" charset="0"/>
                <a:cs typeface="Segoe UI" pitchFamily="34" charset="0"/>
              </a:rPr>
              <a:t>Firewall rules written with </a:t>
            </a:r>
            <a:r>
              <a:rPr lang="en-US" sz="1500" dirty="0" err="1">
                <a:solidFill>
                  <a:schemeClr val="accent3">
                    <a:lumMod val="50000"/>
                  </a:schemeClr>
                </a:solidFill>
                <a:latin typeface="Segoe UI" pitchFamily="34" charset="0"/>
                <a:ea typeface="Segoe UI" pitchFamily="34" charset="0"/>
                <a:cs typeface="Segoe UI" pitchFamily="34" charset="0"/>
              </a:rPr>
              <a:t>ip</a:t>
            </a:r>
            <a:r>
              <a:rPr lang="en-US" sz="1500" dirty="0">
                <a:solidFill>
                  <a:schemeClr val="accent3">
                    <a:lumMod val="50000"/>
                  </a:schemeClr>
                </a:solidFill>
                <a:latin typeface="Segoe UI" pitchFamily="34" charset="0"/>
                <a:ea typeface="Segoe UI" pitchFamily="34" charset="0"/>
                <a:cs typeface="Segoe UI" pitchFamily="34" charset="0"/>
              </a:rPr>
              <a:t>.</a:t>
            </a:r>
          </a:p>
          <a:p>
            <a:pPr marL="742950" lvl="1" indent="-285750" eaLnBrk="0" hangingPunct="0">
              <a:buFont typeface="Arial" panose="020B0604020202020204" pitchFamily="34" charset="0"/>
              <a:buChar char="•"/>
            </a:pPr>
            <a:r>
              <a:rPr lang="en-US" sz="1500" dirty="0">
                <a:solidFill>
                  <a:schemeClr val="accent3">
                    <a:lumMod val="50000"/>
                  </a:schemeClr>
                </a:solidFill>
                <a:latin typeface="Segoe UI" pitchFamily="34" charset="0"/>
                <a:ea typeface="Segoe UI" pitchFamily="34" charset="0"/>
                <a:cs typeface="Segoe UI" pitchFamily="34" charset="0"/>
              </a:rPr>
              <a:t>DNS name resolution with A records.</a:t>
            </a:r>
          </a:p>
          <a:p>
            <a:pPr marL="742950" lvl="1" indent="-285750" eaLnBrk="0" hangingPunct="0">
              <a:buFont typeface="Arial" panose="020B0604020202020204" pitchFamily="34" charset="0"/>
              <a:buChar char="•"/>
            </a:pPr>
            <a:r>
              <a:rPr lang="en-US" sz="1500" dirty="0">
                <a:solidFill>
                  <a:schemeClr val="accent3">
                    <a:lumMod val="50000"/>
                  </a:schemeClr>
                </a:solidFill>
                <a:latin typeface="Segoe UI" pitchFamily="34" charset="0"/>
                <a:ea typeface="Segoe UI" pitchFamily="34" charset="0"/>
                <a:cs typeface="Segoe UI" pitchFamily="34" charset="0"/>
              </a:rPr>
              <a:t>Other apps or services that use IP address to communicate.</a:t>
            </a:r>
          </a:p>
          <a:p>
            <a:pPr marL="742950" lvl="1" indent="-285750" eaLnBrk="0" hangingPunct="0">
              <a:buFont typeface="Arial" panose="020B0604020202020204" pitchFamily="34" charset="0"/>
              <a:buChar char="•"/>
            </a:pPr>
            <a:r>
              <a:rPr lang="en-US" sz="1500" dirty="0">
                <a:solidFill>
                  <a:schemeClr val="accent3">
                    <a:lumMod val="50000"/>
                  </a:schemeClr>
                </a:solidFill>
                <a:latin typeface="Segoe UI" pitchFamily="34" charset="0"/>
                <a:ea typeface="Segoe UI" pitchFamily="34" charset="0"/>
                <a:cs typeface="Segoe UI" pitchFamily="34" charset="0"/>
              </a:rPr>
              <a:t>SSL certificates linked to an IP address.</a:t>
            </a:r>
          </a:p>
          <a:p>
            <a:pPr eaLnBrk="0" hangingPunct="0"/>
            <a:endParaRPr lang="en-US" sz="1500" dirty="0">
              <a:solidFill>
                <a:schemeClr val="accent3">
                  <a:lumMod val="50000"/>
                </a:schemeClr>
              </a:solidFill>
              <a:latin typeface="Segoe UI" pitchFamily="34" charset="0"/>
              <a:ea typeface="Segoe UI" pitchFamily="34" charset="0"/>
              <a:cs typeface="Segoe UI" pitchFamily="34" charset="0"/>
            </a:endParaRPr>
          </a:p>
        </p:txBody>
      </p:sp>
      <p:pic>
        <p:nvPicPr>
          <p:cNvPr id="4" name="Picture 3"/>
          <p:cNvPicPr>
            <a:picLocks noChangeAspect="1"/>
          </p:cNvPicPr>
          <p:nvPr/>
        </p:nvPicPr>
        <p:blipFill>
          <a:blip r:embed="rId2"/>
          <a:stretch>
            <a:fillRect/>
          </a:stretch>
        </p:blipFill>
        <p:spPr>
          <a:xfrm>
            <a:off x="250745" y="5433883"/>
            <a:ext cx="4954086" cy="1321125"/>
          </a:xfrm>
          <a:prstGeom prst="rect">
            <a:avLst/>
          </a:prstGeom>
        </p:spPr>
      </p:pic>
    </p:spTree>
    <p:extLst>
      <p:ext uri="{BB962C8B-B14F-4D97-AF65-F5344CB8AC3E}">
        <p14:creationId xmlns:p14="http://schemas.microsoft.com/office/powerpoint/2010/main" val="124758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Private IPs</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220038" y="838200"/>
            <a:ext cx="8703924" cy="4047262"/>
          </a:xfrm>
          <a:prstGeom prst="rect">
            <a:avLst/>
          </a:prstGeom>
          <a:noFill/>
          <a:ln w="9525">
            <a:noFill/>
            <a:miter lim="800000"/>
            <a:headEnd/>
            <a:tailEnd/>
          </a:ln>
        </p:spPr>
        <p:txBody>
          <a:bodyPr wrap="square" rtlCol="0">
            <a:prstTxWarp prst="textNoShape">
              <a:avLst/>
            </a:prstTxWarp>
            <a:spAutoFit/>
          </a:bodyPr>
          <a:lstStyle/>
          <a:p>
            <a:pPr eaLnBrk="0" hangingPunct="0"/>
            <a:r>
              <a:rPr lang="en-US" sz="1600" b="1" dirty="0">
                <a:solidFill>
                  <a:srgbClr val="00B0F0"/>
                </a:solidFill>
              </a:rPr>
              <a:t>Public IP Address</a:t>
            </a:r>
          </a:p>
          <a:p>
            <a:pPr eaLnBrk="0" hangingPunct="0"/>
            <a:endParaRPr lang="en-US" sz="1600" b="1" dirty="0">
              <a:solidFill>
                <a:srgbClr val="00B0F0"/>
              </a:solidFill>
            </a:endParaRPr>
          </a:p>
          <a:p>
            <a:pPr eaLnBrk="0" hangingPunct="0"/>
            <a:r>
              <a:rPr lang="en-US" sz="1500" dirty="0">
                <a:solidFill>
                  <a:schemeClr val="accent3">
                    <a:lumMod val="50000"/>
                  </a:schemeClr>
                </a:solidFill>
                <a:latin typeface="Segoe UI" pitchFamily="34" charset="0"/>
                <a:ea typeface="Segoe UI" pitchFamily="34" charset="0"/>
                <a:cs typeface="Segoe UI" pitchFamily="34" charset="0"/>
              </a:rPr>
              <a:t>Used for communication within an Azure virtual network (</a:t>
            </a:r>
            <a:r>
              <a:rPr lang="en-US" sz="1500" dirty="0" err="1">
                <a:solidFill>
                  <a:schemeClr val="accent3">
                    <a:lumMod val="50000"/>
                  </a:schemeClr>
                </a:solidFill>
                <a:latin typeface="Segoe UI" pitchFamily="34" charset="0"/>
                <a:ea typeface="Segoe UI" pitchFamily="34" charset="0"/>
                <a:cs typeface="Segoe UI" pitchFamily="34" charset="0"/>
              </a:rPr>
              <a:t>VNet</a:t>
            </a:r>
            <a:r>
              <a:rPr lang="en-US" sz="1500" dirty="0">
                <a:solidFill>
                  <a:schemeClr val="accent3">
                    <a:lumMod val="50000"/>
                  </a:schemeClr>
                </a:solidFill>
                <a:latin typeface="Segoe UI" pitchFamily="34" charset="0"/>
                <a:ea typeface="Segoe UI" pitchFamily="34" charset="0"/>
                <a:cs typeface="Segoe UI" pitchFamily="34" charset="0"/>
              </a:rPr>
              <a:t>), and from on-premises network when there is a VPN gateway or </a:t>
            </a:r>
            <a:r>
              <a:rPr lang="en-US" sz="1500" dirty="0" err="1">
                <a:solidFill>
                  <a:schemeClr val="accent3">
                    <a:lumMod val="50000"/>
                  </a:schemeClr>
                </a:solidFill>
                <a:latin typeface="Segoe UI" pitchFamily="34" charset="0"/>
                <a:ea typeface="Segoe UI" pitchFamily="34" charset="0"/>
                <a:cs typeface="Segoe UI" pitchFamily="34" charset="0"/>
              </a:rPr>
              <a:t>ExpressRoute</a:t>
            </a:r>
            <a:r>
              <a:rPr lang="en-US" sz="1500" dirty="0">
                <a:solidFill>
                  <a:schemeClr val="accent3">
                    <a:lumMod val="50000"/>
                  </a:schemeClr>
                </a:solidFill>
                <a:latin typeface="Segoe UI" pitchFamily="34" charset="0"/>
                <a:ea typeface="Segoe UI" pitchFamily="34" charset="0"/>
                <a:cs typeface="Segoe UI" pitchFamily="34" charset="0"/>
              </a:rPr>
              <a:t> circuit to extend your network to Azure.</a:t>
            </a:r>
          </a:p>
          <a:p>
            <a:pPr eaLnBrk="0" hangingPunct="0"/>
            <a:endParaRPr lang="en-US" sz="1500" dirty="0">
              <a:solidFill>
                <a:schemeClr val="accent3">
                  <a:lumMod val="50000"/>
                </a:schemeClr>
              </a:solidFill>
              <a:latin typeface="Segoe UI" pitchFamily="34" charset="0"/>
              <a:ea typeface="Segoe UI" pitchFamily="34" charset="0"/>
              <a:cs typeface="Segoe UI" pitchFamily="34" charset="0"/>
            </a:endParaRPr>
          </a:p>
          <a:p>
            <a:pPr marL="742950" lvl="1" indent="-285750" eaLnBrk="0" hangingPunct="0">
              <a:buFont typeface="Arial" panose="020B0604020202020204" pitchFamily="34" charset="0"/>
              <a:buChar char="•"/>
            </a:pPr>
            <a:r>
              <a:rPr lang="en-US" sz="1500" dirty="0">
                <a:solidFill>
                  <a:schemeClr val="accent3">
                    <a:lumMod val="50000"/>
                  </a:schemeClr>
                </a:solidFill>
                <a:latin typeface="Segoe UI" pitchFamily="34" charset="0"/>
                <a:ea typeface="Segoe UI" pitchFamily="34" charset="0"/>
                <a:cs typeface="Segoe UI" pitchFamily="34" charset="0"/>
              </a:rPr>
              <a:t>VMs</a:t>
            </a:r>
          </a:p>
          <a:p>
            <a:pPr marL="742950" lvl="1" indent="-285750" eaLnBrk="0" hangingPunct="0">
              <a:buFont typeface="Arial" panose="020B0604020202020204" pitchFamily="34" charset="0"/>
              <a:buChar char="•"/>
            </a:pPr>
            <a:r>
              <a:rPr lang="en-US" sz="1500" dirty="0">
                <a:solidFill>
                  <a:schemeClr val="accent3">
                    <a:lumMod val="50000"/>
                  </a:schemeClr>
                </a:solidFill>
                <a:latin typeface="Segoe UI" pitchFamily="34" charset="0"/>
                <a:ea typeface="Segoe UI" pitchFamily="34" charset="0"/>
                <a:cs typeface="Segoe UI" pitchFamily="34" charset="0"/>
              </a:rPr>
              <a:t>Internal load balancers (ILBs)</a:t>
            </a:r>
          </a:p>
          <a:p>
            <a:pPr marL="742950" lvl="1" indent="-285750" eaLnBrk="0" hangingPunct="0">
              <a:buFont typeface="Arial" panose="020B0604020202020204" pitchFamily="34" charset="0"/>
              <a:buChar char="•"/>
            </a:pPr>
            <a:r>
              <a:rPr lang="en-US" sz="1500" dirty="0">
                <a:solidFill>
                  <a:schemeClr val="accent3">
                    <a:lumMod val="50000"/>
                  </a:schemeClr>
                </a:solidFill>
                <a:latin typeface="Segoe UI" pitchFamily="34" charset="0"/>
                <a:ea typeface="Segoe UI" pitchFamily="34" charset="0"/>
                <a:cs typeface="Segoe UI" pitchFamily="34" charset="0"/>
              </a:rPr>
              <a:t>Application gateways</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Dynamic</a:t>
            </a:r>
            <a:r>
              <a:rPr lang="en-US" sz="1500" dirty="0">
                <a:solidFill>
                  <a:schemeClr val="accent3">
                    <a:lumMod val="50000"/>
                  </a:schemeClr>
                </a:solidFill>
                <a:latin typeface="Segoe UI" pitchFamily="34" charset="0"/>
                <a:ea typeface="Segoe UI" pitchFamily="34" charset="0"/>
                <a:cs typeface="Segoe UI" pitchFamily="34" charset="0"/>
              </a:rPr>
              <a:t> - The default allocation method is dynamic. IP address is automatically allocated from the resource's subnet (using DHCP). This IP address can change when stop and start the resource.. </a:t>
            </a:r>
          </a:p>
          <a:p>
            <a:pPr marL="742950" lvl="1" indent="-285750" eaLnBrk="0" hangingPunct="0">
              <a:buFont typeface="Arial" panose="020B0604020202020204" pitchFamily="34" charset="0"/>
              <a:buChar char="•"/>
            </a:pPr>
            <a:endParaRPr lang="en-US" sz="1500" dirty="0">
              <a:solidFill>
                <a:schemeClr val="accent3">
                  <a:lumMod val="50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Static</a:t>
            </a:r>
            <a:r>
              <a:rPr lang="en-US" sz="1500" dirty="0">
                <a:solidFill>
                  <a:schemeClr val="accent3">
                    <a:lumMod val="50000"/>
                  </a:schemeClr>
                </a:solidFill>
                <a:latin typeface="Segoe UI" pitchFamily="34" charset="0"/>
                <a:ea typeface="Segoe UI" pitchFamily="34" charset="0"/>
                <a:cs typeface="Segoe UI" pitchFamily="34" charset="0"/>
              </a:rPr>
              <a:t> – The IP address is allocated at the time of creation it self and will not change until delete.</a:t>
            </a:r>
          </a:p>
          <a:p>
            <a:pPr marL="742950" lvl="1" indent="-285750" eaLnBrk="0" hangingPunct="0">
              <a:buFont typeface="Arial" panose="020B0604020202020204" pitchFamily="34" charset="0"/>
              <a:buChar char="•"/>
            </a:pPr>
            <a:r>
              <a:rPr lang="en-US" sz="1500" dirty="0">
                <a:solidFill>
                  <a:schemeClr val="accent3">
                    <a:lumMod val="50000"/>
                  </a:schemeClr>
                </a:solidFill>
                <a:latin typeface="Segoe UI" pitchFamily="34" charset="0"/>
                <a:ea typeface="Segoe UI" pitchFamily="34" charset="0"/>
                <a:cs typeface="Segoe UI" pitchFamily="34" charset="0"/>
              </a:rPr>
              <a:t>Domain controllers or DNS servers.</a:t>
            </a:r>
          </a:p>
          <a:p>
            <a:pPr marL="742950" lvl="1" indent="-285750" eaLnBrk="0" hangingPunct="0">
              <a:buFont typeface="Arial" panose="020B0604020202020204" pitchFamily="34" charset="0"/>
              <a:buChar char="•"/>
            </a:pPr>
            <a:r>
              <a:rPr lang="en-US" sz="1500" dirty="0">
                <a:solidFill>
                  <a:schemeClr val="accent3">
                    <a:lumMod val="50000"/>
                  </a:schemeClr>
                </a:solidFill>
                <a:latin typeface="Segoe UI" pitchFamily="34" charset="0"/>
                <a:ea typeface="Segoe UI" pitchFamily="34" charset="0"/>
                <a:cs typeface="Segoe UI" pitchFamily="34" charset="0"/>
              </a:rPr>
              <a:t>Resources that require firewall rules using IP addresses..</a:t>
            </a:r>
          </a:p>
          <a:p>
            <a:pPr marL="742950" lvl="1" indent="-285750" eaLnBrk="0" hangingPunct="0">
              <a:buFont typeface="Arial" panose="020B0604020202020204" pitchFamily="34" charset="0"/>
              <a:buChar char="•"/>
            </a:pPr>
            <a:r>
              <a:rPr lang="en-US" sz="1500" dirty="0">
                <a:solidFill>
                  <a:schemeClr val="accent3">
                    <a:lumMod val="50000"/>
                  </a:schemeClr>
                </a:solidFill>
                <a:latin typeface="Segoe UI" pitchFamily="34" charset="0"/>
                <a:ea typeface="Segoe UI" pitchFamily="34" charset="0"/>
                <a:cs typeface="Segoe UI" pitchFamily="34" charset="0"/>
              </a:rPr>
              <a:t>Other apps or services that use IP address to communicate.</a:t>
            </a:r>
          </a:p>
          <a:p>
            <a:pPr eaLnBrk="0" hangingPunct="0"/>
            <a:endParaRPr lang="en-US" sz="1500" dirty="0">
              <a:solidFill>
                <a:schemeClr val="accent3">
                  <a:lumMod val="50000"/>
                </a:schemeClr>
              </a:soli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2"/>
          <a:stretch>
            <a:fillRect/>
          </a:stretch>
        </p:blipFill>
        <p:spPr>
          <a:xfrm>
            <a:off x="304800" y="5004880"/>
            <a:ext cx="4954086" cy="1168688"/>
          </a:xfrm>
          <a:prstGeom prst="rect">
            <a:avLst/>
          </a:prstGeom>
        </p:spPr>
      </p:pic>
    </p:spTree>
    <p:extLst>
      <p:ext uri="{BB962C8B-B14F-4D97-AF65-F5344CB8AC3E}">
        <p14:creationId xmlns:p14="http://schemas.microsoft.com/office/powerpoint/2010/main" val="30379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Network Security Group</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287676" y="907732"/>
            <a:ext cx="8703924" cy="5262979"/>
          </a:xfrm>
          <a:prstGeom prst="rect">
            <a:avLst/>
          </a:prstGeom>
          <a:noFill/>
          <a:ln w="9525">
            <a:noFill/>
            <a:miter lim="800000"/>
            <a:headEnd/>
            <a:tailEnd/>
          </a:ln>
        </p:spPr>
        <p:txBody>
          <a:bodyPr wrap="square" rtlCol="0">
            <a:prstTxWarp prst="textNoShape">
              <a:avLst/>
            </a:prstTxWarp>
            <a:spAutoFit/>
          </a:bodyPr>
          <a:lstStyle/>
          <a:p>
            <a:pPr eaLnBrk="0" hangingPunct="0"/>
            <a:r>
              <a:rPr lang="en-US" sz="1600" dirty="0"/>
              <a:t>A network security group (NSG) contains a list of security rules that allow or deny network traffic to resources connected to Azure Virtual Networks (</a:t>
            </a:r>
            <a:r>
              <a:rPr lang="en-US" sz="1600" dirty="0" err="1"/>
              <a:t>VNet</a:t>
            </a:r>
            <a:r>
              <a:rPr lang="en-US" sz="1600" dirty="0"/>
              <a:t>).  NSG cannot read content it work only with Source/Target IP, Port and Protocol.</a:t>
            </a:r>
          </a:p>
          <a:p>
            <a:pPr eaLnBrk="0" hangingPunct="0"/>
            <a:endParaRPr lang="en-US" sz="1600" dirty="0"/>
          </a:p>
          <a:p>
            <a:pPr eaLnBrk="0" hangingPunct="0"/>
            <a:r>
              <a:rPr lang="en-US" sz="1600" b="1" dirty="0">
                <a:solidFill>
                  <a:srgbClr val="00B0F0"/>
                </a:solidFill>
              </a:rPr>
              <a:t>NSGs can be associated to </a:t>
            </a:r>
          </a:p>
          <a:p>
            <a:pPr eaLnBrk="0" hangingPunct="0"/>
            <a:endParaRPr lang="en-US" sz="1600" b="1" dirty="0">
              <a:solidFill>
                <a:srgbClr val="00B0F0"/>
              </a:solidFill>
            </a:endParaRPr>
          </a:p>
          <a:p>
            <a:pPr marL="742950" lvl="1" indent="-285750" eaLnBrk="0" hangingPunct="0">
              <a:buFont typeface="Arial" panose="020B0604020202020204" pitchFamily="34" charset="0"/>
              <a:buChar char="•"/>
            </a:pPr>
            <a:r>
              <a:rPr lang="en-US" sz="1600" dirty="0"/>
              <a:t>Classic  - Subnets, Individual VMs</a:t>
            </a:r>
          </a:p>
          <a:p>
            <a:pPr marL="742950" lvl="1" indent="-285750" eaLnBrk="0" hangingPunct="0">
              <a:buFont typeface="Arial" panose="020B0604020202020204" pitchFamily="34" charset="0"/>
              <a:buChar char="•"/>
            </a:pPr>
            <a:r>
              <a:rPr lang="en-US" sz="1600" dirty="0"/>
              <a:t>ARM - Subnets, Individual network interfaces</a:t>
            </a:r>
          </a:p>
          <a:p>
            <a:pPr marL="742950" lvl="1" indent="-285750" eaLnBrk="0" hangingPunct="0">
              <a:buFont typeface="Arial" panose="020B0604020202020204" pitchFamily="34" charset="0"/>
              <a:buChar char="•"/>
            </a:pPr>
            <a:endParaRPr lang="en-US" sz="1600" dirty="0"/>
          </a:p>
          <a:p>
            <a:pPr eaLnBrk="0" hangingPunct="0"/>
            <a:r>
              <a:rPr lang="en-US" sz="1600" b="1" dirty="0">
                <a:solidFill>
                  <a:srgbClr val="00B0F0"/>
                </a:solidFill>
              </a:rPr>
              <a:t>NSGs Default Tags</a:t>
            </a:r>
          </a:p>
          <a:p>
            <a:pPr eaLnBrk="0" hangingPunct="0"/>
            <a:endParaRPr lang="en-US" sz="1600" b="1" dirty="0">
              <a:solidFill>
                <a:srgbClr val="00B0F0"/>
              </a:solidFill>
            </a:endParaRPr>
          </a:p>
          <a:p>
            <a:pPr marL="742950" lvl="1" indent="-285750" eaLnBrk="0" hangingPunct="0">
              <a:buFont typeface="Arial" panose="020B0604020202020204" pitchFamily="34" charset="0"/>
              <a:buChar char="•"/>
            </a:pPr>
            <a:r>
              <a:rPr lang="en-US" sz="1600" dirty="0" err="1"/>
              <a:t>VirtualNetwork</a:t>
            </a:r>
            <a:r>
              <a:rPr lang="en-US" sz="1600" dirty="0"/>
              <a:t> (VIRTUAL_NETWORK for Classic)</a:t>
            </a:r>
          </a:p>
          <a:p>
            <a:pPr marL="742950" lvl="1" indent="-285750" eaLnBrk="0" hangingPunct="0">
              <a:buFont typeface="Arial" panose="020B0604020202020204" pitchFamily="34" charset="0"/>
              <a:buChar char="•"/>
            </a:pPr>
            <a:r>
              <a:rPr lang="en-US" sz="1600" dirty="0" err="1"/>
              <a:t>AzureLoadBalancer</a:t>
            </a:r>
            <a:r>
              <a:rPr lang="en-US" sz="1600" dirty="0"/>
              <a:t> (AZURE_LOADBALANCER for Classic)</a:t>
            </a:r>
          </a:p>
          <a:p>
            <a:pPr marL="742950" lvl="1" indent="-285750" eaLnBrk="0" hangingPunct="0">
              <a:buFont typeface="Arial" panose="020B0604020202020204" pitchFamily="34" charset="0"/>
              <a:buChar char="•"/>
            </a:pPr>
            <a:r>
              <a:rPr lang="en-US" sz="1600" dirty="0"/>
              <a:t>Internet (INTERNET  for Classic)</a:t>
            </a:r>
          </a:p>
          <a:p>
            <a:pPr marL="742950" lvl="1" indent="-285750" eaLnBrk="0" hangingPunct="0">
              <a:buFont typeface="Arial" panose="020B0604020202020204" pitchFamily="34" charset="0"/>
              <a:buChar char="•"/>
            </a:pPr>
            <a:endParaRPr lang="en-US" sz="1600" dirty="0"/>
          </a:p>
          <a:p>
            <a:pPr eaLnBrk="0" hangingPunct="0"/>
            <a:r>
              <a:rPr lang="en-US" sz="1600" b="1" dirty="0">
                <a:solidFill>
                  <a:srgbClr val="00B0F0"/>
                </a:solidFill>
              </a:rPr>
              <a:t>NSGs Default Rules</a:t>
            </a:r>
          </a:p>
          <a:p>
            <a:pPr eaLnBrk="0" hangingPunct="0"/>
            <a:endParaRPr lang="en-US" sz="1600" b="1" dirty="0">
              <a:solidFill>
                <a:srgbClr val="00B0F0"/>
              </a:solidFill>
            </a:endParaRPr>
          </a:p>
          <a:p>
            <a:pPr marL="742950" lvl="1" indent="-285750" eaLnBrk="0" hangingPunct="0">
              <a:buFont typeface="Arial" panose="020B0604020202020204" pitchFamily="34" charset="0"/>
              <a:buChar char="•"/>
            </a:pPr>
            <a:r>
              <a:rPr lang="en-US" sz="1600" dirty="0"/>
              <a:t>Virtual network - Both in inbound and outbound directions allowed.</a:t>
            </a:r>
          </a:p>
          <a:p>
            <a:pPr marL="742950" lvl="1" indent="-285750" eaLnBrk="0" hangingPunct="0">
              <a:buFont typeface="Arial" panose="020B0604020202020204" pitchFamily="34" charset="0"/>
              <a:buChar char="•"/>
            </a:pPr>
            <a:r>
              <a:rPr lang="en-US" sz="1600" dirty="0"/>
              <a:t>Internet:  All Outbound traffic are allowed, but inbound traffic is blocked.</a:t>
            </a:r>
          </a:p>
          <a:p>
            <a:pPr marL="742950" lvl="1" indent="-285750" eaLnBrk="0" hangingPunct="0">
              <a:buFont typeface="Arial" panose="020B0604020202020204" pitchFamily="34" charset="0"/>
              <a:buChar char="•"/>
            </a:pPr>
            <a:r>
              <a:rPr lang="en-US" sz="1600" dirty="0"/>
              <a:t>Load balancer: Inbound directions allowed. </a:t>
            </a:r>
          </a:p>
          <a:p>
            <a:pPr eaLnBrk="0" hangingPunct="0"/>
            <a:endParaRPr lang="en-US" sz="1600" dirty="0"/>
          </a:p>
        </p:txBody>
      </p:sp>
    </p:spTree>
    <p:extLst>
      <p:ext uri="{BB962C8B-B14F-4D97-AF65-F5344CB8AC3E}">
        <p14:creationId xmlns:p14="http://schemas.microsoft.com/office/powerpoint/2010/main" val="327620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Network Security Group - Flow</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266700" y="1616281"/>
            <a:ext cx="8610599" cy="4311238"/>
          </a:xfrm>
          <a:prstGeom prst="rect">
            <a:avLst/>
          </a:prstGeom>
        </p:spPr>
      </p:pic>
    </p:spTree>
    <p:extLst>
      <p:ext uri="{BB962C8B-B14F-4D97-AF65-F5344CB8AC3E}">
        <p14:creationId xmlns:p14="http://schemas.microsoft.com/office/powerpoint/2010/main" val="1791706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d86baa0-54c4-49df-bef9-75ac650c9231">
      <Terms xmlns="http://schemas.microsoft.com/office/infopath/2007/PartnerControls"/>
    </lcf76f155ced4ddcb4097134ff3c332f>
    <TaxCatchAll xmlns="3c35e321-f73a-4dae-ae38-a0459de2473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F986C782C49F04B8C37B2E2BC1F297A" ma:contentTypeVersion="15" ma:contentTypeDescription="Create a new document." ma:contentTypeScope="" ma:versionID="9840df715c4bf22cc375c17978bd9fb6">
  <xsd:schema xmlns:xsd="http://www.w3.org/2001/XMLSchema" xmlns:xs="http://www.w3.org/2001/XMLSchema" xmlns:p="http://schemas.microsoft.com/office/2006/metadata/properties" xmlns:ns2="2d86baa0-54c4-49df-bef9-75ac650c9231" xmlns:ns3="e475e084-c086-4ec8-87ff-bc30e7db572f" xmlns:ns4="3c35e321-f73a-4dae-ae38-a0459de24735" targetNamespace="http://schemas.microsoft.com/office/2006/metadata/properties" ma:root="true" ma:fieldsID="990ac2c84552d5e1a8c749a8654bab97" ns2:_="" ns3:_="" ns4:_="">
    <xsd:import namespace="2d86baa0-54c4-49df-bef9-75ac650c9231"/>
    <xsd:import namespace="e475e084-c086-4ec8-87ff-bc30e7db572f"/>
    <xsd:import namespace="3c35e321-f73a-4dae-ae38-a0459de247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86baa0-54c4-49df-bef9-75ac650c92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3b7d1d5-7262-4eb7-85df-493a730aa64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75e084-c086-4ec8-87ff-bc30e7db572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c35e321-f73a-4dae-ae38-a0459de24735"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e2068ccc-2a30-45f6-b035-14262b87acfc}" ma:internalName="TaxCatchAll" ma:showField="CatchAllData" ma:web="e475e084-c086-4ec8-87ff-bc30e7db57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F2712-086F-4D3B-8312-B6E8CB3E403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5C1D5EB-0315-4A52-A27C-908212A56F85}">
  <ds:schemaRefs>
    <ds:schemaRef ds:uri="http://schemas.microsoft.com/sharepoint/v3/contenttype/forms"/>
  </ds:schemaRefs>
</ds:datastoreItem>
</file>

<file path=customXml/itemProps3.xml><?xml version="1.0" encoding="utf-8"?>
<ds:datastoreItem xmlns:ds="http://schemas.openxmlformats.org/officeDocument/2006/customXml" ds:itemID="{91E90263-2360-4985-8000-8AD0F16D526E}"/>
</file>

<file path=docProps/app.xml><?xml version="1.0" encoding="utf-8"?>
<Properties xmlns="http://schemas.openxmlformats.org/officeDocument/2006/extended-properties" xmlns:vt="http://schemas.openxmlformats.org/officeDocument/2006/docPropsVTypes">
  <TotalTime>1793</TotalTime>
  <Words>1968</Words>
  <Application>Microsoft Office PowerPoint</Application>
  <PresentationFormat>On-screen Show (4:3)</PresentationFormat>
  <Paragraphs>428</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Azure Network</vt:lpstr>
      <vt:lpstr>Network and Subnet</vt:lpstr>
      <vt:lpstr>Network and Subnet</vt:lpstr>
      <vt:lpstr>Azure Network</vt:lpstr>
      <vt:lpstr>Network Interface (NIC)</vt:lpstr>
      <vt:lpstr>Public IPs</vt:lpstr>
      <vt:lpstr>Private IPs</vt:lpstr>
      <vt:lpstr>Network Security Group</vt:lpstr>
      <vt:lpstr>Network Security Group - Flow</vt:lpstr>
      <vt:lpstr>Azure Load Balancer</vt:lpstr>
      <vt:lpstr>Application Gateway</vt:lpstr>
      <vt:lpstr>Traffic Manager</vt:lpstr>
      <vt:lpstr>Traffic Manager</vt:lpstr>
      <vt:lpstr>Azure Load Balancer Comparison</vt:lpstr>
      <vt:lpstr>Azure Network Connectivity</vt:lpstr>
      <vt:lpstr>Azure VPN Gateway</vt:lpstr>
      <vt:lpstr>Azure VPN SKU</vt:lpstr>
      <vt:lpstr>Network Security</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Maria Ephrem, Benno Bright (Cognizant)</cp:lastModifiedBy>
  <cp:revision>370</cp:revision>
  <dcterms:created xsi:type="dcterms:W3CDTF">2017-01-02T05:25:42Z</dcterms:created>
  <dcterms:modified xsi:type="dcterms:W3CDTF">2022-04-11T15:10:46Z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18518362-4169-4300-828b-721688a4c651</vt:lpwstr>
  </property>
  <property fmtid="{D5CDD505-2E9C-101B-9397-08002B2CF9AE}" pid="3" name="ContentTypeId">
    <vt:lpwstr>0x010100AF986C782C49F04B8C37B2E2BC1F297A</vt:lpwstr>
  </property>
</Properties>
</file>