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59" r:id="rId6"/>
    <p:sldId id="295" r:id="rId7"/>
    <p:sldId id="310" r:id="rId8"/>
    <p:sldId id="307" r:id="rId9"/>
    <p:sldId id="309" r:id="rId10"/>
    <p:sldId id="315" r:id="rId11"/>
    <p:sldId id="314" r:id="rId12"/>
    <p:sldId id="28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93317" autoAdjust="0"/>
  </p:normalViewPr>
  <p:slideViewPr>
    <p:cSldViewPr snapToGrid="0">
      <p:cViewPr varScale="1">
        <p:scale>
          <a:sx n="106" d="100"/>
          <a:sy n="106" d="100"/>
        </p:scale>
        <p:origin x="1590"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l, Amartya (Cognizant)" userId="0de15fa3-2994-4ef0-af99-22933177ba4c" providerId="ADAL" clId="{16BAC373-1FFF-441F-824E-431615831B31}"/>
    <pc:docChg chg="custSel modSld">
      <pc:chgData name="Mandal, Amartya (Cognizant)" userId="0de15fa3-2994-4ef0-af99-22933177ba4c" providerId="ADAL" clId="{16BAC373-1FFF-441F-824E-431615831B31}" dt="2022-08-22T17:53:00.892" v="0" actId="478"/>
      <pc:docMkLst>
        <pc:docMk/>
      </pc:docMkLst>
      <pc:sldChg chg="addSp delSp modSp mod">
        <pc:chgData name="Mandal, Amartya (Cognizant)" userId="0de15fa3-2994-4ef0-af99-22933177ba4c" providerId="ADAL" clId="{16BAC373-1FFF-441F-824E-431615831B31}" dt="2022-08-22T17:53:00.892" v="0" actId="478"/>
        <pc:sldMkLst>
          <pc:docMk/>
          <pc:sldMk cId="3365849865" sldId="292"/>
        </pc:sldMkLst>
        <pc:spChg chg="del">
          <ac:chgData name="Mandal, Amartya (Cognizant)" userId="0de15fa3-2994-4ef0-af99-22933177ba4c" providerId="ADAL" clId="{16BAC373-1FFF-441F-824E-431615831B31}" dt="2022-08-22T17:53:00.892" v="0" actId="478"/>
          <ac:spMkLst>
            <pc:docMk/>
            <pc:sldMk cId="3365849865" sldId="292"/>
            <ac:spMk id="2" creationId="{00000000-0000-0000-0000-000000000000}"/>
          </ac:spMkLst>
        </pc:spChg>
        <pc:spChg chg="add mod">
          <ac:chgData name="Mandal, Amartya (Cognizant)" userId="0de15fa3-2994-4ef0-af99-22933177ba4c" providerId="ADAL" clId="{16BAC373-1FFF-441F-824E-431615831B31}" dt="2022-08-22T17:53:00.892" v="0" actId="478"/>
          <ac:spMkLst>
            <pc:docMk/>
            <pc:sldMk cId="3365849865" sldId="292"/>
            <ac:spMk id="6" creationId="{CF97A7B2-89F4-4892-980C-1F21788564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56C7DA-BDEC-E742-858A-6E390920E638}" type="datetimeFigureOut">
              <a:rPr lang="en-US" smtClean="0"/>
              <a:t>8/22/2022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D1C078-9BBB-A149-9B4C-CB8388471887}" type="slidenum">
              <a:rPr lang="en-US" smtClean="0"/>
              <a:t>‹#›</a:t>
            </a:fld>
            <a:endParaRPr lang="en-US"/>
          </a:p>
        </p:txBody>
      </p:sp>
    </p:spTree>
    <p:extLst>
      <p:ext uri="{BB962C8B-B14F-4D97-AF65-F5344CB8AC3E}">
        <p14:creationId xmlns:p14="http://schemas.microsoft.com/office/powerpoint/2010/main" val="492421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F41F5-5D8F-9443-B6B4-01EADCB0B395}" type="datetimeFigureOut">
              <a:rPr lang="en-US" smtClean="0"/>
              <a:t>8/22/2022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D1A3F-E26F-0746-9C91-BACD508E813C}" type="slidenum">
              <a:rPr lang="en-US" smtClean="0"/>
              <a:t>‹#›</a:t>
            </a:fld>
            <a:endParaRPr lang="en-US"/>
          </a:p>
        </p:txBody>
      </p:sp>
    </p:spTree>
    <p:extLst>
      <p:ext uri="{BB962C8B-B14F-4D97-AF65-F5344CB8AC3E}">
        <p14:creationId xmlns:p14="http://schemas.microsoft.com/office/powerpoint/2010/main" val="3204983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Arial"/>
                <a:cs typeface="Arial"/>
              </a:rPr>
              <a:t>© 2015 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83909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30261"/>
            <a:ext cx="8458637" cy="607258"/>
          </a:xfrm>
        </p:spPr>
        <p:txBody>
          <a:bodyPr/>
          <a:lstStyle/>
          <a:p>
            <a:r>
              <a:rPr lang="en-US" dirty="0"/>
              <a:t>Header</a:t>
            </a:r>
          </a:p>
        </p:txBody>
      </p:sp>
      <p:sp>
        <p:nvSpPr>
          <p:cNvPr id="5" name="Text Placeholder 4"/>
          <p:cNvSpPr>
            <a:spLocks noGrp="1"/>
          </p:cNvSpPr>
          <p:nvPr>
            <p:ph type="body" sz="quarter" idx="13"/>
          </p:nvPr>
        </p:nvSpPr>
        <p:spPr>
          <a:xfrm>
            <a:off x="302388" y="1137108"/>
            <a:ext cx="4173286" cy="4958892"/>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09" y="1144580"/>
            <a:ext cx="4078091" cy="4959076"/>
          </a:xfrm>
          <a:prstGeom prst="rect">
            <a:avLst/>
          </a:prstGeom>
        </p:spPr>
        <p:txBody>
          <a:bodyPr vert="horz" anchor="ctr"/>
          <a:lstStyle>
            <a:lvl1pPr marL="0" indent="0" algn="ctr">
              <a:buNone/>
              <a:defRPr>
                <a:solidFill>
                  <a:srgbClr val="0099CC"/>
                </a:solidFill>
              </a:defRPr>
            </a:lvl1pPr>
          </a:lstStyle>
          <a:p>
            <a:r>
              <a:rPr lang="en-US" dirty="0"/>
              <a:t>Insert Media Here</a:t>
            </a:r>
          </a:p>
        </p:txBody>
      </p:sp>
    </p:spTree>
    <p:extLst>
      <p:ext uri="{BB962C8B-B14F-4D97-AF65-F5344CB8AC3E}">
        <p14:creationId xmlns:p14="http://schemas.microsoft.com/office/powerpoint/2010/main" val="1250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30261"/>
            <a:ext cx="8458637"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06401" y="1144580"/>
            <a:ext cx="8369300" cy="4705887"/>
          </a:xfrm>
          <a:prstGeom prst="rect">
            <a:avLst/>
          </a:prstGeom>
        </p:spPr>
        <p:txBody>
          <a:bodyPr vert="horz" anchor="ctr"/>
          <a:lstStyle>
            <a:lvl1pPr marL="0" indent="0" algn="ctr">
              <a:buNone/>
              <a:defRPr>
                <a:solidFill>
                  <a:srgbClr val="0099CC"/>
                </a:solidFill>
              </a:defRPr>
            </a:lvl1pPr>
          </a:lstStyle>
          <a:p>
            <a:r>
              <a:rPr lang="en-US" dirty="0"/>
              <a:t>Insert Media Here</a:t>
            </a:r>
          </a:p>
        </p:txBody>
      </p:sp>
    </p:spTree>
    <p:extLst>
      <p:ext uri="{BB962C8B-B14F-4D97-AF65-F5344CB8AC3E}">
        <p14:creationId xmlns:p14="http://schemas.microsoft.com/office/powerpoint/2010/main" val="248969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cxnSp>
        <p:nvCxnSpPr>
          <p:cNvPr id="5" name="Straight Connector 4"/>
          <p:cNvCxnSpPr/>
          <p:nvPr userDrawn="1"/>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132005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6321476"/>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2"/>
            <a:ext cx="9144000" cy="6350677"/>
          </a:xfrm>
          <a:prstGeom prst="rect">
            <a:avLst/>
          </a:prstGeom>
        </p:spPr>
      </p:pic>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509059"/>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Tree>
    <p:extLst>
      <p:ext uri="{BB962C8B-B14F-4D97-AF65-F5344CB8AC3E}">
        <p14:creationId xmlns:p14="http://schemas.microsoft.com/office/powerpoint/2010/main" val="284123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essage">
    <p:spTree>
      <p:nvGrpSpPr>
        <p:cNvPr id="1" name=""/>
        <p:cNvGrpSpPr/>
        <p:nvPr/>
      </p:nvGrpSpPr>
      <p:grpSpPr>
        <a:xfrm>
          <a:off x="0" y="0"/>
          <a:ext cx="0" cy="0"/>
          <a:chOff x="0" y="0"/>
          <a:chExt cx="0" cy="0"/>
        </a:xfrm>
      </p:grpSpPr>
      <p:pic>
        <p:nvPicPr>
          <p:cNvPr id="2" name="Picture 1" descr="Screen Shot 2014-06-11 at 4.03.33 PM.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316133"/>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509059"/>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Tree>
    <p:extLst>
      <p:ext uri="{BB962C8B-B14F-4D97-AF65-F5344CB8AC3E}">
        <p14:creationId xmlns:p14="http://schemas.microsoft.com/office/powerpoint/2010/main" val="3080950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6316964"/>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Tree>
    <p:extLst>
      <p:ext uri="{BB962C8B-B14F-4D97-AF65-F5344CB8AC3E}">
        <p14:creationId xmlns:p14="http://schemas.microsoft.com/office/powerpoint/2010/main" val="1822969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30261"/>
            <a:ext cx="8458637"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1111251"/>
            <a:ext cx="9144000" cy="5205714"/>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Tree>
    <p:extLst>
      <p:ext uri="{BB962C8B-B14F-4D97-AF65-F5344CB8AC3E}">
        <p14:creationId xmlns:p14="http://schemas.microsoft.com/office/powerpoint/2010/main" val="2135229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4574205" y="530148"/>
            <a:ext cx="4241518" cy="5770104"/>
          </a:xfrm>
        </p:spPr>
        <p:txBody>
          <a:bodyPr anchor="t"/>
          <a:lstStyle>
            <a:lvl1pPr>
              <a:defRPr>
                <a:gradFill flip="none" rotWithShape="1">
                  <a:gsLst>
                    <a:gs pos="0">
                      <a:schemeClr val="tx1"/>
                    </a:gs>
                    <a:gs pos="100000">
                      <a:schemeClr val="accent2"/>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1" y="0"/>
            <a:ext cx="4468375" cy="6300251"/>
          </a:xfrm>
          <a:prstGeom prst="rect">
            <a:avLst/>
          </a:prstGeom>
        </p:spPr>
        <p:txBody>
          <a:bodyPr vert="horz" anchor="ctr"/>
          <a:lstStyle>
            <a:lvl1pPr marL="0" indent="0" algn="ctr">
              <a:buNone/>
              <a:defRPr sz="2800" baseline="0">
                <a:solidFill>
                  <a:srgbClr val="0099CC"/>
                </a:solidFill>
              </a:defRPr>
            </a:lvl1pPr>
          </a:lstStyle>
          <a:p>
            <a:r>
              <a:rPr lang="en-US" dirty="0"/>
              <a:t>Insert Media Here</a:t>
            </a:r>
          </a:p>
        </p:txBody>
      </p:sp>
    </p:spTree>
    <p:extLst>
      <p:ext uri="{BB962C8B-B14F-4D97-AF65-F5344CB8AC3E}">
        <p14:creationId xmlns:p14="http://schemas.microsoft.com/office/powerpoint/2010/main" val="123018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4x3-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pic>
        <p:nvPicPr>
          <p:cNvPr id="12" name="Picture 11" descr="4x3-01.png"/>
          <p:cNvPicPr>
            <a:picLocks noChangeAspect="1"/>
          </p:cNvPicPr>
          <p:nvPr userDrawn="1"/>
        </p:nvPicPr>
        <p:blipFill rotWithShape="1">
          <a:blip r:embed="rId3">
            <a:extLst>
              <a:ext uri="{28A0092B-C50C-407E-A947-70E740481C1C}">
                <a14:useLocalDpi xmlns:a14="http://schemas.microsoft.com/office/drawing/2010/main" val="0"/>
              </a:ext>
            </a:extLst>
          </a:blip>
          <a:srcRect t="46635" r="70551"/>
          <a:stretch/>
        </p:blipFill>
        <p:spPr>
          <a:xfrm>
            <a:off x="0" y="3198244"/>
            <a:ext cx="2692784" cy="3659756"/>
          </a:xfrm>
          <a:prstGeom prst="rect">
            <a:avLst/>
          </a:prstGeom>
        </p:spPr>
      </p:pic>
      <p:pic>
        <p:nvPicPr>
          <p:cNvPr id="13" name="Picture 12"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320" t="43206" r="-2877"/>
          <a:stretch/>
        </p:blipFill>
        <p:spPr>
          <a:xfrm>
            <a:off x="2681024" y="2963079"/>
            <a:ext cx="6726081" cy="3894920"/>
          </a:xfrm>
          <a:prstGeom prst="rect">
            <a:avLst/>
          </a:prstGeom>
        </p:spPr>
      </p:pic>
      <p:pic>
        <p:nvPicPr>
          <p:cNvPr id="14" name="Picture 13"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834" t="25546" b="56623"/>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9" name="Rectangle 8"/>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Rectangle 11"/>
          <p:cNvSpPr/>
          <p:nvPr userDrawn="1"/>
        </p:nvSpPr>
        <p:spPr>
          <a:xfrm>
            <a:off x="0" y="0"/>
            <a:ext cx="9144000" cy="6858000"/>
          </a:xfrm>
          <a:prstGeom prst="rect">
            <a:avLst/>
          </a:prstGeom>
          <a:gradFill flip="none" rotWithShape="1">
            <a:gsLst>
              <a:gs pos="0">
                <a:schemeClr val="tx2">
                  <a:lumMod val="90000"/>
                  <a:lumOff val="10000"/>
                </a:schemeClr>
              </a:gs>
              <a:gs pos="100000">
                <a:schemeClr val="tx2"/>
              </a:gs>
            </a:gsLst>
            <a:lin ang="7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PATH_perspect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Rectangle 14"/>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9" name="TextBox 18"/>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mn-lt"/>
                <a:cs typeface="Arial"/>
              </a:rPr>
              <a:t>© 2015 Cognizant </a:t>
            </a:r>
          </a:p>
        </p:txBody>
      </p:sp>
      <p:sp>
        <p:nvSpPr>
          <p:cNvPr id="21" name="Text Placeholder 12"/>
          <p:cNvSpPr>
            <a:spLocks noGrp="1"/>
          </p:cNvSpPr>
          <p:nvPr>
            <p:ph type="body" sz="quarter" idx="13" hasCustomPrompt="1"/>
          </p:nvPr>
        </p:nvSpPr>
        <p:spPr>
          <a:xfrm>
            <a:off x="419100" y="2904078"/>
            <a:ext cx="8284633" cy="429229"/>
          </a:xfrm>
          <a:prstGeom prst="rect">
            <a:avLst/>
          </a:prstGeom>
        </p:spPr>
        <p:txBody>
          <a:bodyPr>
            <a:normAutofit/>
          </a:bodyPr>
          <a:lstStyle>
            <a:lvl1pPr marL="0" indent="0">
              <a:buNone/>
              <a:defRPr sz="1800">
                <a:solidFill>
                  <a:schemeClr val="tx2">
                    <a:lumMod val="75000"/>
                    <a:lumOff val="25000"/>
                  </a:schemeClr>
                </a:solidFill>
                <a:latin typeface="Arial"/>
                <a:cs typeface="Arial"/>
              </a:defRPr>
            </a:lvl1pPr>
          </a:lstStyle>
          <a:p>
            <a:pPr lvl="0"/>
            <a:r>
              <a:rPr lang="en-US" dirty="0"/>
              <a:t>Date</a:t>
            </a:r>
          </a:p>
        </p:txBody>
      </p:sp>
      <p:sp>
        <p:nvSpPr>
          <p:cNvPr id="22"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23"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a:t>Speaker Name / Title</a:t>
            </a:r>
          </a:p>
        </p:txBody>
      </p:sp>
      <p:pic>
        <p:nvPicPr>
          <p:cNvPr id="14" name="Picture 13"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68543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pic>
        <p:nvPicPr>
          <p:cNvPr id="13" name="Picture 12"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683936"/>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3126068"/>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7" name="Text Placeholder 12"/>
          <p:cNvSpPr>
            <a:spLocks noGrp="1"/>
          </p:cNvSpPr>
          <p:nvPr>
            <p:ph type="body" sz="quarter" idx="15" hasCustomPrompt="1"/>
          </p:nvPr>
        </p:nvSpPr>
        <p:spPr>
          <a:xfrm>
            <a:off x="419100" y="4207292"/>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35129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16" name="Rectangle 15"/>
          <p:cNvSpPr/>
          <p:nvPr userDrawn="1"/>
        </p:nvSpPr>
        <p:spPr>
          <a:xfrm>
            <a:off x="0" y="0"/>
            <a:ext cx="9144000" cy="6858000"/>
          </a:xfrm>
          <a:prstGeom prst="rect">
            <a:avLst/>
          </a:prstGeom>
          <a:gradFill flip="none" rotWithShape="1">
            <a:gsLst>
              <a:gs pos="0">
                <a:schemeClr val="tx2">
                  <a:lumMod val="90000"/>
                  <a:lumOff val="10000"/>
                </a:schemeClr>
              </a:gs>
              <a:gs pos="100000">
                <a:schemeClr val="tx2"/>
              </a:gs>
            </a:gsLst>
            <a:lin ang="7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PATH_perspect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9" name="TextBox 18"/>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mn-lt"/>
                <a:cs typeface="Arial"/>
              </a:rPr>
              <a:t>© 2018 Cognizant </a:t>
            </a:r>
          </a:p>
        </p:txBody>
      </p:sp>
      <p:sp>
        <p:nvSpPr>
          <p:cNvPr id="21" name="Text Placeholder 12"/>
          <p:cNvSpPr>
            <a:spLocks noGrp="1"/>
          </p:cNvSpPr>
          <p:nvPr>
            <p:ph type="body" sz="quarter" idx="13" hasCustomPrompt="1"/>
          </p:nvPr>
        </p:nvSpPr>
        <p:spPr>
          <a:xfrm>
            <a:off x="419100" y="2683936"/>
            <a:ext cx="8284633" cy="429229"/>
          </a:xfrm>
          <a:prstGeom prst="rect">
            <a:avLst/>
          </a:prstGeom>
        </p:spPr>
        <p:txBody>
          <a:bodyPr>
            <a:normAutofit/>
          </a:bodyPr>
          <a:lstStyle>
            <a:lvl1pPr marL="0" indent="0">
              <a:buNone/>
              <a:defRPr sz="1800">
                <a:solidFill>
                  <a:schemeClr val="tx2">
                    <a:lumMod val="75000"/>
                    <a:lumOff val="25000"/>
                  </a:schemeClr>
                </a:solidFill>
                <a:latin typeface="Arial"/>
                <a:cs typeface="Arial"/>
              </a:defRPr>
            </a:lvl1pPr>
          </a:lstStyle>
          <a:p>
            <a:pPr lvl="0"/>
            <a:r>
              <a:rPr lang="en-US" dirty="0"/>
              <a:t>Date</a:t>
            </a:r>
          </a:p>
        </p:txBody>
      </p:sp>
      <p:sp>
        <p:nvSpPr>
          <p:cNvPr id="22" name="Text Placeholder 14"/>
          <p:cNvSpPr>
            <a:spLocks noGrp="1"/>
          </p:cNvSpPr>
          <p:nvPr>
            <p:ph type="body" sz="quarter" idx="14" hasCustomPrompt="1"/>
          </p:nvPr>
        </p:nvSpPr>
        <p:spPr>
          <a:xfrm>
            <a:off x="419100" y="3126068"/>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23" name="Text Placeholder 12"/>
          <p:cNvSpPr>
            <a:spLocks noGrp="1"/>
          </p:cNvSpPr>
          <p:nvPr>
            <p:ph type="body" sz="quarter" idx="15" hasCustomPrompt="1"/>
          </p:nvPr>
        </p:nvSpPr>
        <p:spPr>
          <a:xfrm>
            <a:off x="419100" y="4207292"/>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a:t>Speaker Name / Title</a:t>
            </a:r>
          </a:p>
        </p:txBody>
      </p:sp>
      <p:pic>
        <p:nvPicPr>
          <p:cNvPr id="10" name="Picture 9"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187872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2" y="330261"/>
            <a:ext cx="8458638"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3299" y="330261"/>
            <a:ext cx="8459701" cy="607258"/>
          </a:xfrm>
        </p:spPr>
        <p:txBody>
          <a:bodyPr/>
          <a:lstStyle>
            <a:lvl1pPr>
              <a:defRPr>
                <a:solidFill>
                  <a:srgbClr val="0099CC"/>
                </a:solidFill>
              </a:defRPr>
            </a:lvl1pPr>
          </a:lstStyle>
          <a:p>
            <a:r>
              <a:rPr lang="en-US" dirty="0"/>
              <a:t>Header</a:t>
            </a:r>
          </a:p>
        </p:txBody>
      </p:sp>
      <p:sp>
        <p:nvSpPr>
          <p:cNvPr id="5" name="Text Placeholder 4"/>
          <p:cNvSpPr>
            <a:spLocks noGrp="1"/>
          </p:cNvSpPr>
          <p:nvPr>
            <p:ph type="body" sz="quarter" idx="13"/>
          </p:nvPr>
        </p:nvSpPr>
        <p:spPr>
          <a:xfrm>
            <a:off x="311028" y="1137831"/>
            <a:ext cx="8451972" cy="4622800"/>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2255" y="1138800"/>
            <a:ext cx="8376303" cy="996290"/>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8" name="Picture Placeholder 7"/>
          <p:cNvSpPr>
            <a:spLocks noGrp="1"/>
          </p:cNvSpPr>
          <p:nvPr>
            <p:ph type="pic" sz="quarter" idx="13"/>
          </p:nvPr>
        </p:nvSpPr>
        <p:spPr>
          <a:xfrm>
            <a:off x="403225" y="2491489"/>
            <a:ext cx="4072450" cy="3028778"/>
          </a:xfrm>
          <a:prstGeom prst="rect">
            <a:avLst/>
          </a:prstGeom>
        </p:spPr>
        <p:txBody>
          <a:bodyPr anchor="ctr">
            <a:normAutofit/>
          </a:bodyPr>
          <a:lstStyle>
            <a:lvl1pPr marL="0" indent="0" algn="ctr">
              <a:buNone/>
              <a:defRPr>
                <a:solidFill>
                  <a:srgbClr val="0099CC"/>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762499" y="2496491"/>
            <a:ext cx="3924301" cy="3003385"/>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330261"/>
            <a:ext cx="8458637" cy="607258"/>
          </a:xfrm>
        </p:spPr>
        <p:txBody>
          <a:bodyPr/>
          <a:lstStyle/>
          <a:p>
            <a:r>
              <a:rPr lang="en-US" dirty="0"/>
              <a:t>Header</a:t>
            </a:r>
          </a:p>
        </p:txBody>
      </p:sp>
      <p:cxnSp>
        <p:nvCxnSpPr>
          <p:cNvPr id="16" name="Straight Connector 15"/>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9" name="Content Placeholder 2"/>
          <p:cNvSpPr>
            <a:spLocks noGrp="1"/>
          </p:cNvSpPr>
          <p:nvPr>
            <p:ph idx="1" hasCustomPrompt="1"/>
          </p:nvPr>
        </p:nvSpPr>
        <p:spPr>
          <a:xfrm>
            <a:off x="312777" y="1136112"/>
            <a:ext cx="4162898" cy="4942955"/>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09" y="1136114"/>
            <a:ext cx="4078091" cy="4952463"/>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330261"/>
            <a:ext cx="8467104" cy="607258"/>
          </a:xfrm>
        </p:spPr>
        <p:txBody>
          <a:bodyPr/>
          <a:lstStyle/>
          <a:p>
            <a:r>
              <a:rPr lang="en-US" dirty="0"/>
              <a:t>Header</a:t>
            </a:r>
          </a:p>
        </p:txBody>
      </p:sp>
      <p:cxnSp>
        <p:nvCxnSpPr>
          <p:cNvPr id="13" name="Straight Connector 12"/>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9" name="Content Placeholder 2"/>
          <p:cNvSpPr>
            <a:spLocks noGrp="1"/>
          </p:cNvSpPr>
          <p:nvPr>
            <p:ph idx="1" hasCustomPrompt="1"/>
          </p:nvPr>
        </p:nvSpPr>
        <p:spPr>
          <a:xfrm>
            <a:off x="4697609" y="1127645"/>
            <a:ext cx="3975294" cy="4976822"/>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1131943"/>
            <a:ext cx="4170874" cy="4969048"/>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330261"/>
            <a:ext cx="8458637" cy="607258"/>
          </a:xfrm>
        </p:spPr>
        <p:txBody>
          <a:bodyPr/>
          <a:lstStyle/>
          <a:p>
            <a:r>
              <a:rPr lang="en-US" dirty="0"/>
              <a:t>Header</a:t>
            </a:r>
          </a:p>
        </p:txBody>
      </p:sp>
      <p:cxnSp>
        <p:nvCxnSpPr>
          <p:cNvPr id="13" name="Straight Connector 12"/>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Arial"/>
                  <a:cs typeface="Arial"/>
                </a:rPr>
                <a:t>© 2015 Cognizant </a:t>
              </a: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a:t>Header text</a:t>
            </a:r>
          </a:p>
        </p:txBody>
      </p:sp>
      <p:pic>
        <p:nvPicPr>
          <p:cNvPr id="3" name="Picture 2" descr="Cognizant_LOGO_on black.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20000" y="6395860"/>
            <a:ext cx="1295400" cy="39219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49" r:id="rId3"/>
    <p:sldLayoutId id="2147483671" r:id="rId4"/>
    <p:sldLayoutId id="2147483666" r:id="rId5"/>
    <p:sldLayoutId id="2147483661" r:id="rId6"/>
    <p:sldLayoutId id="2147483650" r:id="rId7"/>
    <p:sldLayoutId id="2147483651" r:id="rId8"/>
    <p:sldLayoutId id="2147483665" r:id="rId9"/>
    <p:sldLayoutId id="2147483668" r:id="rId10"/>
    <p:sldLayoutId id="2147483676" r:id="rId11"/>
    <p:sldLayoutId id="2147483673" r:id="rId12"/>
    <p:sldLayoutId id="2147483663" r:id="rId13"/>
    <p:sldLayoutId id="2147483677" r:id="rId14"/>
    <p:sldLayoutId id="2147483664" r:id="rId15"/>
    <p:sldLayoutId id="2147483670" r:id="rId16"/>
    <p:sldLayoutId id="2147483669" r:id="rId17"/>
    <p:sldLayoutId id="2147483667" r:id="rId18"/>
    <p:sldLayoutId id="2147483672" r:id="rId19"/>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19100" y="3126068"/>
            <a:ext cx="8284633" cy="584775"/>
          </a:xfrm>
        </p:spPr>
        <p:txBody>
          <a:bodyPr/>
          <a:lstStyle/>
          <a:p>
            <a:r>
              <a:rPr lang="en-US" dirty="0"/>
              <a:t>Backup</a:t>
            </a:r>
          </a:p>
        </p:txBody>
      </p:sp>
      <p:sp>
        <p:nvSpPr>
          <p:cNvPr id="4" name="Text Placeholder 3"/>
          <p:cNvSpPr>
            <a:spLocks noGrp="1"/>
          </p:cNvSpPr>
          <p:nvPr>
            <p:ph type="body" sz="quarter" idx="15"/>
          </p:nvPr>
        </p:nvSpPr>
        <p:spPr>
          <a:xfrm>
            <a:off x="419100" y="3936348"/>
            <a:ext cx="8284633" cy="446088"/>
          </a:xfrm>
        </p:spPr>
        <p:txBody>
          <a:bodyPr/>
          <a:lstStyle/>
          <a:p>
            <a:r>
              <a:rPr lang="en-US" dirty="0"/>
              <a:t>CCS - Azure</a:t>
            </a:r>
          </a:p>
        </p:txBody>
      </p:sp>
      <p:sp>
        <p:nvSpPr>
          <p:cNvPr id="6" name="Text Placeholder 5">
            <a:extLst>
              <a:ext uri="{FF2B5EF4-FFF2-40B4-BE49-F238E27FC236}">
                <a16:creationId xmlns:a16="http://schemas.microsoft.com/office/drawing/2014/main" id="{CF97A7B2-89F4-4892-980C-1F217885645A}"/>
              </a:ext>
            </a:extLst>
          </p:cNvPr>
          <p:cNvSpPr>
            <a:spLocks noGrp="1"/>
          </p:cNvSpPr>
          <p:nvPr>
            <p:ph type="body" sz="quarter" idx="13"/>
          </p:nvPr>
        </p:nvSpPr>
        <p:spPr/>
        <p:txBody>
          <a:bodyPr/>
          <a:lstStyle/>
          <a:p>
            <a:endParaRPr lang="en-CA"/>
          </a:p>
        </p:txBody>
      </p:sp>
    </p:spTree>
    <p:extLst>
      <p:ext uri="{BB962C8B-B14F-4D97-AF65-F5344CB8AC3E}">
        <p14:creationId xmlns:p14="http://schemas.microsoft.com/office/powerpoint/2010/main" val="336584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a:p>
        </p:txBody>
      </p:sp>
      <p:sp>
        <p:nvSpPr>
          <p:cNvPr id="8" name="Title 7"/>
          <p:cNvSpPr>
            <a:spLocks noGrp="1"/>
          </p:cNvSpPr>
          <p:nvPr>
            <p:ph type="title"/>
          </p:nvPr>
        </p:nvSpPr>
        <p:spPr>
          <a:xfrm>
            <a:off x="303299" y="330261"/>
            <a:ext cx="8459701" cy="607258"/>
          </a:xfrm>
        </p:spPr>
        <p:txBody>
          <a:bodyPr/>
          <a:lstStyle/>
          <a:p>
            <a:r>
              <a:rPr lang="en-US" dirty="0"/>
              <a:t>Agenda</a:t>
            </a:r>
          </a:p>
        </p:txBody>
      </p:sp>
      <p:grpSp>
        <p:nvGrpSpPr>
          <p:cNvPr id="5" name="Group 4"/>
          <p:cNvGrpSpPr/>
          <p:nvPr/>
        </p:nvGrpSpPr>
        <p:grpSpPr>
          <a:xfrm>
            <a:off x="457200" y="1371600"/>
            <a:ext cx="8153400" cy="838200"/>
            <a:chOff x="304800" y="990600"/>
            <a:chExt cx="8153400" cy="838200"/>
          </a:xfrm>
        </p:grpSpPr>
        <p:sp>
          <p:nvSpPr>
            <p:cNvPr id="6" name="Rectangle 5"/>
            <p:cNvSpPr/>
            <p:nvPr/>
          </p:nvSpPr>
          <p:spPr>
            <a:xfrm>
              <a:off x="304800" y="1143000"/>
              <a:ext cx="81534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04800" y="990600"/>
              <a:ext cx="5029201" cy="838200"/>
            </a:xfrm>
            <a:prstGeom prst="rect">
              <a:avLst/>
            </a:prstGeom>
          </p:spPr>
        </p:pic>
        <p:sp>
          <p:nvSpPr>
            <p:cNvPr id="10" name="TextBox 9"/>
            <p:cNvSpPr txBox="1"/>
            <p:nvPr/>
          </p:nvSpPr>
          <p:spPr>
            <a:xfrm>
              <a:off x="381000" y="1138535"/>
              <a:ext cx="495649" cy="461665"/>
            </a:xfrm>
            <a:prstGeom prst="rect">
              <a:avLst/>
            </a:prstGeom>
            <a:noFill/>
          </p:spPr>
          <p:txBody>
            <a:bodyPr wrap="none" rtlCol="0">
              <a:spAutoFit/>
            </a:bodyPr>
            <a:lstStyle/>
            <a:p>
              <a:r>
                <a:rPr lang="en-US" sz="2400" b="1" dirty="0">
                  <a:solidFill>
                    <a:schemeClr val="tx1">
                      <a:lumMod val="65000"/>
                      <a:lumOff val="35000"/>
                    </a:schemeClr>
                  </a:solidFill>
                </a:rPr>
                <a:t>01</a:t>
              </a:r>
            </a:p>
          </p:txBody>
        </p:sp>
        <p:sp>
          <p:nvSpPr>
            <p:cNvPr id="11" name="TextBox 10"/>
            <p:cNvSpPr txBox="1"/>
            <p:nvPr/>
          </p:nvSpPr>
          <p:spPr>
            <a:xfrm>
              <a:off x="1981200" y="1185446"/>
              <a:ext cx="1249445" cy="338554"/>
            </a:xfrm>
            <a:prstGeom prst="rect">
              <a:avLst/>
            </a:prstGeom>
            <a:noFill/>
          </p:spPr>
          <p:txBody>
            <a:bodyPr wrap="none" rtlCol="0">
              <a:spAutoFit/>
            </a:bodyPr>
            <a:lstStyle/>
            <a:p>
              <a:r>
                <a:rPr lang="en-US" sz="1600" b="1" dirty="0">
                  <a:solidFill>
                    <a:schemeClr val="bg1"/>
                  </a:solidFill>
                </a:rPr>
                <a:t>Introduction</a:t>
              </a:r>
            </a:p>
          </p:txBody>
        </p:sp>
      </p:grpSp>
      <p:grpSp>
        <p:nvGrpSpPr>
          <p:cNvPr id="12" name="Group 11"/>
          <p:cNvGrpSpPr/>
          <p:nvPr/>
        </p:nvGrpSpPr>
        <p:grpSpPr>
          <a:xfrm>
            <a:off x="457200" y="2057400"/>
            <a:ext cx="8153400" cy="838200"/>
            <a:chOff x="304800" y="1676400"/>
            <a:chExt cx="8153400" cy="838200"/>
          </a:xfrm>
        </p:grpSpPr>
        <p:sp>
          <p:nvSpPr>
            <p:cNvPr id="13" name="Rectangle 12"/>
            <p:cNvSpPr/>
            <p:nvPr/>
          </p:nvSpPr>
          <p:spPr>
            <a:xfrm>
              <a:off x="304800" y="1828800"/>
              <a:ext cx="8153400" cy="457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04800" y="1676400"/>
              <a:ext cx="5029201" cy="838200"/>
            </a:xfrm>
            <a:prstGeom prst="rect">
              <a:avLst/>
            </a:prstGeom>
          </p:spPr>
        </p:pic>
        <p:sp>
          <p:nvSpPr>
            <p:cNvPr id="15" name="TextBox 14"/>
            <p:cNvSpPr txBox="1"/>
            <p:nvPr/>
          </p:nvSpPr>
          <p:spPr>
            <a:xfrm>
              <a:off x="381000" y="1824335"/>
              <a:ext cx="495649" cy="461665"/>
            </a:xfrm>
            <a:prstGeom prst="rect">
              <a:avLst/>
            </a:prstGeom>
            <a:noFill/>
          </p:spPr>
          <p:txBody>
            <a:bodyPr wrap="none" rtlCol="0">
              <a:spAutoFit/>
            </a:bodyPr>
            <a:lstStyle/>
            <a:p>
              <a:r>
                <a:rPr lang="en-US" sz="2400" b="1" dirty="0">
                  <a:solidFill>
                    <a:schemeClr val="tx1">
                      <a:lumMod val="65000"/>
                      <a:lumOff val="35000"/>
                    </a:schemeClr>
                  </a:solidFill>
                </a:rPr>
                <a:t>02</a:t>
              </a:r>
            </a:p>
          </p:txBody>
        </p:sp>
        <p:sp>
          <p:nvSpPr>
            <p:cNvPr id="16" name="TextBox 15"/>
            <p:cNvSpPr txBox="1"/>
            <p:nvPr/>
          </p:nvSpPr>
          <p:spPr>
            <a:xfrm>
              <a:off x="1981200" y="1871246"/>
              <a:ext cx="2348720" cy="338554"/>
            </a:xfrm>
            <a:prstGeom prst="rect">
              <a:avLst/>
            </a:prstGeom>
            <a:noFill/>
          </p:spPr>
          <p:txBody>
            <a:bodyPr wrap="none" rtlCol="0">
              <a:spAutoFit/>
            </a:bodyPr>
            <a:lstStyle/>
            <a:p>
              <a:r>
                <a:rPr lang="en-US" sz="1600" b="1" dirty="0">
                  <a:solidFill>
                    <a:schemeClr val="bg1"/>
                  </a:solidFill>
                </a:rPr>
                <a:t>Azure Backup options</a:t>
              </a:r>
            </a:p>
          </p:txBody>
        </p:sp>
      </p:grpSp>
      <p:grpSp>
        <p:nvGrpSpPr>
          <p:cNvPr id="17" name="Group 16"/>
          <p:cNvGrpSpPr/>
          <p:nvPr/>
        </p:nvGrpSpPr>
        <p:grpSpPr>
          <a:xfrm>
            <a:off x="457200" y="2743200"/>
            <a:ext cx="8153400" cy="838200"/>
            <a:chOff x="304800" y="2362200"/>
            <a:chExt cx="8153400" cy="838200"/>
          </a:xfrm>
        </p:grpSpPr>
        <p:sp>
          <p:nvSpPr>
            <p:cNvPr id="18" name="Rectangle 17"/>
            <p:cNvSpPr/>
            <p:nvPr/>
          </p:nvSpPr>
          <p:spPr>
            <a:xfrm>
              <a:off x="304800" y="2514600"/>
              <a:ext cx="8153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04800" y="2362200"/>
              <a:ext cx="5029201" cy="838200"/>
            </a:xfrm>
            <a:prstGeom prst="rect">
              <a:avLst/>
            </a:prstGeom>
          </p:spPr>
        </p:pic>
        <p:sp>
          <p:nvSpPr>
            <p:cNvPr id="20" name="TextBox 19"/>
            <p:cNvSpPr txBox="1"/>
            <p:nvPr/>
          </p:nvSpPr>
          <p:spPr>
            <a:xfrm>
              <a:off x="381000" y="2510135"/>
              <a:ext cx="495649" cy="461665"/>
            </a:xfrm>
            <a:prstGeom prst="rect">
              <a:avLst/>
            </a:prstGeom>
            <a:noFill/>
          </p:spPr>
          <p:txBody>
            <a:bodyPr wrap="none" rtlCol="0">
              <a:spAutoFit/>
            </a:bodyPr>
            <a:lstStyle/>
            <a:p>
              <a:r>
                <a:rPr lang="en-US" sz="2400" b="1" dirty="0">
                  <a:solidFill>
                    <a:schemeClr val="tx1">
                      <a:lumMod val="65000"/>
                      <a:lumOff val="35000"/>
                    </a:schemeClr>
                  </a:solidFill>
                </a:rPr>
                <a:t>03</a:t>
              </a:r>
            </a:p>
          </p:txBody>
        </p:sp>
        <p:sp>
          <p:nvSpPr>
            <p:cNvPr id="21" name="TextBox 20"/>
            <p:cNvSpPr txBox="1"/>
            <p:nvPr/>
          </p:nvSpPr>
          <p:spPr>
            <a:xfrm>
              <a:off x="1981200" y="2557046"/>
              <a:ext cx="3338863" cy="338554"/>
            </a:xfrm>
            <a:prstGeom prst="rect">
              <a:avLst/>
            </a:prstGeom>
            <a:noFill/>
          </p:spPr>
          <p:txBody>
            <a:bodyPr wrap="none" rtlCol="0">
              <a:spAutoFit/>
            </a:bodyPr>
            <a:lstStyle/>
            <a:p>
              <a:r>
                <a:rPr lang="en-US" sz="1600" b="1" dirty="0">
                  <a:solidFill>
                    <a:schemeClr val="bg1"/>
                  </a:solidFill>
                </a:rPr>
                <a:t>Workloads  and Backup Options</a:t>
              </a:r>
            </a:p>
          </p:txBody>
        </p:sp>
      </p:grpSp>
      <p:grpSp>
        <p:nvGrpSpPr>
          <p:cNvPr id="22" name="Group 21"/>
          <p:cNvGrpSpPr/>
          <p:nvPr/>
        </p:nvGrpSpPr>
        <p:grpSpPr>
          <a:xfrm>
            <a:off x="457200" y="3429000"/>
            <a:ext cx="8153400" cy="838200"/>
            <a:chOff x="304800" y="2362200"/>
            <a:chExt cx="8153400" cy="838200"/>
          </a:xfrm>
        </p:grpSpPr>
        <p:sp>
          <p:nvSpPr>
            <p:cNvPr id="23" name="Rectangle 22"/>
            <p:cNvSpPr/>
            <p:nvPr/>
          </p:nvSpPr>
          <p:spPr>
            <a:xfrm>
              <a:off x="304800" y="2514600"/>
              <a:ext cx="8153400" cy="457200"/>
            </a:xfrm>
            <a:prstGeom prst="rect">
              <a:avLst/>
            </a:prstGeom>
            <a:solidFill>
              <a:srgbClr val="59C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04800" y="2362200"/>
              <a:ext cx="5029201" cy="838200"/>
            </a:xfrm>
            <a:prstGeom prst="rect">
              <a:avLst/>
            </a:prstGeom>
          </p:spPr>
        </p:pic>
        <p:sp>
          <p:nvSpPr>
            <p:cNvPr id="25" name="TextBox 24"/>
            <p:cNvSpPr txBox="1"/>
            <p:nvPr/>
          </p:nvSpPr>
          <p:spPr>
            <a:xfrm>
              <a:off x="381000" y="2510135"/>
              <a:ext cx="495649" cy="461665"/>
            </a:xfrm>
            <a:prstGeom prst="rect">
              <a:avLst/>
            </a:prstGeom>
            <a:noFill/>
          </p:spPr>
          <p:txBody>
            <a:bodyPr wrap="none" rtlCol="0">
              <a:spAutoFit/>
            </a:bodyPr>
            <a:lstStyle/>
            <a:p>
              <a:r>
                <a:rPr lang="en-US" sz="2400" b="1" dirty="0">
                  <a:solidFill>
                    <a:schemeClr val="tx1">
                      <a:lumMod val="65000"/>
                      <a:lumOff val="35000"/>
                    </a:schemeClr>
                  </a:solidFill>
                </a:rPr>
                <a:t>04</a:t>
              </a:r>
            </a:p>
          </p:txBody>
        </p:sp>
        <p:sp>
          <p:nvSpPr>
            <p:cNvPr id="26" name="TextBox 25"/>
            <p:cNvSpPr txBox="1"/>
            <p:nvPr/>
          </p:nvSpPr>
          <p:spPr>
            <a:xfrm>
              <a:off x="1981200" y="2557046"/>
              <a:ext cx="3340979" cy="338554"/>
            </a:xfrm>
            <a:prstGeom prst="rect">
              <a:avLst/>
            </a:prstGeom>
            <a:noFill/>
          </p:spPr>
          <p:txBody>
            <a:bodyPr wrap="none" rtlCol="0">
              <a:spAutoFit/>
            </a:bodyPr>
            <a:lstStyle/>
            <a:p>
              <a:r>
                <a:rPr lang="en-US" sz="1600" b="1" dirty="0">
                  <a:solidFill>
                    <a:schemeClr val="bg1"/>
                  </a:solidFill>
                </a:rPr>
                <a:t>Backup Solutions – Comparison</a:t>
              </a:r>
            </a:p>
          </p:txBody>
        </p:sp>
      </p:grpSp>
      <p:grpSp>
        <p:nvGrpSpPr>
          <p:cNvPr id="27" name="Group 26"/>
          <p:cNvGrpSpPr/>
          <p:nvPr/>
        </p:nvGrpSpPr>
        <p:grpSpPr>
          <a:xfrm>
            <a:off x="457200" y="4114800"/>
            <a:ext cx="8153400" cy="838200"/>
            <a:chOff x="304800" y="2362200"/>
            <a:chExt cx="8153400" cy="838200"/>
          </a:xfrm>
        </p:grpSpPr>
        <p:sp>
          <p:nvSpPr>
            <p:cNvPr id="28" name="Rectangle 27"/>
            <p:cNvSpPr/>
            <p:nvPr/>
          </p:nvSpPr>
          <p:spPr>
            <a:xfrm>
              <a:off x="304800" y="2514600"/>
              <a:ext cx="8153400" cy="4572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04800" y="2362200"/>
              <a:ext cx="5029201" cy="838200"/>
            </a:xfrm>
            <a:prstGeom prst="rect">
              <a:avLst/>
            </a:prstGeom>
          </p:spPr>
        </p:pic>
        <p:sp>
          <p:nvSpPr>
            <p:cNvPr id="30" name="TextBox 29"/>
            <p:cNvSpPr txBox="1"/>
            <p:nvPr/>
          </p:nvSpPr>
          <p:spPr>
            <a:xfrm>
              <a:off x="381000" y="2510135"/>
              <a:ext cx="495649" cy="461665"/>
            </a:xfrm>
            <a:prstGeom prst="rect">
              <a:avLst/>
            </a:prstGeom>
            <a:noFill/>
          </p:spPr>
          <p:txBody>
            <a:bodyPr wrap="none" rtlCol="0">
              <a:spAutoFit/>
            </a:bodyPr>
            <a:lstStyle/>
            <a:p>
              <a:r>
                <a:rPr lang="en-US" sz="2400" b="1" dirty="0">
                  <a:solidFill>
                    <a:schemeClr val="tx1">
                      <a:lumMod val="65000"/>
                      <a:lumOff val="35000"/>
                    </a:schemeClr>
                  </a:solidFill>
                </a:rPr>
                <a:t>05</a:t>
              </a:r>
            </a:p>
          </p:txBody>
        </p:sp>
        <p:sp>
          <p:nvSpPr>
            <p:cNvPr id="31" name="TextBox 30"/>
            <p:cNvSpPr txBox="1"/>
            <p:nvPr/>
          </p:nvSpPr>
          <p:spPr>
            <a:xfrm>
              <a:off x="1981200" y="2557046"/>
              <a:ext cx="1677062" cy="338554"/>
            </a:xfrm>
            <a:prstGeom prst="rect">
              <a:avLst/>
            </a:prstGeom>
            <a:noFill/>
          </p:spPr>
          <p:txBody>
            <a:bodyPr wrap="none" rtlCol="0">
              <a:spAutoFit/>
            </a:bodyPr>
            <a:lstStyle/>
            <a:p>
              <a:r>
                <a:rPr lang="en-US" sz="1600" b="1" dirty="0">
                  <a:solidFill>
                    <a:schemeClr val="bg1"/>
                  </a:solidFill>
                </a:rPr>
                <a:t>Considerations</a:t>
              </a:r>
            </a:p>
          </p:txBody>
        </p:sp>
      </p:grpSp>
    </p:spTree>
    <p:extLst>
      <p:ext uri="{BB962C8B-B14F-4D97-AF65-F5344CB8AC3E}">
        <p14:creationId xmlns:p14="http://schemas.microsoft.com/office/powerpoint/2010/main" val="7535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b="1" dirty="0"/>
              <a:t>Introduction </a:t>
            </a:r>
          </a:p>
        </p:txBody>
      </p:sp>
      <p:sp>
        <p:nvSpPr>
          <p:cNvPr id="5" name="Rectangle 3"/>
          <p:cNvSpPr txBox="1">
            <a:spLocks noChangeArrowheads="1"/>
          </p:cNvSpPr>
          <p:nvPr/>
        </p:nvSpPr>
        <p:spPr>
          <a:xfrm>
            <a:off x="457200" y="1143000"/>
            <a:ext cx="8305800" cy="3016210"/>
          </a:xfrm>
          <a:prstGeom prst="rect">
            <a:avLst/>
          </a:prstGeom>
        </p:spPr>
        <p:txBody>
          <a:bodyPr vert="horz" wrap="square" lIns="91440" tIns="45720" rIns="91440" bIns="45720" rtlCol="0">
            <a:spAutoFit/>
          </a:bodyPr>
          <a:lstStyle>
            <a:lvl1pPr marL="280988" indent="-280988" algn="l" defTabSz="914400" rtl="0" eaLnBrk="1" latinLnBrk="0" hangingPunct="1">
              <a:lnSpc>
                <a:spcPct val="100000"/>
              </a:lnSpc>
              <a:spcBef>
                <a:spcPts val="600"/>
              </a:spcBef>
              <a:spcAft>
                <a:spcPts val="600"/>
              </a:spcAft>
              <a:buClr>
                <a:schemeClr val="accent2"/>
              </a:buClr>
              <a:buFont typeface="Wingdings" pitchFamily="2" charset="2"/>
              <a:buChar char="§"/>
              <a:defRPr lang="en-US" sz="2000" kern="1200">
                <a:solidFill>
                  <a:schemeClr val="tx1">
                    <a:lumMod val="85000"/>
                    <a:lumOff val="15000"/>
                  </a:schemeClr>
                </a:solidFill>
                <a:latin typeface="+mn-lt"/>
                <a:ea typeface="+mn-ea"/>
                <a:cs typeface="+mn-cs"/>
              </a:defRPr>
            </a:lvl1pPr>
            <a:lvl2pPr marL="574675" indent="-293688" algn="l" defTabSz="914400" rtl="0" eaLnBrk="1" latinLnBrk="0" hangingPunct="1">
              <a:lnSpc>
                <a:spcPct val="100000"/>
              </a:lnSpc>
              <a:spcBef>
                <a:spcPts val="0"/>
              </a:spcBef>
              <a:spcAft>
                <a:spcPts val="600"/>
              </a:spcAft>
              <a:buClrTx/>
              <a:buFont typeface="Arial" pitchFamily="34" charset="0"/>
              <a:buChar char="•"/>
              <a:defRPr lang="en-US" sz="1800" kern="1200">
                <a:solidFill>
                  <a:schemeClr val="tx1">
                    <a:lumMod val="65000"/>
                    <a:lumOff val="35000"/>
                  </a:schemeClr>
                </a:solidFill>
                <a:latin typeface="+mn-lt"/>
                <a:ea typeface="+mn-ea"/>
                <a:cs typeface="+mn-cs"/>
              </a:defRPr>
            </a:lvl2pPr>
            <a:lvl3pPr marL="855663" indent="-280988" algn="l" defTabSz="914400" rtl="0" eaLnBrk="1" latinLnBrk="0" hangingPunct="1">
              <a:lnSpc>
                <a:spcPct val="100000"/>
              </a:lnSpc>
              <a:spcBef>
                <a:spcPts val="0"/>
              </a:spcBef>
              <a:spcAft>
                <a:spcPts val="600"/>
              </a:spcAft>
              <a:buClrTx/>
              <a:buFont typeface="Wingdings" pitchFamily="2" charset="2"/>
              <a:buChar char="§"/>
              <a:defRPr lang="en-US" sz="1800" kern="1200">
                <a:solidFill>
                  <a:schemeClr val="tx1">
                    <a:lumMod val="65000"/>
                    <a:lumOff val="35000"/>
                  </a:schemeClr>
                </a:solidFill>
                <a:latin typeface="+mn-lt"/>
                <a:ea typeface="+mn-ea"/>
                <a:cs typeface="+mn-cs"/>
              </a:defRPr>
            </a:lvl3pPr>
            <a:lvl4pPr marL="1090613" indent="-234950" algn="l" defTabSz="914400" rtl="0" eaLnBrk="1" latinLnBrk="0" hangingPunct="1">
              <a:lnSpc>
                <a:spcPct val="100000"/>
              </a:lnSpc>
              <a:spcBef>
                <a:spcPts val="0"/>
              </a:spcBef>
              <a:spcAft>
                <a:spcPts val="600"/>
              </a:spcAft>
              <a:buClr>
                <a:schemeClr val="bg2"/>
              </a:buClr>
              <a:buFont typeface="Arial" pitchFamily="34" charset="0"/>
              <a:buChar char="•"/>
              <a:defRPr lang="en-US" sz="1600" kern="1200">
                <a:solidFill>
                  <a:schemeClr val="tx1">
                    <a:lumMod val="65000"/>
                    <a:lumOff val="35000"/>
                  </a:schemeClr>
                </a:solidFill>
                <a:latin typeface="+mn-lt"/>
                <a:ea typeface="+mn-ea"/>
                <a:cs typeface="+mn-cs"/>
              </a:defRPr>
            </a:lvl4pPr>
            <a:lvl5pPr marL="1312863" indent="-222250" algn="l" defTabSz="914400" rtl="0" eaLnBrk="1" latinLnBrk="0" hangingPunct="1">
              <a:lnSpc>
                <a:spcPct val="100000"/>
              </a:lnSpc>
              <a:spcBef>
                <a:spcPts val="0"/>
              </a:spcBef>
              <a:spcAft>
                <a:spcPts val="600"/>
              </a:spcAft>
              <a:buClrTx/>
              <a:buFont typeface="Arial" pitchFamily="34" charset="0"/>
              <a:buChar char="•"/>
              <a:defRPr lang="en-US"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lumMod val="85000"/>
                  <a:lumOff val="15000"/>
                </a:schemeClr>
              </a:buClr>
              <a:defRPr/>
            </a:pPr>
            <a:r>
              <a:rPr lang="en-US" sz="1400" dirty="0">
                <a:solidFill>
                  <a:schemeClr val="tx2"/>
                </a:solidFill>
              </a:rPr>
              <a:t>A backup refers to the copying and archiving of computer data so it may be used to restore the original after a data loss event.</a:t>
            </a:r>
            <a:endParaRPr lang="en-US" sz="1400" dirty="0">
              <a:solidFill>
                <a:schemeClr val="tx2"/>
              </a:solidFill>
              <a:latin typeface="Arial"/>
            </a:endParaRPr>
          </a:p>
          <a:p>
            <a:pPr>
              <a:buClr>
                <a:schemeClr val="tx1">
                  <a:lumMod val="85000"/>
                  <a:lumOff val="15000"/>
                </a:schemeClr>
              </a:buClr>
              <a:defRPr/>
            </a:pPr>
            <a:r>
              <a:rPr lang="en-US" sz="1400" dirty="0">
                <a:solidFill>
                  <a:schemeClr val="tx2"/>
                </a:solidFill>
              </a:rPr>
              <a:t>Data loss can happen due to buggy software, data corruption, hardware failure, malicious hacking, user error or other unforeseen events.</a:t>
            </a:r>
          </a:p>
          <a:p>
            <a:pPr>
              <a:buClr>
                <a:schemeClr val="tx1">
                  <a:lumMod val="85000"/>
                  <a:lumOff val="15000"/>
                </a:schemeClr>
              </a:buClr>
              <a:defRPr/>
            </a:pPr>
            <a:r>
              <a:rPr lang="en-US" sz="1400" dirty="0">
                <a:solidFill>
                  <a:schemeClr val="tx2"/>
                </a:solidFill>
              </a:rPr>
              <a:t>Backups have two distinct purposes.</a:t>
            </a:r>
          </a:p>
          <a:p>
            <a:pPr lvl="1">
              <a:buClr>
                <a:schemeClr val="tx1">
                  <a:lumMod val="85000"/>
                  <a:lumOff val="15000"/>
                </a:schemeClr>
              </a:buClr>
              <a:buFont typeface="Wingdings" panose="05000000000000000000" pitchFamily="2" charset="2"/>
              <a:buChar char="ü"/>
              <a:defRPr/>
            </a:pPr>
            <a:r>
              <a:rPr lang="en-US" sz="1400" dirty="0">
                <a:solidFill>
                  <a:schemeClr val="tx2"/>
                </a:solidFill>
              </a:rPr>
              <a:t>The primary purpose is to recover data after its loss, be it by data deletion or corruption.</a:t>
            </a:r>
          </a:p>
          <a:p>
            <a:pPr lvl="1">
              <a:buClr>
                <a:schemeClr val="tx1">
                  <a:lumMod val="85000"/>
                  <a:lumOff val="15000"/>
                </a:schemeClr>
              </a:buClr>
              <a:buFont typeface="Wingdings" panose="05000000000000000000" pitchFamily="2" charset="2"/>
              <a:buChar char="ü"/>
              <a:defRPr/>
            </a:pPr>
            <a:r>
              <a:rPr lang="en-US" sz="1400" dirty="0">
                <a:solidFill>
                  <a:schemeClr val="tx2"/>
                </a:solidFill>
              </a:rPr>
              <a:t>Backups also represent a simple form of disaster recovery.</a:t>
            </a:r>
            <a:endParaRPr lang="en-US" sz="1400" dirty="0">
              <a:solidFill>
                <a:schemeClr val="tx2"/>
              </a:solidFill>
              <a:latin typeface="Arial"/>
            </a:endParaRPr>
          </a:p>
          <a:p>
            <a:pPr>
              <a:buClr>
                <a:schemeClr val="tx1">
                  <a:lumMod val="85000"/>
                  <a:lumOff val="15000"/>
                </a:schemeClr>
              </a:buClr>
              <a:defRPr/>
            </a:pPr>
            <a:r>
              <a:rPr lang="en-US" sz="1400" dirty="0">
                <a:solidFill>
                  <a:schemeClr val="tx2"/>
                </a:solidFill>
              </a:rPr>
              <a:t>Data are store on data storage medium like Magnetic Tape, Hard Disk, Optical Storage and recently Cloud Storage.</a:t>
            </a:r>
          </a:p>
          <a:p>
            <a:pPr>
              <a:buClr>
                <a:schemeClr val="tx1">
                  <a:lumMod val="85000"/>
                  <a:lumOff val="15000"/>
                </a:schemeClr>
              </a:buClr>
              <a:defRPr/>
            </a:pPr>
            <a:r>
              <a:rPr lang="en-US" sz="1400" dirty="0">
                <a:solidFill>
                  <a:schemeClr val="tx2"/>
                </a:solidFill>
                <a:latin typeface="Arial"/>
              </a:rPr>
              <a:t>For optimization and security purpose data can be compressed and encrypted.  </a:t>
            </a:r>
          </a:p>
        </p:txBody>
      </p:sp>
    </p:spTree>
    <p:extLst>
      <p:ext uri="{BB962C8B-B14F-4D97-AF65-F5344CB8AC3E}">
        <p14:creationId xmlns:p14="http://schemas.microsoft.com/office/powerpoint/2010/main" val="367378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sz="2400" b="1" dirty="0"/>
              <a:t>Azure Backup options</a:t>
            </a:r>
            <a:r>
              <a:rPr lang="en-US" b="1" dirty="0"/>
              <a:t>  </a:t>
            </a:r>
          </a:p>
        </p:txBody>
      </p:sp>
      <p:sp>
        <p:nvSpPr>
          <p:cNvPr id="5" name="Rectangle 3"/>
          <p:cNvSpPr txBox="1">
            <a:spLocks noChangeArrowheads="1"/>
          </p:cNvSpPr>
          <p:nvPr/>
        </p:nvSpPr>
        <p:spPr>
          <a:xfrm>
            <a:off x="307770" y="1143000"/>
            <a:ext cx="8808097" cy="3524042"/>
          </a:xfrm>
          <a:prstGeom prst="rect">
            <a:avLst/>
          </a:prstGeom>
        </p:spPr>
        <p:txBody>
          <a:bodyPr vert="horz" wrap="square" lIns="91440" tIns="45720" rIns="91440" bIns="45720" rtlCol="0">
            <a:spAutoFit/>
          </a:bodyPr>
          <a:lstStyle>
            <a:lvl1pPr marL="280988" indent="-280988" algn="l" defTabSz="914400" rtl="0" eaLnBrk="1" latinLnBrk="0" hangingPunct="1">
              <a:lnSpc>
                <a:spcPct val="100000"/>
              </a:lnSpc>
              <a:spcBef>
                <a:spcPts val="600"/>
              </a:spcBef>
              <a:spcAft>
                <a:spcPts val="600"/>
              </a:spcAft>
              <a:buClr>
                <a:schemeClr val="accent2"/>
              </a:buClr>
              <a:buFont typeface="Wingdings" pitchFamily="2" charset="2"/>
              <a:buChar char="§"/>
              <a:defRPr lang="en-US" sz="2000" kern="1200">
                <a:solidFill>
                  <a:schemeClr val="tx1">
                    <a:lumMod val="85000"/>
                    <a:lumOff val="15000"/>
                  </a:schemeClr>
                </a:solidFill>
                <a:latin typeface="+mn-lt"/>
                <a:ea typeface="+mn-ea"/>
                <a:cs typeface="+mn-cs"/>
              </a:defRPr>
            </a:lvl1pPr>
            <a:lvl2pPr marL="574675" indent="-293688" algn="l" defTabSz="914400" rtl="0" eaLnBrk="1" latinLnBrk="0" hangingPunct="1">
              <a:lnSpc>
                <a:spcPct val="100000"/>
              </a:lnSpc>
              <a:spcBef>
                <a:spcPts val="0"/>
              </a:spcBef>
              <a:spcAft>
                <a:spcPts val="600"/>
              </a:spcAft>
              <a:buClrTx/>
              <a:buFont typeface="Arial" pitchFamily="34" charset="0"/>
              <a:buChar char="•"/>
              <a:defRPr lang="en-US" sz="1800" kern="1200">
                <a:solidFill>
                  <a:schemeClr val="tx1">
                    <a:lumMod val="65000"/>
                    <a:lumOff val="35000"/>
                  </a:schemeClr>
                </a:solidFill>
                <a:latin typeface="+mn-lt"/>
                <a:ea typeface="+mn-ea"/>
                <a:cs typeface="+mn-cs"/>
              </a:defRPr>
            </a:lvl2pPr>
            <a:lvl3pPr marL="855663" indent="-280988" algn="l" defTabSz="914400" rtl="0" eaLnBrk="1" latinLnBrk="0" hangingPunct="1">
              <a:lnSpc>
                <a:spcPct val="100000"/>
              </a:lnSpc>
              <a:spcBef>
                <a:spcPts val="0"/>
              </a:spcBef>
              <a:spcAft>
                <a:spcPts val="600"/>
              </a:spcAft>
              <a:buClrTx/>
              <a:buFont typeface="Wingdings" pitchFamily="2" charset="2"/>
              <a:buChar char="§"/>
              <a:defRPr lang="en-US" sz="1800" kern="1200">
                <a:solidFill>
                  <a:schemeClr val="tx1">
                    <a:lumMod val="65000"/>
                    <a:lumOff val="35000"/>
                  </a:schemeClr>
                </a:solidFill>
                <a:latin typeface="+mn-lt"/>
                <a:ea typeface="+mn-ea"/>
                <a:cs typeface="+mn-cs"/>
              </a:defRPr>
            </a:lvl3pPr>
            <a:lvl4pPr marL="1090613" indent="-234950" algn="l" defTabSz="914400" rtl="0" eaLnBrk="1" latinLnBrk="0" hangingPunct="1">
              <a:lnSpc>
                <a:spcPct val="100000"/>
              </a:lnSpc>
              <a:spcBef>
                <a:spcPts val="0"/>
              </a:spcBef>
              <a:spcAft>
                <a:spcPts val="600"/>
              </a:spcAft>
              <a:buClr>
                <a:schemeClr val="bg2"/>
              </a:buClr>
              <a:buFont typeface="Arial" pitchFamily="34" charset="0"/>
              <a:buChar char="•"/>
              <a:defRPr lang="en-US" sz="1600" kern="1200">
                <a:solidFill>
                  <a:schemeClr val="tx1">
                    <a:lumMod val="65000"/>
                    <a:lumOff val="35000"/>
                  </a:schemeClr>
                </a:solidFill>
                <a:latin typeface="+mn-lt"/>
                <a:ea typeface="+mn-ea"/>
                <a:cs typeface="+mn-cs"/>
              </a:defRPr>
            </a:lvl4pPr>
            <a:lvl5pPr marL="1312863" indent="-222250" algn="l" defTabSz="914400" rtl="0" eaLnBrk="1" latinLnBrk="0" hangingPunct="1">
              <a:lnSpc>
                <a:spcPct val="100000"/>
              </a:lnSpc>
              <a:spcBef>
                <a:spcPts val="0"/>
              </a:spcBef>
              <a:spcAft>
                <a:spcPts val="600"/>
              </a:spcAft>
              <a:buClrTx/>
              <a:buFont typeface="Arial" pitchFamily="34" charset="0"/>
              <a:buChar char="•"/>
              <a:defRPr lang="en-US"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lumMod val="85000"/>
                  <a:lumOff val="15000"/>
                </a:schemeClr>
              </a:buClr>
              <a:buNone/>
              <a:defRPr/>
            </a:pPr>
            <a:r>
              <a:rPr lang="en-US" sz="1400" dirty="0">
                <a:solidFill>
                  <a:schemeClr val="tx2"/>
                </a:solidFill>
              </a:rPr>
              <a:t>Azure Backup replaces existing on-premises or off-site backup solution with a cloud-based solution that is reliable, secure, and cost-competitive.  </a:t>
            </a:r>
          </a:p>
          <a:p>
            <a:pPr>
              <a:buClr>
                <a:schemeClr val="tx1">
                  <a:lumMod val="85000"/>
                  <a:lumOff val="15000"/>
                </a:schemeClr>
              </a:buClr>
              <a:defRPr/>
            </a:pPr>
            <a:r>
              <a:rPr lang="en-US" sz="1400" dirty="0">
                <a:solidFill>
                  <a:schemeClr val="tx2"/>
                </a:solidFill>
              </a:rPr>
              <a:t>MARS (Azure Backup Agent) - Back up files and folders on physical or virtual Windows OS.  It will backup thrice per day. No support for Linux.</a:t>
            </a:r>
          </a:p>
          <a:p>
            <a:pPr>
              <a:buClr>
                <a:schemeClr val="tx1">
                  <a:lumMod val="85000"/>
                  <a:lumOff val="15000"/>
                </a:schemeClr>
              </a:buClr>
              <a:defRPr/>
            </a:pPr>
            <a:r>
              <a:rPr lang="en-US" sz="1400" dirty="0">
                <a:solidFill>
                  <a:schemeClr val="tx2"/>
                </a:solidFill>
              </a:rPr>
              <a:t>MABS (Azure Backup Server) -  It worked same like SC DPM Backup files, folders, Microsoft Applications with some restriction like no Tape backup option and etc.  It is cloud based tool and well suit to Azure environment.</a:t>
            </a:r>
            <a:endParaRPr lang="en-US" sz="1400" dirty="0">
              <a:solidFill>
                <a:schemeClr val="tx2"/>
              </a:solidFill>
              <a:latin typeface="Arial"/>
            </a:endParaRPr>
          </a:p>
          <a:p>
            <a:pPr>
              <a:buClr>
                <a:schemeClr val="tx1">
                  <a:lumMod val="85000"/>
                  <a:lumOff val="15000"/>
                </a:schemeClr>
              </a:buClr>
              <a:defRPr/>
            </a:pPr>
            <a:r>
              <a:rPr lang="en-US" sz="1400" dirty="0">
                <a:solidFill>
                  <a:schemeClr val="tx2"/>
                </a:solidFill>
              </a:rPr>
              <a:t>SC DPM –  Backup files, folders, Microsoft Applications (like Share Point, MS SQL and etc.) and VMs.  It uses VSS (Volume Shadow Copy Service) for taking backups.</a:t>
            </a:r>
            <a:endParaRPr lang="en-US" sz="1400" dirty="0">
              <a:solidFill>
                <a:schemeClr val="tx2"/>
              </a:solidFill>
              <a:latin typeface="Arial"/>
            </a:endParaRPr>
          </a:p>
          <a:p>
            <a:pPr>
              <a:buClr>
                <a:schemeClr val="tx1">
                  <a:lumMod val="85000"/>
                  <a:lumOff val="15000"/>
                </a:schemeClr>
              </a:buClr>
              <a:defRPr/>
            </a:pPr>
            <a:r>
              <a:rPr lang="en-US" sz="1400" dirty="0">
                <a:solidFill>
                  <a:schemeClr val="tx2"/>
                </a:solidFill>
              </a:rPr>
              <a:t>Azure </a:t>
            </a:r>
            <a:r>
              <a:rPr lang="en-US" sz="1400" dirty="0" err="1">
                <a:solidFill>
                  <a:schemeClr val="tx2"/>
                </a:solidFill>
              </a:rPr>
              <a:t>IaaS</a:t>
            </a:r>
            <a:r>
              <a:rPr lang="en-US" sz="1400" dirty="0">
                <a:solidFill>
                  <a:schemeClr val="tx2"/>
                </a:solidFill>
              </a:rPr>
              <a:t> VM Backup – Can backup Azure VMs both Windows and Linux. Fabric level backup with no Agents on VMs</a:t>
            </a:r>
          </a:p>
          <a:p>
            <a:pPr lvl="1">
              <a:buClr>
                <a:schemeClr val="tx1">
                  <a:lumMod val="85000"/>
                  <a:lumOff val="15000"/>
                </a:schemeClr>
              </a:buClr>
              <a:defRPr/>
            </a:pPr>
            <a:r>
              <a:rPr lang="en-US" sz="1200" dirty="0">
                <a:solidFill>
                  <a:schemeClr val="tx2"/>
                </a:solidFill>
              </a:rPr>
              <a:t> Instant file recovery from Azure VM backups which enables you to restore files instantly from the Azure Recovery Services Vault with no additional cost or infrastructure.  </a:t>
            </a:r>
            <a:endParaRPr lang="en-US" sz="1200" dirty="0">
              <a:solidFill>
                <a:schemeClr val="tx2"/>
              </a:solidFill>
              <a:latin typeface="Arial"/>
            </a:endParaRPr>
          </a:p>
        </p:txBody>
      </p:sp>
    </p:spTree>
    <p:extLst>
      <p:ext uri="{BB962C8B-B14F-4D97-AF65-F5344CB8AC3E}">
        <p14:creationId xmlns:p14="http://schemas.microsoft.com/office/powerpoint/2010/main" val="31782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sz="2400" b="1" dirty="0"/>
              <a:t>Workloads and Backup Options</a:t>
            </a:r>
          </a:p>
        </p:txBody>
      </p:sp>
      <p:graphicFrame>
        <p:nvGraphicFramePr>
          <p:cNvPr id="3" name="Table 2"/>
          <p:cNvGraphicFramePr>
            <a:graphicFrameLocks noGrp="1"/>
          </p:cNvGraphicFramePr>
          <p:nvPr>
            <p:extLst>
              <p:ext uri="{D42A27DB-BD31-4B8C-83A1-F6EECF244321}">
                <p14:modId xmlns:p14="http://schemas.microsoft.com/office/powerpoint/2010/main" val="1831995845"/>
              </p:ext>
            </p:extLst>
          </p:nvPr>
        </p:nvGraphicFramePr>
        <p:xfrm>
          <a:off x="167090" y="830017"/>
          <a:ext cx="8765895" cy="5190954"/>
        </p:xfrm>
        <a:graphic>
          <a:graphicData uri="http://schemas.openxmlformats.org/drawingml/2006/table">
            <a:tbl>
              <a:tblPr>
                <a:tableStyleId>{3C2FFA5D-87B4-456A-9821-1D502468CF0F}</a:tableStyleId>
              </a:tblPr>
              <a:tblGrid>
                <a:gridCol w="1436884">
                  <a:extLst>
                    <a:ext uri="{9D8B030D-6E8A-4147-A177-3AD203B41FA5}">
                      <a16:colId xmlns:a16="http://schemas.microsoft.com/office/drawing/2014/main" val="2341308961"/>
                    </a:ext>
                  </a:extLst>
                </a:gridCol>
                <a:gridCol w="7329011">
                  <a:extLst>
                    <a:ext uri="{9D8B030D-6E8A-4147-A177-3AD203B41FA5}">
                      <a16:colId xmlns:a16="http://schemas.microsoft.com/office/drawing/2014/main" val="132198009"/>
                    </a:ext>
                  </a:extLst>
                </a:gridCol>
              </a:tblGrid>
              <a:tr h="183296">
                <a:tc>
                  <a:txBody>
                    <a:bodyPr/>
                    <a:lstStyle/>
                    <a:p>
                      <a:pPr algn="ctr" fontAlgn="b"/>
                      <a:r>
                        <a:rPr lang="en-US" sz="1200" u="none" strike="noStrike" dirty="0">
                          <a:solidFill>
                            <a:schemeClr val="tx2"/>
                          </a:solidFill>
                          <a:effectLst/>
                        </a:rPr>
                        <a:t>Component</a:t>
                      </a:r>
                      <a:endParaRPr lang="en-US" sz="1200" b="1" i="0" u="none" strike="noStrike" dirty="0">
                        <a:solidFill>
                          <a:schemeClr val="tx2"/>
                        </a:solidFill>
                        <a:effectLst/>
                        <a:latin typeface="Calibri" panose="020F0502020204030204" pitchFamily="34" charset="0"/>
                      </a:endParaRPr>
                    </a:p>
                  </a:txBody>
                  <a:tcPr marL="0" marR="0" marT="0" marB="0" anchor="b">
                    <a:solidFill>
                      <a:schemeClr val="bg2"/>
                    </a:solidFill>
                  </a:tcPr>
                </a:tc>
                <a:tc>
                  <a:txBody>
                    <a:bodyPr/>
                    <a:lstStyle/>
                    <a:p>
                      <a:pPr algn="ctr" fontAlgn="b"/>
                      <a:r>
                        <a:rPr lang="en-US" sz="1200" u="none" strike="noStrike" dirty="0">
                          <a:solidFill>
                            <a:schemeClr val="tx2"/>
                          </a:solidFill>
                          <a:effectLst/>
                        </a:rPr>
                        <a:t>Backup Options</a:t>
                      </a:r>
                      <a:endParaRPr lang="en-US" sz="1200" b="1" i="0" u="none" strike="noStrike" dirty="0">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4001023629"/>
                  </a:ext>
                </a:extLst>
              </a:tr>
              <a:tr h="782446">
                <a:tc>
                  <a:txBody>
                    <a:bodyPr/>
                    <a:lstStyle/>
                    <a:p>
                      <a:pPr algn="l" fontAlgn="b"/>
                      <a:r>
                        <a:rPr lang="en-US" sz="1000" u="none" strike="noStrike">
                          <a:solidFill>
                            <a:schemeClr val="tx2"/>
                          </a:solidFill>
                          <a:effectLst/>
                        </a:rPr>
                        <a:t>Virtual machines</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dirty="0">
                          <a:solidFill>
                            <a:schemeClr val="tx2"/>
                          </a:solidFill>
                          <a:effectLst/>
                        </a:rPr>
                        <a:t>Any one of the below</a:t>
                      </a:r>
                      <a:br>
                        <a:rPr lang="en-US" sz="1000" u="none" strike="noStrike" dirty="0">
                          <a:solidFill>
                            <a:schemeClr val="tx2"/>
                          </a:solidFill>
                          <a:effectLst/>
                        </a:rPr>
                      </a:br>
                      <a:r>
                        <a:rPr lang="en-US" sz="1000" u="none" strike="noStrike" dirty="0">
                          <a:solidFill>
                            <a:schemeClr val="tx2"/>
                          </a:solidFill>
                          <a:effectLst/>
                        </a:rPr>
                        <a:t>    • Azure VM Backup is the preferred one.  Well suitable for Azure with inbuilt well customizable retention policy. </a:t>
                      </a:r>
                      <a:br>
                        <a:rPr lang="en-US" sz="1000" u="none" strike="noStrike" dirty="0">
                          <a:solidFill>
                            <a:schemeClr val="tx2"/>
                          </a:solidFill>
                          <a:effectLst/>
                        </a:rPr>
                      </a:br>
                      <a:r>
                        <a:rPr lang="en-US" sz="1000" u="none" strike="noStrike" dirty="0">
                          <a:solidFill>
                            <a:schemeClr val="tx2"/>
                          </a:solidFill>
                          <a:effectLst/>
                        </a:rPr>
                        <a:t>    • We can consider VM Backup using MABS/DPM if we need to manage Non Azure VMs too.</a:t>
                      </a:r>
                      <a:br>
                        <a:rPr lang="en-US" sz="1000" u="none" strike="noStrike" dirty="0">
                          <a:solidFill>
                            <a:schemeClr val="tx2"/>
                          </a:solidFill>
                          <a:effectLst/>
                        </a:rPr>
                      </a:br>
                      <a:r>
                        <a:rPr lang="en-US" sz="1000" u="none" strike="noStrike" dirty="0">
                          <a:solidFill>
                            <a:schemeClr val="tx2"/>
                          </a:solidFill>
                          <a:effectLst/>
                        </a:rPr>
                        <a:t>    • Specialized VM Backup / Snap Shot - only if client not ready to spend extra cost.  Need more management and custom retention.  </a:t>
                      </a:r>
                      <a:endParaRPr lang="en-US" sz="1000" b="0" i="0" u="none" strike="noStrike" dirty="0">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2697554401"/>
                  </a:ext>
                </a:extLst>
              </a:tr>
              <a:tr h="938936">
                <a:tc>
                  <a:txBody>
                    <a:bodyPr/>
                    <a:lstStyle/>
                    <a:p>
                      <a:pPr algn="l" fontAlgn="b"/>
                      <a:r>
                        <a:rPr lang="en-US" sz="1000" u="none" strike="noStrike">
                          <a:solidFill>
                            <a:schemeClr val="tx2"/>
                          </a:solidFill>
                          <a:effectLst/>
                        </a:rPr>
                        <a:t>Files and Folders</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dirty="0">
                          <a:solidFill>
                            <a:schemeClr val="tx2"/>
                          </a:solidFill>
                          <a:effectLst/>
                        </a:rPr>
                        <a:t>Any one of the below</a:t>
                      </a:r>
                      <a:br>
                        <a:rPr lang="en-US" sz="1000" u="none" strike="noStrike" dirty="0">
                          <a:solidFill>
                            <a:schemeClr val="tx2"/>
                          </a:solidFill>
                          <a:effectLst/>
                        </a:rPr>
                      </a:br>
                      <a:r>
                        <a:rPr lang="en-US" sz="1000" u="none" strike="noStrike" dirty="0">
                          <a:solidFill>
                            <a:schemeClr val="tx2"/>
                          </a:solidFill>
                          <a:effectLst/>
                        </a:rPr>
                        <a:t>    • Using MABS is the preferred one. Can manage in centralized place.  Backup in Azure vault and in backup server.  Extra server cost associated.   </a:t>
                      </a:r>
                      <a:br>
                        <a:rPr lang="en-US" sz="1000" u="none" strike="noStrike" dirty="0">
                          <a:solidFill>
                            <a:schemeClr val="tx2"/>
                          </a:solidFill>
                          <a:effectLst/>
                        </a:rPr>
                      </a:br>
                      <a:r>
                        <a:rPr lang="en-US" sz="1000" u="none" strike="noStrike" dirty="0">
                          <a:solidFill>
                            <a:schemeClr val="tx2"/>
                          </a:solidFill>
                          <a:effectLst/>
                        </a:rPr>
                        <a:t>    • Using MARS - Can manage from individual servers.  Backup in Azure vault.  No extra server cost associated.   </a:t>
                      </a:r>
                      <a:br>
                        <a:rPr lang="en-US" sz="1000" u="none" strike="noStrike" dirty="0">
                          <a:solidFill>
                            <a:schemeClr val="tx2"/>
                          </a:solidFill>
                          <a:effectLst/>
                        </a:rPr>
                      </a:br>
                      <a:r>
                        <a:rPr lang="en-US" sz="1000" u="none" strike="noStrike" dirty="0">
                          <a:solidFill>
                            <a:schemeClr val="tx2"/>
                          </a:solidFill>
                          <a:effectLst/>
                        </a:rPr>
                        <a:t>    • SC DPM - If client already managing backups through SC DPM.</a:t>
                      </a:r>
                      <a:br>
                        <a:rPr lang="en-US" sz="1000" u="none" strike="noStrike" dirty="0">
                          <a:solidFill>
                            <a:schemeClr val="tx2"/>
                          </a:solidFill>
                          <a:effectLst/>
                        </a:rPr>
                      </a:br>
                      <a:r>
                        <a:rPr lang="en-US" sz="1000" u="none" strike="noStrike" dirty="0">
                          <a:solidFill>
                            <a:schemeClr val="tx2"/>
                          </a:solidFill>
                          <a:effectLst/>
                        </a:rPr>
                        <a:t>    • </a:t>
                      </a:r>
                      <a:r>
                        <a:rPr lang="en-US" sz="1000" u="none" strike="noStrike" dirty="0" err="1">
                          <a:solidFill>
                            <a:schemeClr val="tx2"/>
                          </a:solidFill>
                          <a:effectLst/>
                        </a:rPr>
                        <a:t>Blobxfer</a:t>
                      </a:r>
                      <a:r>
                        <a:rPr lang="en-US" sz="1000" u="none" strike="noStrike" dirty="0">
                          <a:solidFill>
                            <a:schemeClr val="tx2"/>
                          </a:solidFill>
                          <a:effectLst/>
                        </a:rPr>
                        <a:t> like tools for Linux work load</a:t>
                      </a:r>
                      <a:endParaRPr lang="en-US" sz="1000" b="0" i="0" u="none" strike="noStrike" dirty="0">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88794234"/>
                  </a:ext>
                </a:extLst>
              </a:tr>
              <a:tr h="1095425">
                <a:tc>
                  <a:txBody>
                    <a:bodyPr/>
                    <a:lstStyle/>
                    <a:p>
                      <a:pPr algn="l" fontAlgn="b"/>
                      <a:r>
                        <a:rPr lang="en-US" sz="1000" u="none" strike="noStrike">
                          <a:solidFill>
                            <a:schemeClr val="tx2"/>
                          </a:solidFill>
                          <a:effectLst/>
                        </a:rPr>
                        <a:t>Storage</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dirty="0">
                          <a:solidFill>
                            <a:schemeClr val="tx2"/>
                          </a:solidFill>
                          <a:effectLst/>
                        </a:rPr>
                        <a:t>• Use tools such as </a:t>
                      </a:r>
                      <a:r>
                        <a:rPr lang="en-US" sz="1000" u="none" strike="noStrike" dirty="0" err="1">
                          <a:solidFill>
                            <a:schemeClr val="tx2"/>
                          </a:solidFill>
                          <a:effectLst/>
                        </a:rPr>
                        <a:t>AzCopy</a:t>
                      </a:r>
                      <a:r>
                        <a:rPr lang="en-US" sz="1000" u="none" strike="noStrike" dirty="0">
                          <a:solidFill>
                            <a:schemeClr val="tx2"/>
                          </a:solidFill>
                          <a:effectLst/>
                        </a:rPr>
                        <a:t>, Azure PowerShell, and the Azure Data Movement library to copy data into another storage account.</a:t>
                      </a:r>
                      <a:br>
                        <a:rPr lang="en-US" sz="1000" u="none" strike="noStrike" dirty="0">
                          <a:solidFill>
                            <a:schemeClr val="tx2"/>
                          </a:solidFill>
                          <a:effectLst/>
                        </a:rPr>
                      </a:br>
                      <a:r>
                        <a:rPr lang="en-US" sz="1000" u="none" strike="noStrike" dirty="0">
                          <a:solidFill>
                            <a:schemeClr val="tx2"/>
                          </a:solidFill>
                          <a:effectLst/>
                        </a:rPr>
                        <a:t>    o VM Disks – Use the Azure Backup service to back up the VM disks.</a:t>
                      </a:r>
                      <a:br>
                        <a:rPr lang="en-US" sz="1000" u="none" strike="noStrike" dirty="0">
                          <a:solidFill>
                            <a:schemeClr val="tx2"/>
                          </a:solidFill>
                          <a:effectLst/>
                        </a:rPr>
                      </a:br>
                      <a:r>
                        <a:rPr lang="en-US" sz="1000" u="none" strike="noStrike" dirty="0">
                          <a:solidFill>
                            <a:schemeClr val="tx2"/>
                          </a:solidFill>
                          <a:effectLst/>
                        </a:rPr>
                        <a:t>    o Block blobs – Create a snapshot of each block blob, or copy the blobs to another storage using </a:t>
                      </a:r>
                      <a:r>
                        <a:rPr lang="en-US" sz="1000" u="none" strike="noStrike" dirty="0" err="1">
                          <a:solidFill>
                            <a:schemeClr val="tx2"/>
                          </a:solidFill>
                          <a:effectLst/>
                        </a:rPr>
                        <a:t>AzCopy</a:t>
                      </a:r>
                      <a:r>
                        <a:rPr lang="en-US" sz="1000" u="none" strike="noStrike" dirty="0">
                          <a:solidFill>
                            <a:schemeClr val="tx2"/>
                          </a:solidFill>
                          <a:effectLst/>
                        </a:rPr>
                        <a:t>, Azure PowerShell, or the Azure Data Movement library.</a:t>
                      </a:r>
                      <a:br>
                        <a:rPr lang="en-US" sz="1000" u="none" strike="noStrike" dirty="0">
                          <a:solidFill>
                            <a:schemeClr val="tx2"/>
                          </a:solidFill>
                          <a:effectLst/>
                        </a:rPr>
                      </a:br>
                      <a:r>
                        <a:rPr lang="en-US" sz="1000" u="none" strike="noStrike" dirty="0">
                          <a:solidFill>
                            <a:schemeClr val="tx2"/>
                          </a:solidFill>
                          <a:effectLst/>
                        </a:rPr>
                        <a:t>    o Tables – use </a:t>
                      </a:r>
                      <a:r>
                        <a:rPr lang="en-US" sz="1000" u="none" strike="noStrike" dirty="0" err="1">
                          <a:solidFill>
                            <a:schemeClr val="tx2"/>
                          </a:solidFill>
                          <a:effectLst/>
                        </a:rPr>
                        <a:t>AzCopy</a:t>
                      </a:r>
                      <a:r>
                        <a:rPr lang="en-US" sz="1000" u="none" strike="noStrike" dirty="0">
                          <a:solidFill>
                            <a:schemeClr val="tx2"/>
                          </a:solidFill>
                          <a:effectLst/>
                        </a:rPr>
                        <a:t> to export the table data into another storage account.</a:t>
                      </a:r>
                      <a:br>
                        <a:rPr lang="en-US" sz="1000" u="none" strike="noStrike" dirty="0">
                          <a:solidFill>
                            <a:schemeClr val="tx2"/>
                          </a:solidFill>
                          <a:effectLst/>
                        </a:rPr>
                      </a:br>
                      <a:r>
                        <a:rPr lang="en-US" sz="1000" u="none" strike="noStrike" dirty="0">
                          <a:solidFill>
                            <a:schemeClr val="tx2"/>
                          </a:solidFill>
                          <a:effectLst/>
                        </a:rPr>
                        <a:t>    o Files – use </a:t>
                      </a:r>
                      <a:r>
                        <a:rPr lang="en-US" sz="1000" u="none" strike="noStrike" dirty="0" err="1">
                          <a:solidFill>
                            <a:schemeClr val="tx2"/>
                          </a:solidFill>
                          <a:effectLst/>
                        </a:rPr>
                        <a:t>AzCopy</a:t>
                      </a:r>
                      <a:r>
                        <a:rPr lang="en-US" sz="1000" u="none" strike="noStrike" dirty="0">
                          <a:solidFill>
                            <a:schemeClr val="tx2"/>
                          </a:solidFill>
                          <a:effectLst/>
                        </a:rPr>
                        <a:t> or Azure PowerShell to copy files to another storage account.</a:t>
                      </a:r>
                      <a:endParaRPr lang="en-US" sz="1000" b="0" i="0" u="none" strike="noStrike" dirty="0">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1656475391"/>
                  </a:ext>
                </a:extLst>
              </a:tr>
              <a:tr h="938936">
                <a:tc>
                  <a:txBody>
                    <a:bodyPr/>
                    <a:lstStyle/>
                    <a:p>
                      <a:pPr algn="l" fontAlgn="b"/>
                      <a:r>
                        <a:rPr lang="en-US" sz="1000" u="none" strike="noStrike">
                          <a:solidFill>
                            <a:schemeClr val="tx2"/>
                          </a:solidFill>
                          <a:effectLst/>
                        </a:rPr>
                        <a:t>MS SQL Server </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a:solidFill>
                            <a:schemeClr val="tx2"/>
                          </a:solidFill>
                          <a:effectLst/>
                        </a:rPr>
                        <a:t>Any one of the below</a:t>
                      </a:r>
                      <a:br>
                        <a:rPr lang="en-US" sz="1000" u="none" strike="noStrike">
                          <a:solidFill>
                            <a:schemeClr val="tx2"/>
                          </a:solidFill>
                          <a:effectLst/>
                        </a:rPr>
                      </a:br>
                      <a:r>
                        <a:rPr lang="en-US" sz="1000" u="none" strike="noStrike">
                          <a:solidFill>
                            <a:schemeClr val="tx2"/>
                          </a:solidFill>
                          <a:effectLst/>
                        </a:rPr>
                        <a:t>    • SQL Backup using MABS is the prefered one.  Local backup will store in another VM.  Band width and Azure push will be done from another machine and Azure preferred approach.</a:t>
                      </a:r>
                      <a:br>
                        <a:rPr lang="en-US" sz="1000" u="none" strike="noStrike">
                          <a:solidFill>
                            <a:schemeClr val="tx2"/>
                          </a:solidFill>
                          <a:effectLst/>
                        </a:rPr>
                      </a:br>
                      <a:r>
                        <a:rPr lang="en-US" sz="1000" u="none" strike="noStrike">
                          <a:solidFill>
                            <a:schemeClr val="tx2"/>
                          </a:solidFill>
                          <a:effectLst/>
                        </a:rPr>
                        <a:t>    • Tradition SQL Backup to Azure Storage/VM Disk/File Share - Most of the time client will comfortable on the traditional way on DB backups.</a:t>
                      </a:r>
                      <a:br>
                        <a:rPr lang="en-US" sz="1000" u="none" strike="noStrike">
                          <a:solidFill>
                            <a:schemeClr val="tx2"/>
                          </a:solidFill>
                          <a:effectLst/>
                        </a:rPr>
                      </a:br>
                      <a:r>
                        <a:rPr lang="en-US" sz="1000" u="none" strike="noStrike">
                          <a:solidFill>
                            <a:schemeClr val="tx2"/>
                          </a:solidFill>
                          <a:effectLst/>
                        </a:rPr>
                        <a:t>    • SQL Backup using SC DPM  - If client already managing backups through SC DPM.</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3683142886"/>
                  </a:ext>
                </a:extLst>
              </a:tr>
              <a:tr h="938936">
                <a:tc>
                  <a:txBody>
                    <a:bodyPr/>
                    <a:lstStyle/>
                    <a:p>
                      <a:pPr algn="l" fontAlgn="b"/>
                      <a:r>
                        <a:rPr lang="en-US" sz="1000" u="none" strike="noStrike">
                          <a:solidFill>
                            <a:schemeClr val="tx2"/>
                          </a:solidFill>
                          <a:effectLst/>
                        </a:rPr>
                        <a:t>Azure SQL Database</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a:solidFill>
                            <a:schemeClr val="tx2"/>
                          </a:solidFill>
                          <a:effectLst/>
                        </a:rPr>
                        <a:t>Any one of the below</a:t>
                      </a:r>
                      <a:br>
                        <a:rPr lang="en-US" sz="1000" u="none" strike="noStrike">
                          <a:solidFill>
                            <a:schemeClr val="tx2"/>
                          </a:solidFill>
                          <a:effectLst/>
                        </a:rPr>
                      </a:br>
                      <a:r>
                        <a:rPr lang="en-US" sz="1000" u="none" strike="noStrike">
                          <a:solidFill>
                            <a:schemeClr val="tx2"/>
                          </a:solidFill>
                          <a:effectLst/>
                        </a:rPr>
                        <a:t>• Default SQL Database Backup (Point in Time Restore) – If the default retention is sufficient.</a:t>
                      </a:r>
                      <a:br>
                        <a:rPr lang="en-US" sz="1000" u="none" strike="noStrike">
                          <a:solidFill>
                            <a:schemeClr val="tx2"/>
                          </a:solidFill>
                          <a:effectLst/>
                        </a:rPr>
                      </a:br>
                      <a:r>
                        <a:rPr lang="en-US" sz="1000" u="none" strike="noStrike">
                          <a:solidFill>
                            <a:schemeClr val="tx2"/>
                          </a:solidFill>
                          <a:effectLst/>
                        </a:rPr>
                        <a:t>    o Basic service tier is 7 days.</a:t>
                      </a:r>
                      <a:br>
                        <a:rPr lang="en-US" sz="1000" u="none" strike="noStrike">
                          <a:solidFill>
                            <a:schemeClr val="tx2"/>
                          </a:solidFill>
                          <a:effectLst/>
                        </a:rPr>
                      </a:br>
                      <a:r>
                        <a:rPr lang="en-US" sz="1000" u="none" strike="noStrike">
                          <a:solidFill>
                            <a:schemeClr val="tx2"/>
                          </a:solidFill>
                          <a:effectLst/>
                        </a:rPr>
                        <a:t>    o Standard/ Premium service tier is 35 days.</a:t>
                      </a:r>
                      <a:br>
                        <a:rPr lang="en-US" sz="1000" u="none" strike="noStrike">
                          <a:solidFill>
                            <a:schemeClr val="tx2"/>
                          </a:solidFill>
                          <a:effectLst/>
                        </a:rPr>
                      </a:br>
                      <a:r>
                        <a:rPr lang="en-US" sz="1000" u="none" strike="noStrike">
                          <a:solidFill>
                            <a:schemeClr val="tx2"/>
                          </a:solidFill>
                          <a:effectLst/>
                        </a:rPr>
                        <a:t>• Set up Long Term backup Retention (LTR) policy – If we need backup to be available for longer period.</a:t>
                      </a:r>
                      <a:br>
                        <a:rPr lang="en-US" sz="1000" u="none" strike="noStrike">
                          <a:solidFill>
                            <a:schemeClr val="tx2"/>
                          </a:solidFill>
                          <a:effectLst/>
                        </a:rPr>
                      </a:br>
                      <a:r>
                        <a:rPr lang="en-US" sz="1000" u="none" strike="noStrike">
                          <a:solidFill>
                            <a:schemeClr val="tx2"/>
                          </a:solidFill>
                          <a:effectLst/>
                        </a:rPr>
                        <a:t>• Custom Backup – If we need more customized backup strategy.  </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1045548233"/>
                  </a:ext>
                </a:extLst>
              </a:tr>
              <a:tr h="312979">
                <a:tc>
                  <a:txBody>
                    <a:bodyPr/>
                    <a:lstStyle/>
                    <a:p>
                      <a:pPr algn="l" fontAlgn="b"/>
                      <a:r>
                        <a:rPr lang="en-US" sz="1000" u="none" strike="noStrike">
                          <a:solidFill>
                            <a:schemeClr val="tx2"/>
                          </a:solidFill>
                          <a:effectLst/>
                        </a:rPr>
                        <a:t>AD DS</a:t>
                      </a:r>
                      <a:endParaRPr lang="en-US" sz="1000" b="0" i="0" u="none" strike="noStrike">
                        <a:solidFill>
                          <a:schemeClr val="tx2"/>
                        </a:solidFill>
                        <a:effectLst/>
                        <a:latin typeface="Calibri" panose="020F0502020204030204" pitchFamily="34" charset="0"/>
                      </a:endParaRPr>
                    </a:p>
                  </a:txBody>
                  <a:tcPr marL="0" marR="0" marT="0" marB="0" anchor="b">
                    <a:solidFill>
                      <a:schemeClr val="bg2"/>
                    </a:solidFill>
                  </a:tcPr>
                </a:tc>
                <a:tc>
                  <a:txBody>
                    <a:bodyPr/>
                    <a:lstStyle/>
                    <a:p>
                      <a:pPr algn="l" fontAlgn="b"/>
                      <a:r>
                        <a:rPr lang="en-US" sz="1000" u="none" strike="noStrike" dirty="0">
                          <a:solidFill>
                            <a:schemeClr val="tx2"/>
                          </a:solidFill>
                          <a:effectLst/>
                        </a:rPr>
                        <a:t>Create system state backups by using only backup software (Azure Backup). Do not copy or clone VHD files of DCs instead of performing regular backups. </a:t>
                      </a:r>
                      <a:endParaRPr lang="en-US" sz="1000" b="0" i="0" u="none" strike="noStrike" dirty="0">
                        <a:solidFill>
                          <a:schemeClr val="tx2"/>
                        </a:solidFill>
                        <a:effectLst/>
                        <a:latin typeface="Calibri" panose="020F0502020204030204" pitchFamily="34" charset="0"/>
                      </a:endParaRPr>
                    </a:p>
                  </a:txBody>
                  <a:tcPr marL="0" marR="0" marT="0" marB="0" anchor="b">
                    <a:solidFill>
                      <a:schemeClr val="bg2"/>
                    </a:solidFill>
                  </a:tcPr>
                </a:tc>
                <a:extLst>
                  <a:ext uri="{0D108BD9-81ED-4DB2-BD59-A6C34878D82A}">
                    <a16:rowId xmlns:a16="http://schemas.microsoft.com/office/drawing/2014/main" val="416322613"/>
                  </a:ext>
                </a:extLst>
              </a:tr>
            </a:tbl>
          </a:graphicData>
        </a:graphic>
      </p:graphicFrame>
    </p:spTree>
    <p:extLst>
      <p:ext uri="{BB962C8B-B14F-4D97-AF65-F5344CB8AC3E}">
        <p14:creationId xmlns:p14="http://schemas.microsoft.com/office/powerpoint/2010/main" val="200820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6</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b="1" dirty="0"/>
              <a:t>Backup Solutions – Comparison</a:t>
            </a:r>
          </a:p>
        </p:txBody>
      </p:sp>
      <p:graphicFrame>
        <p:nvGraphicFramePr>
          <p:cNvPr id="3" name="Table 2"/>
          <p:cNvGraphicFramePr>
            <a:graphicFrameLocks noGrp="1"/>
          </p:cNvGraphicFramePr>
          <p:nvPr>
            <p:extLst>
              <p:ext uri="{D42A27DB-BD31-4B8C-83A1-F6EECF244321}">
                <p14:modId xmlns:p14="http://schemas.microsoft.com/office/powerpoint/2010/main" val="2883616416"/>
              </p:ext>
            </p:extLst>
          </p:nvPr>
        </p:nvGraphicFramePr>
        <p:xfrm>
          <a:off x="167089" y="938909"/>
          <a:ext cx="8822165" cy="5135880"/>
        </p:xfrm>
        <a:graphic>
          <a:graphicData uri="http://schemas.openxmlformats.org/drawingml/2006/table">
            <a:tbl>
              <a:tblPr>
                <a:tableStyleId>{BC89EF96-8CEA-46FF-86C4-4CE0E7609802}</a:tableStyleId>
              </a:tblPr>
              <a:tblGrid>
                <a:gridCol w="1148518">
                  <a:extLst>
                    <a:ext uri="{9D8B030D-6E8A-4147-A177-3AD203B41FA5}">
                      <a16:colId xmlns:a16="http://schemas.microsoft.com/office/drawing/2014/main" val="2995954768"/>
                    </a:ext>
                  </a:extLst>
                </a:gridCol>
                <a:gridCol w="1666195">
                  <a:extLst>
                    <a:ext uri="{9D8B030D-6E8A-4147-A177-3AD203B41FA5}">
                      <a16:colId xmlns:a16="http://schemas.microsoft.com/office/drawing/2014/main" val="2235544414"/>
                    </a:ext>
                  </a:extLst>
                </a:gridCol>
                <a:gridCol w="1986432">
                  <a:extLst>
                    <a:ext uri="{9D8B030D-6E8A-4147-A177-3AD203B41FA5}">
                      <a16:colId xmlns:a16="http://schemas.microsoft.com/office/drawing/2014/main" val="3734252276"/>
                    </a:ext>
                  </a:extLst>
                </a:gridCol>
                <a:gridCol w="2210357">
                  <a:extLst>
                    <a:ext uri="{9D8B030D-6E8A-4147-A177-3AD203B41FA5}">
                      <a16:colId xmlns:a16="http://schemas.microsoft.com/office/drawing/2014/main" val="2265572320"/>
                    </a:ext>
                  </a:extLst>
                </a:gridCol>
                <a:gridCol w="1810663">
                  <a:extLst>
                    <a:ext uri="{9D8B030D-6E8A-4147-A177-3AD203B41FA5}">
                      <a16:colId xmlns:a16="http://schemas.microsoft.com/office/drawing/2014/main" val="3359260353"/>
                    </a:ext>
                  </a:extLst>
                </a:gridCol>
              </a:tblGrid>
              <a:tr h="135459">
                <a:tc>
                  <a:txBody>
                    <a:bodyPr/>
                    <a:lstStyle/>
                    <a:p>
                      <a:pPr algn="ctr" fontAlgn="b"/>
                      <a:r>
                        <a:rPr lang="en-US" sz="1100" b="1" u="none" strike="noStrike" dirty="0">
                          <a:solidFill>
                            <a:schemeClr val="tx2"/>
                          </a:solidFill>
                          <a:effectLst/>
                        </a:rPr>
                        <a:t>Backup Options</a:t>
                      </a:r>
                      <a:endParaRPr lang="en-US" sz="1100" b="1" i="0" u="none" strike="noStrike" dirty="0">
                        <a:solidFill>
                          <a:schemeClr val="tx2"/>
                        </a:solidFill>
                        <a:effectLst/>
                        <a:latin typeface="Calibri" panose="020F0502020204030204" pitchFamily="34" charset="0"/>
                      </a:endParaRPr>
                    </a:p>
                  </a:txBody>
                  <a:tcPr marL="0" marR="0" marT="0" marB="0" anchor="b"/>
                </a:tc>
                <a:tc>
                  <a:txBody>
                    <a:bodyPr/>
                    <a:lstStyle/>
                    <a:p>
                      <a:pPr algn="ctr" fontAlgn="b"/>
                      <a:r>
                        <a:rPr lang="en-US" sz="1100" b="1" u="none" strike="noStrike" dirty="0">
                          <a:solidFill>
                            <a:schemeClr val="tx2"/>
                          </a:solidFill>
                          <a:effectLst/>
                        </a:rPr>
                        <a:t>Use Case</a:t>
                      </a:r>
                      <a:endParaRPr lang="en-US" sz="1100" b="1" i="0" u="none" strike="noStrike" dirty="0">
                        <a:solidFill>
                          <a:schemeClr val="tx2"/>
                        </a:solidFill>
                        <a:effectLst/>
                        <a:latin typeface="Calibri" panose="020F0502020204030204" pitchFamily="34" charset="0"/>
                      </a:endParaRPr>
                    </a:p>
                  </a:txBody>
                  <a:tcPr marL="0" marR="0" marT="0" marB="0" anchor="b"/>
                </a:tc>
                <a:tc>
                  <a:txBody>
                    <a:bodyPr/>
                    <a:lstStyle/>
                    <a:p>
                      <a:pPr algn="ctr" fontAlgn="b"/>
                      <a:r>
                        <a:rPr lang="en-US" sz="1100" b="1" u="none" strike="noStrike" dirty="0">
                          <a:solidFill>
                            <a:schemeClr val="tx2"/>
                          </a:solidFill>
                          <a:effectLst/>
                        </a:rPr>
                        <a:t>Advantage</a:t>
                      </a:r>
                      <a:endParaRPr lang="en-US" sz="1100" b="1" i="0" u="none" strike="noStrike" dirty="0">
                        <a:solidFill>
                          <a:schemeClr val="tx2"/>
                        </a:solidFill>
                        <a:effectLst/>
                        <a:latin typeface="Calibri" panose="020F0502020204030204" pitchFamily="34" charset="0"/>
                      </a:endParaRPr>
                    </a:p>
                  </a:txBody>
                  <a:tcPr marL="0" marR="0" marT="0" marB="0" anchor="b"/>
                </a:tc>
                <a:tc>
                  <a:txBody>
                    <a:bodyPr/>
                    <a:lstStyle/>
                    <a:p>
                      <a:pPr algn="ctr" fontAlgn="b"/>
                      <a:r>
                        <a:rPr lang="en-US" sz="1100" b="1" u="none" strike="noStrike" dirty="0">
                          <a:solidFill>
                            <a:schemeClr val="tx2"/>
                          </a:solidFill>
                          <a:effectLst/>
                        </a:rPr>
                        <a:t>Drawback</a:t>
                      </a:r>
                      <a:endParaRPr lang="en-US" sz="1100" b="1" i="0" u="none" strike="noStrike" dirty="0">
                        <a:solidFill>
                          <a:schemeClr val="tx2"/>
                        </a:solidFill>
                        <a:effectLst/>
                        <a:latin typeface="Calibri" panose="020F0502020204030204" pitchFamily="34" charset="0"/>
                      </a:endParaRPr>
                    </a:p>
                  </a:txBody>
                  <a:tcPr marL="0" marR="0" marT="0" marB="0" anchor="b"/>
                </a:tc>
                <a:tc>
                  <a:txBody>
                    <a:bodyPr/>
                    <a:lstStyle/>
                    <a:p>
                      <a:pPr algn="ctr" fontAlgn="b"/>
                      <a:r>
                        <a:rPr lang="en-US" sz="1100" b="1" u="none" strike="noStrike" dirty="0">
                          <a:solidFill>
                            <a:schemeClr val="tx2"/>
                          </a:solidFill>
                          <a:effectLst/>
                        </a:rPr>
                        <a:t>Implementation considerations</a:t>
                      </a:r>
                      <a:endParaRPr lang="en-US" sz="1100" b="1" i="0" u="none" strike="noStrike" dirty="0">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1534587511"/>
                  </a:ext>
                </a:extLst>
              </a:tr>
              <a:tr h="419277">
                <a:tc>
                  <a:txBody>
                    <a:bodyPr/>
                    <a:lstStyle/>
                    <a:p>
                      <a:pPr algn="l" fontAlgn="ctr"/>
                      <a:r>
                        <a:rPr lang="en-US" sz="900" u="none" strike="noStrike" dirty="0">
                          <a:solidFill>
                            <a:schemeClr val="tx2"/>
                          </a:solidFill>
                          <a:effectLst/>
                        </a:rPr>
                        <a:t>Traditional Backup</a:t>
                      </a:r>
                      <a:endParaRPr lang="en-US" sz="900" b="0" i="0" u="none" strike="noStrike" dirty="0">
                        <a:solidFill>
                          <a:schemeClr val="tx2"/>
                        </a:solidFill>
                        <a:effectLst/>
                        <a:latin typeface="Calibri" panose="020F0502020204030204" pitchFamily="34" charset="0"/>
                      </a:endParaRPr>
                    </a:p>
                  </a:txBody>
                  <a:tcPr marL="0" marR="0" marT="0" marB="0" anchor="ctr"/>
                </a:tc>
                <a:tc>
                  <a:txBody>
                    <a:bodyPr/>
                    <a:lstStyle/>
                    <a:p>
                      <a:pPr algn="l" fontAlgn="b"/>
                      <a:r>
                        <a:rPr lang="en-US" sz="900" u="none" strike="noStrike" dirty="0">
                          <a:solidFill>
                            <a:schemeClr val="tx2"/>
                          </a:solidFill>
                          <a:effectLst/>
                        </a:rPr>
                        <a:t>• Client not ready to pay for additional Azure backup service.</a:t>
                      </a:r>
                      <a:br>
                        <a:rPr lang="en-US" sz="900" u="none" strike="noStrike" dirty="0">
                          <a:solidFill>
                            <a:schemeClr val="tx2"/>
                          </a:solidFill>
                          <a:effectLst/>
                        </a:rPr>
                      </a:br>
                      <a:r>
                        <a:rPr lang="en-US" sz="900" u="none" strike="noStrike" dirty="0">
                          <a:solidFill>
                            <a:schemeClr val="tx2"/>
                          </a:solidFill>
                          <a:effectLst/>
                        </a:rPr>
                        <a:t>• The work load is very simple.</a:t>
                      </a:r>
                      <a:br>
                        <a:rPr lang="en-US" sz="900" u="none" strike="noStrike" dirty="0">
                          <a:solidFill>
                            <a:schemeClr val="tx2"/>
                          </a:solidFill>
                          <a:effectLst/>
                        </a:rPr>
                      </a:br>
                      <a:r>
                        <a:rPr lang="en-US" sz="900" u="none" strike="noStrike" dirty="0">
                          <a:solidFill>
                            <a:schemeClr val="tx2"/>
                          </a:solidFill>
                          <a:effectLst/>
                        </a:rPr>
                        <a:t>• Not a business critical application.</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Less cost</a:t>
                      </a:r>
                      <a:br>
                        <a:rPr lang="en-US" sz="900" u="none" strike="noStrike">
                          <a:solidFill>
                            <a:schemeClr val="tx2"/>
                          </a:solidFill>
                          <a:effectLst/>
                        </a:rPr>
                      </a:br>
                      <a:r>
                        <a:rPr lang="en-US" sz="900" u="none" strike="noStrike">
                          <a:solidFill>
                            <a:schemeClr val="tx2"/>
                          </a:solidFill>
                          <a:effectLst/>
                        </a:rPr>
                        <a:t>• Simple and traditonal Approach</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Hard to manage</a:t>
                      </a:r>
                      <a:br>
                        <a:rPr lang="en-US" sz="900" u="none" strike="noStrike">
                          <a:solidFill>
                            <a:schemeClr val="tx2"/>
                          </a:solidFill>
                          <a:effectLst/>
                        </a:rPr>
                      </a:br>
                      <a:r>
                        <a:rPr lang="en-US" sz="900" u="none" strike="noStrike">
                          <a:solidFill>
                            <a:schemeClr val="tx2"/>
                          </a:solidFill>
                          <a:effectLst/>
                        </a:rPr>
                        <a:t>• Cannot use Azure specific features</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VM BackUp - Specialized Backup</a:t>
                      </a:r>
                      <a:br>
                        <a:rPr lang="en-US" sz="900" u="none" strike="noStrike">
                          <a:solidFill>
                            <a:schemeClr val="tx2"/>
                          </a:solidFill>
                          <a:effectLst/>
                        </a:rPr>
                      </a:br>
                      <a:r>
                        <a:rPr lang="en-US" sz="900" u="none" strike="noStrike">
                          <a:solidFill>
                            <a:schemeClr val="tx2"/>
                          </a:solidFill>
                          <a:effectLst/>
                        </a:rPr>
                        <a:t>• File Folder Bakcup - Custom tool to push it in to Blob or other storage.</a:t>
                      </a:r>
                      <a:endParaRPr lang="en-US" sz="900" b="0" i="0" u="none" strike="noStrike">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3472903266"/>
                  </a:ext>
                </a:extLst>
              </a:tr>
              <a:tr h="728896">
                <a:tc>
                  <a:txBody>
                    <a:bodyPr/>
                    <a:lstStyle/>
                    <a:p>
                      <a:pPr algn="l" fontAlgn="ctr"/>
                      <a:r>
                        <a:rPr lang="en-US" sz="900" u="none" strike="noStrike">
                          <a:solidFill>
                            <a:schemeClr val="tx2"/>
                          </a:solidFill>
                          <a:effectLst/>
                        </a:rPr>
                        <a:t>Azure IaaS VM Backup </a:t>
                      </a:r>
                      <a:endParaRPr lang="en-US" sz="900" b="0" i="0" u="none" strike="noStrike">
                        <a:solidFill>
                          <a:schemeClr val="tx2"/>
                        </a:solidFill>
                        <a:effectLst/>
                        <a:latin typeface="Calibri" panose="020F0502020204030204" pitchFamily="34" charset="0"/>
                      </a:endParaRPr>
                    </a:p>
                  </a:txBody>
                  <a:tcPr marL="0" marR="0" marT="0" marB="0" anchor="ctr"/>
                </a:tc>
                <a:tc>
                  <a:txBody>
                    <a:bodyPr/>
                    <a:lstStyle/>
                    <a:p>
                      <a:pPr algn="l" fontAlgn="b"/>
                      <a:r>
                        <a:rPr lang="en-US" sz="900" u="none" strike="noStrike" dirty="0">
                          <a:solidFill>
                            <a:schemeClr val="tx2"/>
                          </a:solidFill>
                          <a:effectLst/>
                        </a:rPr>
                        <a:t>• Only for back up Azure VMs.</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Easy to manage</a:t>
                      </a:r>
                      <a:br>
                        <a:rPr lang="en-US" sz="900" u="none" strike="noStrike">
                          <a:solidFill>
                            <a:schemeClr val="tx2"/>
                          </a:solidFill>
                          <a:effectLst/>
                        </a:rPr>
                      </a:br>
                      <a:r>
                        <a:rPr lang="en-US" sz="900" u="none" strike="noStrike">
                          <a:solidFill>
                            <a:schemeClr val="tx2"/>
                          </a:solidFill>
                          <a:effectLst/>
                        </a:rPr>
                        <a:t>• For Windows Workload it will provide Application consistency and File-system consistency.  For Linux Application Consitency can achive by custom scripts</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Windows - Versions older than Windows Server 2008 R2 are not supported.</a:t>
                      </a:r>
                      <a:br>
                        <a:rPr lang="en-US" sz="900" u="none" strike="noStrike">
                          <a:solidFill>
                            <a:schemeClr val="tx2"/>
                          </a:solidFill>
                          <a:effectLst/>
                        </a:rPr>
                      </a:br>
                      <a:r>
                        <a:rPr lang="en-US" sz="900" u="none" strike="noStrike">
                          <a:solidFill>
                            <a:schemeClr val="tx2"/>
                          </a:solidFill>
                          <a:effectLst/>
                        </a:rPr>
                        <a:t>• Linux - Core OS and some distributions are not supported</a:t>
                      </a:r>
                      <a:br>
                        <a:rPr lang="en-US" sz="900" u="none" strike="noStrike">
                          <a:solidFill>
                            <a:schemeClr val="tx2"/>
                          </a:solidFill>
                          <a:effectLst/>
                        </a:rPr>
                      </a:br>
                      <a:r>
                        <a:rPr lang="en-US" sz="900" u="none" strike="noStrike">
                          <a:solidFill>
                            <a:schemeClr val="tx2"/>
                          </a:solidFill>
                          <a:effectLst/>
                        </a:rPr>
                        <a:t>• For Linux virtual machines, only file-consistent backups are possible</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Max backup 1 time per day.</a:t>
                      </a:r>
                      <a:br>
                        <a:rPr lang="en-US" sz="900" u="none" strike="noStrike">
                          <a:solidFill>
                            <a:schemeClr val="tx2"/>
                          </a:solidFill>
                          <a:effectLst/>
                        </a:rPr>
                      </a:br>
                      <a:r>
                        <a:rPr lang="en-US" sz="900" u="none" strike="noStrike">
                          <a:solidFill>
                            <a:schemeClr val="tx2"/>
                          </a:solidFill>
                          <a:effectLst/>
                        </a:rPr>
                        <a:t>• Azure VMs using the VM extension for VM Backups.</a:t>
                      </a:r>
                      <a:br>
                        <a:rPr lang="en-US" sz="900" u="none" strike="noStrike">
                          <a:solidFill>
                            <a:schemeClr val="tx2"/>
                          </a:solidFill>
                          <a:effectLst/>
                        </a:rPr>
                      </a:br>
                      <a:r>
                        <a:rPr lang="en-US" sz="900" u="none" strike="noStrike">
                          <a:solidFill>
                            <a:schemeClr val="tx2"/>
                          </a:solidFill>
                          <a:effectLst/>
                        </a:rPr>
                        <a:t>• Fabric level backup with no Agents on VMs </a:t>
                      </a:r>
                      <a:br>
                        <a:rPr lang="en-US" sz="900" u="none" strike="noStrike">
                          <a:solidFill>
                            <a:schemeClr val="tx2"/>
                          </a:solidFill>
                          <a:effectLst/>
                        </a:rPr>
                      </a:br>
                      <a:r>
                        <a:rPr lang="en-US" sz="900" u="none" strike="noStrike">
                          <a:solidFill>
                            <a:schemeClr val="tx2"/>
                          </a:solidFill>
                          <a:effectLst/>
                        </a:rPr>
                        <a:t>• Daily and Weekly backup are possible</a:t>
                      </a:r>
                      <a:endParaRPr lang="en-US" sz="900" b="0" i="0" u="none" strike="noStrike">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771864389"/>
                  </a:ext>
                </a:extLst>
              </a:tr>
              <a:tr h="580537">
                <a:tc>
                  <a:txBody>
                    <a:bodyPr/>
                    <a:lstStyle/>
                    <a:p>
                      <a:pPr algn="l" fontAlgn="ctr"/>
                      <a:r>
                        <a:rPr lang="en-US" sz="900" u="none" strike="noStrike">
                          <a:solidFill>
                            <a:schemeClr val="tx2"/>
                          </a:solidFill>
                          <a:effectLst/>
                        </a:rPr>
                        <a:t>MARS (Azure Backup Agent) </a:t>
                      </a:r>
                      <a:endParaRPr lang="en-US" sz="900" b="0" i="0" u="none" strike="noStrike">
                        <a:solidFill>
                          <a:schemeClr val="tx2"/>
                        </a:solidFill>
                        <a:effectLst/>
                        <a:latin typeface="Calibri" panose="020F0502020204030204" pitchFamily="34" charset="0"/>
                      </a:endParaRPr>
                    </a:p>
                  </a:txBody>
                  <a:tcPr marL="0" marR="0" marT="0" marB="0" anchor="ctr"/>
                </a:tc>
                <a:tc>
                  <a:txBody>
                    <a:bodyPr/>
                    <a:lstStyle/>
                    <a:p>
                      <a:pPr algn="l" fontAlgn="b"/>
                      <a:r>
                        <a:rPr lang="en-US" sz="900" u="none" strike="noStrike" dirty="0">
                          <a:solidFill>
                            <a:schemeClr val="tx2"/>
                          </a:solidFill>
                          <a:effectLst/>
                        </a:rPr>
                        <a:t>• Right option for small business:</a:t>
                      </a:r>
                      <a:br>
                        <a:rPr lang="en-US" sz="900" u="none" strike="noStrike" dirty="0">
                          <a:solidFill>
                            <a:schemeClr val="tx2"/>
                          </a:solidFill>
                          <a:effectLst/>
                        </a:rPr>
                      </a:br>
                      <a:r>
                        <a:rPr lang="en-US" sz="900" u="none" strike="noStrike" dirty="0">
                          <a:solidFill>
                            <a:schemeClr val="tx2"/>
                          </a:solidFill>
                          <a:effectLst/>
                        </a:rPr>
                        <a:t>• Only want to back up files and folders.</a:t>
                      </a:r>
                      <a:br>
                        <a:rPr lang="en-US" sz="900" u="none" strike="noStrike" dirty="0">
                          <a:solidFill>
                            <a:schemeClr val="tx2"/>
                          </a:solidFill>
                          <a:effectLst/>
                        </a:rPr>
                      </a:br>
                      <a:r>
                        <a:rPr lang="en-US" sz="900" u="none" strike="noStrike" dirty="0">
                          <a:solidFill>
                            <a:schemeClr val="tx2"/>
                          </a:solidFill>
                          <a:effectLst/>
                        </a:rPr>
                        <a:t>• Backup Model is Disk-to-Cloud</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All data is encrypted at source, and Microsoft does not have the secret to decrypt the data.</a:t>
                      </a:r>
                      <a:br>
                        <a:rPr lang="en-US" sz="900" u="none" strike="noStrike" dirty="0">
                          <a:solidFill>
                            <a:schemeClr val="tx2"/>
                          </a:solidFill>
                          <a:effectLst/>
                        </a:rPr>
                      </a:br>
                      <a:r>
                        <a:rPr lang="en-US" sz="900" u="none" strike="noStrike" dirty="0">
                          <a:solidFill>
                            <a:schemeClr val="tx2"/>
                          </a:solidFill>
                          <a:effectLst/>
                        </a:rPr>
                        <a:t>• Free of cost, and no separate backup server required. (Storage and data backup monthly cost is there)</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We cannot backup Removable Media, Read-only Volumes, Offline Volumes, Network share, </a:t>
                      </a:r>
                      <a:r>
                        <a:rPr lang="en-US" sz="900" u="none" strike="noStrike" dirty="0" err="1">
                          <a:solidFill>
                            <a:schemeClr val="tx2"/>
                          </a:solidFill>
                          <a:effectLst/>
                        </a:rPr>
                        <a:t>Bitlocker</a:t>
                      </a:r>
                      <a:r>
                        <a:rPr lang="en-US" sz="900" u="none" strike="noStrike" dirty="0">
                          <a:solidFill>
                            <a:schemeClr val="tx2"/>
                          </a:solidFill>
                          <a:effectLst/>
                        </a:rPr>
                        <a:t>-protected volumes and non NTFS </a:t>
                      </a:r>
                      <a:br>
                        <a:rPr lang="en-US" sz="900" u="none" strike="noStrike" dirty="0">
                          <a:solidFill>
                            <a:schemeClr val="tx2"/>
                          </a:solidFill>
                          <a:effectLst/>
                        </a:rPr>
                      </a:br>
                      <a:r>
                        <a:rPr lang="en-US" sz="900" u="none" strike="noStrike" dirty="0">
                          <a:solidFill>
                            <a:schemeClr val="tx2"/>
                          </a:solidFill>
                          <a:effectLst/>
                        </a:rPr>
                        <a:t>• Lacking centralized online management</a:t>
                      </a:r>
                      <a:br>
                        <a:rPr lang="en-US" sz="900" u="none" strike="noStrike" dirty="0">
                          <a:solidFill>
                            <a:schemeClr val="tx2"/>
                          </a:solidFill>
                          <a:effectLst/>
                        </a:rPr>
                      </a:br>
                      <a:r>
                        <a:rPr lang="en-US" sz="900" u="none" strike="noStrike" dirty="0">
                          <a:solidFill>
                            <a:schemeClr val="tx2"/>
                          </a:solidFill>
                          <a:effectLst/>
                        </a:rPr>
                        <a:t>• No support for Linux.</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Max backup 3 times per day.</a:t>
                      </a:r>
                      <a:br>
                        <a:rPr lang="en-US" sz="900" u="none" strike="noStrike">
                          <a:solidFill>
                            <a:schemeClr val="tx2"/>
                          </a:solidFill>
                          <a:effectLst/>
                        </a:rPr>
                      </a:br>
                      <a:r>
                        <a:rPr lang="en-US" sz="900" u="none" strike="noStrike">
                          <a:solidFill>
                            <a:schemeClr val="tx2"/>
                          </a:solidFill>
                          <a:effectLst/>
                        </a:rPr>
                        <a:t>• Agent based Backup</a:t>
                      </a:r>
                      <a:endParaRPr lang="en-US" sz="900" b="0" i="0" u="none" strike="noStrike">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627742668"/>
                  </a:ext>
                </a:extLst>
              </a:tr>
              <a:tr h="632140">
                <a:tc>
                  <a:txBody>
                    <a:bodyPr/>
                    <a:lstStyle/>
                    <a:p>
                      <a:pPr algn="l" fontAlgn="ctr"/>
                      <a:r>
                        <a:rPr lang="en-US" sz="900" u="none" strike="noStrike">
                          <a:solidFill>
                            <a:schemeClr val="tx2"/>
                          </a:solidFill>
                          <a:effectLst/>
                        </a:rPr>
                        <a:t>MABS (Azure Backup Server)</a:t>
                      </a:r>
                      <a:endParaRPr lang="en-US" sz="900" b="0" i="0" u="none" strike="noStrike">
                        <a:solidFill>
                          <a:schemeClr val="tx2"/>
                        </a:solidFill>
                        <a:effectLst/>
                        <a:latin typeface="Calibri" panose="020F0502020204030204" pitchFamily="34" charset="0"/>
                      </a:endParaRPr>
                    </a:p>
                  </a:txBody>
                  <a:tcPr marL="0" marR="0" marT="0" marB="0" anchor="ctr"/>
                </a:tc>
                <a:tc>
                  <a:txBody>
                    <a:bodyPr/>
                    <a:lstStyle/>
                    <a:p>
                      <a:pPr algn="l" fontAlgn="b"/>
                      <a:r>
                        <a:rPr lang="en-US" sz="900" u="none" strike="noStrike">
                          <a:solidFill>
                            <a:schemeClr val="tx2"/>
                          </a:solidFill>
                          <a:effectLst/>
                        </a:rPr>
                        <a:t>• Non-System Center customer</a:t>
                      </a:r>
                      <a:br>
                        <a:rPr lang="en-US" sz="900" u="none" strike="noStrike">
                          <a:solidFill>
                            <a:schemeClr val="tx2"/>
                          </a:solidFill>
                          <a:effectLst/>
                        </a:rPr>
                      </a:br>
                      <a:r>
                        <a:rPr lang="en-US" sz="900" u="none" strike="noStrike">
                          <a:solidFill>
                            <a:schemeClr val="tx2"/>
                          </a:solidFill>
                          <a:effectLst/>
                        </a:rPr>
                        <a:t>• Backup Model is Disk-to-Disk-to-Cloud</a:t>
                      </a:r>
                      <a:br>
                        <a:rPr lang="en-US" sz="900" u="none" strike="noStrike">
                          <a:solidFill>
                            <a:schemeClr val="tx2"/>
                          </a:solidFill>
                          <a:effectLst/>
                        </a:rPr>
                      </a:br>
                      <a:r>
                        <a:rPr lang="en-US" sz="900" u="none" strike="noStrike">
                          <a:solidFill>
                            <a:schemeClr val="tx2"/>
                          </a:solidFill>
                          <a:effectLst/>
                        </a:rPr>
                        <a:t>• Backup Hyper-V VMs, VMware VMs, SQL server, SharePoint, files and folders to Disk and Azure Storage</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No License cost for MABS</a:t>
                      </a:r>
                      <a:br>
                        <a:rPr lang="en-US" sz="900" u="none" strike="noStrike" dirty="0">
                          <a:solidFill>
                            <a:schemeClr val="tx2"/>
                          </a:solidFill>
                          <a:effectLst/>
                        </a:rPr>
                      </a:br>
                      <a:r>
                        <a:rPr lang="en-US" sz="900" u="none" strike="noStrike" dirty="0">
                          <a:solidFill>
                            <a:schemeClr val="tx2"/>
                          </a:solidFill>
                          <a:effectLst/>
                        </a:rPr>
                        <a:t>• Supports application based backup for most of the Microsoft workloads.</a:t>
                      </a:r>
                      <a:br>
                        <a:rPr lang="en-US" sz="900" u="none" strike="noStrike" dirty="0">
                          <a:solidFill>
                            <a:schemeClr val="tx2"/>
                          </a:solidFill>
                          <a:effectLst/>
                        </a:rPr>
                      </a:br>
                      <a:r>
                        <a:rPr lang="en-US" sz="900" u="none" strike="noStrike" dirty="0">
                          <a:solidFill>
                            <a:schemeClr val="tx2"/>
                          </a:solidFill>
                          <a:effectLst/>
                        </a:rPr>
                        <a:t>• Will get the update frequently.</a:t>
                      </a:r>
                      <a:br>
                        <a:rPr lang="en-US" sz="900" u="none" strike="noStrike" dirty="0">
                          <a:solidFill>
                            <a:schemeClr val="tx2"/>
                          </a:solidFill>
                          <a:effectLst/>
                        </a:rPr>
                      </a:br>
                      <a:r>
                        <a:rPr lang="en-US" sz="900" u="none" strike="noStrike" dirty="0">
                          <a:solidFill>
                            <a:schemeClr val="tx2"/>
                          </a:solidFill>
                          <a:effectLst/>
                        </a:rPr>
                        <a:t>• Microsoft preferred option.</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Backup to Tape is not supported</a:t>
                      </a:r>
                      <a:br>
                        <a:rPr lang="en-US" sz="900" u="none" strike="noStrike" dirty="0">
                          <a:solidFill>
                            <a:schemeClr val="tx2"/>
                          </a:solidFill>
                          <a:effectLst/>
                        </a:rPr>
                      </a:br>
                      <a:r>
                        <a:rPr lang="en-US" sz="900" u="none" strike="noStrike" dirty="0">
                          <a:solidFill>
                            <a:schemeClr val="tx2"/>
                          </a:solidFill>
                          <a:effectLst/>
                        </a:rPr>
                        <a:t>• Required extra VM with 2 Core and 4 GB RAM</a:t>
                      </a:r>
                    </a:p>
                    <a:p>
                      <a:pPr marL="0" marR="0" lvl="0" indent="0" algn="l" defTabSz="457200" rtl="0" eaLnBrk="1" fontAlgn="b" latinLnBrk="0" hangingPunct="1">
                        <a:lnSpc>
                          <a:spcPct val="100000"/>
                        </a:lnSpc>
                        <a:spcBef>
                          <a:spcPts val="0"/>
                        </a:spcBef>
                        <a:spcAft>
                          <a:spcPts val="0"/>
                        </a:spcAft>
                        <a:buClrTx/>
                        <a:buSzTx/>
                        <a:buFontTx/>
                        <a:buNone/>
                        <a:tabLst/>
                        <a:defRPr/>
                      </a:pPr>
                      <a:r>
                        <a:rPr lang="en-US" sz="900" u="none" strike="noStrike" dirty="0">
                          <a:solidFill>
                            <a:schemeClr val="tx2"/>
                          </a:solidFill>
                          <a:effectLst/>
                        </a:rPr>
                        <a:t>• No support for Linux.</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Max backup 2 times per day to Azure.</a:t>
                      </a:r>
                      <a:br>
                        <a:rPr lang="en-US" sz="900" u="none" strike="noStrike">
                          <a:solidFill>
                            <a:schemeClr val="tx2"/>
                          </a:solidFill>
                          <a:effectLst/>
                        </a:rPr>
                      </a:br>
                      <a:r>
                        <a:rPr lang="en-US" sz="900" u="none" strike="noStrike">
                          <a:solidFill>
                            <a:schemeClr val="tx2"/>
                          </a:solidFill>
                          <a:effectLst/>
                        </a:rPr>
                        <a:t>• Depends on applciation we can have more number of local backup.</a:t>
                      </a:r>
                      <a:br>
                        <a:rPr lang="en-US" sz="900" u="none" strike="noStrike">
                          <a:solidFill>
                            <a:schemeClr val="tx2"/>
                          </a:solidFill>
                          <a:effectLst/>
                        </a:rPr>
                      </a:br>
                      <a:r>
                        <a:rPr lang="en-US" sz="900" u="none" strike="noStrike">
                          <a:solidFill>
                            <a:schemeClr val="tx2"/>
                          </a:solidFill>
                          <a:effectLst/>
                        </a:rPr>
                        <a:t>• Agent based Backup</a:t>
                      </a:r>
                      <a:endParaRPr lang="en-US" sz="900" b="0" i="0" u="none" strike="noStrike">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1257872021"/>
                  </a:ext>
                </a:extLst>
              </a:tr>
              <a:tr h="754698">
                <a:tc>
                  <a:txBody>
                    <a:bodyPr/>
                    <a:lstStyle/>
                    <a:p>
                      <a:pPr algn="l" fontAlgn="b"/>
                      <a:r>
                        <a:rPr lang="en-US" sz="900" u="none" strike="noStrike">
                          <a:solidFill>
                            <a:schemeClr val="tx2"/>
                          </a:solidFill>
                          <a:effectLst/>
                        </a:rPr>
                        <a:t>SC DPM </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System Center customer</a:t>
                      </a:r>
                      <a:br>
                        <a:rPr lang="en-US" sz="900" u="none" strike="noStrike">
                          <a:solidFill>
                            <a:schemeClr val="tx2"/>
                          </a:solidFill>
                          <a:effectLst/>
                        </a:rPr>
                      </a:br>
                      <a:r>
                        <a:rPr lang="en-US" sz="900" u="none" strike="noStrike">
                          <a:solidFill>
                            <a:schemeClr val="tx2"/>
                          </a:solidFill>
                          <a:effectLst/>
                        </a:rPr>
                        <a:t>• If Client stick with licensed product.</a:t>
                      </a:r>
                      <a:br>
                        <a:rPr lang="en-US" sz="900" u="none" strike="noStrike">
                          <a:solidFill>
                            <a:schemeClr val="tx2"/>
                          </a:solidFill>
                          <a:effectLst/>
                        </a:rPr>
                      </a:br>
                      <a:r>
                        <a:rPr lang="en-US" sz="900" u="none" strike="noStrike">
                          <a:solidFill>
                            <a:schemeClr val="tx2"/>
                          </a:solidFill>
                          <a:effectLst/>
                        </a:rPr>
                        <a:t>• Backup Model is Disk-to-Disk-to-Cloud</a:t>
                      </a:r>
                      <a:br>
                        <a:rPr lang="en-US" sz="900" u="none" strike="noStrike">
                          <a:solidFill>
                            <a:schemeClr val="tx2"/>
                          </a:solidFill>
                          <a:effectLst/>
                        </a:rPr>
                      </a:br>
                      <a:r>
                        <a:rPr lang="en-US" sz="900" u="none" strike="noStrike">
                          <a:solidFill>
                            <a:schemeClr val="tx2"/>
                          </a:solidFill>
                          <a:effectLst/>
                        </a:rPr>
                        <a:t>• Backup Hyper-V VMs, SQL server, SharePoint, files and folders to Disk, Azure Storage and Tape</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Backup to Tape supported</a:t>
                      </a:r>
                      <a:br>
                        <a:rPr lang="en-US" sz="900" u="none" strike="noStrike" dirty="0">
                          <a:solidFill>
                            <a:schemeClr val="tx2"/>
                          </a:solidFill>
                          <a:effectLst/>
                        </a:rPr>
                      </a:br>
                      <a:r>
                        <a:rPr lang="en-US" sz="900" u="none" strike="noStrike" dirty="0">
                          <a:solidFill>
                            <a:schemeClr val="tx2"/>
                          </a:solidFill>
                          <a:effectLst/>
                        </a:rPr>
                        <a:t>• Supports application based backup for most of the Microsoft workloads.</a:t>
                      </a:r>
                      <a:br>
                        <a:rPr lang="en-US" sz="900" u="none" strike="noStrike" dirty="0">
                          <a:solidFill>
                            <a:schemeClr val="tx2"/>
                          </a:solidFill>
                          <a:effectLst/>
                        </a:rPr>
                      </a:br>
                      <a:r>
                        <a:rPr lang="en-US" sz="900" u="none" strike="noStrike" dirty="0">
                          <a:solidFill>
                            <a:schemeClr val="tx2"/>
                          </a:solidFill>
                          <a:effectLst/>
                        </a:rPr>
                        <a:t>• If already configured in on premises we can use the same with existing process.  </a:t>
                      </a:r>
                      <a:br>
                        <a:rPr lang="en-US" sz="900" u="none" strike="noStrike" dirty="0">
                          <a:solidFill>
                            <a:schemeClr val="tx2"/>
                          </a:solidFill>
                          <a:effectLst/>
                        </a:rPr>
                      </a:b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License cost involved with SC DPM</a:t>
                      </a:r>
                      <a:br>
                        <a:rPr lang="en-US" sz="900" u="none" strike="noStrike" dirty="0">
                          <a:solidFill>
                            <a:schemeClr val="tx2"/>
                          </a:solidFill>
                          <a:effectLst/>
                        </a:rPr>
                      </a:br>
                      <a:r>
                        <a:rPr lang="en-US" sz="900" u="none" strike="noStrike" dirty="0">
                          <a:solidFill>
                            <a:schemeClr val="tx2"/>
                          </a:solidFill>
                          <a:effectLst/>
                        </a:rPr>
                        <a:t>• If we want to install in Azure need consider number of VMs and SQL Licenses.</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Max backup 2 times per day to Azure.</a:t>
                      </a:r>
                      <a:br>
                        <a:rPr lang="en-US" sz="900" u="none" strike="noStrike" dirty="0">
                          <a:solidFill>
                            <a:schemeClr val="tx2"/>
                          </a:solidFill>
                          <a:effectLst/>
                        </a:rPr>
                      </a:br>
                      <a:r>
                        <a:rPr lang="en-US" sz="900" u="none" strike="noStrike" dirty="0">
                          <a:solidFill>
                            <a:schemeClr val="tx2"/>
                          </a:solidFill>
                          <a:effectLst/>
                        </a:rPr>
                        <a:t>• Depends on application we can have more number of local backup.</a:t>
                      </a:r>
                      <a:br>
                        <a:rPr lang="en-US" sz="900" u="none" strike="noStrike" dirty="0">
                          <a:solidFill>
                            <a:schemeClr val="tx2"/>
                          </a:solidFill>
                          <a:effectLst/>
                        </a:rPr>
                      </a:br>
                      <a:r>
                        <a:rPr lang="en-US" sz="900" u="none" strike="noStrike" dirty="0">
                          <a:solidFill>
                            <a:schemeClr val="tx2"/>
                          </a:solidFill>
                          <a:effectLst/>
                        </a:rPr>
                        <a:t>• Agent based Backup</a:t>
                      </a:r>
                      <a:endParaRPr lang="en-US" sz="900" b="0" i="0" u="none" strike="noStrike" dirty="0">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599247769"/>
                  </a:ext>
                </a:extLst>
              </a:tr>
              <a:tr h="135459">
                <a:tc>
                  <a:txBody>
                    <a:bodyPr/>
                    <a:lstStyle/>
                    <a:p>
                      <a:pPr algn="l" fontAlgn="b"/>
                      <a:r>
                        <a:rPr lang="en-US" sz="900" u="none" strike="noStrike" dirty="0">
                          <a:solidFill>
                            <a:schemeClr val="tx2"/>
                          </a:solidFill>
                          <a:effectLst/>
                        </a:rPr>
                        <a:t> </a:t>
                      </a:r>
                      <a:endParaRPr lang="en-US" sz="900" b="0" i="0" u="none" strike="noStrike" dirty="0">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a:solidFill>
                            <a:schemeClr val="tx2"/>
                          </a:solidFill>
                          <a:effectLst/>
                        </a:rPr>
                        <a:t> </a:t>
                      </a:r>
                      <a:endParaRPr lang="en-US" sz="900" b="0" i="0" u="none" strike="noStrike">
                        <a:solidFill>
                          <a:schemeClr val="tx2"/>
                        </a:solidFill>
                        <a:effectLst/>
                        <a:latin typeface="Calibri" panose="020F0502020204030204" pitchFamily="34" charset="0"/>
                      </a:endParaRPr>
                    </a:p>
                  </a:txBody>
                  <a:tcPr marL="0" marR="0" marT="0" marB="0" anchor="b"/>
                </a:tc>
                <a:tc>
                  <a:txBody>
                    <a:bodyPr/>
                    <a:lstStyle/>
                    <a:p>
                      <a:pPr algn="l" fontAlgn="b"/>
                      <a:r>
                        <a:rPr lang="en-US" sz="900" u="none" strike="noStrike" dirty="0">
                          <a:solidFill>
                            <a:schemeClr val="tx2"/>
                          </a:solidFill>
                          <a:effectLst/>
                        </a:rPr>
                        <a:t> </a:t>
                      </a:r>
                      <a:endParaRPr lang="en-US" sz="900" b="0" i="0" u="none" strike="noStrike" dirty="0">
                        <a:solidFill>
                          <a:schemeClr val="tx2"/>
                        </a:solidFill>
                        <a:effectLst/>
                        <a:latin typeface="Calibri" panose="020F0502020204030204" pitchFamily="34" charset="0"/>
                      </a:endParaRPr>
                    </a:p>
                  </a:txBody>
                  <a:tcPr marL="0" marR="0" marT="0" marB="0" anchor="b"/>
                </a:tc>
                <a:extLst>
                  <a:ext uri="{0D108BD9-81ED-4DB2-BD59-A6C34878D82A}">
                    <a16:rowId xmlns:a16="http://schemas.microsoft.com/office/drawing/2014/main" val="777624690"/>
                  </a:ext>
                </a:extLst>
              </a:tr>
            </a:tbl>
          </a:graphicData>
        </a:graphic>
      </p:graphicFrame>
    </p:spTree>
    <p:extLst>
      <p:ext uri="{BB962C8B-B14F-4D97-AF65-F5344CB8AC3E}">
        <p14:creationId xmlns:p14="http://schemas.microsoft.com/office/powerpoint/2010/main" val="261738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7</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sz="2400" b="1" dirty="0"/>
              <a:t>long-term backup retention (For Azure SQL)</a:t>
            </a:r>
          </a:p>
        </p:txBody>
      </p:sp>
      <p:sp>
        <p:nvSpPr>
          <p:cNvPr id="5" name="Rectangle 3"/>
          <p:cNvSpPr txBox="1">
            <a:spLocks noChangeArrowheads="1"/>
          </p:cNvSpPr>
          <p:nvPr/>
        </p:nvSpPr>
        <p:spPr>
          <a:xfrm>
            <a:off x="387266" y="1036085"/>
            <a:ext cx="8375733" cy="4031873"/>
          </a:xfrm>
          <a:prstGeom prst="rect">
            <a:avLst/>
          </a:prstGeom>
        </p:spPr>
        <p:txBody>
          <a:bodyPr vert="horz" wrap="square" lIns="91440" tIns="45720" rIns="91440" bIns="45720" rtlCol="0">
            <a:spAutoFit/>
          </a:bodyPr>
          <a:lstStyle>
            <a:lvl1pPr marL="280988" indent="-280988" algn="l" defTabSz="914400" rtl="0" eaLnBrk="1" latinLnBrk="0" hangingPunct="1">
              <a:lnSpc>
                <a:spcPct val="100000"/>
              </a:lnSpc>
              <a:spcBef>
                <a:spcPts val="600"/>
              </a:spcBef>
              <a:spcAft>
                <a:spcPts val="600"/>
              </a:spcAft>
              <a:buClr>
                <a:schemeClr val="accent2"/>
              </a:buClr>
              <a:buFont typeface="Wingdings" pitchFamily="2" charset="2"/>
              <a:buChar char="§"/>
              <a:defRPr lang="en-US" sz="2000" kern="1200">
                <a:solidFill>
                  <a:schemeClr val="tx1">
                    <a:lumMod val="85000"/>
                    <a:lumOff val="15000"/>
                  </a:schemeClr>
                </a:solidFill>
                <a:latin typeface="+mn-lt"/>
                <a:ea typeface="+mn-ea"/>
                <a:cs typeface="+mn-cs"/>
              </a:defRPr>
            </a:lvl1pPr>
            <a:lvl2pPr marL="574675" indent="-293688" algn="l" defTabSz="914400" rtl="0" eaLnBrk="1" latinLnBrk="0" hangingPunct="1">
              <a:lnSpc>
                <a:spcPct val="100000"/>
              </a:lnSpc>
              <a:spcBef>
                <a:spcPts val="0"/>
              </a:spcBef>
              <a:spcAft>
                <a:spcPts val="600"/>
              </a:spcAft>
              <a:buClrTx/>
              <a:buFont typeface="Arial" pitchFamily="34" charset="0"/>
              <a:buChar char="•"/>
              <a:defRPr lang="en-US" sz="1800" kern="1200">
                <a:solidFill>
                  <a:schemeClr val="tx1">
                    <a:lumMod val="65000"/>
                    <a:lumOff val="35000"/>
                  </a:schemeClr>
                </a:solidFill>
                <a:latin typeface="+mn-lt"/>
                <a:ea typeface="+mn-ea"/>
                <a:cs typeface="+mn-cs"/>
              </a:defRPr>
            </a:lvl2pPr>
            <a:lvl3pPr marL="855663" indent="-280988" algn="l" defTabSz="914400" rtl="0" eaLnBrk="1" latinLnBrk="0" hangingPunct="1">
              <a:lnSpc>
                <a:spcPct val="100000"/>
              </a:lnSpc>
              <a:spcBef>
                <a:spcPts val="0"/>
              </a:spcBef>
              <a:spcAft>
                <a:spcPts val="600"/>
              </a:spcAft>
              <a:buClrTx/>
              <a:buFont typeface="Wingdings" pitchFamily="2" charset="2"/>
              <a:buChar char="§"/>
              <a:defRPr lang="en-US" sz="1800" kern="1200">
                <a:solidFill>
                  <a:schemeClr val="tx1">
                    <a:lumMod val="65000"/>
                    <a:lumOff val="35000"/>
                  </a:schemeClr>
                </a:solidFill>
                <a:latin typeface="+mn-lt"/>
                <a:ea typeface="+mn-ea"/>
                <a:cs typeface="+mn-cs"/>
              </a:defRPr>
            </a:lvl3pPr>
            <a:lvl4pPr marL="1090613" indent="-234950" algn="l" defTabSz="914400" rtl="0" eaLnBrk="1" latinLnBrk="0" hangingPunct="1">
              <a:lnSpc>
                <a:spcPct val="100000"/>
              </a:lnSpc>
              <a:spcBef>
                <a:spcPts val="0"/>
              </a:spcBef>
              <a:spcAft>
                <a:spcPts val="600"/>
              </a:spcAft>
              <a:buClr>
                <a:schemeClr val="bg2"/>
              </a:buClr>
              <a:buFont typeface="Arial" pitchFamily="34" charset="0"/>
              <a:buChar char="•"/>
              <a:defRPr lang="en-US" sz="1600" kern="1200">
                <a:solidFill>
                  <a:schemeClr val="tx1">
                    <a:lumMod val="65000"/>
                    <a:lumOff val="35000"/>
                  </a:schemeClr>
                </a:solidFill>
                <a:latin typeface="+mn-lt"/>
                <a:ea typeface="+mn-ea"/>
                <a:cs typeface="+mn-cs"/>
              </a:defRPr>
            </a:lvl4pPr>
            <a:lvl5pPr marL="1312863" indent="-222250" algn="l" defTabSz="914400" rtl="0" eaLnBrk="1" latinLnBrk="0" hangingPunct="1">
              <a:lnSpc>
                <a:spcPct val="100000"/>
              </a:lnSpc>
              <a:spcBef>
                <a:spcPts val="0"/>
              </a:spcBef>
              <a:spcAft>
                <a:spcPts val="600"/>
              </a:spcAft>
              <a:buClrTx/>
              <a:buFont typeface="Arial" pitchFamily="34" charset="0"/>
              <a:buChar char="•"/>
              <a:defRPr lang="en-US"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lumMod val="85000"/>
                  <a:lumOff val="15000"/>
                </a:schemeClr>
              </a:buClr>
              <a:defRPr/>
            </a:pPr>
            <a:r>
              <a:rPr lang="en-US" sz="1400" dirty="0">
                <a:solidFill>
                  <a:schemeClr val="tx2"/>
                </a:solidFill>
              </a:rPr>
              <a:t>Azure SQL comes up with default backup which retains for 7 or 35 days according to the service tiers we choose. To retain database backups beyond that days we need to use the long-term retention (LTR) feature.</a:t>
            </a:r>
          </a:p>
          <a:p>
            <a:pPr>
              <a:buClr>
                <a:schemeClr val="tx1">
                  <a:lumMod val="85000"/>
                  <a:lumOff val="15000"/>
                </a:schemeClr>
              </a:buClr>
              <a:defRPr/>
            </a:pPr>
            <a:r>
              <a:rPr lang="en-US" sz="1400" dirty="0">
                <a:solidFill>
                  <a:schemeClr val="tx2"/>
                </a:solidFill>
              </a:rPr>
              <a:t>Long-term backup retention leverages the automatic SQL Database backups.  We can specify how frequently we need to copy the backups to the long-term storage. We need to define the policy using a combination of four parameters.</a:t>
            </a:r>
          </a:p>
          <a:p>
            <a:pPr lvl="1">
              <a:buClr>
                <a:schemeClr val="tx1">
                  <a:lumMod val="85000"/>
                  <a:lumOff val="15000"/>
                </a:schemeClr>
              </a:buClr>
              <a:defRPr/>
            </a:pPr>
            <a:r>
              <a:rPr lang="en-US" sz="1200" dirty="0">
                <a:solidFill>
                  <a:schemeClr val="tx2"/>
                </a:solidFill>
              </a:rPr>
              <a:t>W - Weekly backup retention. Each weekly full backup will be kept for mentioned weeks.</a:t>
            </a:r>
          </a:p>
          <a:p>
            <a:pPr lvl="1">
              <a:buClr>
                <a:schemeClr val="tx1">
                  <a:lumMod val="85000"/>
                  <a:lumOff val="15000"/>
                </a:schemeClr>
              </a:buClr>
              <a:defRPr/>
            </a:pPr>
            <a:r>
              <a:rPr lang="en-US" sz="1200" dirty="0">
                <a:solidFill>
                  <a:schemeClr val="tx2"/>
                </a:solidFill>
              </a:rPr>
              <a:t>M - Monthly backup retention. First full backup of each month will be kept for mentioned months </a:t>
            </a:r>
          </a:p>
          <a:p>
            <a:pPr lvl="1">
              <a:buClr>
                <a:schemeClr val="tx1">
                  <a:lumMod val="85000"/>
                  <a:lumOff val="15000"/>
                </a:schemeClr>
              </a:buClr>
              <a:defRPr/>
            </a:pPr>
            <a:r>
              <a:rPr lang="en-US" sz="1200" dirty="0">
                <a:solidFill>
                  <a:schemeClr val="tx2"/>
                </a:solidFill>
              </a:rPr>
              <a:t>Y- Yearly backup retention. First full backup of each year will be kept for mentioned year.  To retain other week backups for particular year we need to also represent </a:t>
            </a:r>
            <a:r>
              <a:rPr lang="en-US" sz="1200" dirty="0" err="1">
                <a:solidFill>
                  <a:schemeClr val="tx2"/>
                </a:solidFill>
              </a:rPr>
              <a:t>WeekOfYear</a:t>
            </a:r>
            <a:r>
              <a:rPr lang="en-US" sz="1200" dirty="0">
                <a:solidFill>
                  <a:schemeClr val="tx2"/>
                </a:solidFill>
              </a:rPr>
              <a:t>.</a:t>
            </a:r>
          </a:p>
          <a:p>
            <a:pPr lvl="1">
              <a:buClr>
                <a:schemeClr val="tx1">
                  <a:lumMod val="85000"/>
                  <a:lumOff val="15000"/>
                </a:schemeClr>
              </a:buClr>
              <a:defRPr/>
            </a:pPr>
            <a:r>
              <a:rPr lang="en-US" sz="1200" dirty="0" err="1">
                <a:solidFill>
                  <a:schemeClr val="tx2"/>
                </a:solidFill>
              </a:rPr>
              <a:t>WeekOfYear</a:t>
            </a:r>
            <a:r>
              <a:rPr lang="en-US" sz="1200" dirty="0">
                <a:solidFill>
                  <a:schemeClr val="tx2"/>
                </a:solidFill>
              </a:rPr>
              <a:t>  - it will work combine with Y parameter as explained in previous point.  </a:t>
            </a:r>
          </a:p>
          <a:p>
            <a:pPr>
              <a:buClr>
                <a:schemeClr val="tx1">
                  <a:lumMod val="85000"/>
                  <a:lumOff val="15000"/>
                </a:schemeClr>
              </a:buClr>
              <a:defRPr/>
            </a:pPr>
            <a:r>
              <a:rPr lang="en-US" sz="1200" dirty="0">
                <a:solidFill>
                  <a:schemeClr val="tx2"/>
                </a:solidFill>
                <a:latin typeface="Arial"/>
              </a:rPr>
              <a:t>Some of the examples for retention parameter are listed below.</a:t>
            </a:r>
          </a:p>
          <a:p>
            <a:pPr lvl="1">
              <a:buClr>
                <a:schemeClr val="tx1">
                  <a:lumMod val="85000"/>
                  <a:lumOff val="15000"/>
                </a:schemeClr>
              </a:buClr>
              <a:defRPr/>
            </a:pPr>
            <a:r>
              <a:rPr lang="en-US" sz="1000" dirty="0">
                <a:solidFill>
                  <a:schemeClr val="tx2"/>
                </a:solidFill>
              </a:rPr>
              <a:t>W=0, M=0, Y=5, </a:t>
            </a:r>
            <a:r>
              <a:rPr lang="en-US" sz="1000" dirty="0" err="1">
                <a:solidFill>
                  <a:schemeClr val="tx2"/>
                </a:solidFill>
              </a:rPr>
              <a:t>WeekOfYear</a:t>
            </a:r>
            <a:r>
              <a:rPr lang="en-US" sz="1000" dirty="0">
                <a:solidFill>
                  <a:schemeClr val="tx2"/>
                </a:solidFill>
              </a:rPr>
              <a:t>=3 </a:t>
            </a:r>
            <a:r>
              <a:rPr lang="en-US" sz="1000" dirty="0">
                <a:solidFill>
                  <a:schemeClr val="tx2"/>
                </a:solidFill>
                <a:sym typeface="Wingdings" panose="05000000000000000000" pitchFamily="2" charset="2"/>
              </a:rPr>
              <a:t> 3rd full backup of each year will be kept for 5 years.</a:t>
            </a:r>
          </a:p>
          <a:p>
            <a:pPr lvl="1">
              <a:buClr>
                <a:schemeClr val="tx1">
                  <a:lumMod val="85000"/>
                  <a:lumOff val="15000"/>
                </a:schemeClr>
              </a:buClr>
              <a:defRPr/>
            </a:pPr>
            <a:r>
              <a:rPr lang="en-US" sz="1000" dirty="0">
                <a:solidFill>
                  <a:schemeClr val="tx2"/>
                </a:solidFill>
              </a:rPr>
              <a:t>W=0, M=3, Y=0 </a:t>
            </a:r>
            <a:r>
              <a:rPr lang="en-US" sz="1000" dirty="0">
                <a:solidFill>
                  <a:schemeClr val="tx2"/>
                </a:solidFill>
                <a:sym typeface="Wingdings" panose="05000000000000000000" pitchFamily="2" charset="2"/>
              </a:rPr>
              <a:t> The first full backup of each month will be kept for 3 months.</a:t>
            </a:r>
          </a:p>
          <a:p>
            <a:pPr lvl="1">
              <a:buClr>
                <a:schemeClr val="tx1">
                  <a:lumMod val="85000"/>
                  <a:lumOff val="15000"/>
                </a:schemeClr>
              </a:buClr>
              <a:defRPr/>
            </a:pPr>
            <a:r>
              <a:rPr lang="en-US" sz="1000" dirty="0">
                <a:solidFill>
                  <a:schemeClr val="tx2"/>
                </a:solidFill>
              </a:rPr>
              <a:t>W=12, M=0, Y=0 </a:t>
            </a:r>
            <a:r>
              <a:rPr lang="en-US" sz="1000" dirty="0">
                <a:solidFill>
                  <a:schemeClr val="tx2"/>
                </a:solidFill>
                <a:sym typeface="Wingdings" panose="05000000000000000000" pitchFamily="2" charset="2"/>
              </a:rPr>
              <a:t> Each weekly full backup will be kept for 12 weeks.</a:t>
            </a:r>
          </a:p>
          <a:p>
            <a:pPr lvl="1">
              <a:buClr>
                <a:schemeClr val="tx1">
                  <a:lumMod val="85000"/>
                  <a:lumOff val="15000"/>
                </a:schemeClr>
              </a:buClr>
              <a:defRPr/>
            </a:pPr>
            <a:endParaRPr lang="en-US" sz="1000" dirty="0">
              <a:solidFill>
                <a:schemeClr val="tx2"/>
              </a:solidFill>
              <a:latin typeface="Arial"/>
            </a:endParaRPr>
          </a:p>
        </p:txBody>
      </p:sp>
      <p:pic>
        <p:nvPicPr>
          <p:cNvPr id="3" name="Picture 2"/>
          <p:cNvPicPr>
            <a:picLocks noChangeAspect="1"/>
          </p:cNvPicPr>
          <p:nvPr/>
        </p:nvPicPr>
        <p:blipFill>
          <a:blip r:embed="rId2"/>
          <a:stretch>
            <a:fillRect/>
          </a:stretch>
        </p:blipFill>
        <p:spPr>
          <a:xfrm>
            <a:off x="5907087" y="3973709"/>
            <a:ext cx="3236913" cy="2188497"/>
          </a:xfrm>
          <a:prstGeom prst="rect">
            <a:avLst/>
          </a:prstGeom>
          <a:ln>
            <a:solidFill>
              <a:schemeClr val="accent1"/>
            </a:solidFill>
          </a:ln>
        </p:spPr>
      </p:pic>
    </p:spTree>
    <p:extLst>
      <p:ext uri="{BB962C8B-B14F-4D97-AF65-F5344CB8AC3E}">
        <p14:creationId xmlns:p14="http://schemas.microsoft.com/office/powerpoint/2010/main" val="343396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8</a:t>
            </a:fld>
            <a:endParaRPr lang="en-US"/>
          </a:p>
        </p:txBody>
      </p:sp>
      <p:sp>
        <p:nvSpPr>
          <p:cNvPr id="8" name="Title 7"/>
          <p:cNvSpPr>
            <a:spLocks noGrp="1"/>
          </p:cNvSpPr>
          <p:nvPr>
            <p:ph type="title"/>
          </p:nvPr>
        </p:nvSpPr>
        <p:spPr>
          <a:xfrm>
            <a:off x="303299" y="330261"/>
            <a:ext cx="8459701" cy="607258"/>
          </a:xfrm>
        </p:spPr>
        <p:txBody>
          <a:bodyPr>
            <a:normAutofit/>
          </a:bodyPr>
          <a:lstStyle/>
          <a:p>
            <a:r>
              <a:rPr lang="en-US" b="1" dirty="0"/>
              <a:t>Considerations</a:t>
            </a:r>
          </a:p>
        </p:txBody>
      </p:sp>
      <p:sp>
        <p:nvSpPr>
          <p:cNvPr id="5" name="Rectangle 3"/>
          <p:cNvSpPr txBox="1">
            <a:spLocks noChangeArrowheads="1"/>
          </p:cNvSpPr>
          <p:nvPr/>
        </p:nvSpPr>
        <p:spPr>
          <a:xfrm>
            <a:off x="387266" y="1036085"/>
            <a:ext cx="8375733" cy="4985980"/>
          </a:xfrm>
          <a:prstGeom prst="rect">
            <a:avLst/>
          </a:prstGeom>
        </p:spPr>
        <p:txBody>
          <a:bodyPr vert="horz" wrap="square" lIns="91440" tIns="45720" rIns="91440" bIns="45720" rtlCol="0">
            <a:spAutoFit/>
          </a:bodyPr>
          <a:lstStyle>
            <a:lvl1pPr marL="280988" indent="-280988" algn="l" defTabSz="914400" rtl="0" eaLnBrk="1" latinLnBrk="0" hangingPunct="1">
              <a:lnSpc>
                <a:spcPct val="100000"/>
              </a:lnSpc>
              <a:spcBef>
                <a:spcPts val="600"/>
              </a:spcBef>
              <a:spcAft>
                <a:spcPts val="600"/>
              </a:spcAft>
              <a:buClr>
                <a:schemeClr val="accent2"/>
              </a:buClr>
              <a:buFont typeface="Wingdings" pitchFamily="2" charset="2"/>
              <a:buChar char="§"/>
              <a:defRPr lang="en-US" sz="2000" kern="1200">
                <a:solidFill>
                  <a:schemeClr val="tx1">
                    <a:lumMod val="85000"/>
                    <a:lumOff val="15000"/>
                  </a:schemeClr>
                </a:solidFill>
                <a:latin typeface="+mn-lt"/>
                <a:ea typeface="+mn-ea"/>
                <a:cs typeface="+mn-cs"/>
              </a:defRPr>
            </a:lvl1pPr>
            <a:lvl2pPr marL="574675" indent="-293688" algn="l" defTabSz="914400" rtl="0" eaLnBrk="1" latinLnBrk="0" hangingPunct="1">
              <a:lnSpc>
                <a:spcPct val="100000"/>
              </a:lnSpc>
              <a:spcBef>
                <a:spcPts val="0"/>
              </a:spcBef>
              <a:spcAft>
                <a:spcPts val="600"/>
              </a:spcAft>
              <a:buClrTx/>
              <a:buFont typeface="Arial" pitchFamily="34" charset="0"/>
              <a:buChar char="•"/>
              <a:defRPr lang="en-US" sz="1800" kern="1200">
                <a:solidFill>
                  <a:schemeClr val="tx1">
                    <a:lumMod val="65000"/>
                    <a:lumOff val="35000"/>
                  </a:schemeClr>
                </a:solidFill>
                <a:latin typeface="+mn-lt"/>
                <a:ea typeface="+mn-ea"/>
                <a:cs typeface="+mn-cs"/>
              </a:defRPr>
            </a:lvl2pPr>
            <a:lvl3pPr marL="855663" indent="-280988" algn="l" defTabSz="914400" rtl="0" eaLnBrk="1" latinLnBrk="0" hangingPunct="1">
              <a:lnSpc>
                <a:spcPct val="100000"/>
              </a:lnSpc>
              <a:spcBef>
                <a:spcPts val="0"/>
              </a:spcBef>
              <a:spcAft>
                <a:spcPts val="600"/>
              </a:spcAft>
              <a:buClrTx/>
              <a:buFont typeface="Wingdings" pitchFamily="2" charset="2"/>
              <a:buChar char="§"/>
              <a:defRPr lang="en-US" sz="1800" kern="1200">
                <a:solidFill>
                  <a:schemeClr val="tx1">
                    <a:lumMod val="65000"/>
                    <a:lumOff val="35000"/>
                  </a:schemeClr>
                </a:solidFill>
                <a:latin typeface="+mn-lt"/>
                <a:ea typeface="+mn-ea"/>
                <a:cs typeface="+mn-cs"/>
              </a:defRPr>
            </a:lvl3pPr>
            <a:lvl4pPr marL="1090613" indent="-234950" algn="l" defTabSz="914400" rtl="0" eaLnBrk="1" latinLnBrk="0" hangingPunct="1">
              <a:lnSpc>
                <a:spcPct val="100000"/>
              </a:lnSpc>
              <a:spcBef>
                <a:spcPts val="0"/>
              </a:spcBef>
              <a:spcAft>
                <a:spcPts val="600"/>
              </a:spcAft>
              <a:buClr>
                <a:schemeClr val="bg2"/>
              </a:buClr>
              <a:buFont typeface="Arial" pitchFamily="34" charset="0"/>
              <a:buChar char="•"/>
              <a:defRPr lang="en-US" sz="1600" kern="1200">
                <a:solidFill>
                  <a:schemeClr val="tx1">
                    <a:lumMod val="65000"/>
                    <a:lumOff val="35000"/>
                  </a:schemeClr>
                </a:solidFill>
                <a:latin typeface="+mn-lt"/>
                <a:ea typeface="+mn-ea"/>
                <a:cs typeface="+mn-cs"/>
              </a:defRPr>
            </a:lvl4pPr>
            <a:lvl5pPr marL="1312863" indent="-222250" algn="l" defTabSz="914400" rtl="0" eaLnBrk="1" latinLnBrk="0" hangingPunct="1">
              <a:lnSpc>
                <a:spcPct val="100000"/>
              </a:lnSpc>
              <a:spcBef>
                <a:spcPts val="0"/>
              </a:spcBef>
              <a:spcAft>
                <a:spcPts val="600"/>
              </a:spcAft>
              <a:buClrTx/>
              <a:buFont typeface="Arial" pitchFamily="34" charset="0"/>
              <a:buChar char="•"/>
              <a:defRPr lang="en-US" sz="16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lumMod val="85000"/>
                  <a:lumOff val="15000"/>
                </a:schemeClr>
              </a:buClr>
              <a:defRPr/>
            </a:pPr>
            <a:r>
              <a:rPr lang="en-US" sz="1400" dirty="0">
                <a:solidFill>
                  <a:schemeClr val="tx2"/>
                </a:solidFill>
              </a:rPr>
              <a:t>Azure Storage not come up with any default backup option. If required a custom implementation can be done </a:t>
            </a:r>
            <a:r>
              <a:rPr lang="en-US" sz="1400" dirty="0" err="1">
                <a:solidFill>
                  <a:schemeClr val="tx2"/>
                </a:solidFill>
              </a:rPr>
              <a:t>eg</a:t>
            </a:r>
            <a:r>
              <a:rPr lang="en-US" sz="1400" dirty="0">
                <a:solidFill>
                  <a:schemeClr val="tx2"/>
                </a:solidFill>
              </a:rPr>
              <a:t> </a:t>
            </a:r>
            <a:r>
              <a:rPr lang="en-US" sz="1400" dirty="0" err="1">
                <a:solidFill>
                  <a:schemeClr val="tx2"/>
                </a:solidFill>
              </a:rPr>
              <a:t>AzCopy</a:t>
            </a:r>
            <a:r>
              <a:rPr lang="en-US" sz="1400" dirty="0">
                <a:solidFill>
                  <a:schemeClr val="tx2"/>
                </a:solidFill>
              </a:rPr>
              <a:t>, Azure PowerShell, and the Azure Data Movement library.</a:t>
            </a:r>
          </a:p>
          <a:p>
            <a:pPr>
              <a:buClr>
                <a:schemeClr val="tx1">
                  <a:lumMod val="85000"/>
                  <a:lumOff val="15000"/>
                </a:schemeClr>
              </a:buClr>
              <a:defRPr/>
            </a:pPr>
            <a:r>
              <a:rPr lang="en-US" sz="1400" dirty="0">
                <a:solidFill>
                  <a:schemeClr val="tx2"/>
                </a:solidFill>
              </a:rPr>
              <a:t>Application backup will be decide on the application design. Need some drive to hold backup and it will affect the storage cost.</a:t>
            </a:r>
          </a:p>
          <a:p>
            <a:pPr>
              <a:buClr>
                <a:schemeClr val="tx1">
                  <a:lumMod val="85000"/>
                  <a:lumOff val="15000"/>
                </a:schemeClr>
              </a:buClr>
              <a:defRPr/>
            </a:pPr>
            <a:r>
              <a:rPr lang="en-US" sz="1400" dirty="0">
                <a:solidFill>
                  <a:schemeClr val="tx2"/>
                </a:solidFill>
              </a:rPr>
              <a:t>If any large amount of data to be backup then we can consider offline seeding. Azure Backup can use disks to upload the compressed initial backup data offline to Azure.</a:t>
            </a:r>
          </a:p>
          <a:p>
            <a:pPr>
              <a:buClr>
                <a:schemeClr val="tx1">
                  <a:lumMod val="85000"/>
                  <a:lumOff val="15000"/>
                </a:schemeClr>
              </a:buClr>
              <a:defRPr/>
            </a:pPr>
            <a:r>
              <a:rPr lang="en-US" sz="1400" dirty="0">
                <a:solidFill>
                  <a:schemeClr val="tx2"/>
                </a:solidFill>
              </a:rPr>
              <a:t>MARS or MAPS cannot be used on Linux VM. So for any File Folder backup of Linux workload we need to use third party tools like </a:t>
            </a:r>
            <a:r>
              <a:rPr lang="en-US" sz="1400" dirty="0" err="1">
                <a:solidFill>
                  <a:schemeClr val="tx2"/>
                </a:solidFill>
              </a:rPr>
              <a:t>blobxfer</a:t>
            </a:r>
            <a:r>
              <a:rPr lang="en-US" sz="1400" dirty="0">
                <a:solidFill>
                  <a:schemeClr val="tx2"/>
                </a:solidFill>
              </a:rPr>
              <a:t>. We can also consider preview version of Instant file recovery from Azure Linux VM backups which has more than 1 day of RPO.</a:t>
            </a:r>
          </a:p>
          <a:p>
            <a:pPr>
              <a:buClr>
                <a:schemeClr val="tx1">
                  <a:lumMod val="85000"/>
                  <a:lumOff val="15000"/>
                </a:schemeClr>
              </a:buClr>
              <a:defRPr/>
            </a:pPr>
            <a:r>
              <a:rPr lang="en-US" sz="1400" dirty="0">
                <a:solidFill>
                  <a:schemeClr val="tx2"/>
                </a:solidFill>
              </a:rPr>
              <a:t>Below are some of the considerations on using Azure Backup Server.</a:t>
            </a:r>
          </a:p>
          <a:p>
            <a:pPr lvl="1">
              <a:buClr>
                <a:schemeClr val="tx1">
                  <a:lumMod val="85000"/>
                  <a:lumOff val="15000"/>
                </a:schemeClr>
              </a:buClr>
              <a:defRPr/>
            </a:pPr>
            <a:r>
              <a:rPr lang="en-US" sz="1200" dirty="0">
                <a:solidFill>
                  <a:schemeClr val="tx2"/>
                </a:solidFill>
              </a:rPr>
              <a:t>Need separate disks for backup storage. The recommendation is 1.5x the size of the data we going to protect.</a:t>
            </a:r>
          </a:p>
          <a:p>
            <a:pPr lvl="1">
              <a:buClr>
                <a:schemeClr val="tx1">
                  <a:lumMod val="85000"/>
                  <a:lumOff val="15000"/>
                </a:schemeClr>
              </a:buClr>
              <a:defRPr/>
            </a:pPr>
            <a:r>
              <a:rPr lang="en-US" sz="1200" dirty="0">
                <a:solidFill>
                  <a:schemeClr val="tx2"/>
                </a:solidFill>
              </a:rPr>
              <a:t>Azure Backup Server v1 cannot be installed in Windows Server 2016 and will not support backing up MS SQL Server 2016 or Windows 2016 VM.</a:t>
            </a:r>
          </a:p>
          <a:p>
            <a:pPr lvl="1">
              <a:buClr>
                <a:schemeClr val="tx1">
                  <a:lumMod val="85000"/>
                  <a:lumOff val="15000"/>
                </a:schemeClr>
              </a:buClr>
              <a:defRPr/>
            </a:pPr>
            <a:r>
              <a:rPr lang="en-US" sz="1200" dirty="0">
                <a:solidFill>
                  <a:schemeClr val="tx2"/>
                </a:solidFill>
              </a:rPr>
              <a:t>Azure Backup Server v2 supports both Windows Server 2016 and MS SQL 2016 and this update was released only on end of May 2017. .</a:t>
            </a:r>
          </a:p>
          <a:p>
            <a:pPr lvl="1">
              <a:buClr>
                <a:schemeClr val="tx1">
                  <a:lumMod val="85000"/>
                  <a:lumOff val="15000"/>
                </a:schemeClr>
              </a:buClr>
              <a:defRPr/>
            </a:pPr>
            <a:r>
              <a:rPr lang="en-US" sz="1200" dirty="0">
                <a:solidFill>
                  <a:schemeClr val="tx2"/>
                </a:solidFill>
              </a:rPr>
              <a:t>Installing Azure Backup Server v2 on windows Server 2016 supports Modern Backup Storage which comes up with below benefits.</a:t>
            </a:r>
          </a:p>
          <a:p>
            <a:pPr lvl="2">
              <a:buClr>
                <a:schemeClr val="tx1">
                  <a:lumMod val="85000"/>
                  <a:lumOff val="15000"/>
                </a:schemeClr>
              </a:buClr>
              <a:defRPr/>
            </a:pPr>
            <a:r>
              <a:rPr lang="en-US" sz="1200" dirty="0">
                <a:solidFill>
                  <a:schemeClr val="tx2"/>
                </a:solidFill>
              </a:rPr>
              <a:t>50% Storage Saving</a:t>
            </a:r>
          </a:p>
          <a:p>
            <a:pPr lvl="2">
              <a:buClr>
                <a:schemeClr val="tx1">
                  <a:lumMod val="85000"/>
                  <a:lumOff val="15000"/>
                </a:schemeClr>
              </a:buClr>
              <a:defRPr/>
            </a:pPr>
            <a:r>
              <a:rPr lang="en-US" sz="1200" dirty="0">
                <a:solidFill>
                  <a:schemeClr val="tx2"/>
                </a:solidFill>
              </a:rPr>
              <a:t>3x faster Backup</a:t>
            </a:r>
            <a:endParaRPr lang="en-US" sz="1200" dirty="0">
              <a:solidFill>
                <a:schemeClr val="tx2"/>
              </a:solidFill>
              <a:latin typeface="Arial"/>
            </a:endParaRPr>
          </a:p>
        </p:txBody>
      </p:sp>
    </p:spTree>
    <p:extLst>
      <p:ext uri="{BB962C8B-B14F-4D97-AF65-F5344CB8AC3E}">
        <p14:creationId xmlns:p14="http://schemas.microsoft.com/office/powerpoint/2010/main" val="90837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7225473"/>
      </p:ext>
    </p:extLst>
  </p:cSld>
  <p:clrMapOvr>
    <a:masterClrMapping/>
  </p:clrMapOvr>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EB09F6-B9DF-41E4-AC84-987305EF6012}">
  <ds:schemaRefs>
    <ds:schemaRef ds:uri="http://schemas.microsoft.com/office/2006/metadata/properties"/>
    <ds:schemaRef ds:uri="http://schemas.microsoft.com/office/infopath/2007/PartnerControls"/>
    <ds:schemaRef ds:uri="2d86baa0-54c4-49df-bef9-75ac650c9231"/>
    <ds:schemaRef ds:uri="3c35e321-f73a-4dae-ae38-a0459de24735"/>
  </ds:schemaRefs>
</ds:datastoreItem>
</file>

<file path=customXml/itemProps2.xml><?xml version="1.0" encoding="utf-8"?>
<ds:datastoreItem xmlns:ds="http://schemas.openxmlformats.org/officeDocument/2006/customXml" ds:itemID="{967D77D9-4155-41D2-B9CE-3CE8AB730A5C}">
  <ds:schemaRefs>
    <ds:schemaRef ds:uri="http://schemas.microsoft.com/sharepoint/v3/contenttype/forms"/>
  </ds:schemaRefs>
</ds:datastoreItem>
</file>

<file path=customXml/itemProps3.xml><?xml version="1.0" encoding="utf-8"?>
<ds:datastoreItem xmlns:ds="http://schemas.openxmlformats.org/officeDocument/2006/customXml" ds:itemID="{FF7E0155-4336-43F0-8B48-B845F5ED1E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86baa0-54c4-49df-bef9-75ac650c9231"/>
    <ds:schemaRef ds:uri="e475e084-c086-4ec8-87ff-bc30e7db572f"/>
    <ds:schemaRef ds:uri="3c35e321-f73a-4dae-ae38-a0459de2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979</TotalTime>
  <Words>1926</Words>
  <Application>Microsoft Office PowerPoint</Application>
  <PresentationFormat>On-screen Show (4:3)</PresentationFormat>
  <Paragraphs>110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Cognizant_4x3</vt:lpstr>
      <vt:lpstr>PowerPoint Presentation</vt:lpstr>
      <vt:lpstr>Agenda</vt:lpstr>
      <vt:lpstr>Introduction </vt:lpstr>
      <vt:lpstr>Azure Backup options  </vt:lpstr>
      <vt:lpstr>Workloads and Backup Options</vt:lpstr>
      <vt:lpstr>Backup Solutions – Comparison</vt:lpstr>
      <vt:lpstr>long-term backup retention (For Azure SQL)</vt:lpstr>
      <vt:lpstr>Considerations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dc:creator>
  <cp:lastModifiedBy>Mandal, Amartya (Cognizant)</cp:lastModifiedBy>
  <cp:revision>323</cp:revision>
  <dcterms:created xsi:type="dcterms:W3CDTF">2015-01-11T23:13:23Z</dcterms:created>
  <dcterms:modified xsi:type="dcterms:W3CDTF">2022-08-22T17:53:09Z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6daecfc7-bfa2-4525-a383-c7765490d7e4</vt:lpwstr>
  </property>
  <property fmtid="{D5CDD505-2E9C-101B-9397-08002B2CF9AE}" pid="3" name="ContentTypeId">
    <vt:lpwstr>0x010100AF986C782C49F04B8C37B2E2BC1F297A</vt:lpwstr>
  </property>
  <property fmtid="{D5CDD505-2E9C-101B-9397-08002B2CF9AE}" pid="4" name="MediaServiceImageTags">
    <vt:lpwstr/>
  </property>
</Properties>
</file>