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diagrams/data1.xml" ContentType="application/vnd.openxmlformats-officedocument.drawingml.diagramData+xml"/>
  <Override PartName="/ppt/diagrams/data10.xml" ContentType="application/vnd.openxmlformats-officedocument.drawingml.diagramData+xml"/>
  <Override PartName="/ppt/diagrams/data8.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9.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Layouts/slideLayout7.xml" ContentType="application/vnd.openxmlformats-officedocument.presentationml.slideLayout+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28.xml" ContentType="application/vnd.openxmlformats-officedocument.presentationml.slideLayout+xml"/>
  <Override PartName="/ppt/slideLayouts/slideLayout38.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37.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29.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13.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diagrams/layout4.xml" ContentType="application/vnd.openxmlformats-officedocument.drawingml.diagramLayout+xml"/>
  <Override PartName="/ppt/theme/theme4.xml" ContentType="application/vnd.openxmlformats-officedocument.theme+xml"/>
  <Override PartName="/ppt/theme/theme2.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6.xml" ContentType="application/vnd.ms-office.drawingml.diagramDrawing+xml"/>
  <Override PartName="/ppt/diagrams/colors6.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1.xml" ContentType="application/vnd.openxmlformats-officedocument.theme+xml"/>
  <Override PartName="/ppt/diagrams/layout8.xml" ContentType="application/vnd.openxmlformats-officedocument.drawingml.diagramLayout+xml"/>
  <Override PartName="/ppt/diagrams/quickStyle6.xml" ContentType="application/vnd.openxmlformats-officedocument.drawingml.diagramStyle+xml"/>
  <Override PartName="/ppt/diagrams/layout6.xml" ContentType="application/vnd.openxmlformats-officedocument.drawingml.diagramLayout+xml"/>
  <Override PartName="/ppt/diagrams/colors3.xml" ContentType="application/vnd.openxmlformats-officedocument.drawingml.diagramColors+xml"/>
  <Override PartName="/ppt/diagrams/drawing3.xml" ContentType="application/vnd.ms-office.drawingml.diagramDrawing+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quickStyle3.xml" ContentType="application/vnd.openxmlformats-officedocument.drawingml.diagramStyle+xml"/>
  <Override PartName="/ppt/notesMasters/notesMaster1.xml" ContentType="application/vnd.openxmlformats-officedocument.presentationml.notesMaster+xml"/>
  <Override PartName="/ppt/diagrams/drawing10.xml" ContentType="application/vnd.ms-office.drawingml.diagramDrawing+xml"/>
  <Override PartName="/ppt/diagrams/layout3.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drawing1.xml" ContentType="application/vnd.ms-office.drawingml.diagramDrawing+xml"/>
  <Override PartName="/ppt/diagrams/layout1.xml" ContentType="application/vnd.openxmlformats-officedocument.drawingml.diagramLayout+xml"/>
  <Override PartName="/ppt/diagrams/colors10.xml" ContentType="application/vnd.openxmlformats-officedocument.drawingml.diagramColors+xml"/>
  <Override PartName="/ppt/diagrams/layout10.xml" ContentType="application/vnd.openxmlformats-officedocument.drawingml.diagramLayout+xml"/>
  <Override PartName="/ppt/diagrams/quickStyle9.xml" ContentType="application/vnd.openxmlformats-officedocument.drawingml.diagramStyle+xml"/>
  <Override PartName="/ppt/diagrams/layout9.xml" ContentType="application/vnd.openxmlformats-officedocument.drawingml.diagramLayout+xml"/>
  <Override PartName="/ppt/diagrams/quickStyle10.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8" r:id="rId3"/>
  </p:sldMasterIdLst>
  <p:notesMasterIdLst>
    <p:notesMasterId r:id="rId22"/>
  </p:notesMasterIdLst>
  <p:sldIdLst>
    <p:sldId id="290" r:id="rId4"/>
    <p:sldId id="308" r:id="rId5"/>
    <p:sldId id="323" r:id="rId6"/>
    <p:sldId id="319" r:id="rId7"/>
    <p:sldId id="312" r:id="rId8"/>
    <p:sldId id="324" r:id="rId9"/>
    <p:sldId id="294" r:id="rId10"/>
    <p:sldId id="313" r:id="rId11"/>
    <p:sldId id="314" r:id="rId12"/>
    <p:sldId id="326" r:id="rId13"/>
    <p:sldId id="327" r:id="rId14"/>
    <p:sldId id="328" r:id="rId15"/>
    <p:sldId id="329" r:id="rId16"/>
    <p:sldId id="330" r:id="rId17"/>
    <p:sldId id="331" r:id="rId18"/>
    <p:sldId id="309" r:id="rId19"/>
    <p:sldId id="318"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1.xml"/><Relationship Id="rId30" Type="http://schemas.openxmlformats.org/officeDocument/2006/relationships/customXml" Target="../customXml/item4.xml"/></Relationships>
</file>

<file path=ppt/diagrams/_rels/data6.xml.rels><?xml version="1.0" encoding="UTF-8" standalone="yes"?>
<Relationships xmlns="http://schemas.openxmlformats.org/package/2006/relationships"><Relationship Id="rId1" Type="http://schemas.openxmlformats.org/officeDocument/2006/relationships/hyperlink" Target="https://www.microsoft.com/download/details.aspx?id=41653" TargetMode="External"/></Relationships>
</file>

<file path=ppt/diagrams/_rels/drawing6.xml.rels><?xml version="1.0" encoding="UTF-8" standalone="yes"?>
<Relationships xmlns="http://schemas.openxmlformats.org/package/2006/relationships"><Relationship Id="rId1" Type="http://schemas.openxmlformats.org/officeDocument/2006/relationships/hyperlink" Target="https://www.microsoft.com/download/details.aspx?id=41653"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A9B28A-3B0E-4C1C-A3D7-12E78A43CFD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32C989C-9CE4-4BF3-AD7C-B49BB43AD43F}">
      <dgm:prSet phldrT="[Text]" custT="1"/>
      <dgm:spPr>
        <a:solidFill>
          <a:schemeClr val="accent1">
            <a:lumMod val="50000"/>
          </a:schemeClr>
        </a:solidFill>
      </dgm:spPr>
      <dgm:t>
        <a:bodyPr/>
        <a:lstStyle/>
        <a:p>
          <a:r>
            <a:rPr lang="en-US" sz="1800" dirty="0" smtClean="0"/>
            <a:t>Introduction</a:t>
          </a:r>
          <a:endParaRPr lang="en-US" sz="1800" dirty="0"/>
        </a:p>
      </dgm:t>
    </dgm:pt>
    <dgm:pt modelId="{CBA9641E-EE31-41F3-A9CB-85D247874388}" type="parTrans" cxnId="{52480A23-3076-49D4-81C4-34298A8FE3CD}">
      <dgm:prSet/>
      <dgm:spPr/>
      <dgm:t>
        <a:bodyPr/>
        <a:lstStyle/>
        <a:p>
          <a:endParaRPr lang="en-US"/>
        </a:p>
      </dgm:t>
    </dgm:pt>
    <dgm:pt modelId="{DA813E99-4381-4FFE-B49C-B3FA3073E48F}" type="sibTrans" cxnId="{52480A23-3076-49D4-81C4-34298A8FE3CD}">
      <dgm:prSet/>
      <dgm:spPr/>
      <dgm:t>
        <a:bodyPr/>
        <a:lstStyle/>
        <a:p>
          <a:endParaRPr lang="en-US"/>
        </a:p>
      </dgm:t>
    </dgm:pt>
    <dgm:pt modelId="{1FDDA6E4-98BF-4667-8E31-F7E64A2F264F}">
      <dgm:prSet phldrT="[Text]" custT="1"/>
      <dgm:spPr/>
      <dgm:t>
        <a:bodyPr/>
        <a:lstStyle/>
        <a:p>
          <a:pPr rtl="0"/>
          <a:r>
            <a:rPr lang="en-US" sz="1800" dirty="0" smtClean="0"/>
            <a:t>Scenario</a:t>
          </a:r>
          <a:r>
            <a:rPr lang="en-US" sz="1800" kern="1200" dirty="0" smtClean="0">
              <a:solidFill>
                <a:schemeClr val="lt1"/>
              </a:solidFill>
              <a:latin typeface="+mn-lt"/>
              <a:ea typeface="+mn-ea"/>
              <a:cs typeface="+mn-cs"/>
            </a:rPr>
            <a:t> &amp; Discussion</a:t>
          </a:r>
          <a:endParaRPr lang="en-US" sz="1800" kern="1200" dirty="0">
            <a:solidFill>
              <a:schemeClr val="lt1"/>
            </a:solidFill>
            <a:latin typeface="+mn-lt"/>
            <a:ea typeface="+mn-ea"/>
            <a:cs typeface="+mn-cs"/>
          </a:endParaRPr>
        </a:p>
      </dgm:t>
    </dgm:pt>
    <dgm:pt modelId="{CE1CCAEB-80AC-463D-8E9A-4BB76C9153E0}" type="parTrans" cxnId="{891E29A9-2FF7-420A-98C6-DB384299DA39}">
      <dgm:prSet/>
      <dgm:spPr/>
      <dgm:t>
        <a:bodyPr/>
        <a:lstStyle/>
        <a:p>
          <a:endParaRPr lang="en-US"/>
        </a:p>
      </dgm:t>
    </dgm:pt>
    <dgm:pt modelId="{E414C752-1748-4BE1-8D9A-B90B0D6C4976}" type="sibTrans" cxnId="{891E29A9-2FF7-420A-98C6-DB384299DA39}">
      <dgm:prSet/>
      <dgm:spPr/>
      <dgm:t>
        <a:bodyPr/>
        <a:lstStyle/>
        <a:p>
          <a:endParaRPr lang="en-US"/>
        </a:p>
      </dgm:t>
    </dgm:pt>
    <dgm:pt modelId="{F8757E53-00C0-470C-AF48-29D6966816F1}">
      <dgm:prSet custT="1"/>
      <dgm:spPr/>
      <dgm:t>
        <a:bodyPr/>
        <a:lstStyle/>
        <a:p>
          <a:r>
            <a:rPr lang="en-US" sz="1200" kern="1200" dirty="0" smtClean="0">
              <a:solidFill>
                <a:schemeClr val="dk1"/>
              </a:solidFill>
              <a:latin typeface="+mn-lt"/>
              <a:ea typeface="+mn-ea"/>
              <a:cs typeface="+mn-cs"/>
            </a:rPr>
            <a:t>This use case will describe how we have leveraged Azure AD Application Proxy feature to fulfill one of our client’s requirement. While discussing the deployment scenario and our solution approach, we will also cover Features, Prerequisites and Best Practices related to Application Proxy. This use case will act as a reference document for other architects, who will be deploying Application Proxy in some other environment. Reference links to Microsoft documents have been provided for further reading. </a:t>
          </a:r>
          <a:endParaRPr lang="en-US" sz="1200" kern="1200" dirty="0">
            <a:solidFill>
              <a:schemeClr val="dk1"/>
            </a:solidFill>
            <a:latin typeface="+mn-lt"/>
            <a:ea typeface="+mn-ea"/>
            <a:cs typeface="+mn-cs"/>
          </a:endParaRPr>
        </a:p>
      </dgm:t>
    </dgm:pt>
    <dgm:pt modelId="{D5A84B1C-524A-4B8F-86E9-F2948455B250}" type="parTrans" cxnId="{6DA0B891-6424-407B-946C-C504845D7FD0}">
      <dgm:prSet/>
      <dgm:spPr/>
      <dgm:t>
        <a:bodyPr/>
        <a:lstStyle/>
        <a:p>
          <a:endParaRPr lang="en-US"/>
        </a:p>
      </dgm:t>
    </dgm:pt>
    <dgm:pt modelId="{1FE1979E-036C-4A87-82FF-27B8A6AF0346}" type="sibTrans" cxnId="{6DA0B891-6424-407B-946C-C504845D7FD0}">
      <dgm:prSet/>
      <dgm:spPr/>
      <dgm:t>
        <a:bodyPr/>
        <a:lstStyle/>
        <a:p>
          <a:endParaRPr lang="en-US"/>
        </a:p>
      </dgm:t>
    </dgm:pt>
    <dgm:pt modelId="{899DFCC4-4BDE-470A-B220-FAA28F74C2FC}">
      <dgm:prSet custT="1"/>
      <dgm:spPr/>
      <dgm:t>
        <a:bodyPr/>
        <a:lstStyle/>
        <a:p>
          <a:r>
            <a:rPr lang="en-US" sz="1200" kern="1200" dirty="0" smtClean="0">
              <a:solidFill>
                <a:schemeClr val="dk1"/>
              </a:solidFill>
              <a:latin typeface="+mn-lt"/>
              <a:ea typeface="+mn-ea"/>
              <a:cs typeface="+mn-cs"/>
            </a:rPr>
            <a:t>The organization is having a number of on premises applications spread across different </a:t>
          </a:r>
          <a:r>
            <a:rPr lang="en-US" sz="1200" b="1" kern="1200" dirty="0" smtClean="0">
              <a:solidFill>
                <a:schemeClr val="dk1"/>
              </a:solidFill>
              <a:latin typeface="+mn-lt"/>
              <a:ea typeface="+mn-ea"/>
              <a:cs typeface="+mn-cs"/>
            </a:rPr>
            <a:t>geographical locations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gm:t>
    </dgm:pt>
    <dgm:pt modelId="{187E418E-F540-459E-A203-BE290176E775}" type="parTrans" cxnId="{B4655170-4E88-4F83-A1BA-01AE993E84B1}">
      <dgm:prSet/>
      <dgm:spPr/>
      <dgm:t>
        <a:bodyPr/>
        <a:lstStyle/>
        <a:p>
          <a:endParaRPr lang="en-US"/>
        </a:p>
      </dgm:t>
    </dgm:pt>
    <dgm:pt modelId="{86C1AAAD-90ED-4C34-9D21-ACB9FE1AC021}" type="sibTrans" cxnId="{B4655170-4E88-4F83-A1BA-01AE993E84B1}">
      <dgm:prSet/>
      <dgm:spPr/>
      <dgm:t>
        <a:bodyPr/>
        <a:lstStyle/>
        <a:p>
          <a:endParaRPr lang="en-US"/>
        </a:p>
      </dgm:t>
    </dgm:pt>
    <dgm:pt modelId="{D5A39EA9-E21B-4C9E-90B9-4605E3EC101A}">
      <dgm:prSet custT="1"/>
      <dgm:spPr/>
      <dgm:t>
        <a:bodyPr/>
        <a:lstStyle/>
        <a:p>
          <a:endParaRPr lang="en-US" sz="1200" kern="1200" dirty="0">
            <a:solidFill>
              <a:schemeClr val="dk1"/>
            </a:solidFill>
            <a:latin typeface="+mn-lt"/>
            <a:ea typeface="+mn-ea"/>
            <a:cs typeface="+mn-cs"/>
          </a:endParaRPr>
        </a:p>
      </dgm:t>
    </dgm:pt>
    <dgm:pt modelId="{34A7B752-CCCB-414A-9EFC-CB5DEC972B73}" type="parTrans" cxnId="{39379D4D-B12C-4DA4-B6CE-BF5C97EA7CC6}">
      <dgm:prSet/>
      <dgm:spPr/>
      <dgm:t>
        <a:bodyPr/>
        <a:lstStyle/>
        <a:p>
          <a:endParaRPr lang="en-US"/>
        </a:p>
      </dgm:t>
    </dgm:pt>
    <dgm:pt modelId="{185B48F0-E6D1-4599-A3D5-D1D7267FF0F9}" type="sibTrans" cxnId="{39379D4D-B12C-4DA4-B6CE-BF5C97EA7CC6}">
      <dgm:prSet/>
      <dgm:spPr/>
      <dgm:t>
        <a:bodyPr/>
        <a:lstStyle/>
        <a:p>
          <a:endParaRPr lang="en-US"/>
        </a:p>
      </dgm:t>
    </dgm:pt>
    <dgm:pt modelId="{61957B1D-6A99-4911-ABDC-9A8F03862E92}">
      <dgm:prSet custT="1"/>
      <dgm:spPr/>
      <dgm:t>
        <a:bodyPr/>
        <a:lstStyle/>
        <a:p>
          <a:r>
            <a:rPr lang="en-US" sz="1200" kern="1200" dirty="0" smtClean="0">
              <a:solidFill>
                <a:schemeClr val="dk1"/>
              </a:solidFill>
              <a:latin typeface="+mn-lt"/>
              <a:ea typeface="+mn-ea"/>
              <a:cs typeface="+mn-cs"/>
            </a:rPr>
            <a:t>They want that the users can securely access these on premises applications over the Internet.</a:t>
          </a:r>
          <a:endParaRPr lang="en-US" sz="1200" kern="1200" dirty="0">
            <a:solidFill>
              <a:schemeClr val="dk1"/>
            </a:solidFill>
            <a:latin typeface="+mn-lt"/>
            <a:ea typeface="+mn-ea"/>
            <a:cs typeface="+mn-cs"/>
          </a:endParaRPr>
        </a:p>
      </dgm:t>
    </dgm:pt>
    <dgm:pt modelId="{0E14B5C4-35F9-4CCE-A48B-E767B9D9A5DF}" type="parTrans" cxnId="{5D72120D-E5FD-41FC-B3DC-611B92E4E50A}">
      <dgm:prSet/>
      <dgm:spPr/>
      <dgm:t>
        <a:bodyPr/>
        <a:lstStyle/>
        <a:p>
          <a:endParaRPr lang="en-US"/>
        </a:p>
      </dgm:t>
    </dgm:pt>
    <dgm:pt modelId="{2936EEFD-9CF6-4E37-B819-FE9BE830B921}" type="sibTrans" cxnId="{5D72120D-E5FD-41FC-B3DC-611B92E4E50A}">
      <dgm:prSet/>
      <dgm:spPr/>
      <dgm:t>
        <a:bodyPr/>
        <a:lstStyle/>
        <a:p>
          <a:endParaRPr lang="en-US"/>
        </a:p>
      </dgm:t>
    </dgm:pt>
    <dgm:pt modelId="{15E2B196-9CB6-40B9-AA4F-20256903BBB3}">
      <dgm:prSet custT="1"/>
      <dgm:spPr/>
      <dgm:t>
        <a:bodyPr/>
        <a:lstStyle/>
        <a:p>
          <a:r>
            <a:rPr lang="en-US" sz="1200" kern="1200" dirty="0" smtClean="0">
              <a:solidFill>
                <a:schemeClr val="dk1"/>
              </a:solidFill>
              <a:latin typeface="+mn-lt"/>
              <a:ea typeface="+mn-ea"/>
              <a:cs typeface="+mn-cs"/>
            </a:rPr>
            <a:t>Want to implement  </a:t>
          </a:r>
          <a:r>
            <a:rPr lang="en-US" sz="1200" b="1" kern="1200" dirty="0" smtClean="0">
              <a:solidFill>
                <a:schemeClr val="dk1"/>
              </a:solidFill>
              <a:latin typeface="+mn-lt"/>
              <a:ea typeface="+mn-ea"/>
              <a:cs typeface="+mn-cs"/>
            </a:rPr>
            <a:t>SSO feature</a:t>
          </a:r>
          <a:r>
            <a:rPr lang="en-US" sz="1200" kern="1200" dirty="0" smtClean="0">
              <a:solidFill>
                <a:schemeClr val="dk1"/>
              </a:solidFill>
              <a:latin typeface="+mn-lt"/>
              <a:ea typeface="+mn-ea"/>
              <a:cs typeface="+mn-cs"/>
            </a:rPr>
            <a:t> to improve user sign-in experience.</a:t>
          </a:r>
          <a:endParaRPr lang="en-US" sz="1200" kern="1200" dirty="0">
            <a:solidFill>
              <a:schemeClr val="dk1"/>
            </a:solidFill>
            <a:latin typeface="+mn-lt"/>
            <a:ea typeface="+mn-ea"/>
            <a:cs typeface="+mn-cs"/>
          </a:endParaRPr>
        </a:p>
      </dgm:t>
    </dgm:pt>
    <dgm:pt modelId="{F10C90A0-4CF7-42A8-AAF9-CAA60415EA38}" type="sibTrans" cxnId="{1DA6AFE1-8CAA-42AD-BC26-645301C5845C}">
      <dgm:prSet/>
      <dgm:spPr/>
      <dgm:t>
        <a:bodyPr/>
        <a:lstStyle/>
        <a:p>
          <a:endParaRPr lang="en-US"/>
        </a:p>
      </dgm:t>
    </dgm:pt>
    <dgm:pt modelId="{330026F3-DE36-43F4-88BA-1C0DF664F0C2}" type="parTrans" cxnId="{1DA6AFE1-8CAA-42AD-BC26-645301C5845C}">
      <dgm:prSet/>
      <dgm:spPr/>
      <dgm:t>
        <a:bodyPr/>
        <a:lstStyle/>
        <a:p>
          <a:endParaRPr lang="en-US"/>
        </a:p>
      </dgm:t>
    </dgm:pt>
    <dgm:pt modelId="{EB295B1A-8489-4B8A-89DE-62A5C92595E8}">
      <dgm:prSet custT="1"/>
      <dgm:spPr/>
      <dgm:t>
        <a:bodyPr/>
        <a:lstStyle/>
        <a:p>
          <a:r>
            <a:rPr lang="en-US" sz="1200" kern="1200" dirty="0" smtClean="0">
              <a:solidFill>
                <a:schemeClr val="dk1"/>
              </a:solidFill>
              <a:latin typeface="+mn-lt"/>
              <a:ea typeface="+mn-ea"/>
              <a:cs typeface="+mn-cs"/>
            </a:rPr>
            <a:t>They are expecting a solution which will involve </a:t>
          </a:r>
          <a:r>
            <a:rPr lang="en-US" sz="1200" b="1" kern="1200" dirty="0" smtClean="0">
              <a:solidFill>
                <a:schemeClr val="dk1"/>
              </a:solidFill>
              <a:latin typeface="+mn-lt"/>
              <a:ea typeface="+mn-ea"/>
              <a:cs typeface="+mn-cs"/>
            </a:rPr>
            <a:t>low cost</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management overhead</a:t>
          </a:r>
          <a:r>
            <a:rPr lang="en-US" sz="1200" kern="1200" dirty="0" smtClean="0">
              <a:solidFill>
                <a:schemeClr val="dk1"/>
              </a:solidFill>
              <a:latin typeface="+mn-lt"/>
              <a:ea typeface="+mn-ea"/>
              <a:cs typeface="+mn-cs"/>
            </a:rPr>
            <a:t> and is </a:t>
          </a:r>
          <a:r>
            <a:rPr lang="en-US" sz="1200" b="1" kern="1200" dirty="0" smtClean="0">
              <a:solidFill>
                <a:schemeClr val="dk1"/>
              </a:solidFill>
              <a:latin typeface="+mn-lt"/>
              <a:ea typeface="+mn-ea"/>
              <a:cs typeface="+mn-cs"/>
            </a:rPr>
            <a:t>less complex</a:t>
          </a:r>
          <a:r>
            <a:rPr lang="en-US" sz="1200" kern="1200" dirty="0" smtClean="0">
              <a:solidFill>
                <a:schemeClr val="dk1"/>
              </a:solidFill>
              <a:latin typeface="+mn-lt"/>
              <a:ea typeface="+mn-ea"/>
              <a:cs typeface="+mn-cs"/>
            </a:rPr>
            <a:t> to implement.</a:t>
          </a:r>
          <a:endParaRPr lang="en-US" sz="1200" kern="1200" dirty="0">
            <a:solidFill>
              <a:schemeClr val="dk1"/>
            </a:solidFill>
            <a:latin typeface="+mn-lt"/>
            <a:ea typeface="+mn-ea"/>
            <a:cs typeface="+mn-cs"/>
          </a:endParaRPr>
        </a:p>
      </dgm:t>
    </dgm:pt>
    <dgm:pt modelId="{F96C35A6-88DB-4B2E-8F27-EA797BBB0233}" type="parTrans" cxnId="{09D5C68A-9DBA-489C-AEE5-ED0CFBFCA046}">
      <dgm:prSet/>
      <dgm:spPr/>
      <dgm:t>
        <a:bodyPr/>
        <a:lstStyle/>
        <a:p>
          <a:endParaRPr lang="en-US"/>
        </a:p>
      </dgm:t>
    </dgm:pt>
    <dgm:pt modelId="{4ABBC10D-3974-4C6B-9DAD-FAA9ECD2F186}" type="sibTrans" cxnId="{09D5C68A-9DBA-489C-AEE5-ED0CFBFCA046}">
      <dgm:prSet/>
      <dgm:spPr/>
      <dgm:t>
        <a:bodyPr/>
        <a:lstStyle/>
        <a:p>
          <a:endParaRPr lang="en-US"/>
        </a:p>
      </dgm:t>
    </dgm:pt>
    <dgm:pt modelId="{B2B97A63-6FBF-4B2B-8186-417B477FE934}">
      <dgm:prSet custT="1"/>
      <dgm:spPr/>
      <dgm:t>
        <a:bodyPr/>
        <a:lstStyle/>
        <a:p>
          <a:r>
            <a:rPr lang="en-US" sz="1200" kern="1200" dirty="0" smtClean="0">
              <a:solidFill>
                <a:schemeClr val="dk1"/>
              </a:solidFill>
              <a:latin typeface="+mn-lt"/>
              <a:ea typeface="+mn-ea"/>
              <a:cs typeface="+mn-cs"/>
            </a:rPr>
            <a:t>The solution should involve minimum configuration changes for </a:t>
          </a:r>
          <a:r>
            <a:rPr lang="en-US" sz="1200" b="1" kern="1200" dirty="0" smtClean="0">
              <a:solidFill>
                <a:schemeClr val="dk1"/>
              </a:solidFill>
              <a:latin typeface="+mn-lt"/>
              <a:ea typeface="+mn-ea"/>
              <a:cs typeface="+mn-cs"/>
            </a:rPr>
            <a:t>network</a:t>
          </a:r>
          <a:r>
            <a:rPr lang="en-US" sz="1200" kern="1200" dirty="0" smtClean="0">
              <a:solidFill>
                <a:schemeClr val="dk1"/>
              </a:solidFill>
              <a:latin typeface="+mn-lt"/>
              <a:ea typeface="+mn-ea"/>
              <a:cs typeface="+mn-cs"/>
            </a:rPr>
            <a:t> and </a:t>
          </a:r>
          <a:r>
            <a:rPr lang="en-US" sz="1200" b="1" kern="1200" dirty="0" smtClean="0">
              <a:solidFill>
                <a:schemeClr val="dk1"/>
              </a:solidFill>
              <a:latin typeface="+mn-lt"/>
              <a:ea typeface="+mn-ea"/>
              <a:cs typeface="+mn-cs"/>
            </a:rPr>
            <a:t>firewall rules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gm:t>
    </dgm:pt>
    <dgm:pt modelId="{49725246-2B30-40F3-B18B-D69676C6DF8C}" type="parTrans" cxnId="{3CC9B7A4-B6FA-42D3-8275-6A6A466B22EA}">
      <dgm:prSet/>
      <dgm:spPr/>
      <dgm:t>
        <a:bodyPr/>
        <a:lstStyle/>
        <a:p>
          <a:endParaRPr lang="en-US"/>
        </a:p>
      </dgm:t>
    </dgm:pt>
    <dgm:pt modelId="{4F84C580-FD70-47C6-B1B8-D267617D50A4}" type="sibTrans" cxnId="{3CC9B7A4-B6FA-42D3-8275-6A6A466B22EA}">
      <dgm:prSet/>
      <dgm:spPr/>
      <dgm:t>
        <a:bodyPr/>
        <a:lstStyle/>
        <a:p>
          <a:endParaRPr lang="en-US"/>
        </a:p>
      </dgm:t>
    </dgm:pt>
    <dgm:pt modelId="{070BED1B-5D07-414E-B9D8-F3648CA19500}">
      <dgm:prSet custT="1"/>
      <dgm:spPr/>
      <dgm:t>
        <a:bodyPr/>
        <a:lstStyle/>
        <a:p>
          <a:endParaRPr lang="en-US" sz="1200" kern="1200" dirty="0">
            <a:solidFill>
              <a:schemeClr val="dk1"/>
            </a:solidFill>
            <a:latin typeface="+mn-lt"/>
            <a:ea typeface="+mn-ea"/>
            <a:cs typeface="+mn-cs"/>
          </a:endParaRPr>
        </a:p>
      </dgm:t>
    </dgm:pt>
    <dgm:pt modelId="{AC868CDC-27F1-49BA-8146-6C195D9664CD}" type="parTrans" cxnId="{C31259C0-2FA6-4545-9BFE-53D27010ABCF}">
      <dgm:prSet/>
      <dgm:spPr/>
      <dgm:t>
        <a:bodyPr/>
        <a:lstStyle/>
        <a:p>
          <a:endParaRPr lang="en-US"/>
        </a:p>
      </dgm:t>
    </dgm:pt>
    <dgm:pt modelId="{432E24F3-585F-424E-8CD8-0F32F442A8DD}" type="sibTrans" cxnId="{C31259C0-2FA6-4545-9BFE-53D27010ABCF}">
      <dgm:prSet/>
      <dgm:spPr/>
      <dgm:t>
        <a:bodyPr/>
        <a:lstStyle/>
        <a:p>
          <a:endParaRPr lang="en-US"/>
        </a:p>
      </dgm:t>
    </dgm:pt>
    <dgm:pt modelId="{58D7F440-7A64-4EB8-B2CE-AF2A2FFDC890}">
      <dgm:prSet custT="1"/>
      <dgm:spPr/>
      <dgm:t>
        <a:bodyPr/>
        <a:lstStyle/>
        <a:p>
          <a:endParaRPr lang="en-US" sz="1200" kern="1200" dirty="0">
            <a:solidFill>
              <a:schemeClr val="dk1"/>
            </a:solidFill>
            <a:latin typeface="+mn-lt"/>
            <a:ea typeface="+mn-ea"/>
            <a:cs typeface="+mn-cs"/>
          </a:endParaRPr>
        </a:p>
      </dgm:t>
    </dgm:pt>
    <dgm:pt modelId="{BA1E5DAF-A711-4F5B-8D5C-11D3222F993B}" type="parTrans" cxnId="{1D1D1704-3738-438D-AEF6-C720E29F02D2}">
      <dgm:prSet/>
      <dgm:spPr/>
      <dgm:t>
        <a:bodyPr/>
        <a:lstStyle/>
        <a:p>
          <a:endParaRPr lang="en-US"/>
        </a:p>
      </dgm:t>
    </dgm:pt>
    <dgm:pt modelId="{CA5AFEF9-97C2-4126-8B1D-0E8F9CA1048B}" type="sibTrans" cxnId="{1D1D1704-3738-438D-AEF6-C720E29F02D2}">
      <dgm:prSet/>
      <dgm:spPr/>
      <dgm:t>
        <a:bodyPr/>
        <a:lstStyle/>
        <a:p>
          <a:endParaRPr lang="en-US"/>
        </a:p>
      </dgm:t>
    </dgm:pt>
    <dgm:pt modelId="{2C69F227-B9A7-44E8-B633-9D103914372C}">
      <dgm:prSet custT="1"/>
      <dgm:spPr/>
      <dgm:t>
        <a:bodyPr/>
        <a:lstStyle/>
        <a:p>
          <a:endParaRPr lang="en-US" sz="1200" kern="1200" dirty="0">
            <a:solidFill>
              <a:schemeClr val="dk1"/>
            </a:solidFill>
            <a:latin typeface="+mn-lt"/>
            <a:ea typeface="+mn-ea"/>
            <a:cs typeface="+mn-cs"/>
          </a:endParaRPr>
        </a:p>
      </dgm:t>
    </dgm:pt>
    <dgm:pt modelId="{F6CF4926-861C-44B8-A1CF-447FFD3EC233}" type="parTrans" cxnId="{639C4109-8C86-424B-B36A-AB8482C0796A}">
      <dgm:prSet/>
      <dgm:spPr/>
      <dgm:t>
        <a:bodyPr/>
        <a:lstStyle/>
        <a:p>
          <a:endParaRPr lang="en-US"/>
        </a:p>
      </dgm:t>
    </dgm:pt>
    <dgm:pt modelId="{29F141A5-F714-44A8-9D94-E6F48634B9DF}" type="sibTrans" cxnId="{639C4109-8C86-424B-B36A-AB8482C0796A}">
      <dgm:prSet/>
      <dgm:spPr/>
      <dgm:t>
        <a:bodyPr/>
        <a:lstStyle/>
        <a:p>
          <a:endParaRPr lang="en-US"/>
        </a:p>
      </dgm:t>
    </dgm:pt>
    <dgm:pt modelId="{CD884D48-ABC6-4DE6-BE0D-F3900B41A880}">
      <dgm:prSet custT="1"/>
      <dgm:spPr/>
      <dgm:t>
        <a:bodyPr/>
        <a:lstStyle/>
        <a:p>
          <a:endParaRPr lang="en-US" sz="1200" kern="1200" dirty="0">
            <a:solidFill>
              <a:schemeClr val="dk1"/>
            </a:solidFill>
            <a:latin typeface="+mn-lt"/>
            <a:ea typeface="+mn-ea"/>
            <a:cs typeface="+mn-cs"/>
          </a:endParaRPr>
        </a:p>
      </dgm:t>
    </dgm:pt>
    <dgm:pt modelId="{1AAD7269-8E53-438B-9039-F309D6E281CE}" type="parTrans" cxnId="{75F2BE85-5ECF-4B33-8066-6EFB599C38B4}">
      <dgm:prSet/>
      <dgm:spPr/>
      <dgm:t>
        <a:bodyPr/>
        <a:lstStyle/>
        <a:p>
          <a:endParaRPr lang="en-US"/>
        </a:p>
      </dgm:t>
    </dgm:pt>
    <dgm:pt modelId="{921BEA19-4EAA-4001-B48A-FCD4DFAF29B9}" type="sibTrans" cxnId="{75F2BE85-5ECF-4B33-8066-6EFB599C38B4}">
      <dgm:prSet/>
      <dgm:spPr/>
      <dgm:t>
        <a:bodyPr/>
        <a:lstStyle/>
        <a:p>
          <a:endParaRPr lang="en-US"/>
        </a:p>
      </dgm:t>
    </dgm:pt>
    <dgm:pt modelId="{9C1691C9-C18B-4EC8-ABB1-D8C6CF420FFE}" type="pres">
      <dgm:prSet presAssocID="{26A9B28A-3B0E-4C1C-A3D7-12E78A43CFDB}" presName="linear" presStyleCnt="0">
        <dgm:presLayoutVars>
          <dgm:dir/>
          <dgm:animLvl val="lvl"/>
          <dgm:resizeHandles val="exact"/>
        </dgm:presLayoutVars>
      </dgm:prSet>
      <dgm:spPr/>
      <dgm:t>
        <a:bodyPr/>
        <a:lstStyle/>
        <a:p>
          <a:endParaRPr lang="en-US"/>
        </a:p>
      </dgm:t>
    </dgm:pt>
    <dgm:pt modelId="{ACE6D61B-F6BD-4E40-9A26-B78F7AD1F874}" type="pres">
      <dgm:prSet presAssocID="{332C989C-9CE4-4BF3-AD7C-B49BB43AD43F}" presName="parentLin" presStyleCnt="0"/>
      <dgm:spPr/>
    </dgm:pt>
    <dgm:pt modelId="{4634A009-5DB6-4008-BECB-809B941E5691}" type="pres">
      <dgm:prSet presAssocID="{332C989C-9CE4-4BF3-AD7C-B49BB43AD43F}" presName="parentLeftMargin" presStyleLbl="node1" presStyleIdx="0" presStyleCnt="2"/>
      <dgm:spPr/>
      <dgm:t>
        <a:bodyPr/>
        <a:lstStyle/>
        <a:p>
          <a:endParaRPr lang="en-US"/>
        </a:p>
      </dgm:t>
    </dgm:pt>
    <dgm:pt modelId="{21D972D5-1693-4B5A-BA5B-689B8E76D15A}" type="pres">
      <dgm:prSet presAssocID="{332C989C-9CE4-4BF3-AD7C-B49BB43AD43F}" presName="parentText" presStyleLbl="node1" presStyleIdx="0" presStyleCnt="2" custScaleX="39281" custScaleY="19137" custLinFactNeighborX="-68851" custLinFactNeighborY="-15658">
        <dgm:presLayoutVars>
          <dgm:chMax val="0"/>
          <dgm:bulletEnabled val="1"/>
        </dgm:presLayoutVars>
      </dgm:prSet>
      <dgm:spPr/>
      <dgm:t>
        <a:bodyPr/>
        <a:lstStyle/>
        <a:p>
          <a:endParaRPr lang="en-US"/>
        </a:p>
      </dgm:t>
    </dgm:pt>
    <dgm:pt modelId="{BC8B95F5-803E-48BE-B7F1-BB53C263C8B1}" type="pres">
      <dgm:prSet presAssocID="{332C989C-9CE4-4BF3-AD7C-B49BB43AD43F}" presName="negativeSpace" presStyleCnt="0"/>
      <dgm:spPr/>
    </dgm:pt>
    <dgm:pt modelId="{1B67703D-67DD-4472-A526-88A55C9EE376}" type="pres">
      <dgm:prSet presAssocID="{332C989C-9CE4-4BF3-AD7C-B49BB43AD43F}" presName="childText" presStyleLbl="conFgAcc1" presStyleIdx="0" presStyleCnt="2" custScaleY="84739">
        <dgm:presLayoutVars>
          <dgm:bulletEnabled val="1"/>
        </dgm:presLayoutVars>
      </dgm:prSet>
      <dgm:spPr/>
      <dgm:t>
        <a:bodyPr/>
        <a:lstStyle/>
        <a:p>
          <a:endParaRPr lang="en-US"/>
        </a:p>
      </dgm:t>
    </dgm:pt>
    <dgm:pt modelId="{8B3CBF51-2EAC-4373-8AD7-A0E9C7FECA79}" type="pres">
      <dgm:prSet presAssocID="{DA813E99-4381-4FFE-B49C-B3FA3073E48F}" presName="spaceBetweenRectangles" presStyleCnt="0"/>
      <dgm:spPr/>
    </dgm:pt>
    <dgm:pt modelId="{78126552-2446-4B56-9BFE-EE9304B8C1CD}" type="pres">
      <dgm:prSet presAssocID="{1FDDA6E4-98BF-4667-8E31-F7E64A2F264F}" presName="parentLin" presStyleCnt="0"/>
      <dgm:spPr/>
    </dgm:pt>
    <dgm:pt modelId="{7F31304F-55B4-4C54-A407-C6340C0B273A}" type="pres">
      <dgm:prSet presAssocID="{1FDDA6E4-98BF-4667-8E31-F7E64A2F264F}" presName="parentLeftMargin" presStyleLbl="node1" presStyleIdx="0" presStyleCnt="2"/>
      <dgm:spPr/>
      <dgm:t>
        <a:bodyPr/>
        <a:lstStyle/>
        <a:p>
          <a:endParaRPr lang="en-US"/>
        </a:p>
      </dgm:t>
    </dgm:pt>
    <dgm:pt modelId="{A54856DF-36A2-43A7-99C0-1DFA38B8D92D}" type="pres">
      <dgm:prSet presAssocID="{1FDDA6E4-98BF-4667-8E31-F7E64A2F264F}" presName="parentText" presStyleLbl="node1" presStyleIdx="1" presStyleCnt="2" custScaleX="39281" custScaleY="19137" custLinFactNeighborX="-68851" custLinFactNeighborY="-15658">
        <dgm:presLayoutVars>
          <dgm:chMax val="0"/>
          <dgm:bulletEnabled val="1"/>
        </dgm:presLayoutVars>
      </dgm:prSet>
      <dgm:spPr/>
      <dgm:t>
        <a:bodyPr/>
        <a:lstStyle/>
        <a:p>
          <a:endParaRPr lang="en-US"/>
        </a:p>
      </dgm:t>
    </dgm:pt>
    <dgm:pt modelId="{994CCC3B-562B-45AA-87FD-1B222BF3E9E3}" type="pres">
      <dgm:prSet presAssocID="{1FDDA6E4-98BF-4667-8E31-F7E64A2F264F}" presName="negativeSpace" presStyleCnt="0"/>
      <dgm:spPr/>
    </dgm:pt>
    <dgm:pt modelId="{79CC8258-7DFA-44F7-AC63-E927B8F8875A}" type="pres">
      <dgm:prSet presAssocID="{1FDDA6E4-98BF-4667-8E31-F7E64A2F264F}" presName="childText" presStyleLbl="conFgAcc1" presStyleIdx="1" presStyleCnt="2" custScaleY="98166">
        <dgm:presLayoutVars>
          <dgm:bulletEnabled val="1"/>
        </dgm:presLayoutVars>
      </dgm:prSet>
      <dgm:spPr/>
      <dgm:t>
        <a:bodyPr/>
        <a:lstStyle/>
        <a:p>
          <a:endParaRPr lang="en-US"/>
        </a:p>
      </dgm:t>
    </dgm:pt>
  </dgm:ptLst>
  <dgm:cxnLst>
    <dgm:cxn modelId="{75F2BE85-5ECF-4B33-8066-6EFB599C38B4}" srcId="{1FDDA6E4-98BF-4667-8E31-F7E64A2F264F}" destId="{CD884D48-ABC6-4DE6-BE0D-F3900B41A880}" srcOrd="5" destOrd="0" parTransId="{1AAD7269-8E53-438B-9039-F309D6E281CE}" sibTransId="{921BEA19-4EAA-4001-B48A-FCD4DFAF29B9}"/>
    <dgm:cxn modelId="{39379D4D-B12C-4DA4-B6CE-BF5C97EA7CC6}" srcId="{332C989C-9CE4-4BF3-AD7C-B49BB43AD43F}" destId="{D5A39EA9-E21B-4C9E-90B9-4605E3EC101A}" srcOrd="1" destOrd="0" parTransId="{34A7B752-CCCB-414A-9EFC-CB5DEC972B73}" sibTransId="{185B48F0-E6D1-4599-A3D5-D1D7267FF0F9}"/>
    <dgm:cxn modelId="{8E7081AD-A407-4991-B797-83B6BE61B81A}" type="presOf" srcId="{15E2B196-9CB6-40B9-AA4F-20256903BBB3}" destId="{79CC8258-7DFA-44F7-AC63-E927B8F8875A}" srcOrd="0" destOrd="4" presId="urn:microsoft.com/office/officeart/2005/8/layout/list1"/>
    <dgm:cxn modelId="{4625CA02-BD46-41B2-945B-6A53BCE30460}" type="presOf" srcId="{26A9B28A-3B0E-4C1C-A3D7-12E78A43CFDB}" destId="{9C1691C9-C18B-4EC8-ABB1-D8C6CF420FFE}" srcOrd="0" destOrd="0" presId="urn:microsoft.com/office/officeart/2005/8/layout/list1"/>
    <dgm:cxn modelId="{09D5C68A-9DBA-489C-AEE5-ED0CFBFCA046}" srcId="{1FDDA6E4-98BF-4667-8E31-F7E64A2F264F}" destId="{EB295B1A-8489-4B8A-89DE-62A5C92595E8}" srcOrd="6" destOrd="0" parTransId="{F96C35A6-88DB-4B2E-8F27-EA797BBB0233}" sibTransId="{4ABBC10D-3974-4C6B-9DAD-FAA9ECD2F186}"/>
    <dgm:cxn modelId="{1DA6AFE1-8CAA-42AD-BC26-645301C5845C}" srcId="{1FDDA6E4-98BF-4667-8E31-F7E64A2F264F}" destId="{15E2B196-9CB6-40B9-AA4F-20256903BBB3}" srcOrd="4" destOrd="0" parTransId="{330026F3-DE36-43F4-88BA-1C0DF664F0C2}" sibTransId="{F10C90A0-4CF7-42A8-AAF9-CAA60415EA38}"/>
    <dgm:cxn modelId="{701C0E5D-DB9B-4B35-B69A-3EE401471195}" type="presOf" srcId="{B2B97A63-6FBF-4B2B-8186-417B477FE934}" destId="{79CC8258-7DFA-44F7-AC63-E927B8F8875A}" srcOrd="0" destOrd="8" presId="urn:microsoft.com/office/officeart/2005/8/layout/list1"/>
    <dgm:cxn modelId="{639C4109-8C86-424B-B36A-AB8482C0796A}" srcId="{1FDDA6E4-98BF-4667-8E31-F7E64A2F264F}" destId="{2C69F227-B9A7-44E8-B633-9D103914372C}" srcOrd="1" destOrd="0" parTransId="{F6CF4926-861C-44B8-A1CF-447FFD3EC233}" sibTransId="{29F141A5-F714-44A8-9D94-E6F48634B9DF}"/>
    <dgm:cxn modelId="{891E29A9-2FF7-420A-98C6-DB384299DA39}" srcId="{26A9B28A-3B0E-4C1C-A3D7-12E78A43CFDB}" destId="{1FDDA6E4-98BF-4667-8E31-F7E64A2F264F}" srcOrd="1" destOrd="0" parTransId="{CE1CCAEB-80AC-463D-8E9A-4BB76C9153E0}" sibTransId="{E414C752-1748-4BE1-8D9A-B90B0D6C4976}"/>
    <dgm:cxn modelId="{1D1D1704-3738-438D-AEF6-C720E29F02D2}" srcId="{1FDDA6E4-98BF-4667-8E31-F7E64A2F264F}" destId="{58D7F440-7A64-4EB8-B2CE-AF2A2FFDC890}" srcOrd="7" destOrd="0" parTransId="{BA1E5DAF-A711-4F5B-8D5C-11D3222F993B}" sibTransId="{CA5AFEF9-97C2-4126-8B1D-0E8F9CA1048B}"/>
    <dgm:cxn modelId="{F251646C-D780-43AB-BFFF-09E953083849}" type="presOf" srcId="{D5A39EA9-E21B-4C9E-90B9-4605E3EC101A}" destId="{1B67703D-67DD-4472-A526-88A55C9EE376}" srcOrd="0" destOrd="1" presId="urn:microsoft.com/office/officeart/2005/8/layout/list1"/>
    <dgm:cxn modelId="{6DA0B891-6424-407B-946C-C504845D7FD0}" srcId="{332C989C-9CE4-4BF3-AD7C-B49BB43AD43F}" destId="{F8757E53-00C0-470C-AF48-29D6966816F1}" srcOrd="0" destOrd="0" parTransId="{D5A84B1C-524A-4B8F-86E9-F2948455B250}" sibTransId="{1FE1979E-036C-4A87-82FF-27B8A6AF0346}"/>
    <dgm:cxn modelId="{A7FBDD97-A2EA-4165-8C77-BEB9A43291FD}" type="presOf" srcId="{332C989C-9CE4-4BF3-AD7C-B49BB43AD43F}" destId="{4634A009-5DB6-4008-BECB-809B941E5691}" srcOrd="0" destOrd="0" presId="urn:microsoft.com/office/officeart/2005/8/layout/list1"/>
    <dgm:cxn modelId="{D9E5444F-A08C-4B4D-9A0D-C7B1724AEF67}" type="presOf" srcId="{58D7F440-7A64-4EB8-B2CE-AF2A2FFDC890}" destId="{79CC8258-7DFA-44F7-AC63-E927B8F8875A}" srcOrd="0" destOrd="7" presId="urn:microsoft.com/office/officeart/2005/8/layout/list1"/>
    <dgm:cxn modelId="{315FB998-89EB-40BE-90CE-8439EFE215F4}" type="presOf" srcId="{EB295B1A-8489-4B8A-89DE-62A5C92595E8}" destId="{79CC8258-7DFA-44F7-AC63-E927B8F8875A}" srcOrd="0" destOrd="6" presId="urn:microsoft.com/office/officeart/2005/8/layout/list1"/>
    <dgm:cxn modelId="{6AF4FF6E-F50D-4F0E-ACEB-5CC585B90771}" type="presOf" srcId="{899DFCC4-4BDE-470A-B220-FAA28F74C2FC}" destId="{79CC8258-7DFA-44F7-AC63-E927B8F8875A}" srcOrd="0" destOrd="0" presId="urn:microsoft.com/office/officeart/2005/8/layout/list1"/>
    <dgm:cxn modelId="{08B73D56-D90D-48B3-BE76-908B268E74CE}" type="presOf" srcId="{2C69F227-B9A7-44E8-B633-9D103914372C}" destId="{79CC8258-7DFA-44F7-AC63-E927B8F8875A}" srcOrd="0" destOrd="1" presId="urn:microsoft.com/office/officeart/2005/8/layout/list1"/>
    <dgm:cxn modelId="{C31259C0-2FA6-4545-9BFE-53D27010ABCF}" srcId="{1FDDA6E4-98BF-4667-8E31-F7E64A2F264F}" destId="{070BED1B-5D07-414E-B9D8-F3648CA19500}" srcOrd="3" destOrd="0" parTransId="{AC868CDC-27F1-49BA-8146-6C195D9664CD}" sibTransId="{432E24F3-585F-424E-8CD8-0F32F442A8DD}"/>
    <dgm:cxn modelId="{59496258-BE70-42D6-99E9-750E8C1D726E}" type="presOf" srcId="{CD884D48-ABC6-4DE6-BE0D-F3900B41A880}" destId="{79CC8258-7DFA-44F7-AC63-E927B8F8875A}" srcOrd="0" destOrd="5" presId="urn:microsoft.com/office/officeart/2005/8/layout/list1"/>
    <dgm:cxn modelId="{33C15BC1-0FCA-40F7-B3B8-391475AD337B}" type="presOf" srcId="{070BED1B-5D07-414E-B9D8-F3648CA19500}" destId="{79CC8258-7DFA-44F7-AC63-E927B8F8875A}" srcOrd="0" destOrd="3" presId="urn:microsoft.com/office/officeart/2005/8/layout/list1"/>
    <dgm:cxn modelId="{B4655170-4E88-4F83-A1BA-01AE993E84B1}" srcId="{1FDDA6E4-98BF-4667-8E31-F7E64A2F264F}" destId="{899DFCC4-4BDE-470A-B220-FAA28F74C2FC}" srcOrd="0" destOrd="0" parTransId="{187E418E-F540-459E-A203-BE290176E775}" sibTransId="{86C1AAAD-90ED-4C34-9D21-ACB9FE1AC021}"/>
    <dgm:cxn modelId="{335751A9-AB23-4946-830C-D498A08EFC79}" type="presOf" srcId="{1FDDA6E4-98BF-4667-8E31-F7E64A2F264F}" destId="{7F31304F-55B4-4C54-A407-C6340C0B273A}" srcOrd="0" destOrd="0" presId="urn:microsoft.com/office/officeart/2005/8/layout/list1"/>
    <dgm:cxn modelId="{9D6333B2-BFA4-457A-8F29-4BC1C32BAF0B}" type="presOf" srcId="{1FDDA6E4-98BF-4667-8E31-F7E64A2F264F}" destId="{A54856DF-36A2-43A7-99C0-1DFA38B8D92D}" srcOrd="1" destOrd="0" presId="urn:microsoft.com/office/officeart/2005/8/layout/list1"/>
    <dgm:cxn modelId="{5D72120D-E5FD-41FC-B3DC-611B92E4E50A}" srcId="{1FDDA6E4-98BF-4667-8E31-F7E64A2F264F}" destId="{61957B1D-6A99-4911-ABDC-9A8F03862E92}" srcOrd="2" destOrd="0" parTransId="{0E14B5C4-35F9-4CCE-A48B-E767B9D9A5DF}" sibTransId="{2936EEFD-9CF6-4E37-B819-FE9BE830B921}"/>
    <dgm:cxn modelId="{52480A23-3076-49D4-81C4-34298A8FE3CD}" srcId="{26A9B28A-3B0E-4C1C-A3D7-12E78A43CFDB}" destId="{332C989C-9CE4-4BF3-AD7C-B49BB43AD43F}" srcOrd="0" destOrd="0" parTransId="{CBA9641E-EE31-41F3-A9CB-85D247874388}" sibTransId="{DA813E99-4381-4FFE-B49C-B3FA3073E48F}"/>
    <dgm:cxn modelId="{7F552662-4CF2-437E-B34F-F17FECC300DD}" type="presOf" srcId="{61957B1D-6A99-4911-ABDC-9A8F03862E92}" destId="{79CC8258-7DFA-44F7-AC63-E927B8F8875A}" srcOrd="0" destOrd="2" presId="urn:microsoft.com/office/officeart/2005/8/layout/list1"/>
    <dgm:cxn modelId="{B2AFD416-CC80-43ED-9CC9-D22A458EBF3C}" type="presOf" srcId="{F8757E53-00C0-470C-AF48-29D6966816F1}" destId="{1B67703D-67DD-4472-A526-88A55C9EE376}" srcOrd="0" destOrd="0" presId="urn:microsoft.com/office/officeart/2005/8/layout/list1"/>
    <dgm:cxn modelId="{3CC9B7A4-B6FA-42D3-8275-6A6A466B22EA}" srcId="{1FDDA6E4-98BF-4667-8E31-F7E64A2F264F}" destId="{B2B97A63-6FBF-4B2B-8186-417B477FE934}" srcOrd="8" destOrd="0" parTransId="{49725246-2B30-40F3-B18B-D69676C6DF8C}" sibTransId="{4F84C580-FD70-47C6-B1B8-D267617D50A4}"/>
    <dgm:cxn modelId="{CCDD8F57-95FF-45CA-AFAD-96F8E3752593}" type="presOf" srcId="{332C989C-9CE4-4BF3-AD7C-B49BB43AD43F}" destId="{21D972D5-1693-4B5A-BA5B-689B8E76D15A}" srcOrd="1" destOrd="0" presId="urn:microsoft.com/office/officeart/2005/8/layout/list1"/>
    <dgm:cxn modelId="{AE9D6C4A-D566-45E4-982E-85D61432F5E7}" type="presParOf" srcId="{9C1691C9-C18B-4EC8-ABB1-D8C6CF420FFE}" destId="{ACE6D61B-F6BD-4E40-9A26-B78F7AD1F874}" srcOrd="0" destOrd="0" presId="urn:microsoft.com/office/officeart/2005/8/layout/list1"/>
    <dgm:cxn modelId="{5E6E6E36-2D25-499A-9733-63A2B3869702}" type="presParOf" srcId="{ACE6D61B-F6BD-4E40-9A26-B78F7AD1F874}" destId="{4634A009-5DB6-4008-BECB-809B941E5691}" srcOrd="0" destOrd="0" presId="urn:microsoft.com/office/officeart/2005/8/layout/list1"/>
    <dgm:cxn modelId="{211D32A1-C1E4-4705-8AA2-A097134FEBDF}" type="presParOf" srcId="{ACE6D61B-F6BD-4E40-9A26-B78F7AD1F874}" destId="{21D972D5-1693-4B5A-BA5B-689B8E76D15A}" srcOrd="1" destOrd="0" presId="urn:microsoft.com/office/officeart/2005/8/layout/list1"/>
    <dgm:cxn modelId="{40838CA2-CE7F-46F9-9483-F32D6E5BB3F3}" type="presParOf" srcId="{9C1691C9-C18B-4EC8-ABB1-D8C6CF420FFE}" destId="{BC8B95F5-803E-48BE-B7F1-BB53C263C8B1}" srcOrd="1" destOrd="0" presId="urn:microsoft.com/office/officeart/2005/8/layout/list1"/>
    <dgm:cxn modelId="{088D09CF-97BA-43AB-80A4-9926B2BB984F}" type="presParOf" srcId="{9C1691C9-C18B-4EC8-ABB1-D8C6CF420FFE}" destId="{1B67703D-67DD-4472-A526-88A55C9EE376}" srcOrd="2" destOrd="0" presId="urn:microsoft.com/office/officeart/2005/8/layout/list1"/>
    <dgm:cxn modelId="{80EE3AB1-7698-473A-BDA6-D225A20EBD05}" type="presParOf" srcId="{9C1691C9-C18B-4EC8-ABB1-D8C6CF420FFE}" destId="{8B3CBF51-2EAC-4373-8AD7-A0E9C7FECA79}" srcOrd="3" destOrd="0" presId="urn:microsoft.com/office/officeart/2005/8/layout/list1"/>
    <dgm:cxn modelId="{12454F4A-0D19-4416-97A2-DA6693667FE3}" type="presParOf" srcId="{9C1691C9-C18B-4EC8-ABB1-D8C6CF420FFE}" destId="{78126552-2446-4B56-9BFE-EE9304B8C1CD}" srcOrd="4" destOrd="0" presId="urn:microsoft.com/office/officeart/2005/8/layout/list1"/>
    <dgm:cxn modelId="{0AE0B373-50F7-49B7-B28B-D24435A24F91}" type="presParOf" srcId="{78126552-2446-4B56-9BFE-EE9304B8C1CD}" destId="{7F31304F-55B4-4C54-A407-C6340C0B273A}" srcOrd="0" destOrd="0" presId="urn:microsoft.com/office/officeart/2005/8/layout/list1"/>
    <dgm:cxn modelId="{98760EB8-D4D1-4E97-B61A-CD9B4898B696}" type="presParOf" srcId="{78126552-2446-4B56-9BFE-EE9304B8C1CD}" destId="{A54856DF-36A2-43A7-99C0-1DFA38B8D92D}" srcOrd="1" destOrd="0" presId="urn:microsoft.com/office/officeart/2005/8/layout/list1"/>
    <dgm:cxn modelId="{144714E8-E893-41F7-92CB-E2D77BBF49B1}" type="presParOf" srcId="{9C1691C9-C18B-4EC8-ABB1-D8C6CF420FFE}" destId="{994CCC3B-562B-45AA-87FD-1B222BF3E9E3}" srcOrd="5" destOrd="0" presId="urn:microsoft.com/office/officeart/2005/8/layout/list1"/>
    <dgm:cxn modelId="{61399B80-18C7-4048-82D9-499A0A8BA8C8}" type="presParOf" srcId="{9C1691C9-C18B-4EC8-ABB1-D8C6CF420FFE}" destId="{79CC8258-7DFA-44F7-AC63-E927B8F8875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a:solidFill>
          <a:schemeClr val="accent5">
            <a:lumMod val="75000"/>
          </a:schemeClr>
        </a:solidFill>
      </dgm:spPr>
      <dgm:t>
        <a:bodyPr/>
        <a:lstStyle/>
        <a:p>
          <a:pPr rtl="0"/>
          <a:r>
            <a:rPr lang="en-US" dirty="0" smtClean="0"/>
            <a:t>Reference Articles</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Y="-9573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0A627C-E061-4F05-9959-8758B584B6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36AFC60-E69D-4C93-9386-4C229BE5ED39}">
      <dgm:prSet phldrT="[Text]" custT="1"/>
      <dgm:spPr>
        <a:solidFill>
          <a:schemeClr val="accent2"/>
        </a:solidFill>
      </dgm:spPr>
      <dgm:t>
        <a:bodyPr/>
        <a:lstStyle/>
        <a:p>
          <a:r>
            <a:rPr lang="en-US" sz="1800" dirty="0" smtClean="0"/>
            <a:t>Solution</a:t>
          </a:r>
          <a:endParaRPr lang="en-US" sz="1800" dirty="0"/>
        </a:p>
      </dgm:t>
    </dgm:pt>
    <dgm:pt modelId="{A7D3BAF0-746D-463E-8273-1C21D50F5BB4}" type="parTrans" cxnId="{D6911666-C68C-46C3-87FA-A4FA2373B5FB}">
      <dgm:prSet/>
      <dgm:spPr/>
      <dgm:t>
        <a:bodyPr/>
        <a:lstStyle/>
        <a:p>
          <a:endParaRPr lang="en-US"/>
        </a:p>
      </dgm:t>
    </dgm:pt>
    <dgm:pt modelId="{161832E8-60D2-4E47-9CA6-A88C47727D54}" type="sibTrans" cxnId="{D6911666-C68C-46C3-87FA-A4FA2373B5FB}">
      <dgm:prSet/>
      <dgm:spPr/>
      <dgm:t>
        <a:bodyPr/>
        <a:lstStyle/>
        <a:p>
          <a:endParaRPr lang="en-US"/>
        </a:p>
      </dgm:t>
    </dgm:pt>
    <dgm:pt modelId="{CED39930-5260-418D-BDE3-A9DA1BBA05FD}">
      <dgm:prSet phldrT="[Text]" custT="1"/>
      <dgm:spPr/>
      <dgm:t>
        <a:bodyPr/>
        <a:lstStyle/>
        <a:p>
          <a:r>
            <a:rPr lang="en-US" sz="1800" dirty="0" smtClean="0"/>
            <a:t>Why Azure AD Application proxy ?</a:t>
          </a:r>
          <a:endParaRPr lang="en-US" sz="1800" dirty="0"/>
        </a:p>
      </dgm:t>
    </dgm:pt>
    <dgm:pt modelId="{FC315264-CC23-473A-B917-5B58F845D79C}" type="parTrans" cxnId="{0F2909A1-D86F-45DD-961B-02D16DA1F4F9}">
      <dgm:prSet/>
      <dgm:spPr/>
      <dgm:t>
        <a:bodyPr/>
        <a:lstStyle/>
        <a:p>
          <a:endParaRPr lang="en-US"/>
        </a:p>
      </dgm:t>
    </dgm:pt>
    <dgm:pt modelId="{DA654AB7-3DC1-4279-8EE0-6BB60CD546DC}" type="sibTrans" cxnId="{0F2909A1-D86F-45DD-961B-02D16DA1F4F9}">
      <dgm:prSet/>
      <dgm:spPr/>
      <dgm:t>
        <a:bodyPr/>
        <a:lstStyle/>
        <a:p>
          <a:endParaRPr lang="en-US"/>
        </a:p>
      </dgm:t>
    </dgm:pt>
    <dgm:pt modelId="{86482747-5175-4868-9F03-50E004F6542C}">
      <dgm:prSet custT="1"/>
      <dgm:spPr/>
      <dgm:t>
        <a:bodyPr/>
        <a:lstStyle/>
        <a:p>
          <a:r>
            <a:rPr lang="en-US" sz="1200" kern="1200" dirty="0" smtClean="0">
              <a:solidFill>
                <a:schemeClr val="dk1"/>
              </a:solidFill>
              <a:latin typeface="+mn-lt"/>
              <a:ea typeface="+mn-ea"/>
              <a:cs typeface="+mn-cs"/>
            </a:rPr>
            <a:t>We are going to use </a:t>
          </a:r>
          <a:r>
            <a:rPr lang="en-US" sz="1200" b="1" kern="1200" dirty="0" smtClean="0">
              <a:solidFill>
                <a:schemeClr val="dk1"/>
              </a:solidFill>
              <a:latin typeface="+mn-lt"/>
              <a:ea typeface="+mn-ea"/>
              <a:cs typeface="+mn-cs"/>
            </a:rPr>
            <a:t>Azure AD Application proxy</a:t>
          </a:r>
          <a:r>
            <a:rPr lang="en-US" sz="1200" kern="1200" dirty="0" smtClean="0">
              <a:solidFill>
                <a:schemeClr val="dk1"/>
              </a:solidFill>
              <a:latin typeface="+mn-lt"/>
              <a:ea typeface="+mn-ea"/>
              <a:cs typeface="+mn-cs"/>
            </a:rPr>
            <a:t> to access the on premises applications.</a:t>
          </a:r>
          <a:endParaRPr lang="en-US" sz="1200" kern="1200" dirty="0">
            <a:solidFill>
              <a:schemeClr val="dk1"/>
            </a:solidFill>
            <a:latin typeface="+mn-lt"/>
            <a:ea typeface="+mn-ea"/>
            <a:cs typeface="+mn-cs"/>
          </a:endParaRPr>
        </a:p>
      </dgm:t>
    </dgm:pt>
    <dgm:pt modelId="{E5957C96-CBDC-4C42-9094-940109804975}" type="parTrans" cxnId="{6CB7B81F-CDC5-4F66-BB8A-47EEC8750B2D}">
      <dgm:prSet/>
      <dgm:spPr/>
      <dgm:t>
        <a:bodyPr/>
        <a:lstStyle/>
        <a:p>
          <a:endParaRPr lang="en-US"/>
        </a:p>
      </dgm:t>
    </dgm:pt>
    <dgm:pt modelId="{E47D7FAE-AD33-4B3C-B3C1-2A2F416EFDBD}" type="sibTrans" cxnId="{6CB7B81F-CDC5-4F66-BB8A-47EEC8750B2D}">
      <dgm:prSet/>
      <dgm:spPr/>
      <dgm:t>
        <a:bodyPr/>
        <a:lstStyle/>
        <a:p>
          <a:endParaRPr lang="en-US"/>
        </a:p>
      </dgm:t>
    </dgm:pt>
    <dgm:pt modelId="{0C1C15E0-3D93-4218-9167-32495BABE751}">
      <dgm:prSet custT="1"/>
      <dgm:spPr/>
      <dgm:t>
        <a:bodyPr/>
        <a:lstStyle/>
        <a:p>
          <a:endParaRPr lang="en-US" sz="1200" kern="1200" dirty="0">
            <a:solidFill>
              <a:schemeClr val="dk1"/>
            </a:solidFill>
            <a:latin typeface="+mn-lt"/>
            <a:ea typeface="+mn-ea"/>
            <a:cs typeface="+mn-cs"/>
          </a:endParaRPr>
        </a:p>
      </dgm:t>
    </dgm:pt>
    <dgm:pt modelId="{9DA82840-E467-4709-834A-D3D116B30126}" type="parTrans" cxnId="{9F4E58E8-4860-4527-9DFD-0C127BE3EBCF}">
      <dgm:prSet/>
      <dgm:spPr/>
      <dgm:t>
        <a:bodyPr/>
        <a:lstStyle/>
        <a:p>
          <a:endParaRPr lang="en-US"/>
        </a:p>
      </dgm:t>
    </dgm:pt>
    <dgm:pt modelId="{B8C0EA92-AD8D-4026-B553-E361BE426AA8}" type="sibTrans" cxnId="{9F4E58E8-4860-4527-9DFD-0C127BE3EBCF}">
      <dgm:prSet/>
      <dgm:spPr/>
      <dgm:t>
        <a:bodyPr/>
        <a:lstStyle/>
        <a:p>
          <a:endParaRPr lang="en-US"/>
        </a:p>
      </dgm:t>
    </dgm:pt>
    <dgm:pt modelId="{4E93600A-6D52-43BF-9F2A-F75B0724FFC9}">
      <dgm:prSet custT="1"/>
      <dgm:spPr/>
      <dgm:t>
        <a:bodyPr/>
        <a:lstStyle/>
        <a:p>
          <a:r>
            <a:rPr lang="en-US" sz="1200" kern="1200" dirty="0" smtClean="0">
              <a:solidFill>
                <a:schemeClr val="dk1"/>
              </a:solidFill>
              <a:latin typeface="+mn-lt"/>
              <a:ea typeface="+mn-ea"/>
              <a:cs typeface="+mn-cs"/>
            </a:rPr>
            <a:t>It is cost effective as the </a:t>
          </a:r>
          <a:r>
            <a:rPr lang="en-US" sz="1200" b="1" kern="1200" dirty="0" smtClean="0">
              <a:solidFill>
                <a:schemeClr val="dk1"/>
              </a:solidFill>
              <a:latin typeface="+mn-lt"/>
              <a:ea typeface="+mn-ea"/>
              <a:cs typeface="+mn-cs"/>
            </a:rPr>
            <a:t>TCO</a:t>
          </a:r>
          <a:r>
            <a:rPr lang="en-US" sz="1200" kern="1200" dirty="0" smtClean="0">
              <a:solidFill>
                <a:schemeClr val="dk1"/>
              </a:solidFill>
              <a:latin typeface="+mn-lt"/>
              <a:ea typeface="+mn-ea"/>
              <a:cs typeface="+mn-cs"/>
            </a:rPr>
            <a:t> (total cost of ownership) is greatly reduced.</a:t>
          </a:r>
        </a:p>
      </dgm:t>
    </dgm:pt>
    <dgm:pt modelId="{E4F8E5A8-D7B4-4860-BD31-5F1523C15865}" type="parTrans" cxnId="{2085BED3-667A-4A70-A229-959F922045F9}">
      <dgm:prSet/>
      <dgm:spPr/>
      <dgm:t>
        <a:bodyPr/>
        <a:lstStyle/>
        <a:p>
          <a:endParaRPr lang="en-US"/>
        </a:p>
      </dgm:t>
    </dgm:pt>
    <dgm:pt modelId="{CF92697E-1847-49D3-A500-B81D7E9C32E0}" type="sibTrans" cxnId="{2085BED3-667A-4A70-A229-959F922045F9}">
      <dgm:prSet/>
      <dgm:spPr/>
      <dgm:t>
        <a:bodyPr/>
        <a:lstStyle/>
        <a:p>
          <a:endParaRPr lang="en-US"/>
        </a:p>
      </dgm:t>
    </dgm:pt>
    <dgm:pt modelId="{3C7FC3DC-A834-4B84-9FDE-B8DC6ADDE853}">
      <dgm:prSet custT="1"/>
      <dgm:spPr/>
      <dgm:t>
        <a:bodyPr/>
        <a:lstStyle/>
        <a:p>
          <a:r>
            <a:rPr lang="en-US" sz="1200" b="1" kern="1200" dirty="0" smtClean="0">
              <a:solidFill>
                <a:schemeClr val="dk1"/>
              </a:solidFill>
              <a:latin typeface="+mn-lt"/>
              <a:ea typeface="+mn-ea"/>
              <a:cs typeface="+mn-cs"/>
            </a:rPr>
            <a:t>Consistent management with Windows workloads:</a:t>
          </a:r>
          <a:r>
            <a:rPr lang="en-US" sz="1200" kern="1200" dirty="0" smtClean="0">
              <a:solidFill>
                <a:schemeClr val="dk1"/>
              </a:solidFill>
              <a:latin typeface="+mn-lt"/>
              <a:ea typeface="+mn-ea"/>
              <a:cs typeface="+mn-cs"/>
            </a:rPr>
            <a:t> Retraining of IT staff not needed as it contains all the necessary features.</a:t>
          </a:r>
        </a:p>
      </dgm:t>
    </dgm:pt>
    <dgm:pt modelId="{021A7EB0-F7E0-4A41-BC90-A29973A9E3F1}" type="parTrans" cxnId="{21A41D73-30D7-4A63-A492-B4337FC882FB}">
      <dgm:prSet/>
      <dgm:spPr/>
      <dgm:t>
        <a:bodyPr/>
        <a:lstStyle/>
        <a:p>
          <a:endParaRPr lang="en-US"/>
        </a:p>
      </dgm:t>
    </dgm:pt>
    <dgm:pt modelId="{154B5CCF-89C1-4C58-A343-CB6E67CD81A7}" type="sibTrans" cxnId="{21A41D73-30D7-4A63-A492-B4337FC882FB}">
      <dgm:prSet/>
      <dgm:spPr/>
      <dgm:t>
        <a:bodyPr/>
        <a:lstStyle/>
        <a:p>
          <a:endParaRPr lang="en-US"/>
        </a:p>
      </dgm:t>
    </dgm:pt>
    <dgm:pt modelId="{CE091E6E-D2F2-4307-AA41-C4EDB9E51219}">
      <dgm:prSet custT="1"/>
      <dgm:spPr/>
      <dgm:t>
        <a:bodyPr/>
        <a:lstStyle/>
        <a:p>
          <a:r>
            <a:rPr lang="en-US" sz="1200" b="1" kern="1200" dirty="0" smtClean="0">
              <a:solidFill>
                <a:schemeClr val="dk1"/>
              </a:solidFill>
              <a:latin typeface="+mn-lt"/>
              <a:ea typeface="+mn-ea"/>
              <a:cs typeface="+mn-cs"/>
            </a:rPr>
            <a:t>Designed and built on modern security standards:</a:t>
          </a:r>
          <a:r>
            <a:rPr lang="en-US" sz="1200" kern="1200" dirty="0" smtClean="0">
              <a:solidFill>
                <a:schemeClr val="dk1"/>
              </a:solidFill>
              <a:latin typeface="+mn-lt"/>
              <a:ea typeface="+mn-ea"/>
              <a:cs typeface="+mn-cs"/>
            </a:rPr>
            <a:t> It does not store passwords in memory adding another layer of security to the systems.</a:t>
          </a:r>
        </a:p>
      </dgm:t>
    </dgm:pt>
    <dgm:pt modelId="{8300A75C-F47C-4486-BC56-01B5D2AD607E}" type="parTrans" cxnId="{D4899A4A-1ED8-4D5B-B622-3FA3F7CB9966}">
      <dgm:prSet/>
      <dgm:spPr/>
      <dgm:t>
        <a:bodyPr/>
        <a:lstStyle/>
        <a:p>
          <a:endParaRPr lang="en-US"/>
        </a:p>
      </dgm:t>
    </dgm:pt>
    <dgm:pt modelId="{35FF0FAA-7683-4C40-82BB-CB6BB32FC81E}" type="sibTrans" cxnId="{D4899A4A-1ED8-4D5B-B622-3FA3F7CB9966}">
      <dgm:prSet/>
      <dgm:spPr/>
      <dgm:t>
        <a:bodyPr/>
        <a:lstStyle/>
        <a:p>
          <a:endParaRPr lang="en-US"/>
        </a:p>
      </dgm:t>
    </dgm:pt>
    <dgm:pt modelId="{8F82DD2B-D2BE-4DBA-8691-4F1CD9FC2787}">
      <dgm:prSet custT="1"/>
      <dgm:spPr/>
      <dgm:t>
        <a:bodyPr/>
        <a:lstStyle/>
        <a:p>
          <a:r>
            <a:rPr lang="en-US" sz="1200" kern="1200" dirty="0" smtClean="0">
              <a:solidFill>
                <a:schemeClr val="dk1"/>
              </a:solidFill>
              <a:latin typeface="+mn-lt"/>
              <a:ea typeface="+mn-ea"/>
              <a:cs typeface="+mn-cs"/>
            </a:rPr>
            <a:t>ABC corporation is already having </a:t>
          </a:r>
          <a:r>
            <a:rPr lang="en-US" sz="1200" b="1" kern="1200" dirty="0" smtClean="0">
              <a:solidFill>
                <a:schemeClr val="dk1"/>
              </a:solidFill>
              <a:latin typeface="+mn-lt"/>
              <a:ea typeface="+mn-ea"/>
              <a:cs typeface="+mn-cs"/>
            </a:rPr>
            <a:t>Azure AD Basic Edition</a:t>
          </a:r>
          <a:r>
            <a:rPr lang="en-US" sz="1200" kern="1200" dirty="0" smtClean="0">
              <a:solidFill>
                <a:schemeClr val="dk1"/>
              </a:solidFill>
              <a:latin typeface="+mn-lt"/>
              <a:ea typeface="+mn-ea"/>
              <a:cs typeface="+mn-cs"/>
            </a:rPr>
            <a:t> which is having application proxy feature.</a:t>
          </a:r>
          <a:endParaRPr lang="en-US" sz="1200" kern="1200" dirty="0">
            <a:solidFill>
              <a:schemeClr val="dk1"/>
            </a:solidFill>
            <a:latin typeface="+mn-lt"/>
            <a:ea typeface="+mn-ea"/>
            <a:cs typeface="+mn-cs"/>
          </a:endParaRPr>
        </a:p>
      </dgm:t>
    </dgm:pt>
    <dgm:pt modelId="{279ED22F-D826-48FD-A56C-8A63B640D98B}" type="parTrans" cxnId="{40B77B74-AB8E-4E9C-B7F4-E2F9ECDE8680}">
      <dgm:prSet/>
      <dgm:spPr/>
      <dgm:t>
        <a:bodyPr/>
        <a:lstStyle/>
        <a:p>
          <a:endParaRPr lang="en-US"/>
        </a:p>
      </dgm:t>
    </dgm:pt>
    <dgm:pt modelId="{CDAADCF0-2104-4876-8416-EF686D7D45B9}" type="sibTrans" cxnId="{40B77B74-AB8E-4E9C-B7F4-E2F9ECDE8680}">
      <dgm:prSet/>
      <dgm:spPr/>
      <dgm:t>
        <a:bodyPr/>
        <a:lstStyle/>
        <a:p>
          <a:endParaRPr lang="en-US"/>
        </a:p>
      </dgm:t>
    </dgm:pt>
    <dgm:pt modelId="{C27EE313-E528-42A6-B3CD-61A09FC034BC}">
      <dgm:prSet custT="1"/>
      <dgm:spPr/>
      <dgm:t>
        <a:bodyPr/>
        <a:lstStyle/>
        <a:p>
          <a:r>
            <a:rPr lang="en-US" sz="1200" kern="1200" dirty="0" smtClean="0">
              <a:solidFill>
                <a:schemeClr val="dk1"/>
              </a:solidFill>
              <a:latin typeface="+mn-lt"/>
              <a:ea typeface="+mn-ea"/>
              <a:cs typeface="+mn-cs"/>
            </a:rPr>
            <a:t>Since applications are spread across multiple locations and networks we recommend to use </a:t>
          </a:r>
          <a:r>
            <a:rPr lang="en-US" sz="1200" b="1" kern="1200" dirty="0" smtClean="0">
              <a:solidFill>
                <a:schemeClr val="dk1"/>
              </a:solidFill>
              <a:latin typeface="+mn-lt"/>
              <a:ea typeface="+mn-ea"/>
              <a:cs typeface="+mn-cs"/>
            </a:rPr>
            <a:t>Application</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Proxy Connector Groups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gm:t>
    </dgm:pt>
    <dgm:pt modelId="{8EBE2181-FB31-41D1-9B97-7559AFDE27BB}" type="parTrans" cxnId="{60B8F6F9-EE31-41A2-9A76-70085902A0D9}">
      <dgm:prSet/>
      <dgm:spPr/>
      <dgm:t>
        <a:bodyPr/>
        <a:lstStyle/>
        <a:p>
          <a:endParaRPr lang="en-US"/>
        </a:p>
      </dgm:t>
    </dgm:pt>
    <dgm:pt modelId="{2CCA2BC6-A4AB-4A6A-98FD-2C684AAF7655}" type="sibTrans" cxnId="{60B8F6F9-EE31-41A2-9A76-70085902A0D9}">
      <dgm:prSet/>
      <dgm:spPr/>
      <dgm:t>
        <a:bodyPr/>
        <a:lstStyle/>
        <a:p>
          <a:endParaRPr lang="en-US"/>
        </a:p>
      </dgm:t>
    </dgm:pt>
    <dgm:pt modelId="{E19CE554-0266-4149-B373-F13D37638080}">
      <dgm:prSet custT="1"/>
      <dgm:spPr/>
      <dgm:t>
        <a:bodyPr/>
        <a:lstStyle/>
        <a:p>
          <a:endParaRPr lang="en-US" sz="1200" kern="1200" dirty="0">
            <a:solidFill>
              <a:schemeClr val="dk1"/>
            </a:solidFill>
            <a:latin typeface="+mn-lt"/>
            <a:ea typeface="+mn-ea"/>
            <a:cs typeface="+mn-cs"/>
          </a:endParaRPr>
        </a:p>
      </dgm:t>
    </dgm:pt>
    <dgm:pt modelId="{5DF0B668-53C8-4DDB-8730-EC2CBAD1E3E6}" type="parTrans" cxnId="{C70A9618-E990-4F01-8709-C27E5DBC8736}">
      <dgm:prSet/>
      <dgm:spPr/>
      <dgm:t>
        <a:bodyPr/>
        <a:lstStyle/>
        <a:p>
          <a:endParaRPr lang="en-US"/>
        </a:p>
      </dgm:t>
    </dgm:pt>
    <dgm:pt modelId="{A2AB05A5-0222-423F-884E-3A4E55C0E56C}" type="sibTrans" cxnId="{C70A9618-E990-4F01-8709-C27E5DBC8736}">
      <dgm:prSet/>
      <dgm:spPr/>
      <dgm:t>
        <a:bodyPr/>
        <a:lstStyle/>
        <a:p>
          <a:endParaRPr lang="en-US"/>
        </a:p>
      </dgm:t>
    </dgm:pt>
    <dgm:pt modelId="{CE37B9C5-1197-46F8-8F34-5393A77D433C}">
      <dgm:prSet custT="1"/>
      <dgm:spPr/>
      <dgm:t>
        <a:bodyPr/>
        <a:lstStyle/>
        <a:p>
          <a:endParaRPr lang="en-US" sz="1200" kern="1200" dirty="0">
            <a:solidFill>
              <a:schemeClr val="dk1"/>
            </a:solidFill>
            <a:latin typeface="+mn-lt"/>
            <a:ea typeface="+mn-ea"/>
            <a:cs typeface="+mn-cs"/>
          </a:endParaRPr>
        </a:p>
      </dgm:t>
    </dgm:pt>
    <dgm:pt modelId="{3A3BE7EC-3C92-443B-8899-61C9C1F4BAD0}" type="parTrans" cxnId="{DC5EB568-E39F-4DDA-8F22-06EBCE761025}">
      <dgm:prSet/>
      <dgm:spPr/>
      <dgm:t>
        <a:bodyPr/>
        <a:lstStyle/>
        <a:p>
          <a:endParaRPr lang="en-US"/>
        </a:p>
      </dgm:t>
    </dgm:pt>
    <dgm:pt modelId="{037B03BD-AB75-4CC0-AB70-1B48CABFAB7F}" type="sibTrans" cxnId="{DC5EB568-E39F-4DDA-8F22-06EBCE761025}">
      <dgm:prSet/>
      <dgm:spPr/>
      <dgm:t>
        <a:bodyPr/>
        <a:lstStyle/>
        <a:p>
          <a:endParaRPr lang="en-US"/>
        </a:p>
      </dgm:t>
    </dgm:pt>
    <dgm:pt modelId="{6DC34E2D-9B75-4B05-9553-1A59DDF9D697}">
      <dgm:prSet custT="1"/>
      <dgm:spPr/>
      <dgm:t>
        <a:bodyPr/>
        <a:lstStyle/>
        <a:p>
          <a:r>
            <a:rPr lang="en-US" sz="1200" kern="1200" dirty="0" smtClean="0">
              <a:solidFill>
                <a:schemeClr val="dk1"/>
              </a:solidFill>
              <a:latin typeface="+mn-lt"/>
              <a:ea typeface="+mn-ea"/>
              <a:cs typeface="+mn-cs"/>
            </a:rPr>
            <a:t>We will </a:t>
          </a:r>
          <a:r>
            <a:rPr lang="en-US" sz="1200" b="1" kern="1200" dirty="0" smtClean="0">
              <a:solidFill>
                <a:schemeClr val="dk1"/>
              </a:solidFill>
              <a:latin typeface="+mn-lt"/>
              <a:ea typeface="+mn-ea"/>
              <a:cs typeface="+mn-cs"/>
            </a:rPr>
            <a:t>enable SSO</a:t>
          </a:r>
          <a:r>
            <a:rPr lang="en-US" sz="1200" kern="1200" dirty="0" smtClean="0">
              <a:solidFill>
                <a:schemeClr val="dk1"/>
              </a:solidFill>
              <a:latin typeface="+mn-lt"/>
              <a:ea typeface="+mn-ea"/>
              <a:cs typeface="+mn-cs"/>
            </a:rPr>
            <a:t> to enhance user sign-in experience by configuring </a:t>
          </a:r>
          <a:r>
            <a:rPr lang="en-US" sz="1200" b="1" kern="1200" dirty="0" smtClean="0">
              <a:solidFill>
                <a:schemeClr val="dk1"/>
              </a:solidFill>
              <a:latin typeface="+mn-lt"/>
              <a:ea typeface="+mn-ea"/>
              <a:cs typeface="+mn-cs"/>
            </a:rPr>
            <a:t>Kerberos Constrained Delegation</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gm:t>
    </dgm:pt>
    <dgm:pt modelId="{DCF26D03-5FA9-407F-89B0-1A1F92B8477E}" type="parTrans" cxnId="{AC00DB80-4975-408F-BC90-441D0F61AFB9}">
      <dgm:prSet/>
      <dgm:spPr/>
      <dgm:t>
        <a:bodyPr/>
        <a:lstStyle/>
        <a:p>
          <a:endParaRPr lang="en-US"/>
        </a:p>
      </dgm:t>
    </dgm:pt>
    <dgm:pt modelId="{20542090-B1C6-4426-A98C-B4FE47AF86DB}" type="sibTrans" cxnId="{AC00DB80-4975-408F-BC90-441D0F61AFB9}">
      <dgm:prSet/>
      <dgm:spPr/>
      <dgm:t>
        <a:bodyPr/>
        <a:lstStyle/>
        <a:p>
          <a:endParaRPr lang="en-US"/>
        </a:p>
      </dgm:t>
    </dgm:pt>
    <dgm:pt modelId="{1178A9F2-051B-4ED3-94B9-9AD29EB8E6BA}">
      <dgm:prSet custT="1"/>
      <dgm:spPr/>
      <dgm:t>
        <a:bodyPr/>
        <a:lstStyle/>
        <a:p>
          <a:endParaRPr lang="en-US" sz="1200" kern="1200" dirty="0">
            <a:solidFill>
              <a:schemeClr val="dk1"/>
            </a:solidFill>
            <a:latin typeface="+mn-lt"/>
            <a:ea typeface="+mn-ea"/>
            <a:cs typeface="+mn-cs"/>
          </a:endParaRPr>
        </a:p>
      </dgm:t>
    </dgm:pt>
    <dgm:pt modelId="{69232FD3-FEE9-477D-AC56-E2C91251AD7F}" type="parTrans" cxnId="{2A6AC336-CC04-40AB-8E4E-092400015DBF}">
      <dgm:prSet/>
      <dgm:spPr/>
      <dgm:t>
        <a:bodyPr/>
        <a:lstStyle/>
        <a:p>
          <a:endParaRPr lang="en-US"/>
        </a:p>
      </dgm:t>
    </dgm:pt>
    <dgm:pt modelId="{984954AE-BBE6-47BF-A6BD-C08327EEFAA2}" type="sibTrans" cxnId="{2A6AC336-CC04-40AB-8E4E-092400015DBF}">
      <dgm:prSet/>
      <dgm:spPr/>
      <dgm:t>
        <a:bodyPr/>
        <a:lstStyle/>
        <a:p>
          <a:endParaRPr lang="en-US"/>
        </a:p>
      </dgm:t>
    </dgm:pt>
    <dgm:pt modelId="{4B01227F-F630-421B-9451-3DB2D4714FC4}">
      <dgm:prSet custT="1"/>
      <dgm:spPr/>
      <dgm:t>
        <a:bodyPr/>
        <a:lstStyle/>
        <a:p>
          <a:endParaRPr lang="en-US" sz="1200" kern="1200" dirty="0" smtClean="0">
            <a:solidFill>
              <a:schemeClr val="dk1"/>
            </a:solidFill>
            <a:latin typeface="+mn-lt"/>
            <a:ea typeface="+mn-ea"/>
            <a:cs typeface="+mn-cs"/>
          </a:endParaRPr>
        </a:p>
      </dgm:t>
    </dgm:pt>
    <dgm:pt modelId="{38740771-B97B-4FDD-BA63-DB7E31E2D28B}" type="parTrans" cxnId="{FD4A1EDD-92D1-469F-BEA4-5ABDC60D706D}">
      <dgm:prSet/>
      <dgm:spPr/>
      <dgm:t>
        <a:bodyPr/>
        <a:lstStyle/>
        <a:p>
          <a:endParaRPr lang="en-US"/>
        </a:p>
      </dgm:t>
    </dgm:pt>
    <dgm:pt modelId="{6AACE8F3-E720-40A4-8579-94DE3B5576BD}" type="sibTrans" cxnId="{FD4A1EDD-92D1-469F-BEA4-5ABDC60D706D}">
      <dgm:prSet/>
      <dgm:spPr/>
      <dgm:t>
        <a:bodyPr/>
        <a:lstStyle/>
        <a:p>
          <a:endParaRPr lang="en-US"/>
        </a:p>
      </dgm:t>
    </dgm:pt>
    <dgm:pt modelId="{C329DED4-AB71-4FCB-8038-56D69FF5D26B}">
      <dgm:prSet custT="1"/>
      <dgm:spPr/>
      <dgm:t>
        <a:bodyPr/>
        <a:lstStyle/>
        <a:p>
          <a:endParaRPr lang="en-US" sz="1200" kern="1200" dirty="0" smtClean="0">
            <a:solidFill>
              <a:schemeClr val="dk1"/>
            </a:solidFill>
            <a:latin typeface="+mn-lt"/>
            <a:ea typeface="+mn-ea"/>
            <a:cs typeface="+mn-cs"/>
          </a:endParaRPr>
        </a:p>
      </dgm:t>
    </dgm:pt>
    <dgm:pt modelId="{94EC6017-8B69-43E0-84A6-54B6539F9A58}" type="parTrans" cxnId="{C7A5159A-914C-4EA8-BFBE-D4FBE8E86737}">
      <dgm:prSet/>
      <dgm:spPr/>
      <dgm:t>
        <a:bodyPr/>
        <a:lstStyle/>
        <a:p>
          <a:endParaRPr lang="en-US"/>
        </a:p>
      </dgm:t>
    </dgm:pt>
    <dgm:pt modelId="{3EA4D1A5-28F5-4185-A70B-9EC9493668D9}" type="sibTrans" cxnId="{C7A5159A-914C-4EA8-BFBE-D4FBE8E86737}">
      <dgm:prSet/>
      <dgm:spPr/>
      <dgm:t>
        <a:bodyPr/>
        <a:lstStyle/>
        <a:p>
          <a:endParaRPr lang="en-US"/>
        </a:p>
      </dgm:t>
    </dgm:pt>
    <dgm:pt modelId="{D5E5B6B1-46E3-46C5-912F-6D692BEAED18}">
      <dgm:prSet custT="1"/>
      <dgm:spPr/>
      <dgm:t>
        <a:bodyPr/>
        <a:lstStyle/>
        <a:p>
          <a:endParaRPr lang="en-US" sz="1200" kern="1200" dirty="0" smtClean="0">
            <a:solidFill>
              <a:schemeClr val="dk1"/>
            </a:solidFill>
            <a:latin typeface="+mn-lt"/>
            <a:ea typeface="+mn-ea"/>
            <a:cs typeface="+mn-cs"/>
          </a:endParaRPr>
        </a:p>
      </dgm:t>
    </dgm:pt>
    <dgm:pt modelId="{B34DD2A7-5478-474A-B58E-0B95A144F454}" type="parTrans" cxnId="{C3D79ED8-5A2E-4172-9867-239332CADE4F}">
      <dgm:prSet/>
      <dgm:spPr/>
      <dgm:t>
        <a:bodyPr/>
        <a:lstStyle/>
        <a:p>
          <a:endParaRPr lang="en-US"/>
        </a:p>
      </dgm:t>
    </dgm:pt>
    <dgm:pt modelId="{D867A579-38A0-440F-8A6D-557C8BF61CC2}" type="sibTrans" cxnId="{C3D79ED8-5A2E-4172-9867-239332CADE4F}">
      <dgm:prSet/>
      <dgm:spPr/>
      <dgm:t>
        <a:bodyPr/>
        <a:lstStyle/>
        <a:p>
          <a:endParaRPr lang="en-US"/>
        </a:p>
      </dgm:t>
    </dgm:pt>
    <dgm:pt modelId="{D05966F7-697A-4889-AD88-F0377BE154CC}">
      <dgm:prSet custT="1"/>
      <dgm:spPr/>
      <dgm:t>
        <a:bodyPr/>
        <a:lstStyle/>
        <a:p>
          <a:r>
            <a:rPr lang="en-US" sz="1200" kern="1200" dirty="0" smtClean="0">
              <a:solidFill>
                <a:schemeClr val="dk1"/>
              </a:solidFill>
              <a:latin typeface="+mn-lt"/>
              <a:ea typeface="+mn-ea"/>
              <a:cs typeface="+mn-cs"/>
            </a:rPr>
            <a:t>A </a:t>
          </a:r>
          <a:r>
            <a:rPr lang="en-US" sz="1200" b="0" kern="1200" dirty="0" smtClean="0">
              <a:solidFill>
                <a:schemeClr val="dk1"/>
              </a:solidFill>
              <a:latin typeface="+mn-lt"/>
              <a:ea typeface="+mn-ea"/>
              <a:cs typeface="+mn-cs"/>
            </a:rPr>
            <a:t>software-based solution</a:t>
          </a:r>
          <a:r>
            <a:rPr lang="en-US" sz="1200" kern="1200" dirty="0" smtClean="0">
              <a:solidFill>
                <a:schemeClr val="dk1"/>
              </a:solidFill>
              <a:latin typeface="+mn-lt"/>
              <a:ea typeface="+mn-ea"/>
              <a:cs typeface="+mn-cs"/>
            </a:rPr>
            <a:t> that is </a:t>
          </a:r>
          <a:r>
            <a:rPr lang="en-US" sz="1200" b="1" kern="1200" dirty="0" smtClean="0">
              <a:solidFill>
                <a:schemeClr val="dk1"/>
              </a:solidFill>
              <a:latin typeface="+mn-lt"/>
              <a:ea typeface="+mn-ea"/>
              <a:cs typeface="+mn-cs"/>
            </a:rPr>
            <a:t>simple</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to deploy, maintain, and scale</a:t>
          </a:r>
          <a:r>
            <a:rPr lang="en-US" sz="1200" kern="1200" dirty="0" smtClean="0">
              <a:solidFill>
                <a:schemeClr val="dk1"/>
              </a:solidFill>
              <a:latin typeface="+mn-lt"/>
              <a:ea typeface="+mn-ea"/>
              <a:cs typeface="+mn-cs"/>
            </a:rPr>
            <a:t> unlike VPN.</a:t>
          </a:r>
        </a:p>
      </dgm:t>
    </dgm:pt>
    <dgm:pt modelId="{EBB199C1-094E-41FC-AF66-66B3056A4475}" type="sibTrans" cxnId="{105A9205-260F-46C2-911F-2E8F21128918}">
      <dgm:prSet/>
      <dgm:spPr/>
      <dgm:t>
        <a:bodyPr/>
        <a:lstStyle/>
        <a:p>
          <a:endParaRPr lang="en-US"/>
        </a:p>
      </dgm:t>
    </dgm:pt>
    <dgm:pt modelId="{1ECED77A-F44F-48C8-B426-C8409589C984}" type="parTrans" cxnId="{105A9205-260F-46C2-911F-2E8F21128918}">
      <dgm:prSet/>
      <dgm:spPr/>
      <dgm:t>
        <a:bodyPr/>
        <a:lstStyle/>
        <a:p>
          <a:endParaRPr lang="en-US"/>
        </a:p>
      </dgm:t>
    </dgm:pt>
    <dgm:pt modelId="{0865F169-8EF9-4857-B3A2-1F681B8EE2A5}" type="pres">
      <dgm:prSet presAssocID="{3C0A627C-E061-4F05-9959-8758B584B633}" presName="linear" presStyleCnt="0">
        <dgm:presLayoutVars>
          <dgm:dir/>
          <dgm:animLvl val="lvl"/>
          <dgm:resizeHandles val="exact"/>
        </dgm:presLayoutVars>
      </dgm:prSet>
      <dgm:spPr/>
      <dgm:t>
        <a:bodyPr/>
        <a:lstStyle/>
        <a:p>
          <a:endParaRPr lang="en-US"/>
        </a:p>
      </dgm:t>
    </dgm:pt>
    <dgm:pt modelId="{63CE0B37-8B3B-45A0-A5A0-8E16768ADE01}" type="pres">
      <dgm:prSet presAssocID="{E36AFC60-E69D-4C93-9386-4C229BE5ED39}" presName="parentLin" presStyleCnt="0"/>
      <dgm:spPr/>
    </dgm:pt>
    <dgm:pt modelId="{DCE03FC4-4915-4D72-8A84-B143230563CB}" type="pres">
      <dgm:prSet presAssocID="{E36AFC60-E69D-4C93-9386-4C229BE5ED39}" presName="parentLeftMargin" presStyleLbl="node1" presStyleIdx="0" presStyleCnt="2"/>
      <dgm:spPr/>
      <dgm:t>
        <a:bodyPr/>
        <a:lstStyle/>
        <a:p>
          <a:endParaRPr lang="en-US"/>
        </a:p>
      </dgm:t>
    </dgm:pt>
    <dgm:pt modelId="{F6F1D1E9-E96A-4ED1-BB1F-69262FDF7855}" type="pres">
      <dgm:prSet presAssocID="{E36AFC60-E69D-4C93-9386-4C229BE5ED39}" presName="parentText" presStyleLbl="node1" presStyleIdx="0" presStyleCnt="2" custScaleX="51019" custScaleY="31237">
        <dgm:presLayoutVars>
          <dgm:chMax val="0"/>
          <dgm:bulletEnabled val="1"/>
        </dgm:presLayoutVars>
      </dgm:prSet>
      <dgm:spPr/>
      <dgm:t>
        <a:bodyPr/>
        <a:lstStyle/>
        <a:p>
          <a:endParaRPr lang="en-US"/>
        </a:p>
      </dgm:t>
    </dgm:pt>
    <dgm:pt modelId="{45E4F469-7B07-457C-B38A-2EE8F50E7AA2}" type="pres">
      <dgm:prSet presAssocID="{E36AFC60-E69D-4C93-9386-4C229BE5ED39}" presName="negativeSpace" presStyleCnt="0"/>
      <dgm:spPr/>
    </dgm:pt>
    <dgm:pt modelId="{15D1B22B-4860-4393-BB2F-A070ABFCAD4E}" type="pres">
      <dgm:prSet presAssocID="{E36AFC60-E69D-4C93-9386-4C229BE5ED39}" presName="childText" presStyleLbl="conFgAcc1" presStyleIdx="0" presStyleCnt="2" custScaleY="115532">
        <dgm:presLayoutVars>
          <dgm:bulletEnabled val="1"/>
        </dgm:presLayoutVars>
      </dgm:prSet>
      <dgm:spPr/>
      <dgm:t>
        <a:bodyPr/>
        <a:lstStyle/>
        <a:p>
          <a:endParaRPr lang="en-US"/>
        </a:p>
      </dgm:t>
    </dgm:pt>
    <dgm:pt modelId="{522C9F10-91A0-4DE8-8FB7-6C220A28C727}" type="pres">
      <dgm:prSet presAssocID="{161832E8-60D2-4E47-9CA6-A88C47727D54}" presName="spaceBetweenRectangles" presStyleCnt="0"/>
      <dgm:spPr/>
    </dgm:pt>
    <dgm:pt modelId="{A117EDBC-73A0-43AB-B372-B7F3E516D20E}" type="pres">
      <dgm:prSet presAssocID="{CED39930-5260-418D-BDE3-A9DA1BBA05FD}" presName="parentLin" presStyleCnt="0"/>
      <dgm:spPr/>
    </dgm:pt>
    <dgm:pt modelId="{807AFAEC-C4C0-47E2-931F-CF914BF709F2}" type="pres">
      <dgm:prSet presAssocID="{CED39930-5260-418D-BDE3-A9DA1BBA05FD}" presName="parentLeftMargin" presStyleLbl="node1" presStyleIdx="0" presStyleCnt="2"/>
      <dgm:spPr/>
      <dgm:t>
        <a:bodyPr/>
        <a:lstStyle/>
        <a:p>
          <a:endParaRPr lang="en-US"/>
        </a:p>
      </dgm:t>
    </dgm:pt>
    <dgm:pt modelId="{A9FD90EF-47D6-4DD1-8F65-0955D51F1471}" type="pres">
      <dgm:prSet presAssocID="{CED39930-5260-418D-BDE3-A9DA1BBA05FD}" presName="parentText" presStyleLbl="node1" presStyleIdx="1" presStyleCnt="2" custScaleX="51019" custScaleY="31237">
        <dgm:presLayoutVars>
          <dgm:chMax val="0"/>
          <dgm:bulletEnabled val="1"/>
        </dgm:presLayoutVars>
      </dgm:prSet>
      <dgm:spPr/>
      <dgm:t>
        <a:bodyPr/>
        <a:lstStyle/>
        <a:p>
          <a:endParaRPr lang="en-US"/>
        </a:p>
      </dgm:t>
    </dgm:pt>
    <dgm:pt modelId="{0DFF51F6-EE7A-46E6-AB91-18857D0CC6D7}" type="pres">
      <dgm:prSet presAssocID="{CED39930-5260-418D-BDE3-A9DA1BBA05FD}" presName="negativeSpace" presStyleCnt="0"/>
      <dgm:spPr/>
    </dgm:pt>
    <dgm:pt modelId="{1B62896F-8C56-4A0E-AB0A-2267E7EEFD18}" type="pres">
      <dgm:prSet presAssocID="{CED39930-5260-418D-BDE3-A9DA1BBA05FD}" presName="childText" presStyleLbl="conFgAcc1" presStyleIdx="1" presStyleCnt="2">
        <dgm:presLayoutVars>
          <dgm:bulletEnabled val="1"/>
        </dgm:presLayoutVars>
      </dgm:prSet>
      <dgm:spPr/>
      <dgm:t>
        <a:bodyPr/>
        <a:lstStyle/>
        <a:p>
          <a:endParaRPr lang="en-US"/>
        </a:p>
      </dgm:t>
    </dgm:pt>
  </dgm:ptLst>
  <dgm:cxnLst>
    <dgm:cxn modelId="{21A41D73-30D7-4A63-A492-B4337FC882FB}" srcId="{0C1C15E0-3D93-4218-9167-32495BABE751}" destId="{3C7FC3DC-A834-4B84-9FDE-B8DC6ADDE853}" srcOrd="4" destOrd="0" parTransId="{021A7EB0-F7E0-4A41-BC90-A29973A9E3F1}" sibTransId="{154B5CCF-89C1-4C58-A343-CB6E67CD81A7}"/>
    <dgm:cxn modelId="{FD4A1EDD-92D1-469F-BEA4-5ABDC60D706D}" srcId="{0C1C15E0-3D93-4218-9167-32495BABE751}" destId="{4B01227F-F630-421B-9451-3DB2D4714FC4}" srcOrd="1" destOrd="0" parTransId="{38740771-B97B-4FDD-BA63-DB7E31E2D28B}" sibTransId="{6AACE8F3-E720-40A4-8579-94DE3B5576BD}"/>
    <dgm:cxn modelId="{C3D79ED8-5A2E-4172-9867-239332CADE4F}" srcId="{0C1C15E0-3D93-4218-9167-32495BABE751}" destId="{D5E5B6B1-46E3-46C5-912F-6D692BEAED18}" srcOrd="5" destOrd="0" parTransId="{B34DD2A7-5478-474A-B58E-0B95A144F454}" sibTransId="{D867A579-38A0-440F-8A6D-557C8BF61CC2}"/>
    <dgm:cxn modelId="{8505D868-6608-4578-B922-B12C49BAC174}" type="presOf" srcId="{4E93600A-6D52-43BF-9F2A-F75B0724FFC9}" destId="{1B62896F-8C56-4A0E-AB0A-2267E7EEFD18}" srcOrd="0" destOrd="3" presId="urn:microsoft.com/office/officeart/2005/8/layout/list1"/>
    <dgm:cxn modelId="{78B28A01-74DB-42E4-BFA8-A8236C7ADC3B}" type="presOf" srcId="{D5E5B6B1-46E3-46C5-912F-6D692BEAED18}" destId="{1B62896F-8C56-4A0E-AB0A-2267E7EEFD18}" srcOrd="0" destOrd="6" presId="urn:microsoft.com/office/officeart/2005/8/layout/list1"/>
    <dgm:cxn modelId="{40B77B74-AB8E-4E9C-B7F4-E2F9ECDE8680}" srcId="{E36AFC60-E69D-4C93-9386-4C229BE5ED39}" destId="{8F82DD2B-D2BE-4DBA-8691-4F1CD9FC2787}" srcOrd="2" destOrd="0" parTransId="{279ED22F-D826-48FD-A56C-8A63B640D98B}" sibTransId="{CDAADCF0-2104-4876-8416-EF686D7D45B9}"/>
    <dgm:cxn modelId="{C70A9618-E990-4F01-8709-C27E5DBC8736}" srcId="{E36AFC60-E69D-4C93-9386-4C229BE5ED39}" destId="{E19CE554-0266-4149-B373-F13D37638080}" srcOrd="1" destOrd="0" parTransId="{5DF0B668-53C8-4DDB-8730-EC2CBAD1E3E6}" sibTransId="{A2AB05A5-0222-423F-884E-3A4E55C0E56C}"/>
    <dgm:cxn modelId="{DD4EF738-C45E-4CEB-BBF0-1A23A6FA8C89}" type="presOf" srcId="{C329DED4-AB71-4FCB-8038-56D69FF5D26B}" destId="{1B62896F-8C56-4A0E-AB0A-2267E7EEFD18}" srcOrd="0" destOrd="4" presId="urn:microsoft.com/office/officeart/2005/8/layout/list1"/>
    <dgm:cxn modelId="{78178724-4718-40B6-AEA0-BC25DF3E93E5}" type="presOf" srcId="{CED39930-5260-418D-BDE3-A9DA1BBA05FD}" destId="{807AFAEC-C4C0-47E2-931F-CF914BF709F2}" srcOrd="0" destOrd="0" presId="urn:microsoft.com/office/officeart/2005/8/layout/list1"/>
    <dgm:cxn modelId="{D4899A4A-1ED8-4D5B-B622-3FA3F7CB9966}" srcId="{0C1C15E0-3D93-4218-9167-32495BABE751}" destId="{CE091E6E-D2F2-4307-AA41-C4EDB9E51219}" srcOrd="6" destOrd="0" parTransId="{8300A75C-F47C-4486-BC56-01B5D2AD607E}" sibTransId="{35FF0FAA-7683-4C40-82BB-CB6BB32FC81E}"/>
    <dgm:cxn modelId="{BEDBA424-EDA6-4BA3-A488-383A362FCFD3}" type="presOf" srcId="{CED39930-5260-418D-BDE3-A9DA1BBA05FD}" destId="{A9FD90EF-47D6-4DD1-8F65-0955D51F1471}" srcOrd="1" destOrd="0" presId="urn:microsoft.com/office/officeart/2005/8/layout/list1"/>
    <dgm:cxn modelId="{1D334C6A-6601-4BB3-B215-6D45751693D7}" type="presOf" srcId="{E36AFC60-E69D-4C93-9386-4C229BE5ED39}" destId="{DCE03FC4-4915-4D72-8A84-B143230563CB}" srcOrd="0" destOrd="0" presId="urn:microsoft.com/office/officeart/2005/8/layout/list1"/>
    <dgm:cxn modelId="{9763D112-8C9E-4082-848B-79BF31AF6A57}" type="presOf" srcId="{6DC34E2D-9B75-4B05-9553-1A59DDF9D697}" destId="{15D1B22B-4860-4393-BB2F-A070ABFCAD4E}" srcOrd="0" destOrd="6" presId="urn:microsoft.com/office/officeart/2005/8/layout/list1"/>
    <dgm:cxn modelId="{105A9205-260F-46C2-911F-2E8F21128918}" srcId="{0C1C15E0-3D93-4218-9167-32495BABE751}" destId="{D05966F7-697A-4889-AD88-F0377BE154CC}" srcOrd="0" destOrd="0" parTransId="{1ECED77A-F44F-48C8-B426-C8409589C984}" sibTransId="{EBB199C1-094E-41FC-AF66-66B3056A4475}"/>
    <dgm:cxn modelId="{3FD1E754-F435-4BE2-9384-ABC29772A79F}" type="presOf" srcId="{D05966F7-697A-4889-AD88-F0377BE154CC}" destId="{1B62896F-8C56-4A0E-AB0A-2267E7EEFD18}" srcOrd="0" destOrd="1" presId="urn:microsoft.com/office/officeart/2005/8/layout/list1"/>
    <dgm:cxn modelId="{87DAFCE9-EB01-44F3-AE57-791FA8593FDA}" type="presOf" srcId="{1178A9F2-051B-4ED3-94B9-9AD29EB8E6BA}" destId="{15D1B22B-4860-4393-BB2F-A070ABFCAD4E}" srcOrd="0" destOrd="5" presId="urn:microsoft.com/office/officeart/2005/8/layout/list1"/>
    <dgm:cxn modelId="{C7A5159A-914C-4EA8-BFBE-D4FBE8E86737}" srcId="{0C1C15E0-3D93-4218-9167-32495BABE751}" destId="{C329DED4-AB71-4FCB-8038-56D69FF5D26B}" srcOrd="3" destOrd="0" parTransId="{94EC6017-8B69-43E0-84A6-54B6539F9A58}" sibTransId="{3EA4D1A5-28F5-4185-A70B-9EC9493668D9}"/>
    <dgm:cxn modelId="{FE302CE8-72D0-41A3-BEC9-BE52A60B716E}" type="presOf" srcId="{8F82DD2B-D2BE-4DBA-8691-4F1CD9FC2787}" destId="{15D1B22B-4860-4393-BB2F-A070ABFCAD4E}" srcOrd="0" destOrd="2" presId="urn:microsoft.com/office/officeart/2005/8/layout/list1"/>
    <dgm:cxn modelId="{4E5937C2-209D-4211-B415-911B2E415252}" type="presOf" srcId="{0C1C15E0-3D93-4218-9167-32495BABE751}" destId="{1B62896F-8C56-4A0E-AB0A-2267E7EEFD18}" srcOrd="0" destOrd="0" presId="urn:microsoft.com/office/officeart/2005/8/layout/list1"/>
    <dgm:cxn modelId="{80162FB7-DE60-46A0-AECA-A84812440E45}" type="presOf" srcId="{CE37B9C5-1197-46F8-8F34-5393A77D433C}" destId="{15D1B22B-4860-4393-BB2F-A070ABFCAD4E}" srcOrd="0" destOrd="3" presId="urn:microsoft.com/office/officeart/2005/8/layout/list1"/>
    <dgm:cxn modelId="{2A6AC336-CC04-40AB-8E4E-092400015DBF}" srcId="{E36AFC60-E69D-4C93-9386-4C229BE5ED39}" destId="{1178A9F2-051B-4ED3-94B9-9AD29EB8E6BA}" srcOrd="5" destOrd="0" parTransId="{69232FD3-FEE9-477D-AC56-E2C91251AD7F}" sibTransId="{984954AE-BBE6-47BF-A6BD-C08327EEFAA2}"/>
    <dgm:cxn modelId="{5E47BC01-EBDF-49D4-9D3D-68AE5B3BF9A2}" type="presOf" srcId="{E19CE554-0266-4149-B373-F13D37638080}" destId="{15D1B22B-4860-4393-BB2F-A070ABFCAD4E}" srcOrd="0" destOrd="1" presId="urn:microsoft.com/office/officeart/2005/8/layout/list1"/>
    <dgm:cxn modelId="{03B88922-28D2-4564-935E-162B8D2133B9}" type="presOf" srcId="{CE091E6E-D2F2-4307-AA41-C4EDB9E51219}" destId="{1B62896F-8C56-4A0E-AB0A-2267E7EEFD18}" srcOrd="0" destOrd="7" presId="urn:microsoft.com/office/officeart/2005/8/layout/list1"/>
    <dgm:cxn modelId="{52CC34B8-D711-4043-9CEF-E10B91983AC8}" type="presOf" srcId="{3C0A627C-E061-4F05-9959-8758B584B633}" destId="{0865F169-8EF9-4857-B3A2-1F681B8EE2A5}" srcOrd="0" destOrd="0" presId="urn:microsoft.com/office/officeart/2005/8/layout/list1"/>
    <dgm:cxn modelId="{60B8F6F9-EE31-41A2-9A76-70085902A0D9}" srcId="{E36AFC60-E69D-4C93-9386-4C229BE5ED39}" destId="{C27EE313-E528-42A6-B3CD-61A09FC034BC}" srcOrd="4" destOrd="0" parTransId="{8EBE2181-FB31-41D1-9B97-7559AFDE27BB}" sibTransId="{2CCA2BC6-A4AB-4A6A-98FD-2C684AAF7655}"/>
    <dgm:cxn modelId="{D6911666-C68C-46C3-87FA-A4FA2373B5FB}" srcId="{3C0A627C-E061-4F05-9959-8758B584B633}" destId="{E36AFC60-E69D-4C93-9386-4C229BE5ED39}" srcOrd="0" destOrd="0" parTransId="{A7D3BAF0-746D-463E-8273-1C21D50F5BB4}" sibTransId="{161832E8-60D2-4E47-9CA6-A88C47727D54}"/>
    <dgm:cxn modelId="{0F2909A1-D86F-45DD-961B-02D16DA1F4F9}" srcId="{3C0A627C-E061-4F05-9959-8758B584B633}" destId="{CED39930-5260-418D-BDE3-A9DA1BBA05FD}" srcOrd="1" destOrd="0" parTransId="{FC315264-CC23-473A-B917-5B58F845D79C}" sibTransId="{DA654AB7-3DC1-4279-8EE0-6BB60CD546DC}"/>
    <dgm:cxn modelId="{1CDE4A30-3613-4E66-9B04-AEAE774D843A}" type="presOf" srcId="{E36AFC60-E69D-4C93-9386-4C229BE5ED39}" destId="{F6F1D1E9-E96A-4ED1-BB1F-69262FDF7855}" srcOrd="1" destOrd="0" presId="urn:microsoft.com/office/officeart/2005/8/layout/list1"/>
    <dgm:cxn modelId="{9F4E58E8-4860-4527-9DFD-0C127BE3EBCF}" srcId="{CED39930-5260-418D-BDE3-A9DA1BBA05FD}" destId="{0C1C15E0-3D93-4218-9167-32495BABE751}" srcOrd="0" destOrd="0" parTransId="{9DA82840-E467-4709-834A-D3D116B30126}" sibTransId="{B8C0EA92-AD8D-4026-B553-E361BE426AA8}"/>
    <dgm:cxn modelId="{E6B3AF16-D45E-4DD4-AA11-95F9D2DE0EE8}" type="presOf" srcId="{3C7FC3DC-A834-4B84-9FDE-B8DC6ADDE853}" destId="{1B62896F-8C56-4A0E-AB0A-2267E7EEFD18}" srcOrd="0" destOrd="5" presId="urn:microsoft.com/office/officeart/2005/8/layout/list1"/>
    <dgm:cxn modelId="{DC5EB568-E39F-4DDA-8F22-06EBCE761025}" srcId="{E36AFC60-E69D-4C93-9386-4C229BE5ED39}" destId="{CE37B9C5-1197-46F8-8F34-5393A77D433C}" srcOrd="3" destOrd="0" parTransId="{3A3BE7EC-3C92-443B-8899-61C9C1F4BAD0}" sibTransId="{037B03BD-AB75-4CC0-AB70-1B48CABFAB7F}"/>
    <dgm:cxn modelId="{2A20A671-2FDB-4F02-8EDF-E7FA9898CC4E}" type="presOf" srcId="{C27EE313-E528-42A6-B3CD-61A09FC034BC}" destId="{15D1B22B-4860-4393-BB2F-A070ABFCAD4E}" srcOrd="0" destOrd="4" presId="urn:microsoft.com/office/officeart/2005/8/layout/list1"/>
    <dgm:cxn modelId="{2085BED3-667A-4A70-A229-959F922045F9}" srcId="{0C1C15E0-3D93-4218-9167-32495BABE751}" destId="{4E93600A-6D52-43BF-9F2A-F75B0724FFC9}" srcOrd="2" destOrd="0" parTransId="{E4F8E5A8-D7B4-4860-BD31-5F1523C15865}" sibTransId="{CF92697E-1847-49D3-A500-B81D7E9C32E0}"/>
    <dgm:cxn modelId="{6CB7B81F-CDC5-4F66-BB8A-47EEC8750B2D}" srcId="{E36AFC60-E69D-4C93-9386-4C229BE5ED39}" destId="{86482747-5175-4868-9F03-50E004F6542C}" srcOrd="0" destOrd="0" parTransId="{E5957C96-CBDC-4C42-9094-940109804975}" sibTransId="{E47D7FAE-AD33-4B3C-B3C1-2A2F416EFDBD}"/>
    <dgm:cxn modelId="{6D593355-3DE3-42C3-A80D-A46B47031641}" type="presOf" srcId="{4B01227F-F630-421B-9451-3DB2D4714FC4}" destId="{1B62896F-8C56-4A0E-AB0A-2267E7EEFD18}" srcOrd="0" destOrd="2" presId="urn:microsoft.com/office/officeart/2005/8/layout/list1"/>
    <dgm:cxn modelId="{AC00DB80-4975-408F-BC90-441D0F61AFB9}" srcId="{E36AFC60-E69D-4C93-9386-4C229BE5ED39}" destId="{6DC34E2D-9B75-4B05-9553-1A59DDF9D697}" srcOrd="6" destOrd="0" parTransId="{DCF26D03-5FA9-407F-89B0-1A1F92B8477E}" sibTransId="{20542090-B1C6-4426-A98C-B4FE47AF86DB}"/>
    <dgm:cxn modelId="{981442D5-3223-476B-9D32-959C3165B156}" type="presOf" srcId="{86482747-5175-4868-9F03-50E004F6542C}" destId="{15D1B22B-4860-4393-BB2F-A070ABFCAD4E}" srcOrd="0" destOrd="0" presId="urn:microsoft.com/office/officeart/2005/8/layout/list1"/>
    <dgm:cxn modelId="{6C7D9B63-A384-4D50-854F-712ECC4CA910}" type="presParOf" srcId="{0865F169-8EF9-4857-B3A2-1F681B8EE2A5}" destId="{63CE0B37-8B3B-45A0-A5A0-8E16768ADE01}" srcOrd="0" destOrd="0" presId="urn:microsoft.com/office/officeart/2005/8/layout/list1"/>
    <dgm:cxn modelId="{555B8F02-F5D4-45DA-A04D-4513EDE82EE7}" type="presParOf" srcId="{63CE0B37-8B3B-45A0-A5A0-8E16768ADE01}" destId="{DCE03FC4-4915-4D72-8A84-B143230563CB}" srcOrd="0" destOrd="0" presId="urn:microsoft.com/office/officeart/2005/8/layout/list1"/>
    <dgm:cxn modelId="{228A4CB8-F3D3-467E-B90F-EE58C3CB873A}" type="presParOf" srcId="{63CE0B37-8B3B-45A0-A5A0-8E16768ADE01}" destId="{F6F1D1E9-E96A-4ED1-BB1F-69262FDF7855}" srcOrd="1" destOrd="0" presId="urn:microsoft.com/office/officeart/2005/8/layout/list1"/>
    <dgm:cxn modelId="{224DC283-CCF4-4988-B22E-D6ABC47003A6}" type="presParOf" srcId="{0865F169-8EF9-4857-B3A2-1F681B8EE2A5}" destId="{45E4F469-7B07-457C-B38A-2EE8F50E7AA2}" srcOrd="1" destOrd="0" presId="urn:microsoft.com/office/officeart/2005/8/layout/list1"/>
    <dgm:cxn modelId="{756EA2DE-F3F7-4672-B1A8-FA36947E4B8E}" type="presParOf" srcId="{0865F169-8EF9-4857-B3A2-1F681B8EE2A5}" destId="{15D1B22B-4860-4393-BB2F-A070ABFCAD4E}" srcOrd="2" destOrd="0" presId="urn:microsoft.com/office/officeart/2005/8/layout/list1"/>
    <dgm:cxn modelId="{7240058E-0343-4DCF-BA6C-81291084C9AA}" type="presParOf" srcId="{0865F169-8EF9-4857-B3A2-1F681B8EE2A5}" destId="{522C9F10-91A0-4DE8-8FB7-6C220A28C727}" srcOrd="3" destOrd="0" presId="urn:microsoft.com/office/officeart/2005/8/layout/list1"/>
    <dgm:cxn modelId="{7DB8C0B7-2528-49D5-9386-85A04B3466D4}" type="presParOf" srcId="{0865F169-8EF9-4857-B3A2-1F681B8EE2A5}" destId="{A117EDBC-73A0-43AB-B372-B7F3E516D20E}" srcOrd="4" destOrd="0" presId="urn:microsoft.com/office/officeart/2005/8/layout/list1"/>
    <dgm:cxn modelId="{991F270A-6A20-46DA-B1E5-BE0CF30C1CF1}" type="presParOf" srcId="{A117EDBC-73A0-43AB-B372-B7F3E516D20E}" destId="{807AFAEC-C4C0-47E2-931F-CF914BF709F2}" srcOrd="0" destOrd="0" presId="urn:microsoft.com/office/officeart/2005/8/layout/list1"/>
    <dgm:cxn modelId="{6A5F81FF-2A5B-4D09-81AF-C88E3A12E5FC}" type="presParOf" srcId="{A117EDBC-73A0-43AB-B372-B7F3E516D20E}" destId="{A9FD90EF-47D6-4DD1-8F65-0955D51F1471}" srcOrd="1" destOrd="0" presId="urn:microsoft.com/office/officeart/2005/8/layout/list1"/>
    <dgm:cxn modelId="{343C2872-3A1C-480A-A5FA-36E001DF3E80}" type="presParOf" srcId="{0865F169-8EF9-4857-B3A2-1F681B8EE2A5}" destId="{0DFF51F6-EE7A-46E6-AB91-18857D0CC6D7}" srcOrd="5" destOrd="0" presId="urn:microsoft.com/office/officeart/2005/8/layout/list1"/>
    <dgm:cxn modelId="{62609A58-CF1F-4459-8C33-18CBA36CC40E}" type="presParOf" srcId="{0865F169-8EF9-4857-B3A2-1F681B8EE2A5}" destId="{1B62896F-8C56-4A0E-AB0A-2267E7EEFD1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dgm:t>
        <a:bodyPr/>
        <a:lstStyle/>
        <a:p>
          <a:pPr rtl="0"/>
          <a:r>
            <a:rPr lang="en-US" dirty="0" smtClean="0"/>
            <a:t>Feature- Azure AD Application Proxy</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X="0" custLinFactNeighborY="-2299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6649D9-78B8-4E5C-90A0-ACF889FBB2F1}"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US"/>
        </a:p>
      </dgm:t>
    </dgm:pt>
    <dgm:pt modelId="{9A553E1A-7EB4-4F41-95E0-D799DA540784}">
      <dgm:prSet phldrT="[Text]" custT="1"/>
      <dgm:spPr/>
      <dgm:t>
        <a:bodyPr/>
        <a:lstStyle/>
        <a:p>
          <a:r>
            <a:rPr lang="en-US" sz="3200" b="1" dirty="0" smtClean="0"/>
            <a:t>Simple</a:t>
          </a:r>
          <a:endParaRPr lang="en-US" sz="3200" dirty="0"/>
        </a:p>
      </dgm:t>
    </dgm:pt>
    <dgm:pt modelId="{C10CE67D-CEF8-4632-947D-1AAA3A16504A}" type="parTrans" cxnId="{594950F6-8D5E-4EE5-B84F-3656C6933436}">
      <dgm:prSet/>
      <dgm:spPr/>
      <dgm:t>
        <a:bodyPr/>
        <a:lstStyle/>
        <a:p>
          <a:endParaRPr lang="en-US"/>
        </a:p>
      </dgm:t>
    </dgm:pt>
    <dgm:pt modelId="{3D2E9BF3-1582-42FA-A4C5-B9FC155B8A99}" type="sibTrans" cxnId="{594950F6-8D5E-4EE5-B84F-3656C6933436}">
      <dgm:prSet/>
      <dgm:spPr/>
      <dgm:t>
        <a:bodyPr/>
        <a:lstStyle/>
        <a:p>
          <a:endParaRPr lang="en-US"/>
        </a:p>
      </dgm:t>
    </dgm:pt>
    <dgm:pt modelId="{2B8D15F4-1257-4719-8C5B-F72218D9C830}">
      <dgm:prSet phldrT="[Text]" custT="1"/>
      <dgm:spPr>
        <a:solidFill>
          <a:schemeClr val="accent2">
            <a:lumMod val="60000"/>
            <a:lumOff val="40000"/>
          </a:schemeClr>
        </a:solidFill>
      </dgm:spPr>
      <dgm:t>
        <a:bodyPr/>
        <a:lstStyle/>
        <a:p>
          <a:r>
            <a:rPr lang="en-US" sz="1200" kern="1200" dirty="0" smtClean="0">
              <a:solidFill>
                <a:schemeClr val="dk1"/>
              </a:solidFill>
              <a:latin typeface="+mn-lt"/>
              <a:ea typeface="+mn-ea"/>
              <a:cs typeface="+mn-cs"/>
            </a:rPr>
            <a:t>No need to rewrite applications</a:t>
          </a:r>
          <a:endParaRPr lang="en-US" sz="1200" kern="1200" dirty="0">
            <a:solidFill>
              <a:schemeClr val="dk1"/>
            </a:solidFill>
            <a:latin typeface="+mn-lt"/>
            <a:ea typeface="+mn-ea"/>
            <a:cs typeface="+mn-cs"/>
          </a:endParaRPr>
        </a:p>
      </dgm:t>
    </dgm:pt>
    <dgm:pt modelId="{C355CE63-9550-47CD-B529-EBBAFB963388}" type="parTrans" cxnId="{CAF73FB5-2BB4-4F99-B07B-4FD66CDA594A}">
      <dgm:prSet/>
      <dgm:spPr/>
      <dgm:t>
        <a:bodyPr/>
        <a:lstStyle/>
        <a:p>
          <a:endParaRPr lang="en-US"/>
        </a:p>
      </dgm:t>
    </dgm:pt>
    <dgm:pt modelId="{5DD01867-35B9-49B1-BFD5-87F4E722B246}" type="sibTrans" cxnId="{CAF73FB5-2BB4-4F99-B07B-4FD66CDA594A}">
      <dgm:prSet/>
      <dgm:spPr/>
      <dgm:t>
        <a:bodyPr/>
        <a:lstStyle/>
        <a:p>
          <a:endParaRPr lang="en-US"/>
        </a:p>
      </dgm:t>
    </dgm:pt>
    <dgm:pt modelId="{8B3C6BEA-692F-44CD-9507-000310D4B4EA}">
      <dgm:prSet phldrT="[Text]" custT="1"/>
      <dgm:spPr>
        <a:solidFill>
          <a:schemeClr val="accent1">
            <a:lumMod val="60000"/>
            <a:lumOff val="40000"/>
          </a:schemeClr>
        </a:solidFill>
      </dgm:spPr>
      <dgm:t>
        <a:bodyPr/>
        <a:lstStyle/>
        <a:p>
          <a:r>
            <a:rPr lang="en-US" sz="1200" kern="1200" dirty="0" smtClean="0">
              <a:solidFill>
                <a:schemeClr val="dk1"/>
              </a:solidFill>
              <a:latin typeface="+mn-lt"/>
              <a:ea typeface="+mn-ea"/>
              <a:cs typeface="+mn-cs"/>
            </a:rPr>
            <a:t>Users get a consistent authentication experience. They can use the </a:t>
          </a:r>
          <a:r>
            <a:rPr lang="en-US" sz="1200" b="1" kern="1200" dirty="0" smtClean="0">
              <a:solidFill>
                <a:schemeClr val="dk1"/>
              </a:solidFill>
              <a:latin typeface="+mn-lt"/>
              <a:ea typeface="+mn-ea"/>
              <a:cs typeface="+mn-cs"/>
            </a:rPr>
            <a:t>MyApps</a:t>
          </a:r>
          <a:r>
            <a:rPr lang="en-US" sz="1200" kern="1200" dirty="0" smtClean="0">
              <a:solidFill>
                <a:schemeClr val="dk1"/>
              </a:solidFill>
              <a:latin typeface="+mn-lt"/>
              <a:ea typeface="+mn-ea"/>
              <a:cs typeface="+mn-cs"/>
            </a:rPr>
            <a:t> portal to get single sign-on to both SaaS apps in the cloud and our apps on-premises.</a:t>
          </a:r>
          <a:endParaRPr lang="en-US" sz="1200" kern="1200" dirty="0">
            <a:solidFill>
              <a:schemeClr val="dk1"/>
            </a:solidFill>
            <a:latin typeface="+mn-lt"/>
            <a:ea typeface="+mn-ea"/>
            <a:cs typeface="+mn-cs"/>
          </a:endParaRPr>
        </a:p>
      </dgm:t>
    </dgm:pt>
    <dgm:pt modelId="{119CB138-86AB-4235-B38E-24416A8A255B}" type="parTrans" cxnId="{F9D23847-0041-4336-B36B-AB9A7D0D0204}">
      <dgm:prSet/>
      <dgm:spPr/>
      <dgm:t>
        <a:bodyPr/>
        <a:lstStyle/>
        <a:p>
          <a:endParaRPr lang="en-US"/>
        </a:p>
      </dgm:t>
    </dgm:pt>
    <dgm:pt modelId="{D63D1AA7-0AD1-447E-BDB3-6A19222CA565}" type="sibTrans" cxnId="{F9D23847-0041-4336-B36B-AB9A7D0D0204}">
      <dgm:prSet/>
      <dgm:spPr/>
      <dgm:t>
        <a:bodyPr/>
        <a:lstStyle/>
        <a:p>
          <a:endParaRPr lang="en-US"/>
        </a:p>
      </dgm:t>
    </dgm:pt>
    <dgm:pt modelId="{79B747CD-E98A-4725-96DB-FA689F3EC4C9}">
      <dgm:prSet phldrT="[Text]" custT="1"/>
      <dgm:spPr/>
      <dgm:t>
        <a:bodyPr/>
        <a:lstStyle/>
        <a:p>
          <a:r>
            <a:rPr lang="en-US" sz="3200" b="1" dirty="0" smtClean="0"/>
            <a:t>Secure</a:t>
          </a:r>
          <a:endParaRPr lang="en-US" sz="3200" b="1" dirty="0"/>
        </a:p>
      </dgm:t>
    </dgm:pt>
    <dgm:pt modelId="{FE657133-C0EB-4F69-AAB4-27CDA805AF0D}" type="parTrans" cxnId="{BA8FAA09-2EED-435C-B89C-91AA3F60F776}">
      <dgm:prSet/>
      <dgm:spPr/>
      <dgm:t>
        <a:bodyPr/>
        <a:lstStyle/>
        <a:p>
          <a:endParaRPr lang="en-US"/>
        </a:p>
      </dgm:t>
    </dgm:pt>
    <dgm:pt modelId="{29B797CC-F1BB-4A86-9A2D-D3AFE6393F3A}" type="sibTrans" cxnId="{BA8FAA09-2EED-435C-B89C-91AA3F60F776}">
      <dgm:prSet/>
      <dgm:spPr/>
      <dgm:t>
        <a:bodyPr/>
        <a:lstStyle/>
        <a:p>
          <a:endParaRPr lang="en-US"/>
        </a:p>
      </dgm:t>
    </dgm:pt>
    <dgm:pt modelId="{CE3E9F33-DF92-4C97-B287-E20AC3EB351A}">
      <dgm:prSet phldrT="[Text]" custT="1"/>
      <dgm:spPr>
        <a:solidFill>
          <a:schemeClr val="accent6">
            <a:lumMod val="60000"/>
            <a:lumOff val="40000"/>
          </a:schemeClr>
        </a:solidFill>
      </dgm:spPr>
      <dgm:t>
        <a:bodyPr/>
        <a:lstStyle/>
        <a:p>
          <a:r>
            <a:rPr lang="en-US" sz="1200" kern="1200" dirty="0" smtClean="0">
              <a:solidFill>
                <a:schemeClr val="dk1"/>
              </a:solidFill>
              <a:latin typeface="+mn-lt"/>
              <a:ea typeface="+mn-ea"/>
              <a:cs typeface="+mn-cs"/>
            </a:rPr>
            <a:t>We can take advantage of the </a:t>
          </a:r>
          <a:r>
            <a:rPr lang="en-US" sz="1200" b="1" kern="1200" dirty="0" smtClean="0">
              <a:solidFill>
                <a:schemeClr val="dk1"/>
              </a:solidFill>
              <a:latin typeface="+mn-lt"/>
              <a:ea typeface="+mn-ea"/>
              <a:cs typeface="+mn-cs"/>
            </a:rPr>
            <a:t>rich authorization controls</a:t>
          </a:r>
          <a:r>
            <a:rPr lang="en-US" sz="1200" kern="1200" dirty="0" smtClean="0">
              <a:solidFill>
                <a:schemeClr val="dk1"/>
              </a:solidFill>
              <a:latin typeface="+mn-lt"/>
              <a:ea typeface="+mn-ea"/>
              <a:cs typeface="+mn-cs"/>
            </a:rPr>
            <a:t> and </a:t>
          </a:r>
          <a:r>
            <a:rPr lang="en-US" sz="1200" b="1" kern="1200" dirty="0" smtClean="0">
              <a:solidFill>
                <a:schemeClr val="dk1"/>
              </a:solidFill>
              <a:latin typeface="+mn-lt"/>
              <a:ea typeface="+mn-ea"/>
              <a:cs typeface="+mn-cs"/>
            </a:rPr>
            <a:t>security analytics</a:t>
          </a:r>
          <a:r>
            <a:rPr lang="en-US" sz="1200" kern="1200" dirty="0" smtClean="0">
              <a:solidFill>
                <a:schemeClr val="dk1"/>
              </a:solidFill>
              <a:latin typeface="+mn-lt"/>
              <a:ea typeface="+mn-ea"/>
              <a:cs typeface="+mn-cs"/>
            </a:rPr>
            <a:t> in Azure.</a:t>
          </a:r>
          <a:endParaRPr lang="en-US" sz="1200" kern="1200" dirty="0">
            <a:solidFill>
              <a:schemeClr val="dk1"/>
            </a:solidFill>
            <a:latin typeface="+mn-lt"/>
            <a:ea typeface="+mn-ea"/>
            <a:cs typeface="+mn-cs"/>
          </a:endParaRPr>
        </a:p>
      </dgm:t>
    </dgm:pt>
    <dgm:pt modelId="{9DC2CBD2-DBCE-41D8-A7A6-353CE7B413CF}" type="parTrans" cxnId="{12B53D8A-27FD-47E8-9706-14D2ABDC75A5}">
      <dgm:prSet/>
      <dgm:spPr/>
      <dgm:t>
        <a:bodyPr/>
        <a:lstStyle/>
        <a:p>
          <a:endParaRPr lang="en-US"/>
        </a:p>
      </dgm:t>
    </dgm:pt>
    <dgm:pt modelId="{05A70A64-E5D2-4C2F-8813-D508A05B62E0}" type="sibTrans" cxnId="{12B53D8A-27FD-47E8-9706-14D2ABDC75A5}">
      <dgm:prSet/>
      <dgm:spPr/>
      <dgm:t>
        <a:bodyPr/>
        <a:lstStyle/>
        <a:p>
          <a:endParaRPr lang="en-US"/>
        </a:p>
      </dgm:t>
    </dgm:pt>
    <dgm:pt modelId="{624D20D3-E69E-433B-9FBE-8C5A89536941}">
      <dgm:prSet phldrT="[Text]" custT="1"/>
      <dgm:spPr/>
      <dgm:t>
        <a:bodyPr/>
        <a:lstStyle/>
        <a:p>
          <a:r>
            <a:rPr lang="en-US" sz="3200" b="1" dirty="0" smtClean="0"/>
            <a:t>Cost</a:t>
          </a:r>
          <a:r>
            <a:rPr lang="en-US" sz="4500" b="1" dirty="0" smtClean="0"/>
            <a:t> </a:t>
          </a:r>
          <a:r>
            <a:rPr lang="en-US" sz="3200" b="1" dirty="0" smtClean="0"/>
            <a:t>Effective</a:t>
          </a:r>
          <a:endParaRPr lang="en-US" sz="3200" b="1" dirty="0"/>
        </a:p>
      </dgm:t>
    </dgm:pt>
    <dgm:pt modelId="{63B4E63B-F303-4F75-AF91-458BCD135E2F}" type="parTrans" cxnId="{9A379A22-D545-4CB1-B277-F213BCEF5EF9}">
      <dgm:prSet/>
      <dgm:spPr/>
      <dgm:t>
        <a:bodyPr/>
        <a:lstStyle/>
        <a:p>
          <a:endParaRPr lang="en-US"/>
        </a:p>
      </dgm:t>
    </dgm:pt>
    <dgm:pt modelId="{7E388FA5-E80D-4470-BEF3-1400A4D7FC7E}" type="sibTrans" cxnId="{9A379A22-D545-4CB1-B277-F213BCEF5EF9}">
      <dgm:prSet/>
      <dgm:spPr/>
      <dgm:t>
        <a:bodyPr/>
        <a:lstStyle/>
        <a:p>
          <a:endParaRPr lang="en-US"/>
        </a:p>
      </dgm:t>
    </dgm:pt>
    <dgm:pt modelId="{46537160-B0E6-4678-9520-FC1566760D2F}">
      <dgm:prSet phldrT="[Text]" custT="1"/>
      <dgm:spPr>
        <a:solidFill>
          <a:schemeClr val="bg1">
            <a:lumMod val="75000"/>
          </a:schemeClr>
        </a:solidFill>
      </dgm:spPr>
      <dgm:t>
        <a:bodyPr/>
        <a:lstStyle/>
        <a:p>
          <a:r>
            <a:rPr lang="en-US" sz="1200" kern="1200" dirty="0" smtClean="0">
              <a:solidFill>
                <a:schemeClr val="dk1"/>
              </a:solidFill>
              <a:latin typeface="+mn-lt"/>
              <a:ea typeface="+mn-ea"/>
              <a:cs typeface="+mn-cs"/>
            </a:rPr>
            <a:t>We get cloud-scale security and Azure security features like </a:t>
          </a:r>
          <a:r>
            <a:rPr lang="en-US" sz="1200" b="1" kern="1200" dirty="0" smtClean="0">
              <a:solidFill>
                <a:schemeClr val="dk1"/>
              </a:solidFill>
              <a:latin typeface="+mn-lt"/>
              <a:ea typeface="+mn-ea"/>
              <a:cs typeface="+mn-cs"/>
            </a:rPr>
            <a:t>conditional access and two-step verification.</a:t>
          </a:r>
          <a:endParaRPr lang="en-US" sz="1200" b="1" kern="1200" dirty="0">
            <a:solidFill>
              <a:schemeClr val="dk1"/>
            </a:solidFill>
            <a:latin typeface="+mn-lt"/>
            <a:ea typeface="+mn-ea"/>
            <a:cs typeface="+mn-cs"/>
          </a:endParaRPr>
        </a:p>
      </dgm:t>
    </dgm:pt>
    <dgm:pt modelId="{569D2D20-E9A5-4C30-8920-7B26293646AD}" type="parTrans" cxnId="{776E23BA-3617-4BAC-979D-2B525A7151FE}">
      <dgm:prSet/>
      <dgm:spPr/>
      <dgm:t>
        <a:bodyPr/>
        <a:lstStyle/>
        <a:p>
          <a:endParaRPr lang="en-US"/>
        </a:p>
      </dgm:t>
    </dgm:pt>
    <dgm:pt modelId="{9B3E84E3-C4D4-415B-9E00-F71656BD9FA2}" type="sibTrans" cxnId="{776E23BA-3617-4BAC-979D-2B525A7151FE}">
      <dgm:prSet/>
      <dgm:spPr/>
      <dgm:t>
        <a:bodyPr/>
        <a:lstStyle/>
        <a:p>
          <a:endParaRPr lang="en-US"/>
        </a:p>
      </dgm:t>
    </dgm:pt>
    <dgm:pt modelId="{D03C9E82-097D-4662-8862-8BF205498697}">
      <dgm:prSet phldrT="[Text]" custT="1"/>
      <dgm:spPr>
        <a:solidFill>
          <a:schemeClr val="accent5">
            <a:lumMod val="60000"/>
            <a:lumOff val="40000"/>
          </a:schemeClr>
        </a:solidFill>
      </dgm:spPr>
      <dgm:t>
        <a:bodyPr/>
        <a:lstStyle/>
        <a:p>
          <a:r>
            <a:rPr lang="en-US" sz="1200" kern="1200" dirty="0" smtClean="0">
              <a:solidFill>
                <a:schemeClr val="dk1"/>
              </a:solidFill>
              <a:latin typeface="+mn-lt"/>
              <a:ea typeface="+mn-ea"/>
              <a:cs typeface="+mn-cs"/>
            </a:rPr>
            <a:t>It also supports </a:t>
          </a:r>
          <a:r>
            <a:rPr lang="en-US" sz="1200" b="1" kern="1200" dirty="0" smtClean="0">
              <a:solidFill>
                <a:schemeClr val="dk1"/>
              </a:solidFill>
              <a:latin typeface="+mn-lt"/>
              <a:ea typeface="+mn-ea"/>
              <a:cs typeface="+mn-cs"/>
            </a:rPr>
            <a:t>Single Sign-on (SSO) feature</a:t>
          </a:r>
          <a:r>
            <a:rPr lang="en-US" sz="1200" kern="1200" dirty="0" smtClean="0">
              <a:solidFill>
                <a:schemeClr val="dk1"/>
              </a:solidFill>
              <a:latin typeface="+mn-lt"/>
              <a:ea typeface="+mn-ea"/>
              <a:cs typeface="+mn-cs"/>
            </a:rPr>
            <a:t>, and there is </a:t>
          </a:r>
          <a:r>
            <a:rPr lang="en-US" sz="1200" b="1" kern="1200" dirty="0" smtClean="0">
              <a:solidFill>
                <a:schemeClr val="dk1"/>
              </a:solidFill>
              <a:latin typeface="+mn-lt"/>
              <a:ea typeface="+mn-ea"/>
              <a:cs typeface="+mn-cs"/>
            </a:rPr>
            <a:t>no modification</a:t>
          </a:r>
          <a:r>
            <a:rPr lang="en-US" sz="1200" kern="1200" dirty="0" smtClean="0">
              <a:solidFill>
                <a:schemeClr val="dk1"/>
              </a:solidFill>
              <a:latin typeface="+mn-lt"/>
              <a:ea typeface="+mn-ea"/>
              <a:cs typeface="+mn-cs"/>
            </a:rPr>
            <a:t> required in the application side to enable SSO.</a:t>
          </a:r>
          <a:endParaRPr lang="en-US" sz="1200" kern="1200" dirty="0">
            <a:solidFill>
              <a:schemeClr val="dk1"/>
            </a:solidFill>
            <a:latin typeface="+mn-lt"/>
            <a:ea typeface="+mn-ea"/>
            <a:cs typeface="+mn-cs"/>
          </a:endParaRPr>
        </a:p>
      </dgm:t>
    </dgm:pt>
    <dgm:pt modelId="{19C073AC-7960-483C-BFD5-B45FC7686DA4}" type="parTrans" cxnId="{BE2E8005-A6F0-4D01-BEEF-64E61C8BDFC1}">
      <dgm:prSet/>
      <dgm:spPr/>
      <dgm:t>
        <a:bodyPr/>
        <a:lstStyle/>
        <a:p>
          <a:endParaRPr lang="en-US"/>
        </a:p>
      </dgm:t>
    </dgm:pt>
    <dgm:pt modelId="{4A75E631-3B67-49A3-BC19-F284A3E35C52}" type="sibTrans" cxnId="{BE2E8005-A6F0-4D01-BEEF-64E61C8BDFC1}">
      <dgm:prSet/>
      <dgm:spPr/>
      <dgm:t>
        <a:bodyPr/>
        <a:lstStyle/>
        <a:p>
          <a:endParaRPr lang="en-US"/>
        </a:p>
      </dgm:t>
    </dgm:pt>
    <dgm:pt modelId="{4FAE6CF2-4B3C-49B0-B2A8-098F94A4FC9D}">
      <dgm:prSet custT="1"/>
      <dgm:spPr>
        <a:solidFill>
          <a:schemeClr val="bg2">
            <a:lumMod val="50000"/>
          </a:schemeClr>
        </a:solidFill>
      </dgm:spPr>
      <dgm:t>
        <a:bodyPr/>
        <a:lstStyle/>
        <a:p>
          <a:r>
            <a:rPr lang="en-US" sz="1200" kern="1200" dirty="0" smtClean="0">
              <a:solidFill>
                <a:schemeClr val="bg1"/>
              </a:solidFill>
              <a:latin typeface="+mn-lt"/>
              <a:ea typeface="+mn-ea"/>
              <a:cs typeface="+mn-cs"/>
            </a:rPr>
            <a:t>Application Proxy works in the cloud, so there is </a:t>
          </a:r>
          <a:r>
            <a:rPr lang="en-US" sz="1200" b="1" kern="1200" dirty="0" smtClean="0">
              <a:solidFill>
                <a:schemeClr val="bg1"/>
              </a:solidFill>
              <a:latin typeface="+mn-lt"/>
              <a:ea typeface="+mn-ea"/>
              <a:cs typeface="+mn-cs"/>
            </a:rPr>
            <a:t>no management overhead</a:t>
          </a:r>
          <a:r>
            <a:rPr lang="en-US" sz="1200" kern="1200" dirty="0" smtClean="0">
              <a:solidFill>
                <a:schemeClr val="bg1"/>
              </a:solidFill>
              <a:latin typeface="+mn-lt"/>
              <a:ea typeface="+mn-ea"/>
              <a:cs typeface="+mn-cs"/>
            </a:rPr>
            <a:t> involved. On-premises solutions typically requires  setting up and maintain DMZs, edge servers, or other complex infrastructures</a:t>
          </a:r>
          <a:endParaRPr lang="en-US" sz="1200" kern="1200" dirty="0">
            <a:solidFill>
              <a:schemeClr val="bg1"/>
            </a:solidFill>
            <a:latin typeface="+mn-lt"/>
            <a:ea typeface="+mn-ea"/>
            <a:cs typeface="+mn-cs"/>
          </a:endParaRPr>
        </a:p>
      </dgm:t>
    </dgm:pt>
    <dgm:pt modelId="{B8F80851-0F32-448C-82EE-ACCB0AE9C8B5}" type="parTrans" cxnId="{BDF8770E-8470-4201-A40F-A0F3B7C4E396}">
      <dgm:prSet/>
      <dgm:spPr/>
      <dgm:t>
        <a:bodyPr/>
        <a:lstStyle/>
        <a:p>
          <a:endParaRPr lang="en-US"/>
        </a:p>
      </dgm:t>
    </dgm:pt>
    <dgm:pt modelId="{9FD0EF51-F5A8-4302-8D0C-F2C5CF8817E4}" type="sibTrans" cxnId="{BDF8770E-8470-4201-A40F-A0F3B7C4E396}">
      <dgm:prSet/>
      <dgm:spPr/>
      <dgm:t>
        <a:bodyPr/>
        <a:lstStyle/>
        <a:p>
          <a:endParaRPr lang="en-US"/>
        </a:p>
      </dgm:t>
    </dgm:pt>
    <dgm:pt modelId="{94031F11-AF13-4BE4-9BE7-1B721CE14E62}" type="pres">
      <dgm:prSet presAssocID="{656649D9-78B8-4E5C-90A0-ACF889FBB2F1}" presName="theList" presStyleCnt="0">
        <dgm:presLayoutVars>
          <dgm:dir/>
          <dgm:animLvl val="lvl"/>
          <dgm:resizeHandles val="exact"/>
        </dgm:presLayoutVars>
      </dgm:prSet>
      <dgm:spPr/>
      <dgm:t>
        <a:bodyPr/>
        <a:lstStyle/>
        <a:p>
          <a:endParaRPr lang="en-US"/>
        </a:p>
      </dgm:t>
    </dgm:pt>
    <dgm:pt modelId="{F9D3887E-C44E-46F5-A584-42D3161FCE08}" type="pres">
      <dgm:prSet presAssocID="{9A553E1A-7EB4-4F41-95E0-D799DA540784}" presName="compNode" presStyleCnt="0"/>
      <dgm:spPr/>
    </dgm:pt>
    <dgm:pt modelId="{98458846-DD5B-410C-B93C-6E203538D0D3}" type="pres">
      <dgm:prSet presAssocID="{9A553E1A-7EB4-4F41-95E0-D799DA540784}" presName="aNode" presStyleLbl="bgShp" presStyleIdx="0" presStyleCnt="3"/>
      <dgm:spPr/>
      <dgm:t>
        <a:bodyPr/>
        <a:lstStyle/>
        <a:p>
          <a:endParaRPr lang="en-US"/>
        </a:p>
      </dgm:t>
    </dgm:pt>
    <dgm:pt modelId="{4E4F7930-1FD5-4644-BA8E-8B2F81802A87}" type="pres">
      <dgm:prSet presAssocID="{9A553E1A-7EB4-4F41-95E0-D799DA540784}" presName="textNode" presStyleLbl="bgShp" presStyleIdx="0" presStyleCnt="3"/>
      <dgm:spPr/>
      <dgm:t>
        <a:bodyPr/>
        <a:lstStyle/>
        <a:p>
          <a:endParaRPr lang="en-US"/>
        </a:p>
      </dgm:t>
    </dgm:pt>
    <dgm:pt modelId="{B537075C-2FB4-46E0-8874-0516F3AD901E}" type="pres">
      <dgm:prSet presAssocID="{9A553E1A-7EB4-4F41-95E0-D799DA540784}" presName="compChildNode" presStyleCnt="0"/>
      <dgm:spPr/>
    </dgm:pt>
    <dgm:pt modelId="{0822A20E-6DFE-4D11-BE8F-733026FFFF80}" type="pres">
      <dgm:prSet presAssocID="{9A553E1A-7EB4-4F41-95E0-D799DA540784}" presName="theInnerList" presStyleCnt="0"/>
      <dgm:spPr/>
    </dgm:pt>
    <dgm:pt modelId="{2D7044F2-672D-4F66-8093-310FE77E9898}" type="pres">
      <dgm:prSet presAssocID="{2B8D15F4-1257-4719-8C5B-F72218D9C830}" presName="childNode" presStyleLbl="node1" presStyleIdx="0" presStyleCnt="6">
        <dgm:presLayoutVars>
          <dgm:bulletEnabled val="1"/>
        </dgm:presLayoutVars>
      </dgm:prSet>
      <dgm:spPr/>
      <dgm:t>
        <a:bodyPr/>
        <a:lstStyle/>
        <a:p>
          <a:endParaRPr lang="en-US"/>
        </a:p>
      </dgm:t>
    </dgm:pt>
    <dgm:pt modelId="{56B16E87-25C1-4A6B-8DBE-8B8ABBA6E53F}" type="pres">
      <dgm:prSet presAssocID="{2B8D15F4-1257-4719-8C5B-F72218D9C830}" presName="aSpace2" presStyleCnt="0"/>
      <dgm:spPr/>
    </dgm:pt>
    <dgm:pt modelId="{499BCFF4-1A45-4D09-BA70-F6CE8C53C212}" type="pres">
      <dgm:prSet presAssocID="{8B3C6BEA-692F-44CD-9507-000310D4B4EA}" presName="childNode" presStyleLbl="node1" presStyleIdx="1" presStyleCnt="6">
        <dgm:presLayoutVars>
          <dgm:bulletEnabled val="1"/>
        </dgm:presLayoutVars>
      </dgm:prSet>
      <dgm:spPr/>
      <dgm:t>
        <a:bodyPr/>
        <a:lstStyle/>
        <a:p>
          <a:endParaRPr lang="en-US"/>
        </a:p>
      </dgm:t>
    </dgm:pt>
    <dgm:pt modelId="{8680FBD6-E550-4FFD-9C1B-52AD42330245}" type="pres">
      <dgm:prSet presAssocID="{9A553E1A-7EB4-4F41-95E0-D799DA540784}" presName="aSpace" presStyleCnt="0"/>
      <dgm:spPr/>
    </dgm:pt>
    <dgm:pt modelId="{D7502F76-521C-4169-A4D5-E25A7ECCE1E0}" type="pres">
      <dgm:prSet presAssocID="{79B747CD-E98A-4725-96DB-FA689F3EC4C9}" presName="compNode" presStyleCnt="0"/>
      <dgm:spPr/>
    </dgm:pt>
    <dgm:pt modelId="{38E1FD23-7FDF-4EBB-B573-812BDA4BF0F2}" type="pres">
      <dgm:prSet presAssocID="{79B747CD-E98A-4725-96DB-FA689F3EC4C9}" presName="aNode" presStyleLbl="bgShp" presStyleIdx="1" presStyleCnt="3"/>
      <dgm:spPr/>
      <dgm:t>
        <a:bodyPr/>
        <a:lstStyle/>
        <a:p>
          <a:endParaRPr lang="en-US"/>
        </a:p>
      </dgm:t>
    </dgm:pt>
    <dgm:pt modelId="{4CF5F999-5696-4EC6-8FB0-E02B22D88CB8}" type="pres">
      <dgm:prSet presAssocID="{79B747CD-E98A-4725-96DB-FA689F3EC4C9}" presName="textNode" presStyleLbl="bgShp" presStyleIdx="1" presStyleCnt="3"/>
      <dgm:spPr/>
      <dgm:t>
        <a:bodyPr/>
        <a:lstStyle/>
        <a:p>
          <a:endParaRPr lang="en-US"/>
        </a:p>
      </dgm:t>
    </dgm:pt>
    <dgm:pt modelId="{9619A615-B557-4A67-A338-008028E685B2}" type="pres">
      <dgm:prSet presAssocID="{79B747CD-E98A-4725-96DB-FA689F3EC4C9}" presName="compChildNode" presStyleCnt="0"/>
      <dgm:spPr/>
    </dgm:pt>
    <dgm:pt modelId="{B65A6274-9E45-4BA8-8008-221B50F40213}" type="pres">
      <dgm:prSet presAssocID="{79B747CD-E98A-4725-96DB-FA689F3EC4C9}" presName="theInnerList" presStyleCnt="0"/>
      <dgm:spPr/>
    </dgm:pt>
    <dgm:pt modelId="{32E7672F-31FD-446D-95F1-6B8D3C7DEDF4}" type="pres">
      <dgm:prSet presAssocID="{CE3E9F33-DF92-4C97-B287-E20AC3EB351A}" presName="childNode" presStyleLbl="node1" presStyleIdx="2" presStyleCnt="6">
        <dgm:presLayoutVars>
          <dgm:bulletEnabled val="1"/>
        </dgm:presLayoutVars>
      </dgm:prSet>
      <dgm:spPr/>
      <dgm:t>
        <a:bodyPr/>
        <a:lstStyle/>
        <a:p>
          <a:endParaRPr lang="en-US"/>
        </a:p>
      </dgm:t>
    </dgm:pt>
    <dgm:pt modelId="{4A7C4B8C-D5B3-47C9-9C9D-2F0C688352B1}" type="pres">
      <dgm:prSet presAssocID="{CE3E9F33-DF92-4C97-B287-E20AC3EB351A}" presName="aSpace2" presStyleCnt="0"/>
      <dgm:spPr/>
    </dgm:pt>
    <dgm:pt modelId="{00AAB99F-8AC6-445D-903A-93C381954859}" type="pres">
      <dgm:prSet presAssocID="{46537160-B0E6-4678-9520-FC1566760D2F}" presName="childNode" presStyleLbl="node1" presStyleIdx="3" presStyleCnt="6">
        <dgm:presLayoutVars>
          <dgm:bulletEnabled val="1"/>
        </dgm:presLayoutVars>
      </dgm:prSet>
      <dgm:spPr/>
      <dgm:t>
        <a:bodyPr/>
        <a:lstStyle/>
        <a:p>
          <a:endParaRPr lang="en-US"/>
        </a:p>
      </dgm:t>
    </dgm:pt>
    <dgm:pt modelId="{997F007C-8806-4581-BB4E-ED28DB3B27DF}" type="pres">
      <dgm:prSet presAssocID="{46537160-B0E6-4678-9520-FC1566760D2F}" presName="aSpace2" presStyleCnt="0"/>
      <dgm:spPr/>
    </dgm:pt>
    <dgm:pt modelId="{4EBA63A5-FAAE-4B44-B338-2F7E4257D86E}" type="pres">
      <dgm:prSet presAssocID="{D03C9E82-097D-4662-8862-8BF205498697}" presName="childNode" presStyleLbl="node1" presStyleIdx="4" presStyleCnt="6">
        <dgm:presLayoutVars>
          <dgm:bulletEnabled val="1"/>
        </dgm:presLayoutVars>
      </dgm:prSet>
      <dgm:spPr/>
      <dgm:t>
        <a:bodyPr/>
        <a:lstStyle/>
        <a:p>
          <a:endParaRPr lang="en-US"/>
        </a:p>
      </dgm:t>
    </dgm:pt>
    <dgm:pt modelId="{D062CFCC-A29B-446A-869F-6AF37B4F7236}" type="pres">
      <dgm:prSet presAssocID="{79B747CD-E98A-4725-96DB-FA689F3EC4C9}" presName="aSpace" presStyleCnt="0"/>
      <dgm:spPr/>
    </dgm:pt>
    <dgm:pt modelId="{A63F499C-8C2D-4B83-9901-5D4E6BC00C0F}" type="pres">
      <dgm:prSet presAssocID="{624D20D3-E69E-433B-9FBE-8C5A89536941}" presName="compNode" presStyleCnt="0"/>
      <dgm:spPr/>
    </dgm:pt>
    <dgm:pt modelId="{60A22B98-CFC7-4E25-8757-317FCDBC073F}" type="pres">
      <dgm:prSet presAssocID="{624D20D3-E69E-433B-9FBE-8C5A89536941}" presName="aNode" presStyleLbl="bgShp" presStyleIdx="2" presStyleCnt="3"/>
      <dgm:spPr/>
      <dgm:t>
        <a:bodyPr/>
        <a:lstStyle/>
        <a:p>
          <a:endParaRPr lang="en-US"/>
        </a:p>
      </dgm:t>
    </dgm:pt>
    <dgm:pt modelId="{82BD3DF9-6205-400D-A75F-14EFE289F9E6}" type="pres">
      <dgm:prSet presAssocID="{624D20D3-E69E-433B-9FBE-8C5A89536941}" presName="textNode" presStyleLbl="bgShp" presStyleIdx="2" presStyleCnt="3"/>
      <dgm:spPr/>
      <dgm:t>
        <a:bodyPr/>
        <a:lstStyle/>
        <a:p>
          <a:endParaRPr lang="en-US"/>
        </a:p>
      </dgm:t>
    </dgm:pt>
    <dgm:pt modelId="{2D0987A6-20BD-4CAD-B090-AADC91F4E0EB}" type="pres">
      <dgm:prSet presAssocID="{624D20D3-E69E-433B-9FBE-8C5A89536941}" presName="compChildNode" presStyleCnt="0"/>
      <dgm:spPr/>
    </dgm:pt>
    <dgm:pt modelId="{613D81B4-24AE-4263-B85B-3045E5176D3D}" type="pres">
      <dgm:prSet presAssocID="{624D20D3-E69E-433B-9FBE-8C5A89536941}" presName="theInnerList" presStyleCnt="0"/>
      <dgm:spPr/>
    </dgm:pt>
    <dgm:pt modelId="{9D920464-7A90-4B4F-8F36-CB897A39892B}" type="pres">
      <dgm:prSet presAssocID="{4FAE6CF2-4B3C-49B0-B2A8-098F94A4FC9D}" presName="childNode" presStyleLbl="node1" presStyleIdx="5" presStyleCnt="6">
        <dgm:presLayoutVars>
          <dgm:bulletEnabled val="1"/>
        </dgm:presLayoutVars>
      </dgm:prSet>
      <dgm:spPr/>
      <dgm:t>
        <a:bodyPr/>
        <a:lstStyle/>
        <a:p>
          <a:endParaRPr lang="en-US"/>
        </a:p>
      </dgm:t>
    </dgm:pt>
  </dgm:ptLst>
  <dgm:cxnLst>
    <dgm:cxn modelId="{035EF674-3B7C-45E0-B732-858AE48A8F47}" type="presOf" srcId="{79B747CD-E98A-4725-96DB-FA689F3EC4C9}" destId="{4CF5F999-5696-4EC6-8FB0-E02B22D88CB8}" srcOrd="1" destOrd="0" presId="urn:microsoft.com/office/officeart/2005/8/layout/lProcess2"/>
    <dgm:cxn modelId="{BA8FAA09-2EED-435C-B89C-91AA3F60F776}" srcId="{656649D9-78B8-4E5C-90A0-ACF889FBB2F1}" destId="{79B747CD-E98A-4725-96DB-FA689F3EC4C9}" srcOrd="1" destOrd="0" parTransId="{FE657133-C0EB-4F69-AAB4-27CDA805AF0D}" sibTransId="{29B797CC-F1BB-4A86-9A2D-D3AFE6393F3A}"/>
    <dgm:cxn modelId="{05986C0B-2010-47A0-8504-762C7B53461F}" type="presOf" srcId="{624D20D3-E69E-433B-9FBE-8C5A89536941}" destId="{82BD3DF9-6205-400D-A75F-14EFE289F9E6}" srcOrd="1" destOrd="0" presId="urn:microsoft.com/office/officeart/2005/8/layout/lProcess2"/>
    <dgm:cxn modelId="{20BB915B-FC65-4C30-884B-549F402087ED}" type="presOf" srcId="{9A553E1A-7EB4-4F41-95E0-D799DA540784}" destId="{98458846-DD5B-410C-B93C-6E203538D0D3}" srcOrd="0" destOrd="0" presId="urn:microsoft.com/office/officeart/2005/8/layout/lProcess2"/>
    <dgm:cxn modelId="{BDF8770E-8470-4201-A40F-A0F3B7C4E396}" srcId="{624D20D3-E69E-433B-9FBE-8C5A89536941}" destId="{4FAE6CF2-4B3C-49B0-B2A8-098F94A4FC9D}" srcOrd="0" destOrd="0" parTransId="{B8F80851-0F32-448C-82EE-ACCB0AE9C8B5}" sibTransId="{9FD0EF51-F5A8-4302-8D0C-F2C5CF8817E4}"/>
    <dgm:cxn modelId="{CAF73FB5-2BB4-4F99-B07B-4FD66CDA594A}" srcId="{9A553E1A-7EB4-4F41-95E0-D799DA540784}" destId="{2B8D15F4-1257-4719-8C5B-F72218D9C830}" srcOrd="0" destOrd="0" parTransId="{C355CE63-9550-47CD-B529-EBBAFB963388}" sibTransId="{5DD01867-35B9-49B1-BFD5-87F4E722B246}"/>
    <dgm:cxn modelId="{F9D23847-0041-4336-B36B-AB9A7D0D0204}" srcId="{9A553E1A-7EB4-4F41-95E0-D799DA540784}" destId="{8B3C6BEA-692F-44CD-9507-000310D4B4EA}" srcOrd="1" destOrd="0" parTransId="{119CB138-86AB-4235-B38E-24416A8A255B}" sibTransId="{D63D1AA7-0AD1-447E-BDB3-6A19222CA565}"/>
    <dgm:cxn modelId="{12B53D8A-27FD-47E8-9706-14D2ABDC75A5}" srcId="{79B747CD-E98A-4725-96DB-FA689F3EC4C9}" destId="{CE3E9F33-DF92-4C97-B287-E20AC3EB351A}" srcOrd="0" destOrd="0" parTransId="{9DC2CBD2-DBCE-41D8-A7A6-353CE7B413CF}" sibTransId="{05A70A64-E5D2-4C2F-8813-D508A05B62E0}"/>
    <dgm:cxn modelId="{E81D60F0-ECF2-4048-8848-676FA905EA78}" type="presOf" srcId="{2B8D15F4-1257-4719-8C5B-F72218D9C830}" destId="{2D7044F2-672D-4F66-8093-310FE77E9898}" srcOrd="0" destOrd="0" presId="urn:microsoft.com/office/officeart/2005/8/layout/lProcess2"/>
    <dgm:cxn modelId="{499ABDC1-0E18-4015-8A10-1F41234EBB2A}" type="presOf" srcId="{CE3E9F33-DF92-4C97-B287-E20AC3EB351A}" destId="{32E7672F-31FD-446D-95F1-6B8D3C7DEDF4}" srcOrd="0" destOrd="0" presId="urn:microsoft.com/office/officeart/2005/8/layout/lProcess2"/>
    <dgm:cxn modelId="{80560A95-068C-4F79-BC9B-0FCF0CF26C52}" type="presOf" srcId="{9A553E1A-7EB4-4F41-95E0-D799DA540784}" destId="{4E4F7930-1FD5-4644-BA8E-8B2F81802A87}" srcOrd="1" destOrd="0" presId="urn:microsoft.com/office/officeart/2005/8/layout/lProcess2"/>
    <dgm:cxn modelId="{436BA744-4F39-47B0-887C-79E304BE67C7}" type="presOf" srcId="{79B747CD-E98A-4725-96DB-FA689F3EC4C9}" destId="{38E1FD23-7FDF-4EBB-B573-812BDA4BF0F2}" srcOrd="0" destOrd="0" presId="urn:microsoft.com/office/officeart/2005/8/layout/lProcess2"/>
    <dgm:cxn modelId="{70B7F466-667B-4B33-A18F-904EF7596AD7}" type="presOf" srcId="{4FAE6CF2-4B3C-49B0-B2A8-098F94A4FC9D}" destId="{9D920464-7A90-4B4F-8F36-CB897A39892B}" srcOrd="0" destOrd="0" presId="urn:microsoft.com/office/officeart/2005/8/layout/lProcess2"/>
    <dgm:cxn modelId="{09D5B879-9E45-47F1-93AB-4E7F7A670D7F}" type="presOf" srcId="{8B3C6BEA-692F-44CD-9507-000310D4B4EA}" destId="{499BCFF4-1A45-4D09-BA70-F6CE8C53C212}" srcOrd="0" destOrd="0" presId="urn:microsoft.com/office/officeart/2005/8/layout/lProcess2"/>
    <dgm:cxn modelId="{92EF95D7-AA9C-4E56-95D0-C1CA02FCEAE8}" type="presOf" srcId="{D03C9E82-097D-4662-8862-8BF205498697}" destId="{4EBA63A5-FAAE-4B44-B338-2F7E4257D86E}" srcOrd="0" destOrd="0" presId="urn:microsoft.com/office/officeart/2005/8/layout/lProcess2"/>
    <dgm:cxn modelId="{776E23BA-3617-4BAC-979D-2B525A7151FE}" srcId="{79B747CD-E98A-4725-96DB-FA689F3EC4C9}" destId="{46537160-B0E6-4678-9520-FC1566760D2F}" srcOrd="1" destOrd="0" parTransId="{569D2D20-E9A5-4C30-8920-7B26293646AD}" sibTransId="{9B3E84E3-C4D4-415B-9E00-F71656BD9FA2}"/>
    <dgm:cxn modelId="{594950F6-8D5E-4EE5-B84F-3656C6933436}" srcId="{656649D9-78B8-4E5C-90A0-ACF889FBB2F1}" destId="{9A553E1A-7EB4-4F41-95E0-D799DA540784}" srcOrd="0" destOrd="0" parTransId="{C10CE67D-CEF8-4632-947D-1AAA3A16504A}" sibTransId="{3D2E9BF3-1582-42FA-A4C5-B9FC155B8A99}"/>
    <dgm:cxn modelId="{B5908674-04FC-4ADC-AE5C-7C7BE72A54A9}" type="presOf" srcId="{46537160-B0E6-4678-9520-FC1566760D2F}" destId="{00AAB99F-8AC6-445D-903A-93C381954859}" srcOrd="0" destOrd="0" presId="urn:microsoft.com/office/officeart/2005/8/layout/lProcess2"/>
    <dgm:cxn modelId="{BE2E8005-A6F0-4D01-BEEF-64E61C8BDFC1}" srcId="{79B747CD-E98A-4725-96DB-FA689F3EC4C9}" destId="{D03C9E82-097D-4662-8862-8BF205498697}" srcOrd="2" destOrd="0" parTransId="{19C073AC-7960-483C-BFD5-B45FC7686DA4}" sibTransId="{4A75E631-3B67-49A3-BC19-F284A3E35C52}"/>
    <dgm:cxn modelId="{A288F519-B183-4CDC-B45B-4B0ADCD45817}" type="presOf" srcId="{656649D9-78B8-4E5C-90A0-ACF889FBB2F1}" destId="{94031F11-AF13-4BE4-9BE7-1B721CE14E62}" srcOrd="0" destOrd="0" presId="urn:microsoft.com/office/officeart/2005/8/layout/lProcess2"/>
    <dgm:cxn modelId="{6E93AD8F-B369-4031-BF7A-C511DB57B347}" type="presOf" srcId="{624D20D3-E69E-433B-9FBE-8C5A89536941}" destId="{60A22B98-CFC7-4E25-8757-317FCDBC073F}" srcOrd="0" destOrd="0" presId="urn:microsoft.com/office/officeart/2005/8/layout/lProcess2"/>
    <dgm:cxn modelId="{9A379A22-D545-4CB1-B277-F213BCEF5EF9}" srcId="{656649D9-78B8-4E5C-90A0-ACF889FBB2F1}" destId="{624D20D3-E69E-433B-9FBE-8C5A89536941}" srcOrd="2" destOrd="0" parTransId="{63B4E63B-F303-4F75-AF91-458BCD135E2F}" sibTransId="{7E388FA5-E80D-4470-BEF3-1400A4D7FC7E}"/>
    <dgm:cxn modelId="{96AC7A2D-24BD-4F43-818F-78524279CE86}" type="presParOf" srcId="{94031F11-AF13-4BE4-9BE7-1B721CE14E62}" destId="{F9D3887E-C44E-46F5-A584-42D3161FCE08}" srcOrd="0" destOrd="0" presId="urn:microsoft.com/office/officeart/2005/8/layout/lProcess2"/>
    <dgm:cxn modelId="{4BD6F2AE-24F4-4BE3-AC2C-3C1A589DEB00}" type="presParOf" srcId="{F9D3887E-C44E-46F5-A584-42D3161FCE08}" destId="{98458846-DD5B-410C-B93C-6E203538D0D3}" srcOrd="0" destOrd="0" presId="urn:microsoft.com/office/officeart/2005/8/layout/lProcess2"/>
    <dgm:cxn modelId="{34568CB7-BB7F-4339-8CA6-10B5A1B81E79}" type="presParOf" srcId="{F9D3887E-C44E-46F5-A584-42D3161FCE08}" destId="{4E4F7930-1FD5-4644-BA8E-8B2F81802A87}" srcOrd="1" destOrd="0" presId="urn:microsoft.com/office/officeart/2005/8/layout/lProcess2"/>
    <dgm:cxn modelId="{13B7CC98-87FB-4AC6-9EBC-59400E4A8752}" type="presParOf" srcId="{F9D3887E-C44E-46F5-A584-42D3161FCE08}" destId="{B537075C-2FB4-46E0-8874-0516F3AD901E}" srcOrd="2" destOrd="0" presId="urn:microsoft.com/office/officeart/2005/8/layout/lProcess2"/>
    <dgm:cxn modelId="{04C8B11E-B872-4262-B199-DC14F7CD19B7}" type="presParOf" srcId="{B537075C-2FB4-46E0-8874-0516F3AD901E}" destId="{0822A20E-6DFE-4D11-BE8F-733026FFFF80}" srcOrd="0" destOrd="0" presId="urn:microsoft.com/office/officeart/2005/8/layout/lProcess2"/>
    <dgm:cxn modelId="{49DF8996-345E-4529-AA24-9DF48888F27F}" type="presParOf" srcId="{0822A20E-6DFE-4D11-BE8F-733026FFFF80}" destId="{2D7044F2-672D-4F66-8093-310FE77E9898}" srcOrd="0" destOrd="0" presId="urn:microsoft.com/office/officeart/2005/8/layout/lProcess2"/>
    <dgm:cxn modelId="{43FCB42A-F13D-4B4E-B150-489BA63BECEA}" type="presParOf" srcId="{0822A20E-6DFE-4D11-BE8F-733026FFFF80}" destId="{56B16E87-25C1-4A6B-8DBE-8B8ABBA6E53F}" srcOrd="1" destOrd="0" presId="urn:microsoft.com/office/officeart/2005/8/layout/lProcess2"/>
    <dgm:cxn modelId="{DFF4DC79-3613-481C-92D8-4F25293722AA}" type="presParOf" srcId="{0822A20E-6DFE-4D11-BE8F-733026FFFF80}" destId="{499BCFF4-1A45-4D09-BA70-F6CE8C53C212}" srcOrd="2" destOrd="0" presId="urn:microsoft.com/office/officeart/2005/8/layout/lProcess2"/>
    <dgm:cxn modelId="{9544F8AF-04C4-4154-8D90-75F101B8E483}" type="presParOf" srcId="{94031F11-AF13-4BE4-9BE7-1B721CE14E62}" destId="{8680FBD6-E550-4FFD-9C1B-52AD42330245}" srcOrd="1" destOrd="0" presId="urn:microsoft.com/office/officeart/2005/8/layout/lProcess2"/>
    <dgm:cxn modelId="{A23B9B1A-A737-488F-ACD6-FD44E3D40140}" type="presParOf" srcId="{94031F11-AF13-4BE4-9BE7-1B721CE14E62}" destId="{D7502F76-521C-4169-A4D5-E25A7ECCE1E0}" srcOrd="2" destOrd="0" presId="urn:microsoft.com/office/officeart/2005/8/layout/lProcess2"/>
    <dgm:cxn modelId="{C92EB959-0AF7-4E1E-86E6-17DEBCE0FA00}" type="presParOf" srcId="{D7502F76-521C-4169-A4D5-E25A7ECCE1E0}" destId="{38E1FD23-7FDF-4EBB-B573-812BDA4BF0F2}" srcOrd="0" destOrd="0" presId="urn:microsoft.com/office/officeart/2005/8/layout/lProcess2"/>
    <dgm:cxn modelId="{E789A778-814A-4BB9-9AB4-6F5FF9B7787C}" type="presParOf" srcId="{D7502F76-521C-4169-A4D5-E25A7ECCE1E0}" destId="{4CF5F999-5696-4EC6-8FB0-E02B22D88CB8}" srcOrd="1" destOrd="0" presId="urn:microsoft.com/office/officeart/2005/8/layout/lProcess2"/>
    <dgm:cxn modelId="{2243C9CA-3B40-416E-89C6-929A4713F685}" type="presParOf" srcId="{D7502F76-521C-4169-A4D5-E25A7ECCE1E0}" destId="{9619A615-B557-4A67-A338-008028E685B2}" srcOrd="2" destOrd="0" presId="urn:microsoft.com/office/officeart/2005/8/layout/lProcess2"/>
    <dgm:cxn modelId="{BACC3778-4555-4DEB-9046-DED45A67469E}" type="presParOf" srcId="{9619A615-B557-4A67-A338-008028E685B2}" destId="{B65A6274-9E45-4BA8-8008-221B50F40213}" srcOrd="0" destOrd="0" presId="urn:microsoft.com/office/officeart/2005/8/layout/lProcess2"/>
    <dgm:cxn modelId="{6D26EAF0-5076-473F-BCD8-3855165BCD86}" type="presParOf" srcId="{B65A6274-9E45-4BA8-8008-221B50F40213}" destId="{32E7672F-31FD-446D-95F1-6B8D3C7DEDF4}" srcOrd="0" destOrd="0" presId="urn:microsoft.com/office/officeart/2005/8/layout/lProcess2"/>
    <dgm:cxn modelId="{EFFCC779-E02D-4264-A013-B58F644040A9}" type="presParOf" srcId="{B65A6274-9E45-4BA8-8008-221B50F40213}" destId="{4A7C4B8C-D5B3-47C9-9C9D-2F0C688352B1}" srcOrd="1" destOrd="0" presId="urn:microsoft.com/office/officeart/2005/8/layout/lProcess2"/>
    <dgm:cxn modelId="{13A513F8-2D69-4B97-A148-252D32D38446}" type="presParOf" srcId="{B65A6274-9E45-4BA8-8008-221B50F40213}" destId="{00AAB99F-8AC6-445D-903A-93C381954859}" srcOrd="2" destOrd="0" presId="urn:microsoft.com/office/officeart/2005/8/layout/lProcess2"/>
    <dgm:cxn modelId="{72DD32DF-ADDA-4774-814B-3D6044F6E7CC}" type="presParOf" srcId="{B65A6274-9E45-4BA8-8008-221B50F40213}" destId="{997F007C-8806-4581-BB4E-ED28DB3B27DF}" srcOrd="3" destOrd="0" presId="urn:microsoft.com/office/officeart/2005/8/layout/lProcess2"/>
    <dgm:cxn modelId="{664BE7D4-A005-40DF-94C8-3C71B73BBCF2}" type="presParOf" srcId="{B65A6274-9E45-4BA8-8008-221B50F40213}" destId="{4EBA63A5-FAAE-4B44-B338-2F7E4257D86E}" srcOrd="4" destOrd="0" presId="urn:microsoft.com/office/officeart/2005/8/layout/lProcess2"/>
    <dgm:cxn modelId="{25787592-B40C-4020-B809-0622D55C0FAC}" type="presParOf" srcId="{94031F11-AF13-4BE4-9BE7-1B721CE14E62}" destId="{D062CFCC-A29B-446A-869F-6AF37B4F7236}" srcOrd="3" destOrd="0" presId="urn:microsoft.com/office/officeart/2005/8/layout/lProcess2"/>
    <dgm:cxn modelId="{C64154D8-56CB-4CA6-924A-C7FFFF6AD9D8}" type="presParOf" srcId="{94031F11-AF13-4BE4-9BE7-1B721CE14E62}" destId="{A63F499C-8C2D-4B83-9901-5D4E6BC00C0F}" srcOrd="4" destOrd="0" presId="urn:microsoft.com/office/officeart/2005/8/layout/lProcess2"/>
    <dgm:cxn modelId="{FEC901F8-F638-444B-AB96-32B03EB270D0}" type="presParOf" srcId="{A63F499C-8C2D-4B83-9901-5D4E6BC00C0F}" destId="{60A22B98-CFC7-4E25-8757-317FCDBC073F}" srcOrd="0" destOrd="0" presId="urn:microsoft.com/office/officeart/2005/8/layout/lProcess2"/>
    <dgm:cxn modelId="{A7F94FB2-B5F8-4AE7-BC10-37FF952880B4}" type="presParOf" srcId="{A63F499C-8C2D-4B83-9901-5D4E6BC00C0F}" destId="{82BD3DF9-6205-400D-A75F-14EFE289F9E6}" srcOrd="1" destOrd="0" presId="urn:microsoft.com/office/officeart/2005/8/layout/lProcess2"/>
    <dgm:cxn modelId="{BFA3595C-146C-4E96-8E68-97D22FCDFCC4}" type="presParOf" srcId="{A63F499C-8C2D-4B83-9901-5D4E6BC00C0F}" destId="{2D0987A6-20BD-4CAD-B090-AADC91F4E0EB}" srcOrd="2" destOrd="0" presId="urn:microsoft.com/office/officeart/2005/8/layout/lProcess2"/>
    <dgm:cxn modelId="{A97EC338-C0C7-4528-8787-D7DD074F3044}" type="presParOf" srcId="{2D0987A6-20BD-4CAD-B090-AADC91F4E0EB}" destId="{613D81B4-24AE-4263-B85B-3045E5176D3D}" srcOrd="0" destOrd="0" presId="urn:microsoft.com/office/officeart/2005/8/layout/lProcess2"/>
    <dgm:cxn modelId="{89B38524-9C99-47A2-9825-A91DFEF62B08}" type="presParOf" srcId="{613D81B4-24AE-4263-B85B-3045E5176D3D}" destId="{9D920464-7A90-4B4F-8F36-CB897A39892B}" srcOrd="0"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a:solidFill>
          <a:schemeClr val="bg2">
            <a:lumMod val="50000"/>
          </a:schemeClr>
        </a:solidFill>
      </dgm:spPr>
      <dgm:t>
        <a:bodyPr/>
        <a:lstStyle/>
        <a:p>
          <a:pPr rtl="0"/>
          <a:r>
            <a:rPr lang="en-US" dirty="0" smtClean="0"/>
            <a:t>Architectural Diagram</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X="0" custLinFactNeighborY="-2299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30B0F3-D89E-4B18-BBB9-D83DC0E25BFB}"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A9CFD3ED-03FD-4521-939F-C72C85FD9CCD}">
      <dgm:prSet phldrT="[Text]"/>
      <dgm:spPr>
        <a:solidFill>
          <a:schemeClr val="bg1">
            <a:lumMod val="50000"/>
          </a:schemeClr>
        </a:solidFill>
      </dgm:spPr>
      <dgm:t>
        <a:bodyPr/>
        <a:lstStyle/>
        <a:p>
          <a:r>
            <a:rPr lang="en-US" dirty="0" smtClean="0"/>
            <a:t>Subscriptions</a:t>
          </a:r>
          <a:endParaRPr lang="en-US" dirty="0"/>
        </a:p>
      </dgm:t>
    </dgm:pt>
    <dgm:pt modelId="{432346D8-610D-45A9-9316-E7F03B865AD4}" type="parTrans" cxnId="{6432F312-B4B1-4E6C-9BC9-12A77D8241EA}">
      <dgm:prSet/>
      <dgm:spPr/>
      <dgm:t>
        <a:bodyPr/>
        <a:lstStyle/>
        <a:p>
          <a:endParaRPr lang="en-US"/>
        </a:p>
      </dgm:t>
    </dgm:pt>
    <dgm:pt modelId="{986D7289-4174-4B6B-BF61-B6076BEA3088}" type="sibTrans" cxnId="{6432F312-B4B1-4E6C-9BC9-12A77D8241EA}">
      <dgm:prSet/>
      <dgm:spPr/>
      <dgm:t>
        <a:bodyPr/>
        <a:lstStyle/>
        <a:p>
          <a:endParaRPr lang="en-US"/>
        </a:p>
      </dgm:t>
    </dgm:pt>
    <dgm:pt modelId="{422B253B-A971-4131-AB1F-CDFE0A58B864}">
      <dgm:prSet phldrT="[Text]"/>
      <dgm:spPr>
        <a:solidFill>
          <a:schemeClr val="bg1">
            <a:lumMod val="50000"/>
          </a:schemeClr>
        </a:solidFill>
      </dgm:spPr>
      <dgm:t>
        <a:bodyPr/>
        <a:lstStyle/>
        <a:p>
          <a:r>
            <a:rPr lang="en-US" dirty="0" smtClean="0"/>
            <a:t>Azure AD basic or premium subscription.</a:t>
          </a:r>
          <a:endParaRPr lang="en-US" dirty="0"/>
        </a:p>
      </dgm:t>
    </dgm:pt>
    <dgm:pt modelId="{2902B27B-6F0A-49FC-8CBC-04C08FD15A0B}" type="parTrans" cxnId="{E0826D68-E508-4676-90C3-EA3B1D45407F}">
      <dgm:prSet/>
      <dgm:spPr/>
      <dgm:t>
        <a:bodyPr/>
        <a:lstStyle/>
        <a:p>
          <a:endParaRPr lang="en-US"/>
        </a:p>
      </dgm:t>
    </dgm:pt>
    <dgm:pt modelId="{31FE09C3-441E-421F-BD75-3559D92B2DB0}" type="sibTrans" cxnId="{E0826D68-E508-4676-90C3-EA3B1D45407F}">
      <dgm:prSet/>
      <dgm:spPr/>
      <dgm:t>
        <a:bodyPr/>
        <a:lstStyle/>
        <a:p>
          <a:endParaRPr lang="en-US"/>
        </a:p>
      </dgm:t>
    </dgm:pt>
    <dgm:pt modelId="{FF04A456-EEC6-4404-8D8D-FDD276A8F6B0}">
      <dgm:prSet phldrT="[Text]"/>
      <dgm:spPr>
        <a:solidFill>
          <a:srgbClr val="00B050"/>
        </a:solidFill>
      </dgm:spPr>
      <dgm:t>
        <a:bodyPr/>
        <a:lstStyle/>
        <a:p>
          <a:r>
            <a:rPr lang="en-US" dirty="0" smtClean="0"/>
            <a:t>Port Requirements</a:t>
          </a:r>
          <a:endParaRPr lang="en-US" dirty="0"/>
        </a:p>
      </dgm:t>
    </dgm:pt>
    <dgm:pt modelId="{B79D8E73-CBBA-41FD-AA90-5A86C36519C4}" type="parTrans" cxnId="{5639D737-4D08-4EAE-8BCF-1821B766143B}">
      <dgm:prSet/>
      <dgm:spPr/>
      <dgm:t>
        <a:bodyPr/>
        <a:lstStyle/>
        <a:p>
          <a:endParaRPr lang="en-US"/>
        </a:p>
      </dgm:t>
    </dgm:pt>
    <dgm:pt modelId="{BB3692E7-64AD-48C0-A03E-DA29BE6E7DA5}" type="sibTrans" cxnId="{5639D737-4D08-4EAE-8BCF-1821B766143B}">
      <dgm:prSet/>
      <dgm:spPr/>
      <dgm:t>
        <a:bodyPr/>
        <a:lstStyle/>
        <a:p>
          <a:endParaRPr lang="en-US"/>
        </a:p>
      </dgm:t>
    </dgm:pt>
    <dgm:pt modelId="{EB38FB92-28BC-4DB3-88AC-EEEF72AF5C64}">
      <dgm:prSet phldrT="[Text]"/>
      <dgm:spPr>
        <a:solidFill>
          <a:srgbClr val="00B050"/>
        </a:solidFill>
      </dgm:spPr>
      <dgm:t>
        <a:bodyPr/>
        <a:lstStyle/>
        <a:p>
          <a:r>
            <a:rPr lang="en-US" b="1" dirty="0" smtClean="0"/>
            <a:t>80:</a:t>
          </a:r>
          <a:r>
            <a:rPr lang="en-US" dirty="0" smtClean="0"/>
            <a:t> Used for downloading certificate revocation lists (CRLs) while validating the SSL certificate.</a:t>
          </a:r>
          <a:endParaRPr lang="en-US" dirty="0"/>
        </a:p>
      </dgm:t>
    </dgm:pt>
    <dgm:pt modelId="{16A693D1-9E21-4C46-AD50-7034DE217FF2}" type="parTrans" cxnId="{14306708-C368-4EB3-9674-D234C6B12B0D}">
      <dgm:prSet/>
      <dgm:spPr/>
      <dgm:t>
        <a:bodyPr/>
        <a:lstStyle/>
        <a:p>
          <a:endParaRPr lang="en-US"/>
        </a:p>
      </dgm:t>
    </dgm:pt>
    <dgm:pt modelId="{C848CE11-D25E-4EE4-B97A-76C427A0A284}" type="sibTrans" cxnId="{14306708-C368-4EB3-9674-D234C6B12B0D}">
      <dgm:prSet/>
      <dgm:spPr/>
      <dgm:t>
        <a:bodyPr/>
        <a:lstStyle/>
        <a:p>
          <a:endParaRPr lang="en-US"/>
        </a:p>
      </dgm:t>
    </dgm:pt>
    <dgm:pt modelId="{E2F050F3-49D1-4AA3-9739-AA2B63E2E44B}">
      <dgm:prSet phldrT="[Text]"/>
      <dgm:spPr>
        <a:solidFill>
          <a:schemeClr val="accent2"/>
        </a:solidFill>
      </dgm:spPr>
      <dgm:t>
        <a:bodyPr/>
        <a:lstStyle/>
        <a:p>
          <a:r>
            <a:rPr lang="en-US" dirty="0" smtClean="0"/>
            <a:t>DNS Whitelisting</a:t>
          </a:r>
          <a:endParaRPr lang="en-US" dirty="0"/>
        </a:p>
      </dgm:t>
    </dgm:pt>
    <dgm:pt modelId="{D2EEEF4D-5531-4C1F-B004-5ED2B02F1EB8}" type="parTrans" cxnId="{E0CF5794-F802-4133-9821-6F744F335885}">
      <dgm:prSet/>
      <dgm:spPr/>
      <dgm:t>
        <a:bodyPr/>
        <a:lstStyle/>
        <a:p>
          <a:endParaRPr lang="en-US"/>
        </a:p>
      </dgm:t>
    </dgm:pt>
    <dgm:pt modelId="{A639CC41-D97F-4BD5-9A32-D966A51FC54A}" type="sibTrans" cxnId="{E0CF5794-F802-4133-9821-6F744F335885}">
      <dgm:prSet/>
      <dgm:spPr/>
      <dgm:t>
        <a:bodyPr/>
        <a:lstStyle/>
        <a:p>
          <a:endParaRPr lang="en-US"/>
        </a:p>
      </dgm:t>
    </dgm:pt>
    <dgm:pt modelId="{29AEC78F-99DB-4B05-AE8A-340885A2E8F4}">
      <dgm:prSet phldrT="[Text]"/>
      <dgm:spPr>
        <a:solidFill>
          <a:schemeClr val="accent2"/>
        </a:solidFill>
      </dgm:spPr>
      <dgm:t>
        <a:bodyPr/>
        <a:lstStyle/>
        <a:p>
          <a:r>
            <a:rPr lang="en-US" dirty="0" smtClean="0"/>
            <a:t>If DNS whitelisting not supported we need to ensure that access to the list of </a:t>
          </a:r>
          <a:r>
            <a:rPr lang="en-US" dirty="0" smtClean="0">
              <a:hlinkClick xmlns:r="http://schemas.openxmlformats.org/officeDocument/2006/relationships" r:id="rId1"/>
            </a:rPr>
            <a:t>Azure Datacenter IP ranges</a:t>
          </a:r>
          <a:r>
            <a:rPr lang="en-US" dirty="0" smtClean="0"/>
            <a:t> are allowed, which are updated each week.</a:t>
          </a:r>
          <a:endParaRPr lang="en-US" dirty="0"/>
        </a:p>
      </dgm:t>
    </dgm:pt>
    <dgm:pt modelId="{33C849D9-237A-4C4A-9707-F479718C8522}" type="parTrans" cxnId="{5F19E5AE-043A-45DA-81DF-56377E676E7A}">
      <dgm:prSet/>
      <dgm:spPr/>
      <dgm:t>
        <a:bodyPr/>
        <a:lstStyle/>
        <a:p>
          <a:endParaRPr lang="en-US"/>
        </a:p>
      </dgm:t>
    </dgm:pt>
    <dgm:pt modelId="{AE7E9EA1-89A2-4C3F-96FE-86B63E20F23C}" type="sibTrans" cxnId="{5F19E5AE-043A-45DA-81DF-56377E676E7A}">
      <dgm:prSet/>
      <dgm:spPr/>
      <dgm:t>
        <a:bodyPr/>
        <a:lstStyle/>
        <a:p>
          <a:endParaRPr lang="en-US"/>
        </a:p>
      </dgm:t>
    </dgm:pt>
    <dgm:pt modelId="{50033E48-E2A2-4DE2-97EC-DB6C8D9E5732}">
      <dgm:prSet/>
      <dgm:spPr>
        <a:solidFill>
          <a:schemeClr val="bg1">
            <a:lumMod val="50000"/>
          </a:schemeClr>
        </a:solidFill>
      </dgm:spPr>
      <dgm:t>
        <a:bodyPr/>
        <a:lstStyle/>
        <a:p>
          <a:r>
            <a:rPr lang="en-US" dirty="0" smtClean="0"/>
            <a:t>Azure AD directory with global administrator privileges.</a:t>
          </a:r>
        </a:p>
      </dgm:t>
    </dgm:pt>
    <dgm:pt modelId="{F8F23073-2C4D-42D3-A03E-D67E1C3A4178}" type="parTrans" cxnId="{E5195D06-C1FA-48C0-91A5-9800EE6B7611}">
      <dgm:prSet/>
      <dgm:spPr/>
      <dgm:t>
        <a:bodyPr/>
        <a:lstStyle/>
        <a:p>
          <a:endParaRPr lang="en-US"/>
        </a:p>
      </dgm:t>
    </dgm:pt>
    <dgm:pt modelId="{C892A3E9-29DD-448F-A2FE-3778A7BDB04F}" type="sibTrans" cxnId="{E5195D06-C1FA-48C0-91A5-9800EE6B7611}">
      <dgm:prSet/>
      <dgm:spPr/>
      <dgm:t>
        <a:bodyPr/>
        <a:lstStyle/>
        <a:p>
          <a:endParaRPr lang="en-US"/>
        </a:p>
      </dgm:t>
    </dgm:pt>
    <dgm:pt modelId="{6990FD4C-579A-456F-B2DA-D34552E84A8A}">
      <dgm:prSet phldrT="[Text]"/>
      <dgm:spPr>
        <a:solidFill>
          <a:srgbClr val="00B050"/>
        </a:solidFill>
      </dgm:spPr>
      <dgm:t>
        <a:bodyPr/>
        <a:lstStyle/>
        <a:p>
          <a:endParaRPr lang="en-US" dirty="0"/>
        </a:p>
      </dgm:t>
    </dgm:pt>
    <dgm:pt modelId="{713E0E27-0F24-4A7B-B72F-0757C7D10E81}" type="parTrans" cxnId="{52A82B76-1354-4AF6-A9EB-A9492FDAB63E}">
      <dgm:prSet/>
      <dgm:spPr/>
      <dgm:t>
        <a:bodyPr/>
        <a:lstStyle/>
        <a:p>
          <a:endParaRPr lang="en-US"/>
        </a:p>
      </dgm:t>
    </dgm:pt>
    <dgm:pt modelId="{259D27BA-33A8-4362-BB0B-0844C45FE7FD}" type="sibTrans" cxnId="{52A82B76-1354-4AF6-A9EB-A9492FDAB63E}">
      <dgm:prSet/>
      <dgm:spPr/>
      <dgm:t>
        <a:bodyPr/>
        <a:lstStyle/>
        <a:p>
          <a:endParaRPr lang="en-US"/>
        </a:p>
      </dgm:t>
    </dgm:pt>
    <dgm:pt modelId="{208641A4-1996-4E99-8969-DC3FBB45C549}">
      <dgm:prSet phldrT="[Text]"/>
      <dgm:spPr>
        <a:solidFill>
          <a:srgbClr val="00B050"/>
        </a:solidFill>
      </dgm:spPr>
      <dgm:t>
        <a:bodyPr/>
        <a:lstStyle/>
        <a:p>
          <a:r>
            <a:rPr lang="en-US" b="1" dirty="0" smtClean="0"/>
            <a:t>443:</a:t>
          </a:r>
          <a:r>
            <a:rPr lang="en-US" dirty="0" smtClean="0"/>
            <a:t> All outbound communication with the Application Proxy service.</a:t>
          </a:r>
          <a:endParaRPr lang="en-US" dirty="0"/>
        </a:p>
      </dgm:t>
    </dgm:pt>
    <dgm:pt modelId="{98BD52AA-6E24-4D7D-8CEA-39C467F0109E}" type="parTrans" cxnId="{8EE87C1D-9758-4A08-A3D7-962B78B0FC75}">
      <dgm:prSet/>
      <dgm:spPr/>
      <dgm:t>
        <a:bodyPr/>
        <a:lstStyle/>
        <a:p>
          <a:endParaRPr lang="en-US"/>
        </a:p>
      </dgm:t>
    </dgm:pt>
    <dgm:pt modelId="{4029A7F6-55C2-473A-A7E0-0C04E2E012A3}" type="sibTrans" cxnId="{8EE87C1D-9758-4A08-A3D7-962B78B0FC75}">
      <dgm:prSet/>
      <dgm:spPr/>
      <dgm:t>
        <a:bodyPr/>
        <a:lstStyle/>
        <a:p>
          <a:endParaRPr lang="en-US"/>
        </a:p>
      </dgm:t>
    </dgm:pt>
    <dgm:pt modelId="{80621A9F-7452-4AD7-BB1D-D493AE3717E4}">
      <dgm:prSet/>
      <dgm:spPr>
        <a:solidFill>
          <a:schemeClr val="bg1">
            <a:lumMod val="50000"/>
          </a:schemeClr>
        </a:solidFill>
      </dgm:spPr>
      <dgm:t>
        <a:bodyPr/>
        <a:lstStyle/>
        <a:p>
          <a:endParaRPr lang="en-US" dirty="0" smtClean="0"/>
        </a:p>
      </dgm:t>
    </dgm:pt>
    <dgm:pt modelId="{5EB1FA60-6FF4-49B7-AB3E-FCCDB8A1D0D9}" type="parTrans" cxnId="{5B53DFF8-E03C-456B-A29C-473E1AAC2C64}">
      <dgm:prSet/>
      <dgm:spPr/>
      <dgm:t>
        <a:bodyPr/>
        <a:lstStyle/>
        <a:p>
          <a:endParaRPr lang="en-US"/>
        </a:p>
      </dgm:t>
    </dgm:pt>
    <dgm:pt modelId="{A4F514A2-C02F-4187-AB56-46AAD428813C}" type="sibTrans" cxnId="{5B53DFF8-E03C-456B-A29C-473E1AAC2C64}">
      <dgm:prSet/>
      <dgm:spPr/>
      <dgm:t>
        <a:bodyPr/>
        <a:lstStyle/>
        <a:p>
          <a:endParaRPr lang="en-US"/>
        </a:p>
      </dgm:t>
    </dgm:pt>
    <dgm:pt modelId="{CDE15464-7359-4220-877F-0E5633707BF7}">
      <dgm:prSet/>
      <dgm:spPr>
        <a:solidFill>
          <a:schemeClr val="bg1">
            <a:lumMod val="50000"/>
          </a:schemeClr>
        </a:solidFill>
      </dgm:spPr>
      <dgm:t>
        <a:bodyPr/>
        <a:lstStyle/>
        <a:p>
          <a:r>
            <a:rPr lang="en-US" dirty="0" smtClean="0"/>
            <a:t>A server running Windows Server 2012 R2 or 2016 on which Application Proxy connector can be installed.</a:t>
          </a:r>
        </a:p>
      </dgm:t>
    </dgm:pt>
    <dgm:pt modelId="{309D49DD-5D17-4F7A-9DC6-08F47BD27F95}" type="parTrans" cxnId="{63629E3D-6D32-48C8-AFFC-952BB24E3F33}">
      <dgm:prSet/>
      <dgm:spPr/>
      <dgm:t>
        <a:bodyPr/>
        <a:lstStyle/>
        <a:p>
          <a:endParaRPr lang="en-US"/>
        </a:p>
      </dgm:t>
    </dgm:pt>
    <dgm:pt modelId="{B7292FC2-BDE5-46DC-938F-A840D0458473}" type="sibTrans" cxnId="{63629E3D-6D32-48C8-AFFC-952BB24E3F33}">
      <dgm:prSet/>
      <dgm:spPr/>
      <dgm:t>
        <a:bodyPr/>
        <a:lstStyle/>
        <a:p>
          <a:endParaRPr lang="en-US"/>
        </a:p>
      </dgm:t>
    </dgm:pt>
    <dgm:pt modelId="{77A78E84-2B6B-43D3-985C-6BE0C4BAD851}">
      <dgm:prSet phldrT="[Text]"/>
      <dgm:spPr>
        <a:solidFill>
          <a:schemeClr val="accent2"/>
        </a:solidFill>
      </dgm:spPr>
      <dgm:t>
        <a:bodyPr/>
        <a:lstStyle/>
        <a:p>
          <a:endParaRPr lang="en-US" dirty="0"/>
        </a:p>
      </dgm:t>
    </dgm:pt>
    <dgm:pt modelId="{C0A42715-4B81-4167-8768-AEF1B07F93F5}" type="parTrans" cxnId="{A37E56E0-CDC4-40C0-987B-8F85EAC5EF4F}">
      <dgm:prSet/>
      <dgm:spPr/>
      <dgm:t>
        <a:bodyPr/>
        <a:lstStyle/>
        <a:p>
          <a:endParaRPr lang="en-US"/>
        </a:p>
      </dgm:t>
    </dgm:pt>
    <dgm:pt modelId="{B54EA3B0-21E2-46E1-A45D-038A9E2D8436}" type="sibTrans" cxnId="{A37E56E0-CDC4-40C0-987B-8F85EAC5EF4F}">
      <dgm:prSet/>
      <dgm:spPr/>
      <dgm:t>
        <a:bodyPr/>
        <a:lstStyle/>
        <a:p>
          <a:endParaRPr lang="en-US"/>
        </a:p>
      </dgm:t>
    </dgm:pt>
    <dgm:pt modelId="{28259ED5-C4F1-45C9-8EEB-D377E7F51828}">
      <dgm:prSet phldrT="[Text]"/>
      <dgm:spPr/>
      <dgm:t>
        <a:bodyPr/>
        <a:lstStyle/>
        <a:p>
          <a:r>
            <a:rPr lang="en-US" dirty="0" smtClean="0"/>
            <a:t>URL Access</a:t>
          </a:r>
          <a:endParaRPr lang="en-US" dirty="0"/>
        </a:p>
      </dgm:t>
    </dgm:pt>
    <dgm:pt modelId="{19BAF6B4-0A25-4D2D-9334-B6F9D3B4957B}" type="parTrans" cxnId="{746BAE48-DCD5-43D6-8C37-3DE419E9E933}">
      <dgm:prSet/>
      <dgm:spPr/>
      <dgm:t>
        <a:bodyPr/>
        <a:lstStyle/>
        <a:p>
          <a:endParaRPr lang="en-US"/>
        </a:p>
      </dgm:t>
    </dgm:pt>
    <dgm:pt modelId="{F9E3D9BA-CE65-4A4C-8DAE-A5CB213ABE51}" type="sibTrans" cxnId="{746BAE48-DCD5-43D6-8C37-3DE419E9E933}">
      <dgm:prSet/>
      <dgm:spPr/>
      <dgm:t>
        <a:bodyPr/>
        <a:lstStyle/>
        <a:p>
          <a:endParaRPr lang="en-US"/>
        </a:p>
      </dgm:t>
    </dgm:pt>
    <dgm:pt modelId="{98600274-3561-4AD7-81F6-D7CFCFA116B2}">
      <dgm:prSet phldrT="[Text]"/>
      <dgm:spPr/>
      <dgm:t>
        <a:bodyPr/>
        <a:lstStyle/>
        <a:p>
          <a:r>
            <a:rPr lang="en-US" dirty="0" smtClean="0"/>
            <a:t>Access to the following URLs are needed for verifying certificates:</a:t>
          </a:r>
          <a:endParaRPr lang="en-US" dirty="0"/>
        </a:p>
      </dgm:t>
    </dgm:pt>
    <dgm:pt modelId="{EA2750EE-2AF5-46AC-8426-A8ECEB1FEC65}" type="parTrans" cxnId="{7AB974BC-9743-432F-91FE-F8DF561607C6}">
      <dgm:prSet/>
      <dgm:spPr/>
      <dgm:t>
        <a:bodyPr/>
        <a:lstStyle/>
        <a:p>
          <a:endParaRPr lang="en-US"/>
        </a:p>
      </dgm:t>
    </dgm:pt>
    <dgm:pt modelId="{11D562B9-B281-47A3-A3F2-140A8C4E324A}" type="sibTrans" cxnId="{7AB974BC-9743-432F-91FE-F8DF561607C6}">
      <dgm:prSet/>
      <dgm:spPr/>
      <dgm:t>
        <a:bodyPr/>
        <a:lstStyle/>
        <a:p>
          <a:endParaRPr lang="en-US"/>
        </a:p>
      </dgm:t>
    </dgm:pt>
    <dgm:pt modelId="{FAF8D730-53CF-4507-A3D0-FDE18E4A274F}">
      <dgm:prSet phldrT="[Text]"/>
      <dgm:spPr/>
      <dgm:t>
        <a:bodyPr/>
        <a:lstStyle/>
        <a:p>
          <a:r>
            <a:rPr lang="en-US" b="0" dirty="0" smtClean="0"/>
            <a:t>mscrl.microsoft.com:80</a:t>
          </a:r>
          <a:endParaRPr lang="en-US" b="0" dirty="0"/>
        </a:p>
      </dgm:t>
    </dgm:pt>
    <dgm:pt modelId="{35D45602-84FC-439C-8EDE-63F252DC1285}" type="parTrans" cxnId="{856D0450-D773-4553-88BF-E4217DC56894}">
      <dgm:prSet/>
      <dgm:spPr/>
      <dgm:t>
        <a:bodyPr/>
        <a:lstStyle/>
        <a:p>
          <a:endParaRPr lang="en-US"/>
        </a:p>
      </dgm:t>
    </dgm:pt>
    <dgm:pt modelId="{E01472A8-4590-465D-931B-C18D0C998E4B}" type="sibTrans" cxnId="{856D0450-D773-4553-88BF-E4217DC56894}">
      <dgm:prSet/>
      <dgm:spPr/>
      <dgm:t>
        <a:bodyPr/>
        <a:lstStyle/>
        <a:p>
          <a:endParaRPr lang="en-US"/>
        </a:p>
      </dgm:t>
    </dgm:pt>
    <dgm:pt modelId="{CDE04DCA-5FBA-45DE-894B-759F6A613A6C}">
      <dgm:prSet/>
      <dgm:spPr/>
      <dgm:t>
        <a:bodyPr/>
        <a:lstStyle/>
        <a:p>
          <a:r>
            <a:rPr lang="en-US" b="0" dirty="0" smtClean="0"/>
            <a:t>crl.microsoft.com:80</a:t>
          </a:r>
          <a:endParaRPr lang="en-US" b="0" dirty="0"/>
        </a:p>
      </dgm:t>
    </dgm:pt>
    <dgm:pt modelId="{3BF2FE0C-FA71-4FBE-A776-7AF379D04D18}" type="parTrans" cxnId="{07DA49CC-3AAC-4470-9AD2-3F51B5C782DB}">
      <dgm:prSet/>
      <dgm:spPr/>
      <dgm:t>
        <a:bodyPr/>
        <a:lstStyle/>
        <a:p>
          <a:endParaRPr lang="en-US"/>
        </a:p>
      </dgm:t>
    </dgm:pt>
    <dgm:pt modelId="{FFA52EAA-6810-4D42-A754-2B8025AED244}" type="sibTrans" cxnId="{07DA49CC-3AAC-4470-9AD2-3F51B5C782DB}">
      <dgm:prSet/>
      <dgm:spPr/>
      <dgm:t>
        <a:bodyPr/>
        <a:lstStyle/>
        <a:p>
          <a:endParaRPr lang="en-US"/>
        </a:p>
      </dgm:t>
    </dgm:pt>
    <dgm:pt modelId="{E0DB5E6E-9466-4696-BBFD-36AB7654563A}">
      <dgm:prSet/>
      <dgm:spPr/>
      <dgm:t>
        <a:bodyPr/>
        <a:lstStyle/>
        <a:p>
          <a:r>
            <a:rPr lang="en-US" b="0" dirty="0" smtClean="0"/>
            <a:t>ocsp.msocsp.com:80</a:t>
          </a:r>
          <a:endParaRPr lang="en-US" b="0" dirty="0"/>
        </a:p>
      </dgm:t>
    </dgm:pt>
    <dgm:pt modelId="{CE14283E-E342-4E55-AC0F-46062A859E5A}" type="parTrans" cxnId="{FBAE2E42-A76E-496E-8418-02AF8643A829}">
      <dgm:prSet/>
      <dgm:spPr/>
      <dgm:t>
        <a:bodyPr/>
        <a:lstStyle/>
        <a:p>
          <a:endParaRPr lang="en-US"/>
        </a:p>
      </dgm:t>
    </dgm:pt>
    <dgm:pt modelId="{BB3BBE7E-5FF6-4CFF-A857-4B60BF3C4ABA}" type="sibTrans" cxnId="{FBAE2E42-A76E-496E-8418-02AF8643A829}">
      <dgm:prSet/>
      <dgm:spPr/>
      <dgm:t>
        <a:bodyPr/>
        <a:lstStyle/>
        <a:p>
          <a:endParaRPr lang="en-US"/>
        </a:p>
      </dgm:t>
    </dgm:pt>
    <dgm:pt modelId="{3CBD52F8-8788-46D4-86EC-4BAC3967618E}">
      <dgm:prSet/>
      <dgm:spPr/>
      <dgm:t>
        <a:bodyPr/>
        <a:lstStyle/>
        <a:p>
          <a:r>
            <a:rPr lang="en-US" b="0" dirty="0" smtClean="0"/>
            <a:t>www.microsoft.com:80</a:t>
          </a:r>
        </a:p>
      </dgm:t>
    </dgm:pt>
    <dgm:pt modelId="{E516507E-318E-48B3-A85C-8AD5E803CEDB}" type="parTrans" cxnId="{4EB25953-91B6-4B6D-A73E-49EBED351612}">
      <dgm:prSet/>
      <dgm:spPr/>
      <dgm:t>
        <a:bodyPr/>
        <a:lstStyle/>
        <a:p>
          <a:endParaRPr lang="en-US"/>
        </a:p>
      </dgm:t>
    </dgm:pt>
    <dgm:pt modelId="{F7566B56-6918-497F-917E-B7118F3EF644}" type="sibTrans" cxnId="{4EB25953-91B6-4B6D-A73E-49EBED351612}">
      <dgm:prSet/>
      <dgm:spPr/>
      <dgm:t>
        <a:bodyPr/>
        <a:lstStyle/>
        <a:p>
          <a:endParaRPr lang="en-US"/>
        </a:p>
      </dgm:t>
    </dgm:pt>
    <dgm:pt modelId="{F3DF0230-E0DD-428A-A266-B3B1FBA1547C}">
      <dgm:prSet/>
      <dgm:spPr/>
      <dgm:t>
        <a:bodyPr/>
        <a:lstStyle/>
        <a:p>
          <a:endParaRPr lang="en-US" b="0" dirty="0" smtClean="0"/>
        </a:p>
      </dgm:t>
    </dgm:pt>
    <dgm:pt modelId="{689CE746-DECC-4787-9819-5F5F03898360}" type="parTrans" cxnId="{490A1108-296A-440E-9228-514D08DEBC86}">
      <dgm:prSet/>
      <dgm:spPr/>
      <dgm:t>
        <a:bodyPr/>
        <a:lstStyle/>
        <a:p>
          <a:endParaRPr lang="en-US"/>
        </a:p>
      </dgm:t>
    </dgm:pt>
    <dgm:pt modelId="{6BC425ED-E40B-4DD1-B1EA-55245EDD51A0}" type="sibTrans" cxnId="{490A1108-296A-440E-9228-514D08DEBC86}">
      <dgm:prSet/>
      <dgm:spPr/>
      <dgm:t>
        <a:bodyPr/>
        <a:lstStyle/>
        <a:p>
          <a:endParaRPr lang="en-US"/>
        </a:p>
      </dgm:t>
    </dgm:pt>
    <dgm:pt modelId="{8DF5C86A-6482-4306-9C32-8D21317BF09E}">
      <dgm:prSet/>
      <dgm:spPr/>
      <dgm:t>
        <a:bodyPr/>
        <a:lstStyle/>
        <a:p>
          <a:endParaRPr lang="en-US" b="0" dirty="0" smtClean="0"/>
        </a:p>
      </dgm:t>
    </dgm:pt>
    <dgm:pt modelId="{6E4357B3-1360-4871-83B4-4C72B962A857}" type="parTrans" cxnId="{5C100B35-1BF2-4A3F-9B2D-01CFDA2BEAD9}">
      <dgm:prSet/>
      <dgm:spPr/>
      <dgm:t>
        <a:bodyPr/>
        <a:lstStyle/>
        <a:p>
          <a:endParaRPr lang="en-US"/>
        </a:p>
      </dgm:t>
    </dgm:pt>
    <dgm:pt modelId="{968DF980-A9A3-4BFF-81A1-42A109A4B834}" type="sibTrans" cxnId="{5C100B35-1BF2-4A3F-9B2D-01CFDA2BEAD9}">
      <dgm:prSet/>
      <dgm:spPr/>
      <dgm:t>
        <a:bodyPr/>
        <a:lstStyle/>
        <a:p>
          <a:endParaRPr lang="en-US"/>
        </a:p>
      </dgm:t>
    </dgm:pt>
    <dgm:pt modelId="{02ADDE3F-32F5-453C-A3EF-ECA3D3D3B677}">
      <dgm:prSet/>
      <dgm:spPr/>
      <dgm:t>
        <a:bodyPr/>
        <a:lstStyle/>
        <a:p>
          <a:endParaRPr lang="en-US" b="0" dirty="0" smtClean="0"/>
        </a:p>
      </dgm:t>
    </dgm:pt>
    <dgm:pt modelId="{A2E2448C-3ACD-43FA-8BA6-040027315968}" type="parTrans" cxnId="{5714AD18-EE0D-4362-A517-F5FD5D2C40FD}">
      <dgm:prSet/>
      <dgm:spPr/>
      <dgm:t>
        <a:bodyPr/>
        <a:lstStyle/>
        <a:p>
          <a:endParaRPr lang="en-US"/>
        </a:p>
      </dgm:t>
    </dgm:pt>
    <dgm:pt modelId="{40066458-6E20-4575-B8F0-D99FD4F7E1AF}" type="sibTrans" cxnId="{5714AD18-EE0D-4362-A517-F5FD5D2C40FD}">
      <dgm:prSet/>
      <dgm:spPr/>
      <dgm:t>
        <a:bodyPr/>
        <a:lstStyle/>
        <a:p>
          <a:endParaRPr lang="en-US"/>
        </a:p>
      </dgm:t>
    </dgm:pt>
    <dgm:pt modelId="{265E8273-B4F2-4B75-8ADF-590EC2EEA947}">
      <dgm:prSet/>
      <dgm:spPr/>
      <dgm:t>
        <a:bodyPr/>
        <a:lstStyle/>
        <a:p>
          <a:r>
            <a:rPr lang="en-US" dirty="0" smtClean="0"/>
            <a:t>Access to </a:t>
          </a:r>
          <a:r>
            <a:rPr lang="en-US" b="1" dirty="0" smtClean="0"/>
            <a:t>login.windows.net</a:t>
          </a:r>
          <a:r>
            <a:rPr lang="en-US" dirty="0" smtClean="0"/>
            <a:t> and </a:t>
          </a:r>
          <a:r>
            <a:rPr lang="en-US" b="1" dirty="0" smtClean="0"/>
            <a:t>login.microsoftonline.com</a:t>
          </a:r>
          <a:r>
            <a:rPr lang="en-US" dirty="0" smtClean="0"/>
            <a:t> for the registration process of connector.</a:t>
          </a:r>
          <a:endParaRPr lang="en-US" b="0" dirty="0" smtClean="0"/>
        </a:p>
      </dgm:t>
    </dgm:pt>
    <dgm:pt modelId="{E99C351B-D764-4E45-948B-9B6D1C190253}" type="parTrans" cxnId="{B98F1711-5C83-4837-80D4-F45B1557838C}">
      <dgm:prSet/>
      <dgm:spPr/>
      <dgm:t>
        <a:bodyPr/>
        <a:lstStyle/>
        <a:p>
          <a:endParaRPr lang="en-US"/>
        </a:p>
      </dgm:t>
    </dgm:pt>
    <dgm:pt modelId="{18BFD19B-2C43-41CE-948C-48F060D0BB0F}" type="sibTrans" cxnId="{B98F1711-5C83-4837-80D4-F45B1557838C}">
      <dgm:prSet/>
      <dgm:spPr/>
      <dgm:t>
        <a:bodyPr/>
        <a:lstStyle/>
        <a:p>
          <a:endParaRPr lang="en-US"/>
        </a:p>
      </dgm:t>
    </dgm:pt>
    <dgm:pt modelId="{1B65B473-F0AF-4389-A7D9-198C4ABE28CC}">
      <dgm:prSet phldrT="[Text]"/>
      <dgm:spPr>
        <a:solidFill>
          <a:schemeClr val="accent2"/>
        </a:solidFill>
      </dgm:spPr>
      <dgm:t>
        <a:bodyPr/>
        <a:lstStyle/>
        <a:p>
          <a:r>
            <a:rPr lang="en-US" dirty="0" smtClean="0"/>
            <a:t>If DNS whitelisting is supported then connections to </a:t>
          </a:r>
          <a:r>
            <a:rPr lang="en-US" b="1" i="0" dirty="0" smtClean="0"/>
            <a:t>msappproxy.net &amp; servicebus.windows.net </a:t>
          </a:r>
          <a:r>
            <a:rPr lang="en-US" b="0" i="0" dirty="0" smtClean="0"/>
            <a:t>should be whitelisted.</a:t>
          </a:r>
          <a:endParaRPr lang="en-US" b="1" dirty="0"/>
        </a:p>
      </dgm:t>
    </dgm:pt>
    <dgm:pt modelId="{C3632CF5-C637-4FB9-803D-576019371F0D}" type="parTrans" cxnId="{A0452022-44FC-40F3-978A-74D8785D546F}">
      <dgm:prSet/>
      <dgm:spPr/>
    </dgm:pt>
    <dgm:pt modelId="{4550B9E1-FB7F-4E41-8D91-63203299E185}" type="sibTrans" cxnId="{A0452022-44FC-40F3-978A-74D8785D546F}">
      <dgm:prSet/>
      <dgm:spPr/>
    </dgm:pt>
    <dgm:pt modelId="{99040561-134C-4AC4-A60C-EB2F9474D036}">
      <dgm:prSet phldrT="[Text]"/>
      <dgm:spPr>
        <a:solidFill>
          <a:srgbClr val="002060"/>
        </a:solidFill>
      </dgm:spPr>
      <dgm:t>
        <a:bodyPr/>
        <a:lstStyle/>
        <a:p>
          <a:r>
            <a:rPr lang="en-US" dirty="0" smtClean="0"/>
            <a:t>Apps Supported</a:t>
          </a:r>
          <a:endParaRPr lang="en-US" dirty="0"/>
        </a:p>
      </dgm:t>
    </dgm:pt>
    <dgm:pt modelId="{4DD5A722-9093-417D-8548-C85980D35598}" type="parTrans" cxnId="{AE270882-555A-4E84-82EA-1EE997692AE1}">
      <dgm:prSet/>
      <dgm:spPr/>
      <dgm:t>
        <a:bodyPr/>
        <a:lstStyle/>
        <a:p>
          <a:endParaRPr lang="en-US"/>
        </a:p>
      </dgm:t>
    </dgm:pt>
    <dgm:pt modelId="{9EE0AC75-66C6-42F8-A438-703716FCB6CA}" type="sibTrans" cxnId="{AE270882-555A-4E84-82EA-1EE997692AE1}">
      <dgm:prSet/>
      <dgm:spPr/>
      <dgm:t>
        <a:bodyPr/>
        <a:lstStyle/>
        <a:p>
          <a:endParaRPr lang="en-US"/>
        </a:p>
      </dgm:t>
    </dgm:pt>
    <dgm:pt modelId="{11C7CB2B-1235-4F83-9DEF-3293FC9BA47D}">
      <dgm:prSet/>
      <dgm:spPr>
        <a:solidFill>
          <a:srgbClr val="002060"/>
        </a:solidFill>
      </dgm:spPr>
      <dgm:t>
        <a:bodyPr/>
        <a:lstStyle/>
        <a:p>
          <a:endParaRPr lang="en-US" b="0" dirty="0" smtClean="0"/>
        </a:p>
      </dgm:t>
    </dgm:pt>
    <dgm:pt modelId="{D14E3661-64FB-4037-AFA5-2FEA4DBAE24E}" type="parTrans" cxnId="{CD483C01-47F7-4FC6-8D71-BC3F9879AB19}">
      <dgm:prSet/>
      <dgm:spPr/>
      <dgm:t>
        <a:bodyPr/>
        <a:lstStyle/>
        <a:p>
          <a:endParaRPr lang="en-US"/>
        </a:p>
      </dgm:t>
    </dgm:pt>
    <dgm:pt modelId="{28D400B6-70BE-42DB-9C8B-5D68C3E26F6D}" type="sibTrans" cxnId="{CD483C01-47F7-4FC6-8D71-BC3F9879AB19}">
      <dgm:prSet/>
      <dgm:spPr/>
      <dgm:t>
        <a:bodyPr/>
        <a:lstStyle/>
        <a:p>
          <a:endParaRPr lang="en-US"/>
        </a:p>
      </dgm:t>
    </dgm:pt>
    <dgm:pt modelId="{A64A16F0-8F16-455D-8077-B80067F5E085}">
      <dgm:prSet/>
      <dgm:spPr>
        <a:solidFill>
          <a:srgbClr val="002060"/>
        </a:solidFill>
      </dgm:spPr>
      <dgm:t>
        <a:bodyPr/>
        <a:lstStyle/>
        <a:p>
          <a:endParaRPr lang="en-US" b="0" dirty="0" smtClean="0"/>
        </a:p>
      </dgm:t>
    </dgm:pt>
    <dgm:pt modelId="{FACA3A51-7043-4FCD-9242-64F1204A04C5}" type="parTrans" cxnId="{E70E4C18-C971-49B8-867D-4233C6A929D1}">
      <dgm:prSet/>
      <dgm:spPr/>
      <dgm:t>
        <a:bodyPr/>
        <a:lstStyle/>
        <a:p>
          <a:endParaRPr lang="en-US"/>
        </a:p>
      </dgm:t>
    </dgm:pt>
    <dgm:pt modelId="{4936E8F8-238D-48C0-A76E-D1628DA31BBC}" type="sibTrans" cxnId="{E70E4C18-C971-49B8-867D-4233C6A929D1}">
      <dgm:prSet/>
      <dgm:spPr/>
      <dgm:t>
        <a:bodyPr/>
        <a:lstStyle/>
        <a:p>
          <a:endParaRPr lang="en-US"/>
        </a:p>
      </dgm:t>
    </dgm:pt>
    <dgm:pt modelId="{FEDA0071-6050-49CC-ACCB-4E8CE0058894}">
      <dgm:prSet/>
      <dgm:spPr>
        <a:solidFill>
          <a:srgbClr val="002060"/>
        </a:solidFill>
      </dgm:spPr>
      <dgm:t>
        <a:bodyPr/>
        <a:lstStyle/>
        <a:p>
          <a:endParaRPr lang="en-US" b="0" dirty="0" smtClean="0"/>
        </a:p>
      </dgm:t>
    </dgm:pt>
    <dgm:pt modelId="{27B5B5ED-C8F2-4211-9228-0047500A9522}" type="parTrans" cxnId="{E5533402-ED0F-48A7-B658-7079746C92E2}">
      <dgm:prSet/>
      <dgm:spPr/>
      <dgm:t>
        <a:bodyPr/>
        <a:lstStyle/>
        <a:p>
          <a:endParaRPr lang="en-US"/>
        </a:p>
      </dgm:t>
    </dgm:pt>
    <dgm:pt modelId="{CB32ED2F-4D4D-483B-84C7-47B46D7E952D}" type="sibTrans" cxnId="{E5533402-ED0F-48A7-B658-7079746C92E2}">
      <dgm:prSet/>
      <dgm:spPr/>
      <dgm:t>
        <a:bodyPr/>
        <a:lstStyle/>
        <a:p>
          <a:endParaRPr lang="en-US"/>
        </a:p>
      </dgm:t>
    </dgm:pt>
    <dgm:pt modelId="{D2141014-A95B-40E5-BE27-90163A95D4A1}">
      <dgm:prSet phldrT="[Text]"/>
      <dgm:spPr>
        <a:solidFill>
          <a:srgbClr val="002060"/>
        </a:solidFill>
      </dgm:spPr>
      <dgm:t>
        <a:bodyPr/>
        <a:lstStyle/>
        <a:p>
          <a:r>
            <a:rPr lang="en-US" dirty="0" smtClean="0"/>
            <a:t>Web apps which uses Integrated Windows Authentication.</a:t>
          </a:r>
          <a:endParaRPr lang="en-US" dirty="0"/>
        </a:p>
      </dgm:t>
    </dgm:pt>
    <dgm:pt modelId="{D4CEC51C-19EA-46A5-BC35-9AA37C9E8018}" type="sibTrans" cxnId="{33A9B4F8-75E9-4923-BF2E-4F4BFDDC776C}">
      <dgm:prSet/>
      <dgm:spPr/>
      <dgm:t>
        <a:bodyPr/>
        <a:lstStyle/>
        <a:p>
          <a:endParaRPr lang="en-US"/>
        </a:p>
      </dgm:t>
    </dgm:pt>
    <dgm:pt modelId="{6E184BBA-4A84-487E-95C5-0F367DD972E8}" type="parTrans" cxnId="{33A9B4F8-75E9-4923-BF2E-4F4BFDDC776C}">
      <dgm:prSet/>
      <dgm:spPr/>
      <dgm:t>
        <a:bodyPr/>
        <a:lstStyle/>
        <a:p>
          <a:endParaRPr lang="en-US"/>
        </a:p>
      </dgm:t>
    </dgm:pt>
    <dgm:pt modelId="{85D4B796-46FE-4CFB-8BCD-920BA3E94884}">
      <dgm:prSet phldrT="[Text]"/>
      <dgm:spPr>
        <a:solidFill>
          <a:srgbClr val="002060"/>
        </a:solidFill>
      </dgm:spPr>
      <dgm:t>
        <a:bodyPr/>
        <a:lstStyle/>
        <a:p>
          <a:r>
            <a:rPr lang="en-US" dirty="0" smtClean="0"/>
            <a:t>Web applications which uses form based or header-based applications.</a:t>
          </a:r>
          <a:endParaRPr lang="en-US" dirty="0"/>
        </a:p>
      </dgm:t>
    </dgm:pt>
    <dgm:pt modelId="{5F12B89E-26A9-4491-B3C6-ECCB19B6F684}" type="parTrans" cxnId="{029BD581-0D7F-4727-B8F8-4802FB6C9172}">
      <dgm:prSet/>
      <dgm:spPr/>
    </dgm:pt>
    <dgm:pt modelId="{B4BEAEBF-AA2B-4F5F-A030-0326F3C38CA4}" type="sibTrans" cxnId="{029BD581-0D7F-4727-B8F8-4802FB6C9172}">
      <dgm:prSet/>
      <dgm:spPr/>
    </dgm:pt>
    <dgm:pt modelId="{46A46F32-7484-48EC-A587-16E1C92189F2}">
      <dgm:prSet phldrT="[Text]"/>
      <dgm:spPr>
        <a:solidFill>
          <a:srgbClr val="002060"/>
        </a:solidFill>
      </dgm:spPr>
      <dgm:t>
        <a:bodyPr/>
        <a:lstStyle/>
        <a:p>
          <a:r>
            <a:rPr lang="en-US" dirty="0" smtClean="0"/>
            <a:t>Web APIs that we want to expose to rich applications on different devices. </a:t>
          </a:r>
          <a:endParaRPr lang="en-US" dirty="0"/>
        </a:p>
      </dgm:t>
    </dgm:pt>
    <dgm:pt modelId="{C6986141-39B0-4BFC-A620-9E9736A40C40}" type="parTrans" cxnId="{3A5F0EF3-43EC-4A9D-999F-C5B39080E029}">
      <dgm:prSet/>
      <dgm:spPr/>
    </dgm:pt>
    <dgm:pt modelId="{7299AD37-8C3E-4613-A885-D1D18DDD1B69}" type="sibTrans" cxnId="{3A5F0EF3-43EC-4A9D-999F-C5B39080E029}">
      <dgm:prSet/>
      <dgm:spPr/>
    </dgm:pt>
    <dgm:pt modelId="{BCDB5EEC-D0EF-480C-99AD-30C6B8DF49B2}">
      <dgm:prSet phldrT="[Text]"/>
      <dgm:spPr>
        <a:solidFill>
          <a:srgbClr val="002060"/>
        </a:solidFill>
      </dgm:spPr>
      <dgm:t>
        <a:bodyPr/>
        <a:lstStyle/>
        <a:p>
          <a:r>
            <a:rPr lang="en-US" dirty="0" smtClean="0"/>
            <a:t>Apps hosted behind a remote desktop gateway.</a:t>
          </a:r>
          <a:endParaRPr lang="en-US" dirty="0"/>
        </a:p>
      </dgm:t>
    </dgm:pt>
    <dgm:pt modelId="{CF7A58EB-D3BD-47F1-8930-9455FD2B9C87}" type="parTrans" cxnId="{B44AF273-C1AC-4468-AEDF-635739A3F35B}">
      <dgm:prSet/>
      <dgm:spPr/>
    </dgm:pt>
    <dgm:pt modelId="{FAFA95FC-8F57-428A-9126-BA6E2DC9B975}" type="sibTrans" cxnId="{B44AF273-C1AC-4468-AEDF-635739A3F35B}">
      <dgm:prSet/>
      <dgm:spPr/>
    </dgm:pt>
    <dgm:pt modelId="{6327AC3A-A601-4619-BC17-030477B84B41}">
      <dgm:prSet phldrT="[Text]"/>
      <dgm:spPr>
        <a:solidFill>
          <a:srgbClr val="002060"/>
        </a:solidFill>
      </dgm:spPr>
      <dgm:t>
        <a:bodyPr/>
        <a:lstStyle/>
        <a:p>
          <a:r>
            <a:rPr lang="en-US" dirty="0" smtClean="0"/>
            <a:t>Rich client apps which are integrated with ADAL.</a:t>
          </a:r>
          <a:endParaRPr lang="en-US" dirty="0"/>
        </a:p>
      </dgm:t>
    </dgm:pt>
    <dgm:pt modelId="{D37A981F-6336-4DE9-B2A8-2C3E9ACAA74E}" type="parTrans" cxnId="{78A8EB17-4A1C-40D1-88D7-FDECD4F27A70}">
      <dgm:prSet/>
      <dgm:spPr/>
    </dgm:pt>
    <dgm:pt modelId="{06C0B809-9563-44EB-989C-AEDEF367A905}" type="sibTrans" cxnId="{78A8EB17-4A1C-40D1-88D7-FDECD4F27A70}">
      <dgm:prSet/>
      <dgm:spPr/>
    </dgm:pt>
    <dgm:pt modelId="{BCFAA464-AFEF-4336-BDCB-E7F1959EFC7D}">
      <dgm:prSet phldrT="[Text]"/>
      <dgm:spPr>
        <a:solidFill>
          <a:schemeClr val="bg1">
            <a:lumMod val="50000"/>
          </a:schemeClr>
        </a:solidFill>
      </dgm:spPr>
      <dgm:t>
        <a:bodyPr/>
        <a:lstStyle/>
        <a:p>
          <a:endParaRPr lang="en-US" dirty="0"/>
        </a:p>
      </dgm:t>
    </dgm:pt>
    <dgm:pt modelId="{6F3F0304-9ED3-4B5F-A1DE-342044CA035B}" type="parTrans" cxnId="{113279E3-718D-4859-92A6-E22D9A71CDC1}">
      <dgm:prSet/>
      <dgm:spPr/>
    </dgm:pt>
    <dgm:pt modelId="{4C83C8BC-CF54-4742-A733-3DFBE6822C19}" type="sibTrans" cxnId="{113279E3-718D-4859-92A6-E22D9A71CDC1}">
      <dgm:prSet/>
      <dgm:spPr/>
    </dgm:pt>
    <dgm:pt modelId="{EEA6522D-4F44-4CAB-AEC5-E14B5EFA7971}">
      <dgm:prSet/>
      <dgm:spPr>
        <a:solidFill>
          <a:schemeClr val="bg1">
            <a:lumMod val="50000"/>
          </a:schemeClr>
        </a:solidFill>
      </dgm:spPr>
      <dgm:t>
        <a:bodyPr/>
        <a:lstStyle/>
        <a:p>
          <a:endParaRPr lang="en-US" dirty="0" smtClean="0"/>
        </a:p>
      </dgm:t>
    </dgm:pt>
    <dgm:pt modelId="{CABB69D9-72CC-41A9-BD45-7ED13236301B}" type="parTrans" cxnId="{6EEB45FD-214A-46EE-B999-DE2E107FF0A7}">
      <dgm:prSet/>
      <dgm:spPr/>
    </dgm:pt>
    <dgm:pt modelId="{3C59BF82-ABC1-4EB2-843D-3C49E0C529EE}" type="sibTrans" cxnId="{6EEB45FD-214A-46EE-B999-DE2E107FF0A7}">
      <dgm:prSet/>
      <dgm:spPr/>
    </dgm:pt>
    <dgm:pt modelId="{18B73321-C815-40AE-AE99-D53032269777}">
      <dgm:prSet phldrT="[Text]"/>
      <dgm:spPr>
        <a:solidFill>
          <a:srgbClr val="00B050"/>
        </a:solidFill>
      </dgm:spPr>
      <dgm:t>
        <a:bodyPr/>
        <a:lstStyle/>
        <a:p>
          <a:endParaRPr lang="en-US" dirty="0"/>
        </a:p>
      </dgm:t>
    </dgm:pt>
    <dgm:pt modelId="{1EDB97D0-893E-40C3-8057-C0E0E42F9CA7}" type="parTrans" cxnId="{9534D8A4-055B-4FC9-9AEE-652B2B135FF8}">
      <dgm:prSet/>
      <dgm:spPr/>
    </dgm:pt>
    <dgm:pt modelId="{AB6AC658-397E-4BAA-A170-AD0FD3CA672F}" type="sibTrans" cxnId="{9534D8A4-055B-4FC9-9AEE-652B2B135FF8}">
      <dgm:prSet/>
      <dgm:spPr/>
    </dgm:pt>
    <dgm:pt modelId="{92D1F711-A2D1-4E3E-89CE-632BAAFA085B}">
      <dgm:prSet phldrT="[Text]"/>
      <dgm:spPr>
        <a:solidFill>
          <a:schemeClr val="accent2"/>
        </a:solidFill>
      </dgm:spPr>
      <dgm:t>
        <a:bodyPr/>
        <a:lstStyle/>
        <a:p>
          <a:endParaRPr lang="en-US" b="1" dirty="0"/>
        </a:p>
      </dgm:t>
    </dgm:pt>
    <dgm:pt modelId="{15054AA9-FEA9-4534-AB3E-E57E6C7610AA}" type="parTrans" cxnId="{549EB269-5B86-44E2-ADE1-733CD820CBCF}">
      <dgm:prSet/>
      <dgm:spPr/>
    </dgm:pt>
    <dgm:pt modelId="{874B024F-F625-451D-86B8-3F54002A2A9A}" type="sibTrans" cxnId="{549EB269-5B86-44E2-ADE1-733CD820CBCF}">
      <dgm:prSet/>
      <dgm:spPr/>
    </dgm:pt>
    <dgm:pt modelId="{4BC68F7C-00BC-469C-B529-A1F132E5E926}">
      <dgm:prSet/>
      <dgm:spPr/>
      <dgm:t>
        <a:bodyPr/>
        <a:lstStyle/>
        <a:p>
          <a:endParaRPr lang="en-US" b="0" dirty="0" smtClean="0"/>
        </a:p>
      </dgm:t>
    </dgm:pt>
    <dgm:pt modelId="{6736A232-8901-4B7A-B32D-1B7D6BA7BE62}" type="parTrans" cxnId="{8E6B69BD-B8A3-46DA-A864-CD14946DB67D}">
      <dgm:prSet/>
      <dgm:spPr/>
    </dgm:pt>
    <dgm:pt modelId="{7F399113-42E0-4C1C-A0C6-2DF31711158A}" type="sibTrans" cxnId="{8E6B69BD-B8A3-46DA-A864-CD14946DB67D}">
      <dgm:prSet/>
      <dgm:spPr/>
    </dgm:pt>
    <dgm:pt modelId="{1F17C7C6-3FF4-4741-8A83-B521B54DFEC9}" type="pres">
      <dgm:prSet presAssocID="{0730B0F3-D89E-4B18-BBB9-D83DC0E25BFB}" presName="Name0" presStyleCnt="0">
        <dgm:presLayoutVars>
          <dgm:dir/>
          <dgm:resizeHandles val="exact"/>
        </dgm:presLayoutVars>
      </dgm:prSet>
      <dgm:spPr/>
      <dgm:t>
        <a:bodyPr/>
        <a:lstStyle/>
        <a:p>
          <a:endParaRPr lang="en-US"/>
        </a:p>
      </dgm:t>
    </dgm:pt>
    <dgm:pt modelId="{0AC58F23-5C4C-4B90-93FB-D70A3B9570B4}" type="pres">
      <dgm:prSet presAssocID="{A9CFD3ED-03FD-4521-939F-C72C85FD9CCD}" presName="node" presStyleLbl="node1" presStyleIdx="0" presStyleCnt="5" custLinFactX="-3075" custLinFactNeighborX="-100000" custLinFactNeighborY="-3302">
        <dgm:presLayoutVars>
          <dgm:bulletEnabled val="1"/>
        </dgm:presLayoutVars>
      </dgm:prSet>
      <dgm:spPr/>
      <dgm:t>
        <a:bodyPr/>
        <a:lstStyle/>
        <a:p>
          <a:endParaRPr lang="en-US"/>
        </a:p>
      </dgm:t>
    </dgm:pt>
    <dgm:pt modelId="{92342ED4-F11D-4ACC-B4F6-0A20C6F6A7CE}" type="pres">
      <dgm:prSet presAssocID="{986D7289-4174-4B6B-BF61-B6076BEA3088}" presName="sibTrans" presStyleCnt="0"/>
      <dgm:spPr/>
    </dgm:pt>
    <dgm:pt modelId="{48640C2D-524D-4572-9912-A9F26BEEE1B2}" type="pres">
      <dgm:prSet presAssocID="{FF04A456-EEC6-4404-8D8D-FDD276A8F6B0}" presName="node" presStyleLbl="node1" presStyleIdx="1" presStyleCnt="5">
        <dgm:presLayoutVars>
          <dgm:bulletEnabled val="1"/>
        </dgm:presLayoutVars>
      </dgm:prSet>
      <dgm:spPr/>
      <dgm:t>
        <a:bodyPr/>
        <a:lstStyle/>
        <a:p>
          <a:endParaRPr lang="en-US"/>
        </a:p>
      </dgm:t>
    </dgm:pt>
    <dgm:pt modelId="{54458D7E-7655-4D2E-A8D3-4A8DCAEEDB30}" type="pres">
      <dgm:prSet presAssocID="{BB3692E7-64AD-48C0-A03E-DA29BE6E7DA5}" presName="sibTrans" presStyleCnt="0"/>
      <dgm:spPr/>
    </dgm:pt>
    <dgm:pt modelId="{B7C60782-5B9D-48EE-916C-09201D986C50}" type="pres">
      <dgm:prSet presAssocID="{E2F050F3-49D1-4AA3-9739-AA2B63E2E44B}" presName="node" presStyleLbl="node1" presStyleIdx="2" presStyleCnt="5">
        <dgm:presLayoutVars>
          <dgm:bulletEnabled val="1"/>
        </dgm:presLayoutVars>
      </dgm:prSet>
      <dgm:spPr/>
      <dgm:t>
        <a:bodyPr/>
        <a:lstStyle/>
        <a:p>
          <a:endParaRPr lang="en-US"/>
        </a:p>
      </dgm:t>
    </dgm:pt>
    <dgm:pt modelId="{0AAA85EE-E150-4825-9778-0F8E4465A268}" type="pres">
      <dgm:prSet presAssocID="{A639CC41-D97F-4BD5-9A32-D966A51FC54A}" presName="sibTrans" presStyleCnt="0"/>
      <dgm:spPr/>
    </dgm:pt>
    <dgm:pt modelId="{5182E3BF-3CFD-44AD-AB5B-FA6D0AA84A64}" type="pres">
      <dgm:prSet presAssocID="{28259ED5-C4F1-45C9-8EEB-D377E7F51828}" presName="node" presStyleLbl="node1" presStyleIdx="3" presStyleCnt="5">
        <dgm:presLayoutVars>
          <dgm:bulletEnabled val="1"/>
        </dgm:presLayoutVars>
      </dgm:prSet>
      <dgm:spPr/>
      <dgm:t>
        <a:bodyPr/>
        <a:lstStyle/>
        <a:p>
          <a:endParaRPr lang="en-US"/>
        </a:p>
      </dgm:t>
    </dgm:pt>
    <dgm:pt modelId="{6B1122D3-4D68-4B6B-B14A-35E06373DF97}" type="pres">
      <dgm:prSet presAssocID="{F9E3D9BA-CE65-4A4C-8DAE-A5CB213ABE51}" presName="sibTrans" presStyleCnt="0"/>
      <dgm:spPr/>
    </dgm:pt>
    <dgm:pt modelId="{FEBF75DE-1C7A-4201-927F-17FFDF64CDF3}" type="pres">
      <dgm:prSet presAssocID="{99040561-134C-4AC4-A60C-EB2F9474D036}" presName="node" presStyleLbl="node1" presStyleIdx="4" presStyleCnt="5">
        <dgm:presLayoutVars>
          <dgm:bulletEnabled val="1"/>
        </dgm:presLayoutVars>
      </dgm:prSet>
      <dgm:spPr/>
      <dgm:t>
        <a:bodyPr/>
        <a:lstStyle/>
        <a:p>
          <a:endParaRPr lang="en-US"/>
        </a:p>
      </dgm:t>
    </dgm:pt>
  </dgm:ptLst>
  <dgm:cxnLst>
    <dgm:cxn modelId="{F3E8CA74-EE4B-4212-8514-6B17BB71E783}" type="presOf" srcId="{92D1F711-A2D1-4E3E-89CE-632BAAFA085B}" destId="{B7C60782-5B9D-48EE-916C-09201D986C50}" srcOrd="0" destOrd="2" presId="urn:microsoft.com/office/officeart/2005/8/layout/hList6"/>
    <dgm:cxn modelId="{E0826D68-E508-4676-90C3-EA3B1D45407F}" srcId="{A9CFD3ED-03FD-4521-939F-C72C85FD9CCD}" destId="{422B253B-A971-4131-AB1F-CDFE0A58B864}" srcOrd="0" destOrd="0" parTransId="{2902B27B-6F0A-49FC-8CBC-04C08FD15A0B}" sibTransId="{31FE09C3-441E-421F-BD75-3559D92B2DB0}"/>
    <dgm:cxn modelId="{B44AF273-C1AC-4468-AEDF-635739A3F35B}" srcId="{99040561-134C-4AC4-A60C-EB2F9474D036}" destId="{BCDB5EEC-D0EF-480C-99AD-30C6B8DF49B2}" srcOrd="3" destOrd="0" parTransId="{CF7A58EB-D3BD-47F1-8930-9455FD2B9C87}" sibTransId="{FAFA95FC-8F57-428A-9126-BA6E2DC9B975}"/>
    <dgm:cxn modelId="{9775786B-3698-4AA8-B66C-C55622345D61}" type="presOf" srcId="{85D4B796-46FE-4CFB-8BCD-920BA3E94884}" destId="{FEBF75DE-1C7A-4201-927F-17FFDF64CDF3}" srcOrd="0" destOrd="2" presId="urn:microsoft.com/office/officeart/2005/8/layout/hList6"/>
    <dgm:cxn modelId="{14306708-C368-4EB3-9674-D234C6B12B0D}" srcId="{FF04A456-EEC6-4404-8D8D-FDD276A8F6B0}" destId="{EB38FB92-28BC-4DB3-88AC-EEEF72AF5C64}" srcOrd="0" destOrd="0" parTransId="{16A693D1-9E21-4C46-AD50-7034DE217FF2}" sibTransId="{C848CE11-D25E-4EE4-B97A-76C427A0A284}"/>
    <dgm:cxn modelId="{A2C44DD3-854E-48FB-9AE2-CE1AFDA1625F}" type="presOf" srcId="{FEDA0071-6050-49CC-ACCB-4E8CE0058894}" destId="{FEBF75DE-1C7A-4201-927F-17FFDF64CDF3}" srcOrd="0" destOrd="8" presId="urn:microsoft.com/office/officeart/2005/8/layout/hList6"/>
    <dgm:cxn modelId="{52019E5A-A7FD-41A1-B8FB-FB0BDAAD0188}" type="presOf" srcId="{3CBD52F8-8788-46D4-86EC-4BAC3967618E}" destId="{5182E3BF-3CFD-44AD-AB5B-FA6D0AA84A64}" srcOrd="0" destOrd="5" presId="urn:microsoft.com/office/officeart/2005/8/layout/hList6"/>
    <dgm:cxn modelId="{33A9B4F8-75E9-4923-BF2E-4F4BFDDC776C}" srcId="{99040561-134C-4AC4-A60C-EB2F9474D036}" destId="{D2141014-A95B-40E5-BE27-90163A95D4A1}" srcOrd="0" destOrd="0" parTransId="{6E184BBA-4A84-487E-95C5-0F367DD972E8}" sibTransId="{D4CEC51C-19EA-46A5-BC35-9AA37C9E8018}"/>
    <dgm:cxn modelId="{8EE87C1D-9758-4A08-A3D7-962B78B0FC75}" srcId="{FF04A456-EEC6-4404-8D8D-FDD276A8F6B0}" destId="{208641A4-1996-4E99-8969-DC3FBB45C549}" srcOrd="2" destOrd="0" parTransId="{98BD52AA-6E24-4D7D-8CEA-39C467F0109E}" sibTransId="{4029A7F6-55C2-473A-A7E0-0C04E2E012A3}"/>
    <dgm:cxn modelId="{A3578328-782D-443B-9651-4F9D887E729D}" type="presOf" srcId="{18B73321-C815-40AE-AE99-D53032269777}" destId="{48640C2D-524D-4572-9912-A9F26BEEE1B2}" srcOrd="0" destOrd="2" presId="urn:microsoft.com/office/officeart/2005/8/layout/hList6"/>
    <dgm:cxn modelId="{19FB27A4-0AD7-42A1-8CA1-91173FA58551}" type="presOf" srcId="{208641A4-1996-4E99-8969-DC3FBB45C549}" destId="{48640C2D-524D-4572-9912-A9F26BEEE1B2}" srcOrd="0" destOrd="3" presId="urn:microsoft.com/office/officeart/2005/8/layout/hList6"/>
    <dgm:cxn modelId="{A37E56E0-CDC4-40C0-987B-8F85EAC5EF4F}" srcId="{E2F050F3-49D1-4AA3-9739-AA2B63E2E44B}" destId="{77A78E84-2B6B-43D3-985C-6BE0C4BAD851}" srcOrd="3" destOrd="0" parTransId="{C0A42715-4B81-4167-8768-AEF1B07F93F5}" sibTransId="{B54EA3B0-21E2-46E1-A45D-038A9E2D8436}"/>
    <dgm:cxn modelId="{549EB269-5B86-44E2-ADE1-733CD820CBCF}" srcId="{E2F050F3-49D1-4AA3-9739-AA2B63E2E44B}" destId="{92D1F711-A2D1-4E3E-89CE-632BAAFA085B}" srcOrd="1" destOrd="0" parTransId="{15054AA9-FEA9-4534-AB3E-E57E6C7610AA}" sibTransId="{874B024F-F625-451D-86B8-3F54002A2A9A}"/>
    <dgm:cxn modelId="{A0452022-44FC-40F3-978A-74D8785D546F}" srcId="{E2F050F3-49D1-4AA3-9739-AA2B63E2E44B}" destId="{1B65B473-F0AF-4389-A7D9-198C4ABE28CC}" srcOrd="0" destOrd="0" parTransId="{C3632CF5-C637-4FB9-803D-576019371F0D}" sibTransId="{4550B9E1-FB7F-4E41-8D91-63203299E185}"/>
    <dgm:cxn modelId="{D2D3BCA2-41F8-412F-9808-D0D4EB4B4E3D}" type="presOf" srcId="{11C7CB2B-1235-4F83-9DEF-3293FC9BA47D}" destId="{FEBF75DE-1C7A-4201-927F-17FFDF64CDF3}" srcOrd="0" destOrd="6" presId="urn:microsoft.com/office/officeart/2005/8/layout/hList6"/>
    <dgm:cxn modelId="{E7AD01BE-88DF-4679-8B9C-E3F95CA2C4BD}" type="presOf" srcId="{F3DF0230-E0DD-428A-A266-B3B1FBA1547C}" destId="{5182E3BF-3CFD-44AD-AB5B-FA6D0AA84A64}" srcOrd="0" destOrd="10" presId="urn:microsoft.com/office/officeart/2005/8/layout/hList6"/>
    <dgm:cxn modelId="{E0CF5794-F802-4133-9821-6F744F335885}" srcId="{0730B0F3-D89E-4B18-BBB9-D83DC0E25BFB}" destId="{E2F050F3-49D1-4AA3-9739-AA2B63E2E44B}" srcOrd="2" destOrd="0" parTransId="{D2EEEF4D-5531-4C1F-B004-5ED2B02F1EB8}" sibTransId="{A639CC41-D97F-4BD5-9A32-D966A51FC54A}"/>
    <dgm:cxn modelId="{AD97A427-120E-4AA6-ACA1-1756E82FD2C5}" type="presOf" srcId="{E0DB5E6E-9466-4696-BBFD-36AB7654563A}" destId="{5182E3BF-3CFD-44AD-AB5B-FA6D0AA84A64}" srcOrd="0" destOrd="4" presId="urn:microsoft.com/office/officeart/2005/8/layout/hList6"/>
    <dgm:cxn modelId="{21CBFE25-C709-491A-853E-853F008CC229}" type="presOf" srcId="{28259ED5-C4F1-45C9-8EEB-D377E7F51828}" destId="{5182E3BF-3CFD-44AD-AB5B-FA6D0AA84A64}" srcOrd="0" destOrd="0" presId="urn:microsoft.com/office/officeart/2005/8/layout/hList6"/>
    <dgm:cxn modelId="{4EB25953-91B6-4B6D-A73E-49EBED351612}" srcId="{98600274-3561-4AD7-81F6-D7CFCFA116B2}" destId="{3CBD52F8-8788-46D4-86EC-4BAC3967618E}" srcOrd="3" destOrd="0" parTransId="{E516507E-318E-48B3-A85C-8AD5E803CEDB}" sibTransId="{F7566B56-6918-497F-917E-B7118F3EF644}"/>
    <dgm:cxn modelId="{5CF32199-F2D5-4FAF-94A7-3FEE97942A8B}" type="presOf" srcId="{99040561-134C-4AC4-A60C-EB2F9474D036}" destId="{FEBF75DE-1C7A-4201-927F-17FFDF64CDF3}" srcOrd="0" destOrd="0" presId="urn:microsoft.com/office/officeart/2005/8/layout/hList6"/>
    <dgm:cxn modelId="{61DF9B82-AAAD-458B-B560-BF45C2D3D191}" type="presOf" srcId="{EB38FB92-28BC-4DB3-88AC-EEEF72AF5C64}" destId="{48640C2D-524D-4572-9912-A9F26BEEE1B2}" srcOrd="0" destOrd="1" presId="urn:microsoft.com/office/officeart/2005/8/layout/hList6"/>
    <dgm:cxn modelId="{18A8C535-EDF0-4022-82D0-EBCEBD4D8F8B}" type="presOf" srcId="{50033E48-E2A2-4DE2-97EC-DB6C8D9E5732}" destId="{0AC58F23-5C4C-4B90-93FB-D70A3B9570B4}" srcOrd="0" destOrd="3" presId="urn:microsoft.com/office/officeart/2005/8/layout/hList6"/>
    <dgm:cxn modelId="{B9C24FD4-D6B5-4958-A7D3-4A457D820921}" type="presOf" srcId="{265E8273-B4F2-4B75-8ADF-590EC2EEA947}" destId="{5182E3BF-3CFD-44AD-AB5B-FA6D0AA84A64}" srcOrd="0" destOrd="7" presId="urn:microsoft.com/office/officeart/2005/8/layout/hList6"/>
    <dgm:cxn modelId="{52A82B76-1354-4AF6-A9EB-A9492FDAB63E}" srcId="{FF04A456-EEC6-4404-8D8D-FDD276A8F6B0}" destId="{6990FD4C-579A-456F-B2DA-D34552E84A8A}" srcOrd="3" destOrd="0" parTransId="{713E0E27-0F24-4A7B-B72F-0757C7D10E81}" sibTransId="{259D27BA-33A8-4362-BB0B-0844C45FE7FD}"/>
    <dgm:cxn modelId="{7AB974BC-9743-432F-91FE-F8DF561607C6}" srcId="{28259ED5-C4F1-45C9-8EEB-D377E7F51828}" destId="{98600274-3561-4AD7-81F6-D7CFCFA116B2}" srcOrd="0" destOrd="0" parTransId="{EA2750EE-2AF5-46AC-8426-A8ECEB1FEC65}" sibTransId="{11D562B9-B281-47A3-A3F2-140A8C4E324A}"/>
    <dgm:cxn modelId="{8E6B69BD-B8A3-46DA-A864-CD14946DB67D}" srcId="{28259ED5-C4F1-45C9-8EEB-D377E7F51828}" destId="{4BC68F7C-00BC-469C-B529-A1F132E5E926}" srcOrd="1" destOrd="0" parTransId="{6736A232-8901-4B7A-B32D-1B7D6BA7BE62}" sibTransId="{7F399113-42E0-4C1C-A0C6-2DF31711158A}"/>
    <dgm:cxn modelId="{07DA49CC-3AAC-4470-9AD2-3F51B5C782DB}" srcId="{98600274-3561-4AD7-81F6-D7CFCFA116B2}" destId="{CDE04DCA-5FBA-45DE-894B-759F6A613A6C}" srcOrd="1" destOrd="0" parTransId="{3BF2FE0C-FA71-4FBE-A776-7AF379D04D18}" sibTransId="{FFA52EAA-6810-4D42-A754-2B8025AED244}"/>
    <dgm:cxn modelId="{D27C7EF7-D8BF-4942-808A-51F6D70B47E4}" type="presOf" srcId="{CDE04DCA-5FBA-45DE-894B-759F6A613A6C}" destId="{5182E3BF-3CFD-44AD-AB5B-FA6D0AA84A64}" srcOrd="0" destOrd="3" presId="urn:microsoft.com/office/officeart/2005/8/layout/hList6"/>
    <dgm:cxn modelId="{BA7E71FA-858B-408B-BD3A-E0688A957CD7}" type="presOf" srcId="{D2141014-A95B-40E5-BE27-90163A95D4A1}" destId="{FEBF75DE-1C7A-4201-927F-17FFDF64CDF3}" srcOrd="0" destOrd="1" presId="urn:microsoft.com/office/officeart/2005/8/layout/hList6"/>
    <dgm:cxn modelId="{5C100B35-1BF2-4A3F-9B2D-01CFDA2BEAD9}" srcId="{28259ED5-C4F1-45C9-8EEB-D377E7F51828}" destId="{8DF5C86A-6482-4306-9C32-8D21317BF09E}" srcOrd="4" destOrd="0" parTransId="{6E4357B3-1360-4871-83B4-4C72B962A857}" sibTransId="{968DF980-A9A3-4BFF-81A1-42A109A4B834}"/>
    <dgm:cxn modelId="{FA98951C-FEEF-453A-8B85-23E2CDCCB6CC}" type="presOf" srcId="{02ADDE3F-32F5-453C-A3EF-ECA3D3D3B677}" destId="{5182E3BF-3CFD-44AD-AB5B-FA6D0AA84A64}" srcOrd="0" destOrd="8" presId="urn:microsoft.com/office/officeart/2005/8/layout/hList6"/>
    <dgm:cxn modelId="{F7352FB3-AFA6-43AA-8027-5C528F8F17F4}" type="presOf" srcId="{4BC68F7C-00BC-469C-B529-A1F132E5E926}" destId="{5182E3BF-3CFD-44AD-AB5B-FA6D0AA84A64}" srcOrd="0" destOrd="6" presId="urn:microsoft.com/office/officeart/2005/8/layout/hList6"/>
    <dgm:cxn modelId="{78A8EB17-4A1C-40D1-88D7-FDECD4F27A70}" srcId="{99040561-134C-4AC4-A60C-EB2F9474D036}" destId="{6327AC3A-A601-4619-BC17-030477B84B41}" srcOrd="4" destOrd="0" parTransId="{D37A981F-6336-4DE9-B2A8-2C3E9ACAA74E}" sibTransId="{06C0B809-9563-44EB-989C-AEDEF367A905}"/>
    <dgm:cxn modelId="{FBAE2E42-A76E-496E-8418-02AF8643A829}" srcId="{98600274-3561-4AD7-81F6-D7CFCFA116B2}" destId="{E0DB5E6E-9466-4696-BBFD-36AB7654563A}" srcOrd="2" destOrd="0" parTransId="{CE14283E-E342-4E55-AC0F-46062A859E5A}" sibTransId="{BB3BBE7E-5FF6-4CFF-A857-4B60BF3C4ABA}"/>
    <dgm:cxn modelId="{821E88DA-73BF-478C-9EC4-845725715D46}" type="presOf" srcId="{E2F050F3-49D1-4AA3-9739-AA2B63E2E44B}" destId="{B7C60782-5B9D-48EE-916C-09201D986C50}" srcOrd="0" destOrd="0" presId="urn:microsoft.com/office/officeart/2005/8/layout/hList6"/>
    <dgm:cxn modelId="{0471CA43-93EC-4618-91AD-E4B504C73398}" type="presOf" srcId="{A64A16F0-8F16-455D-8077-B80067F5E085}" destId="{FEBF75DE-1C7A-4201-927F-17FFDF64CDF3}" srcOrd="0" destOrd="7" presId="urn:microsoft.com/office/officeart/2005/8/layout/hList6"/>
    <dgm:cxn modelId="{271E2CAC-BDEA-4A80-901E-9DF1DC81BF04}" type="presOf" srcId="{0730B0F3-D89E-4B18-BBB9-D83DC0E25BFB}" destId="{1F17C7C6-3FF4-4741-8A83-B521B54DFEC9}" srcOrd="0" destOrd="0" presId="urn:microsoft.com/office/officeart/2005/8/layout/hList6"/>
    <dgm:cxn modelId="{8B3E70F1-DAD4-4548-84E1-0E1AB1EFD916}" type="presOf" srcId="{46A46F32-7484-48EC-A587-16E1C92189F2}" destId="{FEBF75DE-1C7A-4201-927F-17FFDF64CDF3}" srcOrd="0" destOrd="3" presId="urn:microsoft.com/office/officeart/2005/8/layout/hList6"/>
    <dgm:cxn modelId="{15E254DD-75DF-45F1-9DE4-321138B8EE67}" type="presOf" srcId="{A9CFD3ED-03FD-4521-939F-C72C85FD9CCD}" destId="{0AC58F23-5C4C-4B90-93FB-D70A3B9570B4}" srcOrd="0" destOrd="0" presId="urn:microsoft.com/office/officeart/2005/8/layout/hList6"/>
    <dgm:cxn modelId="{7E24D2C1-6E18-4511-BC2A-EFF690103894}" type="presOf" srcId="{6990FD4C-579A-456F-B2DA-D34552E84A8A}" destId="{48640C2D-524D-4572-9912-A9F26BEEE1B2}" srcOrd="0" destOrd="4" presId="urn:microsoft.com/office/officeart/2005/8/layout/hList6"/>
    <dgm:cxn modelId="{79DD429E-8FC2-4E94-9CF6-62603D873C04}" type="presOf" srcId="{FF04A456-EEC6-4404-8D8D-FDD276A8F6B0}" destId="{48640C2D-524D-4572-9912-A9F26BEEE1B2}" srcOrd="0" destOrd="0" presId="urn:microsoft.com/office/officeart/2005/8/layout/hList6"/>
    <dgm:cxn modelId="{389A0622-D6CA-4162-9395-49FCF6B01805}" type="presOf" srcId="{FAF8D730-53CF-4507-A3D0-FDE18E4A274F}" destId="{5182E3BF-3CFD-44AD-AB5B-FA6D0AA84A64}" srcOrd="0" destOrd="2" presId="urn:microsoft.com/office/officeart/2005/8/layout/hList6"/>
    <dgm:cxn modelId="{69B898F8-143C-4201-8946-B0020E0F60AC}" type="presOf" srcId="{CDE15464-7359-4220-877F-0E5633707BF7}" destId="{0AC58F23-5C4C-4B90-93FB-D70A3B9570B4}" srcOrd="0" destOrd="5" presId="urn:microsoft.com/office/officeart/2005/8/layout/hList6"/>
    <dgm:cxn modelId="{5B53DFF8-E03C-456B-A29C-473E1AAC2C64}" srcId="{A9CFD3ED-03FD-4521-939F-C72C85FD9CCD}" destId="{80621A9F-7452-4AD7-BB1D-D493AE3717E4}" srcOrd="5" destOrd="0" parTransId="{5EB1FA60-6FF4-49B7-AB3E-FCCDB8A1D0D9}" sibTransId="{A4F514A2-C02F-4187-AB56-46AAD428813C}"/>
    <dgm:cxn modelId="{5714AD18-EE0D-4362-A517-F5FD5D2C40FD}" srcId="{28259ED5-C4F1-45C9-8EEB-D377E7F51828}" destId="{02ADDE3F-32F5-453C-A3EF-ECA3D3D3B677}" srcOrd="3" destOrd="0" parTransId="{A2E2448C-3ACD-43FA-8BA6-040027315968}" sibTransId="{40066458-6E20-4575-B8F0-D99FD4F7E1AF}"/>
    <dgm:cxn modelId="{490A1108-296A-440E-9228-514D08DEBC86}" srcId="{8DF5C86A-6482-4306-9C32-8D21317BF09E}" destId="{F3DF0230-E0DD-428A-A266-B3B1FBA1547C}" srcOrd="0" destOrd="0" parTransId="{689CE746-DECC-4787-9819-5F5F03898360}" sibTransId="{6BC425ED-E40B-4DD1-B1EA-55245EDD51A0}"/>
    <dgm:cxn modelId="{698BBC0D-D622-4A8C-9935-2544EAF7A286}" type="presOf" srcId="{80621A9F-7452-4AD7-BB1D-D493AE3717E4}" destId="{0AC58F23-5C4C-4B90-93FB-D70A3B9570B4}" srcOrd="0" destOrd="6" presId="urn:microsoft.com/office/officeart/2005/8/layout/hList6"/>
    <dgm:cxn modelId="{5D520F49-A6E6-4174-A4D3-7DF7BC85FB1B}" type="presOf" srcId="{BCDB5EEC-D0EF-480C-99AD-30C6B8DF49B2}" destId="{FEBF75DE-1C7A-4201-927F-17FFDF64CDF3}" srcOrd="0" destOrd="4" presId="urn:microsoft.com/office/officeart/2005/8/layout/hList6"/>
    <dgm:cxn modelId="{746BAE48-DCD5-43D6-8C37-3DE419E9E933}" srcId="{0730B0F3-D89E-4B18-BBB9-D83DC0E25BFB}" destId="{28259ED5-C4F1-45C9-8EEB-D377E7F51828}" srcOrd="3" destOrd="0" parTransId="{19BAF6B4-0A25-4D2D-9334-B6F9D3B4957B}" sibTransId="{F9E3D9BA-CE65-4A4C-8DAE-A5CB213ABE51}"/>
    <dgm:cxn modelId="{75B9097B-B4C5-4078-903E-D67492593578}" type="presOf" srcId="{98600274-3561-4AD7-81F6-D7CFCFA116B2}" destId="{5182E3BF-3CFD-44AD-AB5B-FA6D0AA84A64}" srcOrd="0" destOrd="1" presId="urn:microsoft.com/office/officeart/2005/8/layout/hList6"/>
    <dgm:cxn modelId="{5F19E5AE-043A-45DA-81DF-56377E676E7A}" srcId="{E2F050F3-49D1-4AA3-9739-AA2B63E2E44B}" destId="{29AEC78F-99DB-4B05-AE8A-340885A2E8F4}" srcOrd="2" destOrd="0" parTransId="{33C849D9-237A-4C4A-9707-F479718C8522}" sibTransId="{AE7E9EA1-89A2-4C3F-96FE-86B63E20F23C}"/>
    <dgm:cxn modelId="{B98F1711-5C83-4837-80D4-F45B1557838C}" srcId="{28259ED5-C4F1-45C9-8EEB-D377E7F51828}" destId="{265E8273-B4F2-4B75-8ADF-590EC2EEA947}" srcOrd="2" destOrd="0" parTransId="{E99C351B-D764-4E45-948B-9B6D1C190253}" sibTransId="{18BFD19B-2C43-41CE-948C-48F060D0BB0F}"/>
    <dgm:cxn modelId="{0DDAE6EC-0F97-4EF3-9B42-373F92089048}" type="presOf" srcId="{BCFAA464-AFEF-4336-BDCB-E7F1959EFC7D}" destId="{0AC58F23-5C4C-4B90-93FB-D70A3B9570B4}" srcOrd="0" destOrd="2" presId="urn:microsoft.com/office/officeart/2005/8/layout/hList6"/>
    <dgm:cxn modelId="{3A5F0EF3-43EC-4A9D-999F-C5B39080E029}" srcId="{99040561-134C-4AC4-A60C-EB2F9474D036}" destId="{46A46F32-7484-48EC-A587-16E1C92189F2}" srcOrd="2" destOrd="0" parTransId="{C6986141-39B0-4BFC-A620-9E9736A40C40}" sibTransId="{7299AD37-8C3E-4613-A885-D1D18DDD1B69}"/>
    <dgm:cxn modelId="{89359AF0-B922-4B2A-9A80-F91BB8BF69A1}" type="presOf" srcId="{6327AC3A-A601-4619-BC17-030477B84B41}" destId="{FEBF75DE-1C7A-4201-927F-17FFDF64CDF3}" srcOrd="0" destOrd="5" presId="urn:microsoft.com/office/officeart/2005/8/layout/hList6"/>
    <dgm:cxn modelId="{E70E4C18-C971-49B8-867D-4233C6A929D1}" srcId="{99040561-134C-4AC4-A60C-EB2F9474D036}" destId="{A64A16F0-8F16-455D-8077-B80067F5E085}" srcOrd="6" destOrd="0" parTransId="{FACA3A51-7043-4FCD-9242-64F1204A04C5}" sibTransId="{4936E8F8-238D-48C0-A76E-D1628DA31BBC}"/>
    <dgm:cxn modelId="{CD483C01-47F7-4FC6-8D71-BC3F9879AB19}" srcId="{99040561-134C-4AC4-A60C-EB2F9474D036}" destId="{11C7CB2B-1235-4F83-9DEF-3293FC9BA47D}" srcOrd="5" destOrd="0" parTransId="{D14E3661-64FB-4037-AFA5-2FEA4DBAE24E}" sibTransId="{28D400B6-70BE-42DB-9C8B-5D68C3E26F6D}"/>
    <dgm:cxn modelId="{9534D8A4-055B-4FC9-9AEE-652B2B135FF8}" srcId="{FF04A456-EEC6-4404-8D8D-FDD276A8F6B0}" destId="{18B73321-C815-40AE-AE99-D53032269777}" srcOrd="1" destOrd="0" parTransId="{1EDB97D0-893E-40C3-8057-C0E0E42F9CA7}" sibTransId="{AB6AC658-397E-4BAA-A170-AD0FD3CA672F}"/>
    <dgm:cxn modelId="{AE270882-555A-4E84-82EA-1EE997692AE1}" srcId="{0730B0F3-D89E-4B18-BBB9-D83DC0E25BFB}" destId="{99040561-134C-4AC4-A60C-EB2F9474D036}" srcOrd="4" destOrd="0" parTransId="{4DD5A722-9093-417D-8548-C85980D35598}" sibTransId="{9EE0AC75-66C6-42F8-A438-703716FCB6CA}"/>
    <dgm:cxn modelId="{2257FE61-1F61-4FFB-84D1-6B0B07A7530C}" type="presOf" srcId="{422B253B-A971-4131-AB1F-CDFE0A58B864}" destId="{0AC58F23-5C4C-4B90-93FB-D70A3B9570B4}" srcOrd="0" destOrd="1" presId="urn:microsoft.com/office/officeart/2005/8/layout/hList6"/>
    <dgm:cxn modelId="{E5195D06-C1FA-48C0-91A5-9800EE6B7611}" srcId="{A9CFD3ED-03FD-4521-939F-C72C85FD9CCD}" destId="{50033E48-E2A2-4DE2-97EC-DB6C8D9E5732}" srcOrd="2" destOrd="0" parTransId="{F8F23073-2C4D-42D3-A03E-D67E1C3A4178}" sibTransId="{C892A3E9-29DD-448F-A2FE-3778A7BDB04F}"/>
    <dgm:cxn modelId="{964EC7E9-AC46-4DDC-841B-5FF07CC5C8B5}" type="presOf" srcId="{77A78E84-2B6B-43D3-985C-6BE0C4BAD851}" destId="{B7C60782-5B9D-48EE-916C-09201D986C50}" srcOrd="0" destOrd="4" presId="urn:microsoft.com/office/officeart/2005/8/layout/hList6"/>
    <dgm:cxn modelId="{6EEB45FD-214A-46EE-B999-DE2E107FF0A7}" srcId="{A9CFD3ED-03FD-4521-939F-C72C85FD9CCD}" destId="{EEA6522D-4F44-4CAB-AEC5-E14B5EFA7971}" srcOrd="3" destOrd="0" parTransId="{CABB69D9-72CC-41A9-BD45-7ED13236301B}" sibTransId="{3C59BF82-ABC1-4EB2-843D-3C49E0C529EE}"/>
    <dgm:cxn modelId="{D83794F1-271C-415D-9957-D99F13E93A3B}" type="presOf" srcId="{1B65B473-F0AF-4389-A7D9-198C4ABE28CC}" destId="{B7C60782-5B9D-48EE-916C-09201D986C50}" srcOrd="0" destOrd="1" presId="urn:microsoft.com/office/officeart/2005/8/layout/hList6"/>
    <dgm:cxn modelId="{113279E3-718D-4859-92A6-E22D9A71CDC1}" srcId="{A9CFD3ED-03FD-4521-939F-C72C85FD9CCD}" destId="{BCFAA464-AFEF-4336-BDCB-E7F1959EFC7D}" srcOrd="1" destOrd="0" parTransId="{6F3F0304-9ED3-4B5F-A1DE-342044CA035B}" sibTransId="{4C83C8BC-CF54-4742-A733-3DFBE6822C19}"/>
    <dgm:cxn modelId="{63629E3D-6D32-48C8-AFFC-952BB24E3F33}" srcId="{A9CFD3ED-03FD-4521-939F-C72C85FD9CCD}" destId="{CDE15464-7359-4220-877F-0E5633707BF7}" srcOrd="4" destOrd="0" parTransId="{309D49DD-5D17-4F7A-9DC6-08F47BD27F95}" sibTransId="{B7292FC2-BDE5-46DC-938F-A840D0458473}"/>
    <dgm:cxn modelId="{E5533402-ED0F-48A7-B658-7079746C92E2}" srcId="{A64A16F0-8F16-455D-8077-B80067F5E085}" destId="{FEDA0071-6050-49CC-ACCB-4E8CE0058894}" srcOrd="0" destOrd="0" parTransId="{27B5B5ED-C8F2-4211-9228-0047500A9522}" sibTransId="{CB32ED2F-4D4D-483B-84C7-47B46D7E952D}"/>
    <dgm:cxn modelId="{32486D42-F7A3-48CF-9D40-85B20404C9ED}" type="presOf" srcId="{29AEC78F-99DB-4B05-AE8A-340885A2E8F4}" destId="{B7C60782-5B9D-48EE-916C-09201D986C50}" srcOrd="0" destOrd="3" presId="urn:microsoft.com/office/officeart/2005/8/layout/hList6"/>
    <dgm:cxn modelId="{28E6678B-1CAE-4569-913D-BD7B6A542D10}" type="presOf" srcId="{EEA6522D-4F44-4CAB-AEC5-E14B5EFA7971}" destId="{0AC58F23-5C4C-4B90-93FB-D70A3B9570B4}" srcOrd="0" destOrd="4" presId="urn:microsoft.com/office/officeart/2005/8/layout/hList6"/>
    <dgm:cxn modelId="{81F55962-C668-4B3F-8E40-A9B70B3C3429}" type="presOf" srcId="{8DF5C86A-6482-4306-9C32-8D21317BF09E}" destId="{5182E3BF-3CFD-44AD-AB5B-FA6D0AA84A64}" srcOrd="0" destOrd="9" presId="urn:microsoft.com/office/officeart/2005/8/layout/hList6"/>
    <dgm:cxn modelId="{029BD581-0D7F-4727-B8F8-4802FB6C9172}" srcId="{99040561-134C-4AC4-A60C-EB2F9474D036}" destId="{85D4B796-46FE-4CFB-8BCD-920BA3E94884}" srcOrd="1" destOrd="0" parTransId="{5F12B89E-26A9-4491-B3C6-ECCB19B6F684}" sibTransId="{B4BEAEBF-AA2B-4F5F-A030-0326F3C38CA4}"/>
    <dgm:cxn modelId="{6432F312-B4B1-4E6C-9BC9-12A77D8241EA}" srcId="{0730B0F3-D89E-4B18-BBB9-D83DC0E25BFB}" destId="{A9CFD3ED-03FD-4521-939F-C72C85FD9CCD}" srcOrd="0" destOrd="0" parTransId="{432346D8-610D-45A9-9316-E7F03B865AD4}" sibTransId="{986D7289-4174-4B6B-BF61-B6076BEA3088}"/>
    <dgm:cxn modelId="{5639D737-4D08-4EAE-8BCF-1821B766143B}" srcId="{0730B0F3-D89E-4B18-BBB9-D83DC0E25BFB}" destId="{FF04A456-EEC6-4404-8D8D-FDD276A8F6B0}" srcOrd="1" destOrd="0" parTransId="{B79D8E73-CBBA-41FD-AA90-5A86C36519C4}" sibTransId="{BB3692E7-64AD-48C0-A03E-DA29BE6E7DA5}"/>
    <dgm:cxn modelId="{856D0450-D773-4553-88BF-E4217DC56894}" srcId="{98600274-3561-4AD7-81F6-D7CFCFA116B2}" destId="{FAF8D730-53CF-4507-A3D0-FDE18E4A274F}" srcOrd="0" destOrd="0" parTransId="{35D45602-84FC-439C-8EDE-63F252DC1285}" sibTransId="{E01472A8-4590-465D-931B-C18D0C998E4B}"/>
    <dgm:cxn modelId="{976D719D-E03D-4A7E-94AC-59EB27FA7349}" type="presParOf" srcId="{1F17C7C6-3FF4-4741-8A83-B521B54DFEC9}" destId="{0AC58F23-5C4C-4B90-93FB-D70A3B9570B4}" srcOrd="0" destOrd="0" presId="urn:microsoft.com/office/officeart/2005/8/layout/hList6"/>
    <dgm:cxn modelId="{85E4AE58-5FAA-4702-8BAE-75FEEE7ECAAF}" type="presParOf" srcId="{1F17C7C6-3FF4-4741-8A83-B521B54DFEC9}" destId="{92342ED4-F11D-4ACC-B4F6-0A20C6F6A7CE}" srcOrd="1" destOrd="0" presId="urn:microsoft.com/office/officeart/2005/8/layout/hList6"/>
    <dgm:cxn modelId="{A159A811-7826-4B3E-A3A0-A6DCE9DBCE0A}" type="presParOf" srcId="{1F17C7C6-3FF4-4741-8A83-B521B54DFEC9}" destId="{48640C2D-524D-4572-9912-A9F26BEEE1B2}" srcOrd="2" destOrd="0" presId="urn:microsoft.com/office/officeart/2005/8/layout/hList6"/>
    <dgm:cxn modelId="{E1068AAB-7631-49EF-90C5-F13965FC9849}" type="presParOf" srcId="{1F17C7C6-3FF4-4741-8A83-B521B54DFEC9}" destId="{54458D7E-7655-4D2E-A8D3-4A8DCAEEDB30}" srcOrd="3" destOrd="0" presId="urn:microsoft.com/office/officeart/2005/8/layout/hList6"/>
    <dgm:cxn modelId="{7D016A4D-4D85-4234-B524-C7DB0CA276DC}" type="presParOf" srcId="{1F17C7C6-3FF4-4741-8A83-B521B54DFEC9}" destId="{B7C60782-5B9D-48EE-916C-09201D986C50}" srcOrd="4" destOrd="0" presId="urn:microsoft.com/office/officeart/2005/8/layout/hList6"/>
    <dgm:cxn modelId="{9C5C1CFF-9EFD-4525-9E33-9D1295D3506D}" type="presParOf" srcId="{1F17C7C6-3FF4-4741-8A83-B521B54DFEC9}" destId="{0AAA85EE-E150-4825-9778-0F8E4465A268}" srcOrd="5" destOrd="0" presId="urn:microsoft.com/office/officeart/2005/8/layout/hList6"/>
    <dgm:cxn modelId="{3E598553-2AF6-44DA-841E-080C5CA0E6CC}" type="presParOf" srcId="{1F17C7C6-3FF4-4741-8A83-B521B54DFEC9}" destId="{5182E3BF-3CFD-44AD-AB5B-FA6D0AA84A64}" srcOrd="6" destOrd="0" presId="urn:microsoft.com/office/officeart/2005/8/layout/hList6"/>
    <dgm:cxn modelId="{02102B88-9E26-456B-A303-2CB67768B8EC}" type="presParOf" srcId="{1F17C7C6-3FF4-4741-8A83-B521B54DFEC9}" destId="{6B1122D3-4D68-4B6B-B14A-35E06373DF97}" srcOrd="7" destOrd="0" presId="urn:microsoft.com/office/officeart/2005/8/layout/hList6"/>
    <dgm:cxn modelId="{4DC6E3D0-9FAA-4DEF-B356-013BF633EB6E}" type="presParOf" srcId="{1F17C7C6-3FF4-4741-8A83-B521B54DFEC9}" destId="{FEBF75DE-1C7A-4201-927F-17FFDF64CDF3}"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EFD084-4CCA-408F-AEF2-1DC0FE999407}"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812BF321-A5BD-44D0-8D33-0F0FB074FD05}">
      <dgm:prSet phldrT="[Text]" custT="1"/>
      <dgm:spPr>
        <a:solidFill>
          <a:schemeClr val="accent4">
            <a:lumMod val="60000"/>
            <a:lumOff val="40000"/>
          </a:schemeClr>
        </a:solidFill>
      </dgm:spPr>
      <dgm:t>
        <a:bodyPr/>
        <a:lstStyle/>
        <a:p>
          <a:r>
            <a:rPr lang="en-US" sz="1300" kern="1200" dirty="0" smtClean="0">
              <a:solidFill>
                <a:schemeClr val="dk1"/>
              </a:solidFill>
              <a:latin typeface="+mn-lt"/>
              <a:ea typeface="+mn-ea"/>
              <a:cs typeface="+mn-cs"/>
            </a:rPr>
            <a:t>Install and Configure the Application Proxy Connector on the prepared on premises server.  </a:t>
          </a:r>
          <a:endParaRPr lang="en-US" sz="1300" kern="1200" dirty="0">
            <a:solidFill>
              <a:schemeClr val="dk1"/>
            </a:solidFill>
            <a:latin typeface="+mn-lt"/>
            <a:ea typeface="+mn-ea"/>
            <a:cs typeface="+mn-cs"/>
          </a:endParaRPr>
        </a:p>
      </dgm:t>
    </dgm:pt>
    <dgm:pt modelId="{3DD05216-3EA0-460A-A64C-0FA219CA2B3F}" type="parTrans" cxnId="{1FDE5960-40B1-41B1-9FE2-854E17FC4A0F}">
      <dgm:prSet/>
      <dgm:spPr/>
      <dgm:t>
        <a:bodyPr/>
        <a:lstStyle/>
        <a:p>
          <a:endParaRPr lang="en-US"/>
        </a:p>
      </dgm:t>
    </dgm:pt>
    <dgm:pt modelId="{880AE9C0-7F7D-4A94-B9BA-AC160E374CBB}" type="sibTrans" cxnId="{1FDE5960-40B1-41B1-9FE2-854E17FC4A0F}">
      <dgm:prSet/>
      <dgm:spPr/>
      <dgm:t>
        <a:bodyPr/>
        <a:lstStyle/>
        <a:p>
          <a:endParaRPr lang="en-US" dirty="0"/>
        </a:p>
      </dgm:t>
    </dgm:pt>
    <dgm:pt modelId="{5DA7CFBB-B6E9-4D65-AEB3-A1B43CAA90C8}">
      <dgm:prSet phldrT="[Text]" custT="1"/>
      <dgm:spPr>
        <a:solidFill>
          <a:srgbClr val="92D050"/>
        </a:solidFill>
      </dgm:spPr>
      <dgm:t>
        <a:bodyPr/>
        <a:lstStyle/>
        <a:p>
          <a:r>
            <a:rPr lang="en-US" sz="1300" kern="1200" dirty="0" smtClean="0">
              <a:solidFill>
                <a:schemeClr val="dk1"/>
              </a:solidFill>
              <a:latin typeface="+mn-lt"/>
              <a:ea typeface="+mn-ea"/>
              <a:cs typeface="+mn-cs"/>
            </a:rPr>
            <a:t>For HA purpose we need to install multiple server and also install application proxy connectors based on different applications and locations.</a:t>
          </a:r>
          <a:endParaRPr lang="en-US" sz="1300" kern="1200" dirty="0">
            <a:solidFill>
              <a:schemeClr val="dk1"/>
            </a:solidFill>
            <a:latin typeface="+mn-lt"/>
            <a:ea typeface="+mn-ea"/>
            <a:cs typeface="+mn-cs"/>
          </a:endParaRPr>
        </a:p>
      </dgm:t>
    </dgm:pt>
    <dgm:pt modelId="{80EB3B68-6CE0-479D-A2ED-7606FC130CC9}" type="parTrans" cxnId="{9A0C04E3-5F18-4ADF-935B-41D770E46E53}">
      <dgm:prSet/>
      <dgm:spPr/>
      <dgm:t>
        <a:bodyPr/>
        <a:lstStyle/>
        <a:p>
          <a:endParaRPr lang="en-US"/>
        </a:p>
      </dgm:t>
    </dgm:pt>
    <dgm:pt modelId="{88CD14D5-8054-4E93-8C2F-5F8556ED07BB}" type="sibTrans" cxnId="{9A0C04E3-5F18-4ADF-935B-41D770E46E53}">
      <dgm:prSet/>
      <dgm:spPr/>
      <dgm:t>
        <a:bodyPr/>
        <a:lstStyle/>
        <a:p>
          <a:endParaRPr lang="en-US" dirty="0"/>
        </a:p>
      </dgm:t>
    </dgm:pt>
    <dgm:pt modelId="{690900E5-AC83-4017-B7A6-CF95C0F3166B}">
      <dgm:prSet phldrT="[Text]" custT="1"/>
      <dgm:spPr>
        <a:solidFill>
          <a:schemeClr val="accent2">
            <a:lumMod val="60000"/>
            <a:lumOff val="40000"/>
          </a:schemeClr>
        </a:solidFill>
      </dgm:spPr>
      <dgm:t>
        <a:bodyPr/>
        <a:lstStyle/>
        <a:p>
          <a:r>
            <a:rPr lang="en-US" sz="1300" kern="1200" dirty="0" smtClean="0">
              <a:solidFill>
                <a:schemeClr val="dk1"/>
              </a:solidFill>
              <a:latin typeface="+mn-lt"/>
              <a:ea typeface="+mn-ea"/>
              <a:cs typeface="+mn-cs"/>
            </a:rPr>
            <a:t>The proxy connector server should be trusted for delegation for SSO.</a:t>
          </a:r>
          <a:endParaRPr lang="en-US" sz="1300" kern="1200" dirty="0">
            <a:solidFill>
              <a:schemeClr val="dk1"/>
            </a:solidFill>
            <a:latin typeface="+mn-lt"/>
            <a:ea typeface="+mn-ea"/>
            <a:cs typeface="+mn-cs"/>
          </a:endParaRPr>
        </a:p>
      </dgm:t>
    </dgm:pt>
    <dgm:pt modelId="{F17A0878-06E7-4BBD-8FA8-AA0D82810A2E}" type="parTrans" cxnId="{2DD9096D-FFB3-4B2D-894B-E3353CA61138}">
      <dgm:prSet/>
      <dgm:spPr/>
      <dgm:t>
        <a:bodyPr/>
        <a:lstStyle/>
        <a:p>
          <a:endParaRPr lang="en-US"/>
        </a:p>
      </dgm:t>
    </dgm:pt>
    <dgm:pt modelId="{57074FE0-36E9-418F-B7DF-5C2020BA5421}" type="sibTrans" cxnId="{2DD9096D-FFB3-4B2D-894B-E3353CA61138}">
      <dgm:prSet/>
      <dgm:spPr/>
      <dgm:t>
        <a:bodyPr/>
        <a:lstStyle/>
        <a:p>
          <a:endParaRPr lang="en-US" dirty="0"/>
        </a:p>
      </dgm:t>
    </dgm:pt>
    <dgm:pt modelId="{48835943-7FA6-4494-8810-03D1DB8698F2}">
      <dgm:prSet phldrT="[Text]" custT="1"/>
      <dgm:spPr/>
      <dgm:t>
        <a:bodyPr/>
        <a:lstStyle/>
        <a:p>
          <a:r>
            <a:rPr lang="en-US" sz="1300" kern="1200" dirty="0" smtClean="0">
              <a:solidFill>
                <a:schemeClr val="dk1"/>
              </a:solidFill>
              <a:latin typeface="+mn-lt"/>
              <a:ea typeface="+mn-ea"/>
              <a:cs typeface="+mn-cs"/>
            </a:rPr>
            <a:t>Publish the on-premises application by providing the internal application URL.</a:t>
          </a:r>
          <a:endParaRPr lang="en-US" sz="1300" kern="1200" dirty="0">
            <a:solidFill>
              <a:schemeClr val="dk1"/>
            </a:solidFill>
            <a:latin typeface="+mn-lt"/>
            <a:ea typeface="+mn-ea"/>
            <a:cs typeface="+mn-cs"/>
          </a:endParaRPr>
        </a:p>
      </dgm:t>
    </dgm:pt>
    <dgm:pt modelId="{7AB77C57-AD2C-48A9-ADF9-8EE922C15C31}" type="parTrans" cxnId="{C111A4F2-0C36-444D-B46D-B27CEE2A7FC4}">
      <dgm:prSet/>
      <dgm:spPr/>
      <dgm:t>
        <a:bodyPr/>
        <a:lstStyle/>
        <a:p>
          <a:endParaRPr lang="en-US"/>
        </a:p>
      </dgm:t>
    </dgm:pt>
    <dgm:pt modelId="{A07558EA-4FDF-413F-B75A-438A195C95E4}" type="sibTrans" cxnId="{C111A4F2-0C36-444D-B46D-B27CEE2A7FC4}">
      <dgm:prSet/>
      <dgm:spPr/>
      <dgm:t>
        <a:bodyPr/>
        <a:lstStyle/>
        <a:p>
          <a:endParaRPr lang="en-US"/>
        </a:p>
      </dgm:t>
    </dgm:pt>
    <dgm:pt modelId="{8044F310-47C9-4A64-B5C7-2F7FF85A1B22}" type="pres">
      <dgm:prSet presAssocID="{08EFD084-4CCA-408F-AEF2-1DC0FE999407}" presName="diagram" presStyleCnt="0">
        <dgm:presLayoutVars>
          <dgm:dir/>
          <dgm:resizeHandles val="exact"/>
        </dgm:presLayoutVars>
      </dgm:prSet>
      <dgm:spPr/>
      <dgm:t>
        <a:bodyPr/>
        <a:lstStyle/>
        <a:p>
          <a:endParaRPr lang="en-US"/>
        </a:p>
      </dgm:t>
    </dgm:pt>
    <dgm:pt modelId="{6B5550EC-4C92-4B77-8881-CFEC26F40302}" type="pres">
      <dgm:prSet presAssocID="{812BF321-A5BD-44D0-8D33-0F0FB074FD05}" presName="node" presStyleLbl="node1" presStyleIdx="0" presStyleCnt="4">
        <dgm:presLayoutVars>
          <dgm:bulletEnabled val="1"/>
        </dgm:presLayoutVars>
      </dgm:prSet>
      <dgm:spPr/>
      <dgm:t>
        <a:bodyPr/>
        <a:lstStyle/>
        <a:p>
          <a:endParaRPr lang="en-US"/>
        </a:p>
      </dgm:t>
    </dgm:pt>
    <dgm:pt modelId="{76151019-B1E1-4E30-AFDE-3B1B700F7693}" type="pres">
      <dgm:prSet presAssocID="{880AE9C0-7F7D-4A94-B9BA-AC160E374CBB}" presName="sibTrans" presStyleLbl="sibTrans2D1" presStyleIdx="0" presStyleCnt="3"/>
      <dgm:spPr/>
      <dgm:t>
        <a:bodyPr/>
        <a:lstStyle/>
        <a:p>
          <a:endParaRPr lang="en-US"/>
        </a:p>
      </dgm:t>
    </dgm:pt>
    <dgm:pt modelId="{A108AF09-51BA-4157-BB02-11F9E5DC64EA}" type="pres">
      <dgm:prSet presAssocID="{880AE9C0-7F7D-4A94-B9BA-AC160E374CBB}" presName="connectorText" presStyleLbl="sibTrans2D1" presStyleIdx="0" presStyleCnt="3"/>
      <dgm:spPr/>
      <dgm:t>
        <a:bodyPr/>
        <a:lstStyle/>
        <a:p>
          <a:endParaRPr lang="en-US"/>
        </a:p>
      </dgm:t>
    </dgm:pt>
    <dgm:pt modelId="{AB21A21E-4469-4320-A455-1F092636FE71}" type="pres">
      <dgm:prSet presAssocID="{5DA7CFBB-B6E9-4D65-AEB3-A1B43CAA90C8}" presName="node" presStyleLbl="node1" presStyleIdx="1" presStyleCnt="4">
        <dgm:presLayoutVars>
          <dgm:bulletEnabled val="1"/>
        </dgm:presLayoutVars>
      </dgm:prSet>
      <dgm:spPr/>
      <dgm:t>
        <a:bodyPr/>
        <a:lstStyle/>
        <a:p>
          <a:endParaRPr lang="en-US"/>
        </a:p>
      </dgm:t>
    </dgm:pt>
    <dgm:pt modelId="{64A4855D-FD3E-4BF4-A617-3A0137A9E9D8}" type="pres">
      <dgm:prSet presAssocID="{88CD14D5-8054-4E93-8C2F-5F8556ED07BB}" presName="sibTrans" presStyleLbl="sibTrans2D1" presStyleIdx="1" presStyleCnt="3"/>
      <dgm:spPr/>
      <dgm:t>
        <a:bodyPr/>
        <a:lstStyle/>
        <a:p>
          <a:endParaRPr lang="en-US"/>
        </a:p>
      </dgm:t>
    </dgm:pt>
    <dgm:pt modelId="{6BD568D4-324D-4684-A65C-59DDDDE1F799}" type="pres">
      <dgm:prSet presAssocID="{88CD14D5-8054-4E93-8C2F-5F8556ED07BB}" presName="connectorText" presStyleLbl="sibTrans2D1" presStyleIdx="1" presStyleCnt="3"/>
      <dgm:spPr/>
      <dgm:t>
        <a:bodyPr/>
        <a:lstStyle/>
        <a:p>
          <a:endParaRPr lang="en-US"/>
        </a:p>
      </dgm:t>
    </dgm:pt>
    <dgm:pt modelId="{AAC1E7F0-5A0E-4C54-8B0F-774D88A716C9}" type="pres">
      <dgm:prSet presAssocID="{690900E5-AC83-4017-B7A6-CF95C0F3166B}" presName="node" presStyleLbl="node1" presStyleIdx="2" presStyleCnt="4">
        <dgm:presLayoutVars>
          <dgm:bulletEnabled val="1"/>
        </dgm:presLayoutVars>
      </dgm:prSet>
      <dgm:spPr/>
      <dgm:t>
        <a:bodyPr/>
        <a:lstStyle/>
        <a:p>
          <a:endParaRPr lang="en-US"/>
        </a:p>
      </dgm:t>
    </dgm:pt>
    <dgm:pt modelId="{1E10BE92-2343-4C0A-A188-098AFE135EF8}" type="pres">
      <dgm:prSet presAssocID="{57074FE0-36E9-418F-B7DF-5C2020BA5421}" presName="sibTrans" presStyleLbl="sibTrans2D1" presStyleIdx="2" presStyleCnt="3"/>
      <dgm:spPr/>
      <dgm:t>
        <a:bodyPr/>
        <a:lstStyle/>
        <a:p>
          <a:endParaRPr lang="en-US"/>
        </a:p>
      </dgm:t>
    </dgm:pt>
    <dgm:pt modelId="{D6E5DEDC-C30F-41CB-AF95-A99812D87863}" type="pres">
      <dgm:prSet presAssocID="{57074FE0-36E9-418F-B7DF-5C2020BA5421}" presName="connectorText" presStyleLbl="sibTrans2D1" presStyleIdx="2" presStyleCnt="3"/>
      <dgm:spPr/>
      <dgm:t>
        <a:bodyPr/>
        <a:lstStyle/>
        <a:p>
          <a:endParaRPr lang="en-US"/>
        </a:p>
      </dgm:t>
    </dgm:pt>
    <dgm:pt modelId="{B02F7EAE-8F5D-4AC3-8269-E2D990A997F1}" type="pres">
      <dgm:prSet presAssocID="{48835943-7FA6-4494-8810-03D1DB8698F2}" presName="node" presStyleLbl="node1" presStyleIdx="3" presStyleCnt="4">
        <dgm:presLayoutVars>
          <dgm:bulletEnabled val="1"/>
        </dgm:presLayoutVars>
      </dgm:prSet>
      <dgm:spPr/>
      <dgm:t>
        <a:bodyPr/>
        <a:lstStyle/>
        <a:p>
          <a:endParaRPr lang="en-US"/>
        </a:p>
      </dgm:t>
    </dgm:pt>
  </dgm:ptLst>
  <dgm:cxnLst>
    <dgm:cxn modelId="{6F6D5DFB-9368-4ED9-B0A9-3B5D9222DDE9}" type="presOf" srcId="{880AE9C0-7F7D-4A94-B9BA-AC160E374CBB}" destId="{A108AF09-51BA-4157-BB02-11F9E5DC64EA}" srcOrd="1" destOrd="0" presId="urn:microsoft.com/office/officeart/2005/8/layout/process5"/>
    <dgm:cxn modelId="{1ACA63CB-2CAE-4357-8EF8-0E8D9733DABE}" type="presOf" srcId="{08EFD084-4CCA-408F-AEF2-1DC0FE999407}" destId="{8044F310-47C9-4A64-B5C7-2F7FF85A1B22}" srcOrd="0" destOrd="0" presId="urn:microsoft.com/office/officeart/2005/8/layout/process5"/>
    <dgm:cxn modelId="{BEFEB764-F51C-4E49-AE96-0C781E4147C7}" type="presOf" srcId="{880AE9C0-7F7D-4A94-B9BA-AC160E374CBB}" destId="{76151019-B1E1-4E30-AFDE-3B1B700F7693}" srcOrd="0" destOrd="0" presId="urn:microsoft.com/office/officeart/2005/8/layout/process5"/>
    <dgm:cxn modelId="{8DF1603E-DB4F-4138-B254-487D13B818D8}" type="presOf" srcId="{88CD14D5-8054-4E93-8C2F-5F8556ED07BB}" destId="{6BD568D4-324D-4684-A65C-59DDDDE1F799}" srcOrd="1" destOrd="0" presId="urn:microsoft.com/office/officeart/2005/8/layout/process5"/>
    <dgm:cxn modelId="{114B7B5D-CADB-4321-A655-53E15C6992D6}" type="presOf" srcId="{48835943-7FA6-4494-8810-03D1DB8698F2}" destId="{B02F7EAE-8F5D-4AC3-8269-E2D990A997F1}" srcOrd="0" destOrd="0" presId="urn:microsoft.com/office/officeart/2005/8/layout/process5"/>
    <dgm:cxn modelId="{355895A6-BC8C-4AEA-8935-67E683805CDE}" type="presOf" srcId="{690900E5-AC83-4017-B7A6-CF95C0F3166B}" destId="{AAC1E7F0-5A0E-4C54-8B0F-774D88A716C9}" srcOrd="0" destOrd="0" presId="urn:microsoft.com/office/officeart/2005/8/layout/process5"/>
    <dgm:cxn modelId="{0BC0B8DF-D1CF-4E48-A159-3E3255AD5807}" type="presOf" srcId="{57074FE0-36E9-418F-B7DF-5C2020BA5421}" destId="{1E10BE92-2343-4C0A-A188-098AFE135EF8}" srcOrd="0" destOrd="0" presId="urn:microsoft.com/office/officeart/2005/8/layout/process5"/>
    <dgm:cxn modelId="{9A0C04E3-5F18-4ADF-935B-41D770E46E53}" srcId="{08EFD084-4CCA-408F-AEF2-1DC0FE999407}" destId="{5DA7CFBB-B6E9-4D65-AEB3-A1B43CAA90C8}" srcOrd="1" destOrd="0" parTransId="{80EB3B68-6CE0-479D-A2ED-7606FC130CC9}" sibTransId="{88CD14D5-8054-4E93-8C2F-5F8556ED07BB}"/>
    <dgm:cxn modelId="{A86D24BE-36D5-455D-A18D-C0A8AAD01893}" type="presOf" srcId="{812BF321-A5BD-44D0-8D33-0F0FB074FD05}" destId="{6B5550EC-4C92-4B77-8881-CFEC26F40302}" srcOrd="0" destOrd="0" presId="urn:microsoft.com/office/officeart/2005/8/layout/process5"/>
    <dgm:cxn modelId="{C69DF40A-BB5A-4406-984B-55D7C487A5B5}" type="presOf" srcId="{5DA7CFBB-B6E9-4D65-AEB3-A1B43CAA90C8}" destId="{AB21A21E-4469-4320-A455-1F092636FE71}" srcOrd="0" destOrd="0" presId="urn:microsoft.com/office/officeart/2005/8/layout/process5"/>
    <dgm:cxn modelId="{D19610E6-AFBD-4315-9113-36A3CE029646}" type="presOf" srcId="{57074FE0-36E9-418F-B7DF-5C2020BA5421}" destId="{D6E5DEDC-C30F-41CB-AF95-A99812D87863}" srcOrd="1" destOrd="0" presId="urn:microsoft.com/office/officeart/2005/8/layout/process5"/>
    <dgm:cxn modelId="{C111A4F2-0C36-444D-B46D-B27CEE2A7FC4}" srcId="{08EFD084-4CCA-408F-AEF2-1DC0FE999407}" destId="{48835943-7FA6-4494-8810-03D1DB8698F2}" srcOrd="3" destOrd="0" parTransId="{7AB77C57-AD2C-48A9-ADF9-8EE922C15C31}" sibTransId="{A07558EA-4FDF-413F-B75A-438A195C95E4}"/>
    <dgm:cxn modelId="{2DD9096D-FFB3-4B2D-894B-E3353CA61138}" srcId="{08EFD084-4CCA-408F-AEF2-1DC0FE999407}" destId="{690900E5-AC83-4017-B7A6-CF95C0F3166B}" srcOrd="2" destOrd="0" parTransId="{F17A0878-06E7-4BBD-8FA8-AA0D82810A2E}" sibTransId="{57074FE0-36E9-418F-B7DF-5C2020BA5421}"/>
    <dgm:cxn modelId="{65C9015A-8D28-4EDE-B7BB-377ADA371118}" type="presOf" srcId="{88CD14D5-8054-4E93-8C2F-5F8556ED07BB}" destId="{64A4855D-FD3E-4BF4-A617-3A0137A9E9D8}" srcOrd="0" destOrd="0" presId="urn:microsoft.com/office/officeart/2005/8/layout/process5"/>
    <dgm:cxn modelId="{1FDE5960-40B1-41B1-9FE2-854E17FC4A0F}" srcId="{08EFD084-4CCA-408F-AEF2-1DC0FE999407}" destId="{812BF321-A5BD-44D0-8D33-0F0FB074FD05}" srcOrd="0" destOrd="0" parTransId="{3DD05216-3EA0-460A-A64C-0FA219CA2B3F}" sibTransId="{880AE9C0-7F7D-4A94-B9BA-AC160E374CBB}"/>
    <dgm:cxn modelId="{CBE07F20-343E-49BB-8E37-025BD22D81CB}" type="presParOf" srcId="{8044F310-47C9-4A64-B5C7-2F7FF85A1B22}" destId="{6B5550EC-4C92-4B77-8881-CFEC26F40302}" srcOrd="0" destOrd="0" presId="urn:microsoft.com/office/officeart/2005/8/layout/process5"/>
    <dgm:cxn modelId="{E24185EF-FE1A-40C0-BDD4-5BD7AC13C261}" type="presParOf" srcId="{8044F310-47C9-4A64-B5C7-2F7FF85A1B22}" destId="{76151019-B1E1-4E30-AFDE-3B1B700F7693}" srcOrd="1" destOrd="0" presId="urn:microsoft.com/office/officeart/2005/8/layout/process5"/>
    <dgm:cxn modelId="{C55E3FA4-5331-4FD0-845B-08F0CF8D3544}" type="presParOf" srcId="{76151019-B1E1-4E30-AFDE-3B1B700F7693}" destId="{A108AF09-51BA-4157-BB02-11F9E5DC64EA}" srcOrd="0" destOrd="0" presId="urn:microsoft.com/office/officeart/2005/8/layout/process5"/>
    <dgm:cxn modelId="{F8BE1B7F-04E1-4E89-B4CD-2A9E2C86F978}" type="presParOf" srcId="{8044F310-47C9-4A64-B5C7-2F7FF85A1B22}" destId="{AB21A21E-4469-4320-A455-1F092636FE71}" srcOrd="2" destOrd="0" presId="urn:microsoft.com/office/officeart/2005/8/layout/process5"/>
    <dgm:cxn modelId="{567299CF-8F32-4237-B0DB-6F1E1B36C2E7}" type="presParOf" srcId="{8044F310-47C9-4A64-B5C7-2F7FF85A1B22}" destId="{64A4855D-FD3E-4BF4-A617-3A0137A9E9D8}" srcOrd="3" destOrd="0" presId="urn:microsoft.com/office/officeart/2005/8/layout/process5"/>
    <dgm:cxn modelId="{65487A72-7A84-4DA4-B8E8-8B4E2EB663F5}" type="presParOf" srcId="{64A4855D-FD3E-4BF4-A617-3A0137A9E9D8}" destId="{6BD568D4-324D-4684-A65C-59DDDDE1F799}" srcOrd="0" destOrd="0" presId="urn:microsoft.com/office/officeart/2005/8/layout/process5"/>
    <dgm:cxn modelId="{5D1FE07E-1FA0-4210-9F96-0C12712CE824}" type="presParOf" srcId="{8044F310-47C9-4A64-B5C7-2F7FF85A1B22}" destId="{AAC1E7F0-5A0E-4C54-8B0F-774D88A716C9}" srcOrd="4" destOrd="0" presId="urn:microsoft.com/office/officeart/2005/8/layout/process5"/>
    <dgm:cxn modelId="{232A98B5-BEDF-490C-B692-D606117597BD}" type="presParOf" srcId="{8044F310-47C9-4A64-B5C7-2F7FF85A1B22}" destId="{1E10BE92-2343-4C0A-A188-098AFE135EF8}" srcOrd="5" destOrd="0" presId="urn:microsoft.com/office/officeart/2005/8/layout/process5"/>
    <dgm:cxn modelId="{4F07E56F-A7DC-4430-AEDE-DC2F95480533}" type="presParOf" srcId="{1E10BE92-2343-4C0A-A188-098AFE135EF8}" destId="{D6E5DEDC-C30F-41CB-AF95-A99812D87863}" srcOrd="0" destOrd="0" presId="urn:microsoft.com/office/officeart/2005/8/layout/process5"/>
    <dgm:cxn modelId="{1762EC94-7F94-4268-87A7-0F74D1B18D55}" type="presParOf" srcId="{8044F310-47C9-4A64-B5C7-2F7FF85A1B22}" destId="{B02F7EAE-8F5D-4AC3-8269-E2D990A997F1}"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a:solidFill>
          <a:schemeClr val="tx1"/>
        </a:solidFill>
      </dgm:spPr>
      <dgm:t>
        <a:bodyPr/>
        <a:lstStyle/>
        <a:p>
          <a:pPr rtl="0"/>
          <a:r>
            <a:rPr lang="en-US" dirty="0" smtClean="0"/>
            <a:t>Steps Required to Perform the Scenario</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X="0" custLinFactNeighborY="-2299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A81C0EA-5136-46DD-8439-0C3D66E18A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F9F25E-974F-4009-9C7B-63BA0A4F09D6}">
      <dgm:prSet/>
      <dgm:spPr>
        <a:solidFill>
          <a:schemeClr val="accent6">
            <a:lumMod val="60000"/>
            <a:lumOff val="40000"/>
          </a:schemeClr>
        </a:solidFill>
      </dgm:spPr>
      <dgm:t>
        <a:bodyPr/>
        <a:lstStyle/>
        <a:p>
          <a:pPr rtl="0"/>
          <a:r>
            <a:rPr lang="en-US" dirty="0" smtClean="0"/>
            <a:t>Feature Comparison</a:t>
          </a:r>
          <a:endParaRPr lang="en-US" dirty="0"/>
        </a:p>
      </dgm:t>
    </dgm:pt>
    <dgm:pt modelId="{E8F821BF-5AF0-404E-B6F8-C2C34C46A7EA}" type="parTrans" cxnId="{714B6A06-DD10-4C22-A665-1F8AD93F73E4}">
      <dgm:prSet/>
      <dgm:spPr/>
      <dgm:t>
        <a:bodyPr/>
        <a:lstStyle/>
        <a:p>
          <a:endParaRPr lang="en-US"/>
        </a:p>
      </dgm:t>
    </dgm:pt>
    <dgm:pt modelId="{F87B2924-5405-49F5-9691-EAC6DE78552B}" type="sibTrans" cxnId="{714B6A06-DD10-4C22-A665-1F8AD93F73E4}">
      <dgm:prSet/>
      <dgm:spPr/>
      <dgm:t>
        <a:bodyPr/>
        <a:lstStyle/>
        <a:p>
          <a:endParaRPr lang="en-US"/>
        </a:p>
      </dgm:t>
    </dgm:pt>
    <dgm:pt modelId="{01159744-C254-4513-AAB9-903B8A75A812}" type="pres">
      <dgm:prSet presAssocID="{0A81C0EA-5136-46DD-8439-0C3D66E18AE7}" presName="linear" presStyleCnt="0">
        <dgm:presLayoutVars>
          <dgm:animLvl val="lvl"/>
          <dgm:resizeHandles val="exact"/>
        </dgm:presLayoutVars>
      </dgm:prSet>
      <dgm:spPr/>
      <dgm:t>
        <a:bodyPr/>
        <a:lstStyle/>
        <a:p>
          <a:endParaRPr lang="en-US"/>
        </a:p>
      </dgm:t>
    </dgm:pt>
    <dgm:pt modelId="{DB28F717-861D-4946-A288-4417D69F05FE}" type="pres">
      <dgm:prSet presAssocID="{BBF9F25E-974F-4009-9C7B-63BA0A4F09D6}" presName="parentText" presStyleLbl="node1" presStyleIdx="0" presStyleCnt="1" custLinFactNeighborY="-95730">
        <dgm:presLayoutVars>
          <dgm:chMax val="0"/>
          <dgm:bulletEnabled val="1"/>
        </dgm:presLayoutVars>
      </dgm:prSet>
      <dgm:spPr/>
      <dgm:t>
        <a:bodyPr/>
        <a:lstStyle/>
        <a:p>
          <a:endParaRPr lang="en-US"/>
        </a:p>
      </dgm:t>
    </dgm:pt>
  </dgm:ptLst>
  <dgm:cxnLst>
    <dgm:cxn modelId="{714B6A06-DD10-4C22-A665-1F8AD93F73E4}" srcId="{0A81C0EA-5136-46DD-8439-0C3D66E18AE7}" destId="{BBF9F25E-974F-4009-9C7B-63BA0A4F09D6}" srcOrd="0" destOrd="0" parTransId="{E8F821BF-5AF0-404E-B6F8-C2C34C46A7EA}" sibTransId="{F87B2924-5405-49F5-9691-EAC6DE78552B}"/>
    <dgm:cxn modelId="{15191FDB-C2C3-47C7-BDC6-114216AA49D7}" type="presOf" srcId="{0A81C0EA-5136-46DD-8439-0C3D66E18AE7}" destId="{01159744-C254-4513-AAB9-903B8A75A812}" srcOrd="0" destOrd="0" presId="urn:microsoft.com/office/officeart/2005/8/layout/vList2"/>
    <dgm:cxn modelId="{6B04E4ED-BB3E-4769-A392-679C1CA24E14}" type="presOf" srcId="{BBF9F25E-974F-4009-9C7B-63BA0A4F09D6}" destId="{DB28F717-861D-4946-A288-4417D69F05FE}" srcOrd="0" destOrd="0" presId="urn:microsoft.com/office/officeart/2005/8/layout/vList2"/>
    <dgm:cxn modelId="{7EBBFED4-9A2A-4ABB-849B-BD2040C22486}" type="presParOf" srcId="{01159744-C254-4513-AAB9-903B8A75A812}" destId="{DB28F717-861D-4946-A288-4417D69F05F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67703D-67DD-4472-A526-88A55C9EE376}">
      <dsp:nvSpPr>
        <dsp:cNvPr id="0" name=""/>
        <dsp:cNvSpPr/>
      </dsp:nvSpPr>
      <dsp:spPr>
        <a:xfrm>
          <a:off x="0" y="59304"/>
          <a:ext cx="10808788" cy="196458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882" tIns="999744" rIns="83888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This use case will describe how we have leveraged Azure AD Application Proxy feature to fulfill one of our client’s requirement. While discussing the deployment scenario and our solution approach, we will also cover Features, Prerequisites and Best Practices related to Application Proxy. This use case will act as a reference document for other architects, who will be deploying Application Proxy in some other environment. Reference links to Microsoft documents have been provided for further reading. </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dsp:txBody>
      <dsp:txXfrm>
        <a:off x="0" y="59304"/>
        <a:ext cx="10808788" cy="1964588"/>
      </dsp:txXfrm>
    </dsp:sp>
    <dsp:sp modelId="{21D972D5-1693-4B5A-BA5B-689B8E76D15A}">
      <dsp:nvSpPr>
        <dsp:cNvPr id="0" name=""/>
        <dsp:cNvSpPr/>
      </dsp:nvSpPr>
      <dsp:spPr>
        <a:xfrm>
          <a:off x="168341" y="346569"/>
          <a:ext cx="2972060" cy="361551"/>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983" tIns="0" rIns="285983" bIns="0" numCol="1" spcCol="1270" anchor="ctr" anchorCtr="0">
          <a:noAutofit/>
        </a:bodyPr>
        <a:lstStyle/>
        <a:p>
          <a:pPr lvl="0" algn="l" defTabSz="800100">
            <a:lnSpc>
              <a:spcPct val="90000"/>
            </a:lnSpc>
            <a:spcBef>
              <a:spcPct val="0"/>
            </a:spcBef>
            <a:spcAft>
              <a:spcPct val="35000"/>
            </a:spcAft>
          </a:pPr>
          <a:r>
            <a:rPr lang="en-US" sz="1800" kern="1200" dirty="0" smtClean="0"/>
            <a:t>Introduction</a:t>
          </a:r>
          <a:endParaRPr lang="en-US" sz="1800" kern="1200" dirty="0"/>
        </a:p>
      </dsp:txBody>
      <dsp:txXfrm>
        <a:off x="185990" y="364218"/>
        <a:ext cx="2936762" cy="326253"/>
      </dsp:txXfrm>
    </dsp:sp>
    <dsp:sp modelId="{79CC8258-7DFA-44F7-AC63-E927B8F8875A}">
      <dsp:nvSpPr>
        <dsp:cNvPr id="0" name=""/>
        <dsp:cNvSpPr/>
      </dsp:nvSpPr>
      <dsp:spPr>
        <a:xfrm>
          <a:off x="0" y="1786405"/>
          <a:ext cx="10808788" cy="31169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882" tIns="999744" rIns="83888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The organization is having a number of on premises applications spread across different </a:t>
          </a:r>
          <a:r>
            <a:rPr lang="en-US" sz="1200" b="1" kern="1200" dirty="0" smtClean="0">
              <a:solidFill>
                <a:schemeClr val="dk1"/>
              </a:solidFill>
              <a:latin typeface="+mn-lt"/>
              <a:ea typeface="+mn-ea"/>
              <a:cs typeface="+mn-cs"/>
            </a:rPr>
            <a:t>geographical locations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They want that the users can securely access these on premises applications over the Internet.</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Want to implement  </a:t>
          </a:r>
          <a:r>
            <a:rPr lang="en-US" sz="1200" b="1" kern="1200" dirty="0" smtClean="0">
              <a:solidFill>
                <a:schemeClr val="dk1"/>
              </a:solidFill>
              <a:latin typeface="+mn-lt"/>
              <a:ea typeface="+mn-ea"/>
              <a:cs typeface="+mn-cs"/>
            </a:rPr>
            <a:t>SSO feature</a:t>
          </a:r>
          <a:r>
            <a:rPr lang="en-US" sz="1200" kern="1200" dirty="0" smtClean="0">
              <a:solidFill>
                <a:schemeClr val="dk1"/>
              </a:solidFill>
              <a:latin typeface="+mn-lt"/>
              <a:ea typeface="+mn-ea"/>
              <a:cs typeface="+mn-cs"/>
            </a:rPr>
            <a:t> to improve user sign-in experience.</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They are expecting a solution which will involve </a:t>
          </a:r>
          <a:r>
            <a:rPr lang="en-US" sz="1200" b="1" kern="1200" dirty="0" smtClean="0">
              <a:solidFill>
                <a:schemeClr val="dk1"/>
              </a:solidFill>
              <a:latin typeface="+mn-lt"/>
              <a:ea typeface="+mn-ea"/>
              <a:cs typeface="+mn-cs"/>
            </a:rPr>
            <a:t>low cost</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management overhead</a:t>
          </a:r>
          <a:r>
            <a:rPr lang="en-US" sz="1200" kern="1200" dirty="0" smtClean="0">
              <a:solidFill>
                <a:schemeClr val="dk1"/>
              </a:solidFill>
              <a:latin typeface="+mn-lt"/>
              <a:ea typeface="+mn-ea"/>
              <a:cs typeface="+mn-cs"/>
            </a:rPr>
            <a:t> and is </a:t>
          </a:r>
          <a:r>
            <a:rPr lang="en-US" sz="1200" b="1" kern="1200" dirty="0" smtClean="0">
              <a:solidFill>
                <a:schemeClr val="dk1"/>
              </a:solidFill>
              <a:latin typeface="+mn-lt"/>
              <a:ea typeface="+mn-ea"/>
              <a:cs typeface="+mn-cs"/>
            </a:rPr>
            <a:t>less complex</a:t>
          </a:r>
          <a:r>
            <a:rPr lang="en-US" sz="1200" kern="1200" dirty="0" smtClean="0">
              <a:solidFill>
                <a:schemeClr val="dk1"/>
              </a:solidFill>
              <a:latin typeface="+mn-lt"/>
              <a:ea typeface="+mn-ea"/>
              <a:cs typeface="+mn-cs"/>
            </a:rPr>
            <a:t> to implement.</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The solution should involve minimum configuration changes for </a:t>
          </a:r>
          <a:r>
            <a:rPr lang="en-US" sz="1200" b="1" kern="1200" dirty="0" smtClean="0">
              <a:solidFill>
                <a:schemeClr val="dk1"/>
              </a:solidFill>
              <a:latin typeface="+mn-lt"/>
              <a:ea typeface="+mn-ea"/>
              <a:cs typeface="+mn-cs"/>
            </a:rPr>
            <a:t>network</a:t>
          </a:r>
          <a:r>
            <a:rPr lang="en-US" sz="1200" kern="1200" dirty="0" smtClean="0">
              <a:solidFill>
                <a:schemeClr val="dk1"/>
              </a:solidFill>
              <a:latin typeface="+mn-lt"/>
              <a:ea typeface="+mn-ea"/>
              <a:cs typeface="+mn-cs"/>
            </a:rPr>
            <a:t> and </a:t>
          </a:r>
          <a:r>
            <a:rPr lang="en-US" sz="1200" b="1" kern="1200" dirty="0" smtClean="0">
              <a:solidFill>
                <a:schemeClr val="dk1"/>
              </a:solidFill>
              <a:latin typeface="+mn-lt"/>
              <a:ea typeface="+mn-ea"/>
              <a:cs typeface="+mn-cs"/>
            </a:rPr>
            <a:t>firewall rules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sp:txBody>
      <dsp:txXfrm>
        <a:off x="0" y="1786405"/>
        <a:ext cx="10808788" cy="3116966"/>
      </dsp:txXfrm>
    </dsp:sp>
    <dsp:sp modelId="{A54856DF-36A2-43A7-99C0-1DFA38B8D92D}">
      <dsp:nvSpPr>
        <dsp:cNvPr id="0" name=""/>
        <dsp:cNvSpPr/>
      </dsp:nvSpPr>
      <dsp:spPr>
        <a:xfrm>
          <a:off x="168341" y="2073670"/>
          <a:ext cx="2972060" cy="36155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983" tIns="0" rIns="285983" bIns="0" numCol="1" spcCol="1270" anchor="ctr" anchorCtr="0">
          <a:noAutofit/>
        </a:bodyPr>
        <a:lstStyle/>
        <a:p>
          <a:pPr lvl="0" algn="l" defTabSz="800100" rtl="0">
            <a:lnSpc>
              <a:spcPct val="90000"/>
            </a:lnSpc>
            <a:spcBef>
              <a:spcPct val="0"/>
            </a:spcBef>
            <a:spcAft>
              <a:spcPct val="35000"/>
            </a:spcAft>
          </a:pPr>
          <a:r>
            <a:rPr lang="en-US" sz="1800" dirty="0" smtClean="0"/>
            <a:t>Scenario</a:t>
          </a:r>
          <a:r>
            <a:rPr lang="en-US" sz="1800" kern="1200" dirty="0" smtClean="0">
              <a:solidFill>
                <a:schemeClr val="lt1"/>
              </a:solidFill>
              <a:latin typeface="+mn-lt"/>
              <a:ea typeface="+mn-ea"/>
              <a:cs typeface="+mn-cs"/>
            </a:rPr>
            <a:t> &amp; Discussion</a:t>
          </a:r>
          <a:endParaRPr lang="en-US" sz="1800" kern="1200" dirty="0">
            <a:solidFill>
              <a:schemeClr val="lt1"/>
            </a:solidFill>
            <a:latin typeface="+mn-lt"/>
            <a:ea typeface="+mn-ea"/>
            <a:cs typeface="+mn-cs"/>
          </a:endParaRPr>
        </a:p>
      </dsp:txBody>
      <dsp:txXfrm>
        <a:off x="185990" y="2091319"/>
        <a:ext cx="2936762" cy="32625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Reference Articles</a:t>
          </a:r>
          <a:endParaRPr lang="en-US" sz="1500" kern="1200" dirty="0"/>
        </a:p>
      </dsp:txBody>
      <dsp:txXfrm>
        <a:off x="17563" y="17563"/>
        <a:ext cx="5293331"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1B22B-4860-4393-BB2F-A070ABFCAD4E}">
      <dsp:nvSpPr>
        <dsp:cNvPr id="0" name=""/>
        <dsp:cNvSpPr/>
      </dsp:nvSpPr>
      <dsp:spPr>
        <a:xfrm>
          <a:off x="0" y="484"/>
          <a:ext cx="11148424" cy="286591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5242" tIns="1041400" rIns="865242"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We are going to use </a:t>
          </a:r>
          <a:r>
            <a:rPr lang="en-US" sz="1200" b="1" kern="1200" dirty="0" smtClean="0">
              <a:solidFill>
                <a:schemeClr val="dk1"/>
              </a:solidFill>
              <a:latin typeface="+mn-lt"/>
              <a:ea typeface="+mn-ea"/>
              <a:cs typeface="+mn-cs"/>
            </a:rPr>
            <a:t>Azure AD Application proxy</a:t>
          </a:r>
          <a:r>
            <a:rPr lang="en-US" sz="1200" kern="1200" dirty="0" smtClean="0">
              <a:solidFill>
                <a:schemeClr val="dk1"/>
              </a:solidFill>
              <a:latin typeface="+mn-lt"/>
              <a:ea typeface="+mn-ea"/>
              <a:cs typeface="+mn-cs"/>
            </a:rPr>
            <a:t> to access the on premises applications.</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ABC corporation is already having </a:t>
          </a:r>
          <a:r>
            <a:rPr lang="en-US" sz="1200" b="1" kern="1200" dirty="0" smtClean="0">
              <a:solidFill>
                <a:schemeClr val="dk1"/>
              </a:solidFill>
              <a:latin typeface="+mn-lt"/>
              <a:ea typeface="+mn-ea"/>
              <a:cs typeface="+mn-cs"/>
            </a:rPr>
            <a:t>Azure AD Basic Edition</a:t>
          </a:r>
          <a:r>
            <a:rPr lang="en-US" sz="1200" kern="1200" dirty="0" smtClean="0">
              <a:solidFill>
                <a:schemeClr val="dk1"/>
              </a:solidFill>
              <a:latin typeface="+mn-lt"/>
              <a:ea typeface="+mn-ea"/>
              <a:cs typeface="+mn-cs"/>
            </a:rPr>
            <a:t> which is having application proxy feature.</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Since applications are spread across multiple locations and networks we recommend to use </a:t>
          </a:r>
          <a:r>
            <a:rPr lang="en-US" sz="1200" b="1" kern="1200" dirty="0" smtClean="0">
              <a:solidFill>
                <a:schemeClr val="dk1"/>
              </a:solidFill>
              <a:latin typeface="+mn-lt"/>
              <a:ea typeface="+mn-ea"/>
              <a:cs typeface="+mn-cs"/>
            </a:rPr>
            <a:t>Application</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Proxy Connector Groups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114300" lvl="1"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We will </a:t>
          </a:r>
          <a:r>
            <a:rPr lang="en-US" sz="1200" b="1" kern="1200" dirty="0" smtClean="0">
              <a:solidFill>
                <a:schemeClr val="dk1"/>
              </a:solidFill>
              <a:latin typeface="+mn-lt"/>
              <a:ea typeface="+mn-ea"/>
              <a:cs typeface="+mn-cs"/>
            </a:rPr>
            <a:t>enable SSO</a:t>
          </a:r>
          <a:r>
            <a:rPr lang="en-US" sz="1200" kern="1200" dirty="0" smtClean="0">
              <a:solidFill>
                <a:schemeClr val="dk1"/>
              </a:solidFill>
              <a:latin typeface="+mn-lt"/>
              <a:ea typeface="+mn-ea"/>
              <a:cs typeface="+mn-cs"/>
            </a:rPr>
            <a:t> to enhance user sign-in experience by configuring </a:t>
          </a:r>
          <a:r>
            <a:rPr lang="en-US" sz="1200" b="1" kern="1200" dirty="0" smtClean="0">
              <a:solidFill>
                <a:schemeClr val="dk1"/>
              </a:solidFill>
              <a:latin typeface="+mn-lt"/>
              <a:ea typeface="+mn-ea"/>
              <a:cs typeface="+mn-cs"/>
            </a:rPr>
            <a:t>Kerberos Constrained Delegation</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dsp:txBody>
      <dsp:txXfrm>
        <a:off x="0" y="484"/>
        <a:ext cx="11148424" cy="2865915"/>
      </dsp:txXfrm>
    </dsp:sp>
    <dsp:sp modelId="{F6F1D1E9-E96A-4ED1-BB1F-69262FDF7855}">
      <dsp:nvSpPr>
        <dsp:cNvPr id="0" name=""/>
        <dsp:cNvSpPr/>
      </dsp:nvSpPr>
      <dsp:spPr>
        <a:xfrm>
          <a:off x="557421" y="277425"/>
          <a:ext cx="3981470" cy="461058"/>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69" tIns="0" rIns="294969" bIns="0" numCol="1" spcCol="1270" anchor="ctr" anchorCtr="0">
          <a:noAutofit/>
        </a:bodyPr>
        <a:lstStyle/>
        <a:p>
          <a:pPr lvl="0" algn="l" defTabSz="800100">
            <a:lnSpc>
              <a:spcPct val="90000"/>
            </a:lnSpc>
            <a:spcBef>
              <a:spcPct val="0"/>
            </a:spcBef>
            <a:spcAft>
              <a:spcPct val="35000"/>
            </a:spcAft>
          </a:pPr>
          <a:r>
            <a:rPr lang="en-US" sz="1800" kern="1200" dirty="0" smtClean="0"/>
            <a:t>Solution</a:t>
          </a:r>
          <a:endParaRPr lang="en-US" sz="1800" kern="1200" dirty="0"/>
        </a:p>
      </dsp:txBody>
      <dsp:txXfrm>
        <a:off x="579928" y="299932"/>
        <a:ext cx="3936456" cy="416044"/>
      </dsp:txXfrm>
    </dsp:sp>
    <dsp:sp modelId="{1B62896F-8C56-4A0E-AB0A-2267E7EEFD18}">
      <dsp:nvSpPr>
        <dsp:cNvPr id="0" name=""/>
        <dsp:cNvSpPr/>
      </dsp:nvSpPr>
      <dsp:spPr>
        <a:xfrm>
          <a:off x="0" y="2859457"/>
          <a:ext cx="11148424" cy="2677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5242" tIns="1041400" rIns="865242"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dirty="0">
            <a:solidFill>
              <a:schemeClr val="dk1"/>
            </a:solidFill>
            <a:latin typeface="+mn-lt"/>
            <a:ea typeface="+mn-ea"/>
            <a:cs typeface="+mn-cs"/>
          </a:endParaRPr>
        </a:p>
        <a:p>
          <a:pPr marL="228600" lvl="2"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A </a:t>
          </a:r>
          <a:r>
            <a:rPr lang="en-US" sz="1200" b="0" kern="1200" dirty="0" smtClean="0">
              <a:solidFill>
                <a:schemeClr val="dk1"/>
              </a:solidFill>
              <a:latin typeface="+mn-lt"/>
              <a:ea typeface="+mn-ea"/>
              <a:cs typeface="+mn-cs"/>
            </a:rPr>
            <a:t>software-based solution</a:t>
          </a:r>
          <a:r>
            <a:rPr lang="en-US" sz="1200" kern="1200" dirty="0" smtClean="0">
              <a:solidFill>
                <a:schemeClr val="dk1"/>
              </a:solidFill>
              <a:latin typeface="+mn-lt"/>
              <a:ea typeface="+mn-ea"/>
              <a:cs typeface="+mn-cs"/>
            </a:rPr>
            <a:t> that is </a:t>
          </a:r>
          <a:r>
            <a:rPr lang="en-US" sz="1200" b="1" kern="1200" dirty="0" smtClean="0">
              <a:solidFill>
                <a:schemeClr val="dk1"/>
              </a:solidFill>
              <a:latin typeface="+mn-lt"/>
              <a:ea typeface="+mn-ea"/>
              <a:cs typeface="+mn-cs"/>
            </a:rPr>
            <a:t>simple</a:t>
          </a:r>
          <a:r>
            <a:rPr lang="en-US" sz="1200" kern="1200" dirty="0" smtClean="0">
              <a:solidFill>
                <a:schemeClr val="dk1"/>
              </a:solidFill>
              <a:latin typeface="+mn-lt"/>
              <a:ea typeface="+mn-ea"/>
              <a:cs typeface="+mn-cs"/>
            </a:rPr>
            <a:t> </a:t>
          </a:r>
          <a:r>
            <a:rPr lang="en-US" sz="1200" b="1" kern="1200" dirty="0" smtClean="0">
              <a:solidFill>
                <a:schemeClr val="dk1"/>
              </a:solidFill>
              <a:latin typeface="+mn-lt"/>
              <a:ea typeface="+mn-ea"/>
              <a:cs typeface="+mn-cs"/>
            </a:rPr>
            <a:t>to deploy, maintain, and scale</a:t>
          </a:r>
          <a:r>
            <a:rPr lang="en-US" sz="1200" kern="1200" dirty="0" smtClean="0">
              <a:solidFill>
                <a:schemeClr val="dk1"/>
              </a:solidFill>
              <a:latin typeface="+mn-lt"/>
              <a:ea typeface="+mn-ea"/>
              <a:cs typeface="+mn-cs"/>
            </a:rPr>
            <a:t> unlike VPN.</a:t>
          </a:r>
        </a:p>
        <a:p>
          <a:pPr marL="228600" lvl="2" indent="-114300" algn="l" defTabSz="533400">
            <a:lnSpc>
              <a:spcPct val="90000"/>
            </a:lnSpc>
            <a:spcBef>
              <a:spcPct val="0"/>
            </a:spcBef>
            <a:spcAft>
              <a:spcPct val="15000"/>
            </a:spcAft>
            <a:buChar char="••"/>
          </a:pPr>
          <a:endParaRPr lang="en-US" sz="1200" kern="1200" dirty="0" smtClean="0">
            <a:solidFill>
              <a:schemeClr val="dk1"/>
            </a:solidFill>
            <a:latin typeface="+mn-lt"/>
            <a:ea typeface="+mn-ea"/>
            <a:cs typeface="+mn-cs"/>
          </a:endParaRPr>
        </a:p>
        <a:p>
          <a:pPr marL="228600" lvl="2" indent="-114300" algn="l" defTabSz="533400">
            <a:lnSpc>
              <a:spcPct val="90000"/>
            </a:lnSpc>
            <a:spcBef>
              <a:spcPct val="0"/>
            </a:spcBef>
            <a:spcAft>
              <a:spcPct val="15000"/>
            </a:spcAft>
            <a:buChar char="••"/>
          </a:pPr>
          <a:r>
            <a:rPr lang="en-US" sz="1200" kern="1200" dirty="0" smtClean="0">
              <a:solidFill>
                <a:schemeClr val="dk1"/>
              </a:solidFill>
              <a:latin typeface="+mn-lt"/>
              <a:ea typeface="+mn-ea"/>
              <a:cs typeface="+mn-cs"/>
            </a:rPr>
            <a:t>It is cost effective as the </a:t>
          </a:r>
          <a:r>
            <a:rPr lang="en-US" sz="1200" b="1" kern="1200" dirty="0" smtClean="0">
              <a:solidFill>
                <a:schemeClr val="dk1"/>
              </a:solidFill>
              <a:latin typeface="+mn-lt"/>
              <a:ea typeface="+mn-ea"/>
              <a:cs typeface="+mn-cs"/>
            </a:rPr>
            <a:t>TCO</a:t>
          </a:r>
          <a:r>
            <a:rPr lang="en-US" sz="1200" kern="1200" dirty="0" smtClean="0">
              <a:solidFill>
                <a:schemeClr val="dk1"/>
              </a:solidFill>
              <a:latin typeface="+mn-lt"/>
              <a:ea typeface="+mn-ea"/>
              <a:cs typeface="+mn-cs"/>
            </a:rPr>
            <a:t> (total cost of ownership) is greatly reduced.</a:t>
          </a:r>
        </a:p>
        <a:p>
          <a:pPr marL="228600" lvl="2" indent="-114300" algn="l" defTabSz="533400">
            <a:lnSpc>
              <a:spcPct val="90000"/>
            </a:lnSpc>
            <a:spcBef>
              <a:spcPct val="0"/>
            </a:spcBef>
            <a:spcAft>
              <a:spcPct val="15000"/>
            </a:spcAft>
            <a:buChar char="••"/>
          </a:pPr>
          <a:endParaRPr lang="en-US" sz="1200" kern="1200" dirty="0" smtClean="0">
            <a:solidFill>
              <a:schemeClr val="dk1"/>
            </a:solidFill>
            <a:latin typeface="+mn-lt"/>
            <a:ea typeface="+mn-ea"/>
            <a:cs typeface="+mn-cs"/>
          </a:endParaRPr>
        </a:p>
        <a:p>
          <a:pPr marL="228600" lvl="2" indent="-114300" algn="l" defTabSz="533400">
            <a:lnSpc>
              <a:spcPct val="90000"/>
            </a:lnSpc>
            <a:spcBef>
              <a:spcPct val="0"/>
            </a:spcBef>
            <a:spcAft>
              <a:spcPct val="15000"/>
            </a:spcAft>
            <a:buChar char="••"/>
          </a:pPr>
          <a:r>
            <a:rPr lang="en-US" sz="1200" b="1" kern="1200" dirty="0" smtClean="0">
              <a:solidFill>
                <a:schemeClr val="dk1"/>
              </a:solidFill>
              <a:latin typeface="+mn-lt"/>
              <a:ea typeface="+mn-ea"/>
              <a:cs typeface="+mn-cs"/>
            </a:rPr>
            <a:t>Consistent management with Windows workloads:</a:t>
          </a:r>
          <a:r>
            <a:rPr lang="en-US" sz="1200" kern="1200" dirty="0" smtClean="0">
              <a:solidFill>
                <a:schemeClr val="dk1"/>
              </a:solidFill>
              <a:latin typeface="+mn-lt"/>
              <a:ea typeface="+mn-ea"/>
              <a:cs typeface="+mn-cs"/>
            </a:rPr>
            <a:t> Retraining of IT staff not needed as it contains all the necessary features.</a:t>
          </a:r>
        </a:p>
        <a:p>
          <a:pPr marL="228600" lvl="2" indent="-114300" algn="l" defTabSz="533400">
            <a:lnSpc>
              <a:spcPct val="90000"/>
            </a:lnSpc>
            <a:spcBef>
              <a:spcPct val="0"/>
            </a:spcBef>
            <a:spcAft>
              <a:spcPct val="15000"/>
            </a:spcAft>
            <a:buChar char="••"/>
          </a:pPr>
          <a:endParaRPr lang="en-US" sz="1200" kern="1200" dirty="0" smtClean="0">
            <a:solidFill>
              <a:schemeClr val="dk1"/>
            </a:solidFill>
            <a:latin typeface="+mn-lt"/>
            <a:ea typeface="+mn-ea"/>
            <a:cs typeface="+mn-cs"/>
          </a:endParaRPr>
        </a:p>
        <a:p>
          <a:pPr marL="228600" lvl="2" indent="-114300" algn="l" defTabSz="533400">
            <a:lnSpc>
              <a:spcPct val="90000"/>
            </a:lnSpc>
            <a:spcBef>
              <a:spcPct val="0"/>
            </a:spcBef>
            <a:spcAft>
              <a:spcPct val="15000"/>
            </a:spcAft>
            <a:buChar char="••"/>
          </a:pPr>
          <a:r>
            <a:rPr lang="en-US" sz="1200" b="1" kern="1200" dirty="0" smtClean="0">
              <a:solidFill>
                <a:schemeClr val="dk1"/>
              </a:solidFill>
              <a:latin typeface="+mn-lt"/>
              <a:ea typeface="+mn-ea"/>
              <a:cs typeface="+mn-cs"/>
            </a:rPr>
            <a:t>Designed and built on modern security standards:</a:t>
          </a:r>
          <a:r>
            <a:rPr lang="en-US" sz="1200" kern="1200" dirty="0" smtClean="0">
              <a:solidFill>
                <a:schemeClr val="dk1"/>
              </a:solidFill>
              <a:latin typeface="+mn-lt"/>
              <a:ea typeface="+mn-ea"/>
              <a:cs typeface="+mn-cs"/>
            </a:rPr>
            <a:t> It does not store passwords in memory adding another layer of security to the systems.</a:t>
          </a:r>
        </a:p>
      </dsp:txBody>
      <dsp:txXfrm>
        <a:off x="0" y="2859457"/>
        <a:ext cx="11148424" cy="2677500"/>
      </dsp:txXfrm>
    </dsp:sp>
    <dsp:sp modelId="{A9FD90EF-47D6-4DD1-8F65-0955D51F1471}">
      <dsp:nvSpPr>
        <dsp:cNvPr id="0" name=""/>
        <dsp:cNvSpPr/>
      </dsp:nvSpPr>
      <dsp:spPr>
        <a:xfrm>
          <a:off x="557421" y="3136399"/>
          <a:ext cx="3981470" cy="46105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4969" tIns="0" rIns="294969" bIns="0" numCol="1" spcCol="1270" anchor="ctr" anchorCtr="0">
          <a:noAutofit/>
        </a:bodyPr>
        <a:lstStyle/>
        <a:p>
          <a:pPr lvl="0" algn="l" defTabSz="800100">
            <a:lnSpc>
              <a:spcPct val="90000"/>
            </a:lnSpc>
            <a:spcBef>
              <a:spcPct val="0"/>
            </a:spcBef>
            <a:spcAft>
              <a:spcPct val="35000"/>
            </a:spcAft>
          </a:pPr>
          <a:r>
            <a:rPr lang="en-US" sz="1800" kern="1200" dirty="0" smtClean="0"/>
            <a:t>Why Azure AD Application proxy ?</a:t>
          </a:r>
          <a:endParaRPr lang="en-US" sz="1800" kern="1200" dirty="0"/>
        </a:p>
      </dsp:txBody>
      <dsp:txXfrm>
        <a:off x="579928" y="3158906"/>
        <a:ext cx="3936456" cy="416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Feature- Azure AD Application Proxy</a:t>
          </a:r>
          <a:endParaRPr lang="en-US" sz="1500" kern="1200" dirty="0"/>
        </a:p>
      </dsp:txBody>
      <dsp:txXfrm>
        <a:off x="17563" y="17563"/>
        <a:ext cx="5293331" cy="3246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458846-DD5B-410C-B93C-6E203538D0D3}">
      <dsp:nvSpPr>
        <dsp:cNvPr id="0" name=""/>
        <dsp:cNvSpPr/>
      </dsp:nvSpPr>
      <dsp:spPr>
        <a:xfrm>
          <a:off x="1370" y="0"/>
          <a:ext cx="3563193" cy="5120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Simple</a:t>
          </a:r>
          <a:endParaRPr lang="en-US" sz="3200" kern="1200" dirty="0"/>
        </a:p>
      </dsp:txBody>
      <dsp:txXfrm>
        <a:off x="1370" y="0"/>
        <a:ext cx="3563193" cy="1536192"/>
      </dsp:txXfrm>
    </dsp:sp>
    <dsp:sp modelId="{2D7044F2-672D-4F66-8093-310FE77E9898}">
      <dsp:nvSpPr>
        <dsp:cNvPr id="0" name=""/>
        <dsp:cNvSpPr/>
      </dsp:nvSpPr>
      <dsp:spPr>
        <a:xfrm>
          <a:off x="357689" y="1537692"/>
          <a:ext cx="2850554" cy="1543943"/>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dk1"/>
              </a:solidFill>
              <a:latin typeface="+mn-lt"/>
              <a:ea typeface="+mn-ea"/>
              <a:cs typeface="+mn-cs"/>
            </a:rPr>
            <a:t>No need to rewrite applications</a:t>
          </a:r>
          <a:endParaRPr lang="en-US" sz="1200" kern="1200" dirty="0">
            <a:solidFill>
              <a:schemeClr val="dk1"/>
            </a:solidFill>
            <a:latin typeface="+mn-lt"/>
            <a:ea typeface="+mn-ea"/>
            <a:cs typeface="+mn-cs"/>
          </a:endParaRPr>
        </a:p>
      </dsp:txBody>
      <dsp:txXfrm>
        <a:off x="402910" y="1582913"/>
        <a:ext cx="2760112" cy="1453501"/>
      </dsp:txXfrm>
    </dsp:sp>
    <dsp:sp modelId="{499BCFF4-1A45-4D09-BA70-F6CE8C53C212}">
      <dsp:nvSpPr>
        <dsp:cNvPr id="0" name=""/>
        <dsp:cNvSpPr/>
      </dsp:nvSpPr>
      <dsp:spPr>
        <a:xfrm>
          <a:off x="357689" y="3319165"/>
          <a:ext cx="2850554" cy="1543943"/>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dk1"/>
              </a:solidFill>
              <a:latin typeface="+mn-lt"/>
              <a:ea typeface="+mn-ea"/>
              <a:cs typeface="+mn-cs"/>
            </a:rPr>
            <a:t>Users get a consistent authentication experience. They can use the </a:t>
          </a:r>
          <a:r>
            <a:rPr lang="en-US" sz="1200" b="1" kern="1200" dirty="0" smtClean="0">
              <a:solidFill>
                <a:schemeClr val="dk1"/>
              </a:solidFill>
              <a:latin typeface="+mn-lt"/>
              <a:ea typeface="+mn-ea"/>
              <a:cs typeface="+mn-cs"/>
            </a:rPr>
            <a:t>MyApps</a:t>
          </a:r>
          <a:r>
            <a:rPr lang="en-US" sz="1200" kern="1200" dirty="0" smtClean="0">
              <a:solidFill>
                <a:schemeClr val="dk1"/>
              </a:solidFill>
              <a:latin typeface="+mn-lt"/>
              <a:ea typeface="+mn-ea"/>
              <a:cs typeface="+mn-cs"/>
            </a:rPr>
            <a:t> portal to get single sign-on to both SaaS apps in the cloud and our apps on-premises.</a:t>
          </a:r>
          <a:endParaRPr lang="en-US" sz="1200" kern="1200" dirty="0">
            <a:solidFill>
              <a:schemeClr val="dk1"/>
            </a:solidFill>
            <a:latin typeface="+mn-lt"/>
            <a:ea typeface="+mn-ea"/>
            <a:cs typeface="+mn-cs"/>
          </a:endParaRPr>
        </a:p>
      </dsp:txBody>
      <dsp:txXfrm>
        <a:off x="402910" y="3364386"/>
        <a:ext cx="2760112" cy="1453501"/>
      </dsp:txXfrm>
    </dsp:sp>
    <dsp:sp modelId="{38E1FD23-7FDF-4EBB-B573-812BDA4BF0F2}">
      <dsp:nvSpPr>
        <dsp:cNvPr id="0" name=""/>
        <dsp:cNvSpPr/>
      </dsp:nvSpPr>
      <dsp:spPr>
        <a:xfrm>
          <a:off x="3831803" y="0"/>
          <a:ext cx="3563193" cy="5120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Secure</a:t>
          </a:r>
          <a:endParaRPr lang="en-US" sz="3200" b="1" kern="1200" dirty="0"/>
        </a:p>
      </dsp:txBody>
      <dsp:txXfrm>
        <a:off x="3831803" y="0"/>
        <a:ext cx="3563193" cy="1536192"/>
      </dsp:txXfrm>
    </dsp:sp>
    <dsp:sp modelId="{32E7672F-31FD-446D-95F1-6B8D3C7DEDF4}">
      <dsp:nvSpPr>
        <dsp:cNvPr id="0" name=""/>
        <dsp:cNvSpPr/>
      </dsp:nvSpPr>
      <dsp:spPr>
        <a:xfrm>
          <a:off x="4188122" y="1536629"/>
          <a:ext cx="2850554" cy="1006000"/>
        </a:xfrm>
        <a:prstGeom prst="roundRect">
          <a:avLst>
            <a:gd name="adj" fmla="val 10000"/>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dk1"/>
              </a:solidFill>
              <a:latin typeface="+mn-lt"/>
              <a:ea typeface="+mn-ea"/>
              <a:cs typeface="+mn-cs"/>
            </a:rPr>
            <a:t>We can take advantage of the </a:t>
          </a:r>
          <a:r>
            <a:rPr lang="en-US" sz="1200" b="1" kern="1200" dirty="0" smtClean="0">
              <a:solidFill>
                <a:schemeClr val="dk1"/>
              </a:solidFill>
              <a:latin typeface="+mn-lt"/>
              <a:ea typeface="+mn-ea"/>
              <a:cs typeface="+mn-cs"/>
            </a:rPr>
            <a:t>rich authorization controls</a:t>
          </a:r>
          <a:r>
            <a:rPr lang="en-US" sz="1200" kern="1200" dirty="0" smtClean="0">
              <a:solidFill>
                <a:schemeClr val="dk1"/>
              </a:solidFill>
              <a:latin typeface="+mn-lt"/>
              <a:ea typeface="+mn-ea"/>
              <a:cs typeface="+mn-cs"/>
            </a:rPr>
            <a:t> and </a:t>
          </a:r>
          <a:r>
            <a:rPr lang="en-US" sz="1200" b="1" kern="1200" dirty="0" smtClean="0">
              <a:solidFill>
                <a:schemeClr val="dk1"/>
              </a:solidFill>
              <a:latin typeface="+mn-lt"/>
              <a:ea typeface="+mn-ea"/>
              <a:cs typeface="+mn-cs"/>
            </a:rPr>
            <a:t>security analytics</a:t>
          </a:r>
          <a:r>
            <a:rPr lang="en-US" sz="1200" kern="1200" dirty="0" smtClean="0">
              <a:solidFill>
                <a:schemeClr val="dk1"/>
              </a:solidFill>
              <a:latin typeface="+mn-lt"/>
              <a:ea typeface="+mn-ea"/>
              <a:cs typeface="+mn-cs"/>
            </a:rPr>
            <a:t> in Azure.</a:t>
          </a:r>
          <a:endParaRPr lang="en-US" sz="1200" kern="1200" dirty="0">
            <a:solidFill>
              <a:schemeClr val="dk1"/>
            </a:solidFill>
            <a:latin typeface="+mn-lt"/>
            <a:ea typeface="+mn-ea"/>
            <a:cs typeface="+mn-cs"/>
          </a:endParaRPr>
        </a:p>
      </dsp:txBody>
      <dsp:txXfrm>
        <a:off x="4217587" y="1566094"/>
        <a:ext cx="2791624" cy="947070"/>
      </dsp:txXfrm>
    </dsp:sp>
    <dsp:sp modelId="{00AAB99F-8AC6-445D-903A-93C381954859}">
      <dsp:nvSpPr>
        <dsp:cNvPr id="0" name=""/>
        <dsp:cNvSpPr/>
      </dsp:nvSpPr>
      <dsp:spPr>
        <a:xfrm>
          <a:off x="4188122" y="2697400"/>
          <a:ext cx="2850554" cy="1006000"/>
        </a:xfrm>
        <a:prstGeom prst="roundRect">
          <a:avLst>
            <a:gd name="adj" fmla="val 10000"/>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dk1"/>
              </a:solidFill>
              <a:latin typeface="+mn-lt"/>
              <a:ea typeface="+mn-ea"/>
              <a:cs typeface="+mn-cs"/>
            </a:rPr>
            <a:t>We get cloud-scale security and Azure security features like </a:t>
          </a:r>
          <a:r>
            <a:rPr lang="en-US" sz="1200" b="1" kern="1200" dirty="0" smtClean="0">
              <a:solidFill>
                <a:schemeClr val="dk1"/>
              </a:solidFill>
              <a:latin typeface="+mn-lt"/>
              <a:ea typeface="+mn-ea"/>
              <a:cs typeface="+mn-cs"/>
            </a:rPr>
            <a:t>conditional access and two-step verification.</a:t>
          </a:r>
          <a:endParaRPr lang="en-US" sz="1200" b="1" kern="1200" dirty="0">
            <a:solidFill>
              <a:schemeClr val="dk1"/>
            </a:solidFill>
            <a:latin typeface="+mn-lt"/>
            <a:ea typeface="+mn-ea"/>
            <a:cs typeface="+mn-cs"/>
          </a:endParaRPr>
        </a:p>
      </dsp:txBody>
      <dsp:txXfrm>
        <a:off x="4217587" y="2726865"/>
        <a:ext cx="2791624" cy="947070"/>
      </dsp:txXfrm>
    </dsp:sp>
    <dsp:sp modelId="{4EBA63A5-FAAE-4B44-B338-2F7E4257D86E}">
      <dsp:nvSpPr>
        <dsp:cNvPr id="0" name=""/>
        <dsp:cNvSpPr/>
      </dsp:nvSpPr>
      <dsp:spPr>
        <a:xfrm>
          <a:off x="4188122" y="3858170"/>
          <a:ext cx="2850554" cy="1006000"/>
        </a:xfrm>
        <a:prstGeom prst="roundRect">
          <a:avLst>
            <a:gd name="adj" fmla="val 10000"/>
          </a:avLst>
        </a:prstGeom>
        <a:solidFill>
          <a:schemeClr val="accent5">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dk1"/>
              </a:solidFill>
              <a:latin typeface="+mn-lt"/>
              <a:ea typeface="+mn-ea"/>
              <a:cs typeface="+mn-cs"/>
            </a:rPr>
            <a:t>It also supports </a:t>
          </a:r>
          <a:r>
            <a:rPr lang="en-US" sz="1200" b="1" kern="1200" dirty="0" smtClean="0">
              <a:solidFill>
                <a:schemeClr val="dk1"/>
              </a:solidFill>
              <a:latin typeface="+mn-lt"/>
              <a:ea typeface="+mn-ea"/>
              <a:cs typeface="+mn-cs"/>
            </a:rPr>
            <a:t>Single Sign-on (SSO) feature</a:t>
          </a:r>
          <a:r>
            <a:rPr lang="en-US" sz="1200" kern="1200" dirty="0" smtClean="0">
              <a:solidFill>
                <a:schemeClr val="dk1"/>
              </a:solidFill>
              <a:latin typeface="+mn-lt"/>
              <a:ea typeface="+mn-ea"/>
              <a:cs typeface="+mn-cs"/>
            </a:rPr>
            <a:t>, and there is </a:t>
          </a:r>
          <a:r>
            <a:rPr lang="en-US" sz="1200" b="1" kern="1200" dirty="0" smtClean="0">
              <a:solidFill>
                <a:schemeClr val="dk1"/>
              </a:solidFill>
              <a:latin typeface="+mn-lt"/>
              <a:ea typeface="+mn-ea"/>
              <a:cs typeface="+mn-cs"/>
            </a:rPr>
            <a:t>no modification</a:t>
          </a:r>
          <a:r>
            <a:rPr lang="en-US" sz="1200" kern="1200" dirty="0" smtClean="0">
              <a:solidFill>
                <a:schemeClr val="dk1"/>
              </a:solidFill>
              <a:latin typeface="+mn-lt"/>
              <a:ea typeface="+mn-ea"/>
              <a:cs typeface="+mn-cs"/>
            </a:rPr>
            <a:t> required in the application side to enable SSO.</a:t>
          </a:r>
          <a:endParaRPr lang="en-US" sz="1200" kern="1200" dirty="0">
            <a:solidFill>
              <a:schemeClr val="dk1"/>
            </a:solidFill>
            <a:latin typeface="+mn-lt"/>
            <a:ea typeface="+mn-ea"/>
            <a:cs typeface="+mn-cs"/>
          </a:endParaRPr>
        </a:p>
      </dsp:txBody>
      <dsp:txXfrm>
        <a:off x="4217587" y="3887635"/>
        <a:ext cx="2791624" cy="947070"/>
      </dsp:txXfrm>
    </dsp:sp>
    <dsp:sp modelId="{60A22B98-CFC7-4E25-8757-317FCDBC073F}">
      <dsp:nvSpPr>
        <dsp:cNvPr id="0" name=""/>
        <dsp:cNvSpPr/>
      </dsp:nvSpPr>
      <dsp:spPr>
        <a:xfrm>
          <a:off x="7662236" y="0"/>
          <a:ext cx="3563193" cy="512064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t>Cost</a:t>
          </a:r>
          <a:r>
            <a:rPr lang="en-US" sz="4500" b="1" kern="1200" dirty="0" smtClean="0"/>
            <a:t> </a:t>
          </a:r>
          <a:r>
            <a:rPr lang="en-US" sz="3200" b="1" kern="1200" dirty="0" smtClean="0"/>
            <a:t>Effective</a:t>
          </a:r>
          <a:endParaRPr lang="en-US" sz="3200" b="1" kern="1200" dirty="0"/>
        </a:p>
      </dsp:txBody>
      <dsp:txXfrm>
        <a:off x="7662236" y="0"/>
        <a:ext cx="3563193" cy="1536192"/>
      </dsp:txXfrm>
    </dsp:sp>
    <dsp:sp modelId="{9D920464-7A90-4B4F-8F36-CB897A39892B}">
      <dsp:nvSpPr>
        <dsp:cNvPr id="0" name=""/>
        <dsp:cNvSpPr/>
      </dsp:nvSpPr>
      <dsp:spPr>
        <a:xfrm>
          <a:off x="8018555" y="1536192"/>
          <a:ext cx="2850554" cy="3328416"/>
        </a:xfrm>
        <a:prstGeom prst="roundRect">
          <a:avLst>
            <a:gd name="adj" fmla="val 10000"/>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lvl="0" algn="ctr" defTabSz="533400">
            <a:lnSpc>
              <a:spcPct val="90000"/>
            </a:lnSpc>
            <a:spcBef>
              <a:spcPct val="0"/>
            </a:spcBef>
            <a:spcAft>
              <a:spcPct val="35000"/>
            </a:spcAft>
          </a:pPr>
          <a:r>
            <a:rPr lang="en-US" sz="1200" kern="1200" dirty="0" smtClean="0">
              <a:solidFill>
                <a:schemeClr val="bg1"/>
              </a:solidFill>
              <a:latin typeface="+mn-lt"/>
              <a:ea typeface="+mn-ea"/>
              <a:cs typeface="+mn-cs"/>
            </a:rPr>
            <a:t>Application Proxy works in the cloud, so there is </a:t>
          </a:r>
          <a:r>
            <a:rPr lang="en-US" sz="1200" b="1" kern="1200" dirty="0" smtClean="0">
              <a:solidFill>
                <a:schemeClr val="bg1"/>
              </a:solidFill>
              <a:latin typeface="+mn-lt"/>
              <a:ea typeface="+mn-ea"/>
              <a:cs typeface="+mn-cs"/>
            </a:rPr>
            <a:t>no management overhead</a:t>
          </a:r>
          <a:r>
            <a:rPr lang="en-US" sz="1200" kern="1200" dirty="0" smtClean="0">
              <a:solidFill>
                <a:schemeClr val="bg1"/>
              </a:solidFill>
              <a:latin typeface="+mn-lt"/>
              <a:ea typeface="+mn-ea"/>
              <a:cs typeface="+mn-cs"/>
            </a:rPr>
            <a:t> involved. On-premises solutions typically requires  setting up and maintain DMZs, edge servers, or other complex infrastructures</a:t>
          </a:r>
          <a:endParaRPr lang="en-US" sz="1200" kern="1200" dirty="0">
            <a:solidFill>
              <a:schemeClr val="bg1"/>
            </a:solidFill>
            <a:latin typeface="+mn-lt"/>
            <a:ea typeface="+mn-ea"/>
            <a:cs typeface="+mn-cs"/>
          </a:endParaRPr>
        </a:p>
      </dsp:txBody>
      <dsp:txXfrm>
        <a:off x="8102045" y="1619682"/>
        <a:ext cx="2683574" cy="31614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Architectural Diagram</a:t>
          </a:r>
          <a:endParaRPr lang="en-US" sz="1500" kern="1200" dirty="0"/>
        </a:p>
      </dsp:txBody>
      <dsp:txXfrm>
        <a:off x="17563" y="17563"/>
        <a:ext cx="5293331"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58F23-5C4C-4B90-93FB-D70A3B9570B4}">
      <dsp:nvSpPr>
        <dsp:cNvPr id="0" name=""/>
        <dsp:cNvSpPr/>
      </dsp:nvSpPr>
      <dsp:spPr>
        <a:xfrm rot="16200000">
          <a:off x="-1673681" y="1673681"/>
          <a:ext cx="5447211" cy="2099848"/>
        </a:xfrm>
        <a:prstGeom prst="flowChartManualOperati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54" bIns="0" numCol="1" spcCol="1270" anchor="t" anchorCtr="0">
          <a:noAutofit/>
        </a:bodyPr>
        <a:lstStyle/>
        <a:p>
          <a:pPr lvl="0" algn="l" defTabSz="711200">
            <a:lnSpc>
              <a:spcPct val="90000"/>
            </a:lnSpc>
            <a:spcBef>
              <a:spcPct val="0"/>
            </a:spcBef>
            <a:spcAft>
              <a:spcPct val="35000"/>
            </a:spcAft>
          </a:pPr>
          <a:r>
            <a:rPr lang="en-US" sz="1600" kern="1200" dirty="0" smtClean="0"/>
            <a:t>Subscriptions</a:t>
          </a:r>
          <a:endParaRPr lang="en-US" sz="1600" kern="1200" dirty="0"/>
        </a:p>
        <a:p>
          <a:pPr marL="114300" lvl="1" indent="-114300" algn="l" defTabSz="533400">
            <a:lnSpc>
              <a:spcPct val="90000"/>
            </a:lnSpc>
            <a:spcBef>
              <a:spcPct val="0"/>
            </a:spcBef>
            <a:spcAft>
              <a:spcPct val="15000"/>
            </a:spcAft>
            <a:buChar char="••"/>
          </a:pPr>
          <a:r>
            <a:rPr lang="en-US" sz="1200" kern="1200" dirty="0" smtClean="0"/>
            <a:t>Azure AD basic or premium subscription.</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smtClean="0"/>
            <a:t>Azure AD directory with global administrator privileges.</a:t>
          </a:r>
        </a:p>
        <a:p>
          <a:pPr marL="114300" lvl="1" indent="-114300" algn="l" defTabSz="533400">
            <a:lnSpc>
              <a:spcPct val="90000"/>
            </a:lnSpc>
            <a:spcBef>
              <a:spcPct val="0"/>
            </a:spcBef>
            <a:spcAft>
              <a:spcPct val="15000"/>
            </a:spcAft>
            <a:buChar char="••"/>
          </a:pPr>
          <a:endParaRPr lang="en-US" sz="1200" kern="1200" dirty="0" smtClean="0"/>
        </a:p>
        <a:p>
          <a:pPr marL="114300" lvl="1" indent="-114300" algn="l" defTabSz="533400">
            <a:lnSpc>
              <a:spcPct val="90000"/>
            </a:lnSpc>
            <a:spcBef>
              <a:spcPct val="0"/>
            </a:spcBef>
            <a:spcAft>
              <a:spcPct val="15000"/>
            </a:spcAft>
            <a:buChar char="••"/>
          </a:pPr>
          <a:r>
            <a:rPr lang="en-US" sz="1200" kern="1200" dirty="0" smtClean="0"/>
            <a:t>A server running Windows Server 2012 R2 or 2016 on which Application Proxy connector can be installed.</a:t>
          </a:r>
        </a:p>
        <a:p>
          <a:pPr marL="114300" lvl="1" indent="-114300" algn="l" defTabSz="533400">
            <a:lnSpc>
              <a:spcPct val="90000"/>
            </a:lnSpc>
            <a:spcBef>
              <a:spcPct val="0"/>
            </a:spcBef>
            <a:spcAft>
              <a:spcPct val="15000"/>
            </a:spcAft>
            <a:buChar char="••"/>
          </a:pPr>
          <a:endParaRPr lang="en-US" sz="1200" kern="1200" dirty="0" smtClean="0"/>
        </a:p>
      </dsp:txBody>
      <dsp:txXfrm rot="5400000">
        <a:off x="0" y="1089442"/>
        <a:ext cx="2099848" cy="3268327"/>
      </dsp:txXfrm>
    </dsp:sp>
    <dsp:sp modelId="{48640C2D-524D-4572-9912-A9F26BEEE1B2}">
      <dsp:nvSpPr>
        <dsp:cNvPr id="0" name=""/>
        <dsp:cNvSpPr/>
      </dsp:nvSpPr>
      <dsp:spPr>
        <a:xfrm rot="16200000">
          <a:off x="589640" y="1673681"/>
          <a:ext cx="5447211" cy="2099848"/>
        </a:xfrm>
        <a:prstGeom prst="flowChartManualOperation">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54" bIns="0" numCol="1" spcCol="1270" anchor="t" anchorCtr="0">
          <a:noAutofit/>
        </a:bodyPr>
        <a:lstStyle/>
        <a:p>
          <a:pPr lvl="0" algn="l" defTabSz="711200">
            <a:lnSpc>
              <a:spcPct val="90000"/>
            </a:lnSpc>
            <a:spcBef>
              <a:spcPct val="0"/>
            </a:spcBef>
            <a:spcAft>
              <a:spcPct val="35000"/>
            </a:spcAft>
          </a:pPr>
          <a:r>
            <a:rPr lang="en-US" sz="1600" kern="1200" dirty="0" smtClean="0"/>
            <a:t>Port Requirements</a:t>
          </a:r>
          <a:endParaRPr lang="en-US" sz="1600" kern="1200" dirty="0"/>
        </a:p>
        <a:p>
          <a:pPr marL="114300" lvl="1" indent="-114300" algn="l" defTabSz="533400">
            <a:lnSpc>
              <a:spcPct val="90000"/>
            </a:lnSpc>
            <a:spcBef>
              <a:spcPct val="0"/>
            </a:spcBef>
            <a:spcAft>
              <a:spcPct val="15000"/>
            </a:spcAft>
            <a:buChar char="••"/>
          </a:pPr>
          <a:r>
            <a:rPr lang="en-US" sz="1200" b="1" kern="1200" dirty="0" smtClean="0"/>
            <a:t>80:</a:t>
          </a:r>
          <a:r>
            <a:rPr lang="en-US" sz="1200" kern="1200" dirty="0" smtClean="0"/>
            <a:t> Used for downloading certificate revocation lists (CRLs) while validating the SSL certificate.</a:t>
          </a:r>
          <a:endParaRPr lang="en-US" sz="1200" kern="1200" dirty="0"/>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b="1" kern="1200" dirty="0" smtClean="0"/>
            <a:t>443:</a:t>
          </a:r>
          <a:r>
            <a:rPr lang="en-US" sz="1200" kern="1200" dirty="0" smtClean="0"/>
            <a:t> All outbound communication with the Application Proxy service.</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rot="5400000">
        <a:off x="2263321" y="1089442"/>
        <a:ext cx="2099848" cy="3268327"/>
      </dsp:txXfrm>
    </dsp:sp>
    <dsp:sp modelId="{B7C60782-5B9D-48EE-916C-09201D986C50}">
      <dsp:nvSpPr>
        <dsp:cNvPr id="0" name=""/>
        <dsp:cNvSpPr/>
      </dsp:nvSpPr>
      <dsp:spPr>
        <a:xfrm rot="16200000">
          <a:off x="2846978" y="1673681"/>
          <a:ext cx="5447211" cy="2099848"/>
        </a:xfrm>
        <a:prstGeom prst="flowChartManualOperation">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54" bIns="0" numCol="1" spcCol="1270" anchor="t" anchorCtr="0">
          <a:noAutofit/>
        </a:bodyPr>
        <a:lstStyle/>
        <a:p>
          <a:pPr lvl="0" algn="l" defTabSz="711200">
            <a:lnSpc>
              <a:spcPct val="90000"/>
            </a:lnSpc>
            <a:spcBef>
              <a:spcPct val="0"/>
            </a:spcBef>
            <a:spcAft>
              <a:spcPct val="35000"/>
            </a:spcAft>
          </a:pPr>
          <a:r>
            <a:rPr lang="en-US" sz="1600" kern="1200" dirty="0" smtClean="0"/>
            <a:t>DNS Whitelisting</a:t>
          </a:r>
          <a:endParaRPr lang="en-US" sz="1600" kern="1200" dirty="0"/>
        </a:p>
        <a:p>
          <a:pPr marL="114300" lvl="1" indent="-114300" algn="l" defTabSz="533400">
            <a:lnSpc>
              <a:spcPct val="90000"/>
            </a:lnSpc>
            <a:spcBef>
              <a:spcPct val="0"/>
            </a:spcBef>
            <a:spcAft>
              <a:spcPct val="15000"/>
            </a:spcAft>
            <a:buChar char="••"/>
          </a:pPr>
          <a:r>
            <a:rPr lang="en-US" sz="1200" kern="1200" dirty="0" smtClean="0"/>
            <a:t>If DNS whitelisting is supported then connections to </a:t>
          </a:r>
          <a:r>
            <a:rPr lang="en-US" sz="1200" b="1" i="0" kern="1200" dirty="0" smtClean="0"/>
            <a:t>msappproxy.net &amp; servicebus.windows.net </a:t>
          </a:r>
          <a:r>
            <a:rPr lang="en-US" sz="1200" b="0" i="0" kern="1200" dirty="0" smtClean="0"/>
            <a:t>should be whitelisted.</a:t>
          </a:r>
          <a:endParaRPr lang="en-US" sz="1200" b="1" kern="1200" dirty="0"/>
        </a:p>
        <a:p>
          <a:pPr marL="114300" lvl="1" indent="-114300" algn="l" defTabSz="533400">
            <a:lnSpc>
              <a:spcPct val="90000"/>
            </a:lnSpc>
            <a:spcBef>
              <a:spcPct val="0"/>
            </a:spcBef>
            <a:spcAft>
              <a:spcPct val="15000"/>
            </a:spcAft>
            <a:buChar char="••"/>
          </a:pPr>
          <a:endParaRPr lang="en-US" sz="1200" b="1" kern="1200" dirty="0"/>
        </a:p>
        <a:p>
          <a:pPr marL="114300" lvl="1" indent="-114300" algn="l" defTabSz="533400">
            <a:lnSpc>
              <a:spcPct val="90000"/>
            </a:lnSpc>
            <a:spcBef>
              <a:spcPct val="0"/>
            </a:spcBef>
            <a:spcAft>
              <a:spcPct val="15000"/>
            </a:spcAft>
            <a:buChar char="••"/>
          </a:pPr>
          <a:r>
            <a:rPr lang="en-US" sz="1200" kern="1200" dirty="0" smtClean="0"/>
            <a:t>If DNS whitelisting not supported we need to ensure that access to the list of </a:t>
          </a:r>
          <a:r>
            <a:rPr lang="en-US" sz="1200" kern="1200" dirty="0" smtClean="0">
              <a:hlinkClick xmlns:r="http://schemas.openxmlformats.org/officeDocument/2006/relationships" r:id="rId1"/>
            </a:rPr>
            <a:t>Azure Datacenter IP ranges</a:t>
          </a:r>
          <a:r>
            <a:rPr lang="en-US" sz="1200" kern="1200" dirty="0" smtClean="0"/>
            <a:t> are allowed, which are updated each week.</a:t>
          </a:r>
          <a:endParaRPr lang="en-US" sz="1200" kern="1200" dirty="0"/>
        </a:p>
        <a:p>
          <a:pPr marL="114300" lvl="1" indent="-114300" algn="l" defTabSz="533400">
            <a:lnSpc>
              <a:spcPct val="90000"/>
            </a:lnSpc>
            <a:spcBef>
              <a:spcPct val="0"/>
            </a:spcBef>
            <a:spcAft>
              <a:spcPct val="15000"/>
            </a:spcAft>
            <a:buChar char="••"/>
          </a:pPr>
          <a:endParaRPr lang="en-US" sz="1200" kern="1200" dirty="0"/>
        </a:p>
      </dsp:txBody>
      <dsp:txXfrm rot="5400000">
        <a:off x="4520659" y="1089442"/>
        <a:ext cx="2099848" cy="3268327"/>
      </dsp:txXfrm>
    </dsp:sp>
    <dsp:sp modelId="{5182E3BF-3CFD-44AD-AB5B-FA6D0AA84A64}">
      <dsp:nvSpPr>
        <dsp:cNvPr id="0" name=""/>
        <dsp:cNvSpPr/>
      </dsp:nvSpPr>
      <dsp:spPr>
        <a:xfrm rot="16200000">
          <a:off x="5104315" y="1673681"/>
          <a:ext cx="5447211" cy="2099848"/>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54" bIns="0" numCol="1" spcCol="1270" anchor="t" anchorCtr="0">
          <a:noAutofit/>
        </a:bodyPr>
        <a:lstStyle/>
        <a:p>
          <a:pPr lvl="0" algn="l" defTabSz="711200">
            <a:lnSpc>
              <a:spcPct val="90000"/>
            </a:lnSpc>
            <a:spcBef>
              <a:spcPct val="0"/>
            </a:spcBef>
            <a:spcAft>
              <a:spcPct val="35000"/>
            </a:spcAft>
          </a:pPr>
          <a:r>
            <a:rPr lang="en-US" sz="1600" kern="1200" dirty="0" smtClean="0"/>
            <a:t>URL Access</a:t>
          </a:r>
          <a:endParaRPr lang="en-US" sz="1600" kern="1200" dirty="0"/>
        </a:p>
        <a:p>
          <a:pPr marL="114300" lvl="1" indent="-114300" algn="l" defTabSz="533400">
            <a:lnSpc>
              <a:spcPct val="90000"/>
            </a:lnSpc>
            <a:spcBef>
              <a:spcPct val="0"/>
            </a:spcBef>
            <a:spcAft>
              <a:spcPct val="15000"/>
            </a:spcAft>
            <a:buChar char="••"/>
          </a:pPr>
          <a:r>
            <a:rPr lang="en-US" sz="1200" kern="1200" dirty="0" smtClean="0"/>
            <a:t>Access to the following URLs are needed for verifying certificates:</a:t>
          </a:r>
          <a:endParaRPr lang="en-US" sz="1200" kern="1200" dirty="0"/>
        </a:p>
        <a:p>
          <a:pPr marL="228600" lvl="2" indent="-114300" algn="l" defTabSz="533400">
            <a:lnSpc>
              <a:spcPct val="90000"/>
            </a:lnSpc>
            <a:spcBef>
              <a:spcPct val="0"/>
            </a:spcBef>
            <a:spcAft>
              <a:spcPct val="15000"/>
            </a:spcAft>
            <a:buChar char="••"/>
          </a:pPr>
          <a:r>
            <a:rPr lang="en-US" sz="1200" b="0" kern="1200" dirty="0" smtClean="0"/>
            <a:t>mscrl.microsoft.com:80</a:t>
          </a:r>
          <a:endParaRPr lang="en-US" sz="1200" b="0" kern="1200" dirty="0"/>
        </a:p>
        <a:p>
          <a:pPr marL="228600" lvl="2" indent="-114300" algn="l" defTabSz="533400">
            <a:lnSpc>
              <a:spcPct val="90000"/>
            </a:lnSpc>
            <a:spcBef>
              <a:spcPct val="0"/>
            </a:spcBef>
            <a:spcAft>
              <a:spcPct val="15000"/>
            </a:spcAft>
            <a:buChar char="••"/>
          </a:pPr>
          <a:r>
            <a:rPr lang="en-US" sz="1200" b="0" kern="1200" dirty="0" smtClean="0"/>
            <a:t>crl.microsoft.com:80</a:t>
          </a:r>
          <a:endParaRPr lang="en-US" sz="1200" b="0" kern="1200" dirty="0"/>
        </a:p>
        <a:p>
          <a:pPr marL="228600" lvl="2" indent="-114300" algn="l" defTabSz="533400">
            <a:lnSpc>
              <a:spcPct val="90000"/>
            </a:lnSpc>
            <a:spcBef>
              <a:spcPct val="0"/>
            </a:spcBef>
            <a:spcAft>
              <a:spcPct val="15000"/>
            </a:spcAft>
            <a:buChar char="••"/>
          </a:pPr>
          <a:r>
            <a:rPr lang="en-US" sz="1200" b="0" kern="1200" dirty="0" smtClean="0"/>
            <a:t>ocsp.msocsp.com:80</a:t>
          </a:r>
          <a:endParaRPr lang="en-US" sz="1200" b="0" kern="1200" dirty="0"/>
        </a:p>
        <a:p>
          <a:pPr marL="228600" lvl="2" indent="-114300" algn="l" defTabSz="533400">
            <a:lnSpc>
              <a:spcPct val="90000"/>
            </a:lnSpc>
            <a:spcBef>
              <a:spcPct val="0"/>
            </a:spcBef>
            <a:spcAft>
              <a:spcPct val="15000"/>
            </a:spcAft>
            <a:buChar char="••"/>
          </a:pPr>
          <a:r>
            <a:rPr lang="en-US" sz="1200" b="0" kern="1200" dirty="0" smtClean="0"/>
            <a:t>www.microsoft.com:80</a:t>
          </a:r>
        </a:p>
        <a:p>
          <a:pPr marL="114300" lvl="1" indent="-114300" algn="l" defTabSz="533400">
            <a:lnSpc>
              <a:spcPct val="90000"/>
            </a:lnSpc>
            <a:spcBef>
              <a:spcPct val="0"/>
            </a:spcBef>
            <a:spcAft>
              <a:spcPct val="15000"/>
            </a:spcAft>
            <a:buChar char="••"/>
          </a:pPr>
          <a:endParaRPr lang="en-US" sz="1200" b="0" kern="1200" dirty="0" smtClean="0"/>
        </a:p>
        <a:p>
          <a:pPr marL="114300" lvl="1" indent="-114300" algn="l" defTabSz="533400">
            <a:lnSpc>
              <a:spcPct val="90000"/>
            </a:lnSpc>
            <a:spcBef>
              <a:spcPct val="0"/>
            </a:spcBef>
            <a:spcAft>
              <a:spcPct val="15000"/>
            </a:spcAft>
            <a:buChar char="••"/>
          </a:pPr>
          <a:r>
            <a:rPr lang="en-US" sz="1200" kern="1200" dirty="0" smtClean="0"/>
            <a:t>Access to </a:t>
          </a:r>
          <a:r>
            <a:rPr lang="en-US" sz="1200" b="1" kern="1200" dirty="0" smtClean="0"/>
            <a:t>login.windows.net</a:t>
          </a:r>
          <a:r>
            <a:rPr lang="en-US" sz="1200" kern="1200" dirty="0" smtClean="0"/>
            <a:t> and </a:t>
          </a:r>
          <a:r>
            <a:rPr lang="en-US" sz="1200" b="1" kern="1200" dirty="0" smtClean="0"/>
            <a:t>login.microsoftonline.com</a:t>
          </a:r>
          <a:r>
            <a:rPr lang="en-US" sz="1200" kern="1200" dirty="0" smtClean="0"/>
            <a:t> for the registration process of connector.</a:t>
          </a:r>
          <a:endParaRPr lang="en-US" sz="1200" b="0" kern="1200" dirty="0" smtClean="0"/>
        </a:p>
        <a:p>
          <a:pPr marL="114300" lvl="1" indent="-114300" algn="l" defTabSz="533400">
            <a:lnSpc>
              <a:spcPct val="90000"/>
            </a:lnSpc>
            <a:spcBef>
              <a:spcPct val="0"/>
            </a:spcBef>
            <a:spcAft>
              <a:spcPct val="15000"/>
            </a:spcAft>
            <a:buChar char="••"/>
          </a:pPr>
          <a:endParaRPr lang="en-US" sz="1200" b="0" kern="1200" dirty="0" smtClean="0"/>
        </a:p>
        <a:p>
          <a:pPr marL="114300" lvl="1" indent="-114300" algn="l" defTabSz="533400">
            <a:lnSpc>
              <a:spcPct val="90000"/>
            </a:lnSpc>
            <a:spcBef>
              <a:spcPct val="0"/>
            </a:spcBef>
            <a:spcAft>
              <a:spcPct val="15000"/>
            </a:spcAft>
            <a:buChar char="••"/>
          </a:pPr>
          <a:endParaRPr lang="en-US" sz="1200" b="0" kern="1200" dirty="0" smtClean="0"/>
        </a:p>
        <a:p>
          <a:pPr marL="228600" lvl="2" indent="-114300" algn="l" defTabSz="533400">
            <a:lnSpc>
              <a:spcPct val="90000"/>
            </a:lnSpc>
            <a:spcBef>
              <a:spcPct val="0"/>
            </a:spcBef>
            <a:spcAft>
              <a:spcPct val="15000"/>
            </a:spcAft>
            <a:buChar char="••"/>
          </a:pPr>
          <a:endParaRPr lang="en-US" sz="1200" b="0" kern="1200" dirty="0" smtClean="0"/>
        </a:p>
      </dsp:txBody>
      <dsp:txXfrm rot="5400000">
        <a:off x="6777996" y="1089442"/>
        <a:ext cx="2099848" cy="3268327"/>
      </dsp:txXfrm>
    </dsp:sp>
    <dsp:sp modelId="{FEBF75DE-1C7A-4201-927F-17FFDF64CDF3}">
      <dsp:nvSpPr>
        <dsp:cNvPr id="0" name=""/>
        <dsp:cNvSpPr/>
      </dsp:nvSpPr>
      <dsp:spPr>
        <a:xfrm rot="16200000">
          <a:off x="7361653" y="1673681"/>
          <a:ext cx="5447211" cy="2099848"/>
        </a:xfrm>
        <a:prstGeom prst="flowChartManualOperation">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854" bIns="0" numCol="1" spcCol="1270" anchor="t" anchorCtr="0">
          <a:noAutofit/>
        </a:bodyPr>
        <a:lstStyle/>
        <a:p>
          <a:pPr lvl="0" algn="l" defTabSz="711200">
            <a:lnSpc>
              <a:spcPct val="90000"/>
            </a:lnSpc>
            <a:spcBef>
              <a:spcPct val="0"/>
            </a:spcBef>
            <a:spcAft>
              <a:spcPct val="35000"/>
            </a:spcAft>
          </a:pPr>
          <a:r>
            <a:rPr lang="en-US" sz="1600" kern="1200" dirty="0" smtClean="0"/>
            <a:t>Apps Supported</a:t>
          </a:r>
          <a:endParaRPr lang="en-US" sz="1600" kern="1200" dirty="0"/>
        </a:p>
        <a:p>
          <a:pPr marL="114300" lvl="1" indent="-114300" algn="l" defTabSz="533400">
            <a:lnSpc>
              <a:spcPct val="90000"/>
            </a:lnSpc>
            <a:spcBef>
              <a:spcPct val="0"/>
            </a:spcBef>
            <a:spcAft>
              <a:spcPct val="15000"/>
            </a:spcAft>
            <a:buChar char="••"/>
          </a:pPr>
          <a:r>
            <a:rPr lang="en-US" sz="1200" kern="1200" dirty="0" smtClean="0"/>
            <a:t>Web apps which uses Integrated Windows Authentication.</a:t>
          </a:r>
          <a:endParaRPr lang="en-US" sz="1200" kern="1200" dirty="0"/>
        </a:p>
        <a:p>
          <a:pPr marL="114300" lvl="1" indent="-114300" algn="l" defTabSz="533400">
            <a:lnSpc>
              <a:spcPct val="90000"/>
            </a:lnSpc>
            <a:spcBef>
              <a:spcPct val="0"/>
            </a:spcBef>
            <a:spcAft>
              <a:spcPct val="15000"/>
            </a:spcAft>
            <a:buChar char="••"/>
          </a:pPr>
          <a:r>
            <a:rPr lang="en-US" sz="1200" kern="1200" dirty="0" smtClean="0"/>
            <a:t>Web applications which uses form based or header-based applications.</a:t>
          </a:r>
          <a:endParaRPr lang="en-US" sz="1200" kern="1200" dirty="0"/>
        </a:p>
        <a:p>
          <a:pPr marL="114300" lvl="1" indent="-114300" algn="l" defTabSz="533400">
            <a:lnSpc>
              <a:spcPct val="90000"/>
            </a:lnSpc>
            <a:spcBef>
              <a:spcPct val="0"/>
            </a:spcBef>
            <a:spcAft>
              <a:spcPct val="15000"/>
            </a:spcAft>
            <a:buChar char="••"/>
          </a:pPr>
          <a:r>
            <a:rPr lang="en-US" sz="1200" kern="1200" dirty="0" smtClean="0"/>
            <a:t>Web APIs that we want to expose to rich applications on different devices. </a:t>
          </a:r>
          <a:endParaRPr lang="en-US" sz="1200" kern="1200" dirty="0"/>
        </a:p>
        <a:p>
          <a:pPr marL="114300" lvl="1" indent="-114300" algn="l" defTabSz="533400">
            <a:lnSpc>
              <a:spcPct val="90000"/>
            </a:lnSpc>
            <a:spcBef>
              <a:spcPct val="0"/>
            </a:spcBef>
            <a:spcAft>
              <a:spcPct val="15000"/>
            </a:spcAft>
            <a:buChar char="••"/>
          </a:pPr>
          <a:r>
            <a:rPr lang="en-US" sz="1200" kern="1200" dirty="0" smtClean="0"/>
            <a:t>Apps hosted behind a remote desktop gateway.</a:t>
          </a:r>
          <a:endParaRPr lang="en-US" sz="1200" kern="1200" dirty="0"/>
        </a:p>
        <a:p>
          <a:pPr marL="114300" lvl="1" indent="-114300" algn="l" defTabSz="533400">
            <a:lnSpc>
              <a:spcPct val="90000"/>
            </a:lnSpc>
            <a:spcBef>
              <a:spcPct val="0"/>
            </a:spcBef>
            <a:spcAft>
              <a:spcPct val="15000"/>
            </a:spcAft>
            <a:buChar char="••"/>
          </a:pPr>
          <a:r>
            <a:rPr lang="en-US" sz="1200" kern="1200" dirty="0" smtClean="0"/>
            <a:t>Rich client apps which are integrated with ADAL.</a:t>
          </a:r>
          <a:endParaRPr lang="en-US" sz="1200" kern="1200" dirty="0"/>
        </a:p>
        <a:p>
          <a:pPr marL="114300" lvl="1" indent="-114300" algn="l" defTabSz="533400">
            <a:lnSpc>
              <a:spcPct val="90000"/>
            </a:lnSpc>
            <a:spcBef>
              <a:spcPct val="0"/>
            </a:spcBef>
            <a:spcAft>
              <a:spcPct val="15000"/>
            </a:spcAft>
            <a:buChar char="••"/>
          </a:pPr>
          <a:endParaRPr lang="en-US" sz="1200" b="0" kern="1200" dirty="0" smtClean="0"/>
        </a:p>
        <a:p>
          <a:pPr marL="114300" lvl="1" indent="-114300" algn="l" defTabSz="533400">
            <a:lnSpc>
              <a:spcPct val="90000"/>
            </a:lnSpc>
            <a:spcBef>
              <a:spcPct val="0"/>
            </a:spcBef>
            <a:spcAft>
              <a:spcPct val="15000"/>
            </a:spcAft>
            <a:buChar char="••"/>
          </a:pPr>
          <a:endParaRPr lang="en-US" sz="1200" b="0" kern="1200" dirty="0" smtClean="0"/>
        </a:p>
        <a:p>
          <a:pPr marL="228600" lvl="2" indent="-114300" algn="l" defTabSz="533400">
            <a:lnSpc>
              <a:spcPct val="90000"/>
            </a:lnSpc>
            <a:spcBef>
              <a:spcPct val="0"/>
            </a:spcBef>
            <a:spcAft>
              <a:spcPct val="15000"/>
            </a:spcAft>
            <a:buChar char="••"/>
          </a:pPr>
          <a:endParaRPr lang="en-US" sz="1200" b="0" kern="1200" dirty="0" smtClean="0"/>
        </a:p>
      </dsp:txBody>
      <dsp:txXfrm rot="5400000">
        <a:off x="9035334" y="1089442"/>
        <a:ext cx="2099848" cy="32683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550EC-4C92-4B77-8881-CFEC26F40302}">
      <dsp:nvSpPr>
        <dsp:cNvPr id="0" name=""/>
        <dsp:cNvSpPr/>
      </dsp:nvSpPr>
      <dsp:spPr>
        <a:xfrm>
          <a:off x="5042" y="767287"/>
          <a:ext cx="2204790" cy="1322874"/>
        </a:xfrm>
        <a:prstGeom prst="roundRect">
          <a:avLst>
            <a:gd name="adj" fmla="val 1000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Install and Configure the Application Proxy Connector on the prepared on premises server.  </a:t>
          </a:r>
          <a:endParaRPr lang="en-US" sz="1300" kern="1200" dirty="0">
            <a:solidFill>
              <a:schemeClr val="dk1"/>
            </a:solidFill>
            <a:latin typeface="+mn-lt"/>
            <a:ea typeface="+mn-ea"/>
            <a:cs typeface="+mn-cs"/>
          </a:endParaRPr>
        </a:p>
      </dsp:txBody>
      <dsp:txXfrm>
        <a:off x="43788" y="806033"/>
        <a:ext cx="2127298" cy="1245382"/>
      </dsp:txXfrm>
    </dsp:sp>
    <dsp:sp modelId="{76151019-B1E1-4E30-AFDE-3B1B700F7693}">
      <dsp:nvSpPr>
        <dsp:cNvPr id="0" name=""/>
        <dsp:cNvSpPr/>
      </dsp:nvSpPr>
      <dsp:spPr>
        <a:xfrm>
          <a:off x="2403854" y="1155330"/>
          <a:ext cx="467415" cy="5467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a:off x="2403854" y="1264687"/>
        <a:ext cx="327191" cy="328073"/>
      </dsp:txXfrm>
    </dsp:sp>
    <dsp:sp modelId="{AB21A21E-4469-4320-A455-1F092636FE71}">
      <dsp:nvSpPr>
        <dsp:cNvPr id="0" name=""/>
        <dsp:cNvSpPr/>
      </dsp:nvSpPr>
      <dsp:spPr>
        <a:xfrm>
          <a:off x="3091748" y="767287"/>
          <a:ext cx="2204790" cy="1322874"/>
        </a:xfrm>
        <a:prstGeom prst="roundRect">
          <a:avLst>
            <a:gd name="adj" fmla="val 10000"/>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For HA purpose we need to install multiple server and also install application proxy connectors based on different applications and locations.</a:t>
          </a:r>
          <a:endParaRPr lang="en-US" sz="1300" kern="1200" dirty="0">
            <a:solidFill>
              <a:schemeClr val="dk1"/>
            </a:solidFill>
            <a:latin typeface="+mn-lt"/>
            <a:ea typeface="+mn-ea"/>
            <a:cs typeface="+mn-cs"/>
          </a:endParaRPr>
        </a:p>
      </dsp:txBody>
      <dsp:txXfrm>
        <a:off x="3130494" y="806033"/>
        <a:ext cx="2127298" cy="1245382"/>
      </dsp:txXfrm>
    </dsp:sp>
    <dsp:sp modelId="{64A4855D-FD3E-4BF4-A617-3A0137A9E9D8}">
      <dsp:nvSpPr>
        <dsp:cNvPr id="0" name=""/>
        <dsp:cNvSpPr/>
      </dsp:nvSpPr>
      <dsp:spPr>
        <a:xfrm>
          <a:off x="5490560" y="1155330"/>
          <a:ext cx="467415" cy="5467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a:off x="5490560" y="1264687"/>
        <a:ext cx="327191" cy="328073"/>
      </dsp:txXfrm>
    </dsp:sp>
    <dsp:sp modelId="{AAC1E7F0-5A0E-4C54-8B0F-774D88A716C9}">
      <dsp:nvSpPr>
        <dsp:cNvPr id="0" name=""/>
        <dsp:cNvSpPr/>
      </dsp:nvSpPr>
      <dsp:spPr>
        <a:xfrm>
          <a:off x="6178455" y="767287"/>
          <a:ext cx="2204790" cy="1322874"/>
        </a:xfrm>
        <a:prstGeom prst="roundRect">
          <a:avLst>
            <a:gd name="adj" fmla="val 10000"/>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The proxy connector server should be trusted for delegation for SSO.</a:t>
          </a:r>
          <a:endParaRPr lang="en-US" sz="1300" kern="1200" dirty="0">
            <a:solidFill>
              <a:schemeClr val="dk1"/>
            </a:solidFill>
            <a:latin typeface="+mn-lt"/>
            <a:ea typeface="+mn-ea"/>
            <a:cs typeface="+mn-cs"/>
          </a:endParaRPr>
        </a:p>
      </dsp:txBody>
      <dsp:txXfrm>
        <a:off x="6217201" y="806033"/>
        <a:ext cx="2127298" cy="1245382"/>
      </dsp:txXfrm>
    </dsp:sp>
    <dsp:sp modelId="{1E10BE92-2343-4C0A-A188-098AFE135EF8}">
      <dsp:nvSpPr>
        <dsp:cNvPr id="0" name=""/>
        <dsp:cNvSpPr/>
      </dsp:nvSpPr>
      <dsp:spPr>
        <a:xfrm>
          <a:off x="8577266" y="1155330"/>
          <a:ext cx="467415" cy="54678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US" sz="2300" kern="1200" dirty="0"/>
        </a:p>
      </dsp:txBody>
      <dsp:txXfrm>
        <a:off x="8577266" y="1264687"/>
        <a:ext cx="327191" cy="328073"/>
      </dsp:txXfrm>
    </dsp:sp>
    <dsp:sp modelId="{B02F7EAE-8F5D-4AC3-8269-E2D990A997F1}">
      <dsp:nvSpPr>
        <dsp:cNvPr id="0" name=""/>
        <dsp:cNvSpPr/>
      </dsp:nvSpPr>
      <dsp:spPr>
        <a:xfrm>
          <a:off x="9265161" y="767287"/>
          <a:ext cx="2204790" cy="13228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solidFill>
                <a:schemeClr val="dk1"/>
              </a:solidFill>
              <a:latin typeface="+mn-lt"/>
              <a:ea typeface="+mn-ea"/>
              <a:cs typeface="+mn-cs"/>
            </a:rPr>
            <a:t>Publish the on-premises application by providing the internal application URL.</a:t>
          </a:r>
          <a:endParaRPr lang="en-US" sz="1300" kern="1200" dirty="0">
            <a:solidFill>
              <a:schemeClr val="dk1"/>
            </a:solidFill>
            <a:latin typeface="+mn-lt"/>
            <a:ea typeface="+mn-ea"/>
            <a:cs typeface="+mn-cs"/>
          </a:endParaRPr>
        </a:p>
      </dsp:txBody>
      <dsp:txXfrm>
        <a:off x="9303907" y="806033"/>
        <a:ext cx="2127298" cy="12453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Steps Required to Perform the Scenario</a:t>
          </a:r>
          <a:endParaRPr lang="en-US" sz="1500" kern="1200" dirty="0"/>
        </a:p>
      </dsp:txBody>
      <dsp:txXfrm>
        <a:off x="17563" y="17563"/>
        <a:ext cx="5293331" cy="3246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8F717-861D-4946-A288-4417D69F05FE}">
      <dsp:nvSpPr>
        <dsp:cNvPr id="0" name=""/>
        <dsp:cNvSpPr/>
      </dsp:nvSpPr>
      <dsp:spPr>
        <a:xfrm>
          <a:off x="0" y="0"/>
          <a:ext cx="5328457" cy="35977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Feature Comparison</a:t>
          </a:r>
          <a:endParaRPr lang="en-US" sz="1500" kern="1200" dirty="0"/>
        </a:p>
      </dsp:txBody>
      <dsp:txXfrm>
        <a:off x="17563" y="17563"/>
        <a:ext cx="5293331"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6B58D-8989-4A18-A2F5-EE9D117B8F16}" type="datetimeFigureOut">
              <a:rPr lang="en-US" smtClean="0"/>
              <a:t>8/10/2018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2109C-E937-4003-9C01-9ACB4A1EC860}" type="slidenum">
              <a:rPr lang="en-US" smtClean="0"/>
              <a:t>‹#›</a:t>
            </a:fld>
            <a:endParaRPr lang="en-US" dirty="0"/>
          </a:p>
        </p:txBody>
      </p:sp>
    </p:spTree>
    <p:extLst>
      <p:ext uri="{BB962C8B-B14F-4D97-AF65-F5344CB8AC3E}">
        <p14:creationId xmlns:p14="http://schemas.microsoft.com/office/powerpoint/2010/main" val="185949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22059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86547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748903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Slide -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r="1089"/>
          <a:stretch/>
        </p:blipFill>
        <p:spPr>
          <a:xfrm>
            <a:off x="-1" y="0"/>
            <a:ext cx="12192001" cy="6858000"/>
          </a:xfrm>
          <a:prstGeom prst="rect">
            <a:avLst/>
          </a:prstGeom>
        </p:spPr>
      </p:pic>
      <p:sp>
        <p:nvSpPr>
          <p:cNvPr id="5" name="TextBox 4"/>
          <p:cNvSpPr txBox="1"/>
          <p:nvPr/>
        </p:nvSpPr>
        <p:spPr>
          <a:xfrm>
            <a:off x="1439334" y="-1744133"/>
            <a:ext cx="184731" cy="461665"/>
          </a:xfrm>
          <a:prstGeom prst="rect">
            <a:avLst/>
          </a:prstGeom>
          <a:noFill/>
        </p:spPr>
        <p:txBody>
          <a:bodyPr wrap="none" rtlCol="0">
            <a:spAutoFit/>
          </a:bodyPr>
          <a:lstStyle/>
          <a:p>
            <a:endParaRPr lang="en-US" sz="2400" dirty="0"/>
          </a:p>
        </p:txBody>
      </p:sp>
      <p:sp>
        <p:nvSpPr>
          <p:cNvPr id="9" name="Rectangle 8"/>
          <p:cNvSpPr/>
          <p:nvPr/>
        </p:nvSpPr>
        <p:spPr>
          <a:xfrm>
            <a:off x="0" y="2583543"/>
            <a:ext cx="12192000" cy="2433736"/>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2" name="Text Placeholder 12"/>
          <p:cNvSpPr>
            <a:spLocks noGrp="1"/>
          </p:cNvSpPr>
          <p:nvPr>
            <p:ph type="body" sz="quarter" idx="13" hasCustomPrompt="1"/>
          </p:nvPr>
        </p:nvSpPr>
        <p:spPr>
          <a:xfrm>
            <a:off x="558801" y="2830705"/>
            <a:ext cx="11046177" cy="572305"/>
          </a:xfrm>
          <a:prstGeom prst="rect">
            <a:avLst/>
          </a:prstGeom>
        </p:spPr>
        <p:txBody>
          <a:bodyPr>
            <a:normAutofit/>
          </a:bodyPr>
          <a:lstStyle>
            <a:lvl1pPr marL="0" indent="0">
              <a:buNone/>
              <a:defRPr sz="24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558801" y="3411747"/>
            <a:ext cx="11046177" cy="748988"/>
          </a:xfrm>
          <a:prstGeom prst="rect">
            <a:avLst/>
          </a:prstGeom>
        </p:spPr>
        <p:txBody>
          <a:bodyPr wrap="square">
            <a:spAutoFit/>
          </a:bodyPr>
          <a:lstStyle>
            <a:lvl1pPr marL="0" indent="0">
              <a:lnSpc>
                <a:spcPct val="100000"/>
              </a:lnSpc>
              <a:buNone/>
              <a:defRPr sz="4267" baseline="0">
                <a:solidFill>
                  <a:srgbClr val="4CB4D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Presentation Title Goes Here</a:t>
            </a:r>
            <a:endParaRPr lang="en-US" dirty="0"/>
          </a:p>
        </p:txBody>
      </p:sp>
      <p:sp>
        <p:nvSpPr>
          <p:cNvPr id="17" name="Text Placeholder 12"/>
          <p:cNvSpPr>
            <a:spLocks noGrp="1"/>
          </p:cNvSpPr>
          <p:nvPr>
            <p:ph type="body" sz="quarter" idx="15" hasCustomPrompt="1"/>
          </p:nvPr>
        </p:nvSpPr>
        <p:spPr>
          <a:xfrm>
            <a:off x="558801" y="4198597"/>
            <a:ext cx="11046177" cy="594784"/>
          </a:xfrm>
          <a:prstGeom prst="rect">
            <a:avLst/>
          </a:prstGeom>
        </p:spPr>
        <p:txBody>
          <a:bodyPr>
            <a:normAutofit/>
          </a:bodyPr>
          <a:lstStyle>
            <a:lvl1pPr marL="0" indent="0">
              <a:buNone/>
              <a:defRPr sz="2400" baseline="0">
                <a:solidFill>
                  <a:srgbClr val="FFFFFF"/>
                </a:solidFill>
                <a:latin typeface="Arial"/>
                <a:cs typeface="Arial"/>
              </a:defRPr>
            </a:lvl1pPr>
          </a:lstStyle>
          <a:p>
            <a:r>
              <a:rPr lang="en-US" dirty="0" smtClean="0"/>
              <a:t>Name / Title</a:t>
            </a:r>
            <a:endParaRPr lang="en-US" dirty="0"/>
          </a:p>
        </p:txBody>
      </p:sp>
      <p:sp>
        <p:nvSpPr>
          <p:cNvPr id="11" name="TextBox 10"/>
          <p:cNvSpPr txBox="1"/>
          <p:nvPr/>
        </p:nvSpPr>
        <p:spPr>
          <a:xfrm>
            <a:off x="10322882" y="6202135"/>
            <a:ext cx="1869119" cy="276999"/>
          </a:xfrm>
          <a:prstGeom prst="rect">
            <a:avLst/>
          </a:prstGeom>
          <a:noFill/>
        </p:spPr>
        <p:txBody>
          <a:bodyPr wrap="square" rtlCol="0">
            <a:spAutoFit/>
          </a:bodyPr>
          <a:lstStyle/>
          <a:p>
            <a:r>
              <a:rPr lang="en-US" sz="1200" dirty="0">
                <a:solidFill>
                  <a:schemeClr val="tx2"/>
                </a:solidFill>
                <a:latin typeface="Arial"/>
                <a:cs typeface="Arial"/>
              </a:rPr>
              <a:t>© </a:t>
            </a:r>
            <a:r>
              <a:rPr lang="en-US" sz="1200" dirty="0" smtClean="0">
                <a:solidFill>
                  <a:schemeClr val="tx2"/>
                </a:solidFill>
                <a:latin typeface="Arial"/>
                <a:cs typeface="Arial"/>
              </a:rPr>
              <a:t>2018 </a:t>
            </a:r>
            <a:r>
              <a:rPr lang="en-US" sz="1200" dirty="0">
                <a:solidFill>
                  <a:schemeClr val="tx2"/>
                </a:solidFill>
                <a:latin typeface="Arial"/>
                <a:cs typeface="Arial"/>
              </a:rPr>
              <a:t>Cognizant </a:t>
            </a:r>
          </a:p>
        </p:txBody>
      </p:sp>
      <p:pic>
        <p:nvPicPr>
          <p:cNvPr id="13" name="Picture 12"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5002" y="599683"/>
            <a:ext cx="3238479" cy="982000"/>
          </a:xfrm>
          <a:prstGeom prst="rect">
            <a:avLst/>
          </a:prstGeom>
        </p:spPr>
      </p:pic>
    </p:spTree>
    <p:extLst>
      <p:ext uri="{BB962C8B-B14F-4D97-AF65-F5344CB8AC3E}">
        <p14:creationId xmlns:p14="http://schemas.microsoft.com/office/powerpoint/2010/main" val="32364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282810" y="2412644"/>
            <a:ext cx="6955388" cy="896613"/>
          </a:xfrm>
          <a:prstGeom prst="rect">
            <a:avLst/>
          </a:prstGeom>
        </p:spPr>
        <p:txBody>
          <a:bodyPr/>
          <a:lstStyle>
            <a:lvl1pPr marL="0" indent="0">
              <a:buNone/>
              <a:defRPr sz="5333" baseline="0">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
        <p:nvSpPr>
          <p:cNvPr id="8" name="Text Placeholder 5"/>
          <p:cNvSpPr>
            <a:spLocks noGrp="1"/>
          </p:cNvSpPr>
          <p:nvPr>
            <p:ph type="body" sz="quarter" idx="11" hasCustomPrompt="1"/>
          </p:nvPr>
        </p:nvSpPr>
        <p:spPr>
          <a:xfrm>
            <a:off x="282810" y="3429001"/>
            <a:ext cx="6955388" cy="630676"/>
          </a:xfrm>
          <a:prstGeom prst="rect">
            <a:avLst/>
          </a:prstGeom>
        </p:spPr>
        <p:txBody>
          <a:bodyPr/>
          <a:lstStyle>
            <a:lvl1pPr marL="0" indent="0">
              <a:buNone/>
              <a:defRPr sz="2667" baseline="0">
                <a:latin typeface="Arial" panose="020B0604020202020204" pitchFamily="34" charset="0"/>
                <a:cs typeface="Arial" panose="020B0604020202020204" pitchFamily="34" charset="0"/>
              </a:defRPr>
            </a:lvl1pPr>
          </a:lstStyle>
          <a:p>
            <a:pPr lvl="0"/>
            <a:r>
              <a:rPr lang="en-US" dirty="0" smtClean="0"/>
              <a:t>Date: </a:t>
            </a:r>
            <a:endParaRPr lang="en-US" dirty="0"/>
          </a:p>
        </p:txBody>
      </p:sp>
      <p:sp>
        <p:nvSpPr>
          <p:cNvPr id="9" name="Text Placeholder 5"/>
          <p:cNvSpPr>
            <a:spLocks noGrp="1"/>
          </p:cNvSpPr>
          <p:nvPr>
            <p:ph type="body" sz="quarter" idx="12" hasCustomPrompt="1"/>
          </p:nvPr>
        </p:nvSpPr>
        <p:spPr>
          <a:xfrm>
            <a:off x="282810" y="4113082"/>
            <a:ext cx="6955388" cy="896613"/>
          </a:xfrm>
          <a:prstGeom prst="rect">
            <a:avLst/>
          </a:prstGeom>
        </p:spPr>
        <p:txBody>
          <a:bodyPr/>
          <a:lstStyle>
            <a:lvl1pPr marL="0" indent="0">
              <a:buNone/>
              <a:defRPr sz="2667" baseline="0">
                <a:latin typeface="Arial" panose="020B0604020202020204" pitchFamily="34" charset="0"/>
                <a:cs typeface="Arial" panose="020B0604020202020204" pitchFamily="34" charset="0"/>
              </a:defRPr>
            </a:lvl1pPr>
          </a:lstStyle>
          <a:p>
            <a:pPr lvl="0"/>
            <a:r>
              <a:rPr lang="en-US" dirty="0" smtClean="0"/>
              <a:t>Presented by:</a:t>
            </a:r>
            <a:endParaRPr lang="en-US" dirty="0"/>
          </a:p>
        </p:txBody>
      </p:sp>
    </p:spTree>
    <p:extLst>
      <p:ext uri="{BB962C8B-B14F-4D97-AF65-F5344CB8AC3E}">
        <p14:creationId xmlns:p14="http://schemas.microsoft.com/office/powerpoint/2010/main" val="2508147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 Placeholder 5"/>
          <p:cNvSpPr>
            <a:spLocks noGrp="1"/>
          </p:cNvSpPr>
          <p:nvPr>
            <p:ph type="body" sz="quarter" idx="10" hasCustomPrompt="1"/>
          </p:nvPr>
        </p:nvSpPr>
        <p:spPr>
          <a:xfrm>
            <a:off x="7378701" y="2476500"/>
            <a:ext cx="4298951"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30764420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5" name="Text Placeholder 5"/>
          <p:cNvSpPr>
            <a:spLocks noGrp="1"/>
          </p:cNvSpPr>
          <p:nvPr>
            <p:ph type="body" sz="quarter" idx="10" hasCustomPrompt="1"/>
          </p:nvPr>
        </p:nvSpPr>
        <p:spPr>
          <a:xfrm>
            <a:off x="7378701" y="2476500"/>
            <a:ext cx="4298951"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317804519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5"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53054441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11073580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32AB80A-78BA-6B42-BA0D-B44ACF890F5A}" type="slidenum">
              <a:rPr lang="en-US" smtClean="0"/>
              <a:pPr/>
              <a:t>‹#›</a:t>
            </a:fld>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347"/>
            <a:ext cx="12192000" cy="6854653"/>
          </a:xfrm>
          <a:prstGeom prst="rect">
            <a:avLst/>
          </a:prstGeom>
        </p:spPr>
      </p:pic>
      <p:sp>
        <p:nvSpPr>
          <p:cNvPr id="6" name="Text Placeholder 5"/>
          <p:cNvSpPr>
            <a:spLocks noGrp="1"/>
          </p:cNvSpPr>
          <p:nvPr>
            <p:ph type="body" sz="quarter" idx="11"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386481649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
        <p:nvSpPr>
          <p:cNvPr id="6" name="Text Placeholder 5"/>
          <p:cNvSpPr>
            <a:spLocks noGrp="1"/>
          </p:cNvSpPr>
          <p:nvPr>
            <p:ph type="body" sz="quarter" idx="10" hasCustomPrompt="1"/>
          </p:nvPr>
        </p:nvSpPr>
        <p:spPr>
          <a:xfrm>
            <a:off x="4299287" y="2767864"/>
            <a:ext cx="7020024" cy="1065597"/>
          </a:xfrm>
          <a:prstGeom prst="rect">
            <a:avLst/>
          </a:prstGeom>
        </p:spPr>
        <p:txBody>
          <a:bodyPr/>
          <a:lstStyle>
            <a:lvl1pPr marL="0" indent="0" algn="ctr">
              <a:buNone/>
              <a:defRPr sz="3200" baseline="0">
                <a:solidFill>
                  <a:schemeClr val="bg1"/>
                </a:solidFill>
                <a:latin typeface="Arial" panose="020B0604020202020204" pitchFamily="34" charset="0"/>
                <a:cs typeface="Arial" panose="020B0604020202020204" pitchFamily="34" charset="0"/>
              </a:defRPr>
            </a:lvl1pPr>
          </a:lstStyle>
          <a:p>
            <a:pPr lvl="0"/>
            <a:r>
              <a:rPr lang="en-US" dirty="0" smtClean="0"/>
              <a:t>Insert Text Here</a:t>
            </a:r>
            <a:endParaRPr lang="en-US" dirty="0"/>
          </a:p>
        </p:txBody>
      </p:sp>
    </p:spTree>
    <p:extLst>
      <p:ext uri="{BB962C8B-B14F-4D97-AF65-F5344CB8AC3E}">
        <p14:creationId xmlns:p14="http://schemas.microsoft.com/office/powerpoint/2010/main" val="3237131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914427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52862" y="6305131"/>
            <a:ext cx="718927" cy="501028"/>
          </a:xfrm>
        </p:spPr>
        <p:txBody>
          <a:bodyPr/>
          <a:lstStyle/>
          <a:p>
            <a:fld id="{B32AB80A-78BA-6B42-BA0D-B44ACF890F5A}" type="slidenum">
              <a:rPr lang="en-US" smtClean="0"/>
              <a:t>‹#›</a:t>
            </a:fld>
            <a:endParaRPr lang="en-US" dirty="0"/>
          </a:p>
        </p:txBody>
      </p:sp>
      <p:sp>
        <p:nvSpPr>
          <p:cNvPr id="5" name="Title 1"/>
          <p:cNvSpPr>
            <a:spLocks noGrp="1"/>
          </p:cNvSpPr>
          <p:nvPr>
            <p:ph type="title" hasCustomPrompt="1"/>
          </p:nvPr>
        </p:nvSpPr>
        <p:spPr>
          <a:xfrm>
            <a:off x="405817" y="330261"/>
            <a:ext cx="11286649" cy="607259"/>
          </a:xfrm>
          <a:prstGeom prst="rect">
            <a:avLst/>
          </a:prstGeom>
        </p:spPr>
        <p:txBody>
          <a:bodyPr/>
          <a:lstStyle>
            <a:lvl1pPr>
              <a:defRPr>
                <a:solidFill>
                  <a:srgbClr val="0099CC"/>
                </a:solidFill>
              </a:defRPr>
            </a:lvl1pPr>
          </a:lstStyle>
          <a:p>
            <a:r>
              <a:rPr lang="en-US" dirty="0" smtClean="0"/>
              <a:t>Header</a:t>
            </a:r>
            <a:endParaRPr lang="en-US" dirty="0"/>
          </a:p>
        </p:txBody>
      </p:sp>
      <p:cxnSp>
        <p:nvCxnSpPr>
          <p:cNvPr id="6" name="Straight Connector 5"/>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053193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cxnSp>
        <p:nvCxnSpPr>
          <p:cNvPr id="5" name="Straight Connector 4"/>
          <p:cNvCxnSpPr/>
          <p:nvPr userDrawn="1"/>
        </p:nvCxnSpPr>
        <p:spPr>
          <a:xfrm>
            <a:off x="544289" y="2256353"/>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532998" y="3898885"/>
            <a:ext cx="11151809" cy="0"/>
          </a:xfrm>
          <a:prstGeom prst="line">
            <a:avLst/>
          </a:prstGeom>
          <a:ln w="1270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538528" y="2633404"/>
            <a:ext cx="11111605" cy="627739"/>
          </a:xfrm>
          <a:prstGeom prst="rect">
            <a:avLst/>
          </a:prstGeom>
        </p:spPr>
        <p:txBody>
          <a:bodyPr>
            <a:noAutofit/>
          </a:bodyPr>
          <a:lstStyle>
            <a:lvl1pPr marL="0" indent="0">
              <a:buNone/>
              <a:defRPr sz="3733">
                <a:solidFill>
                  <a:schemeClr val="tx2">
                    <a:lumMod val="50000"/>
                    <a:lumOff val="50000"/>
                  </a:schemeClr>
                </a:solidFill>
              </a:defRPr>
            </a:lvl1pPr>
            <a:lvl2pPr marL="609585" indent="0">
              <a:buNone/>
              <a:defRPr>
                <a:solidFill>
                  <a:schemeClr val="tx2"/>
                </a:solidFill>
              </a:defRPr>
            </a:lvl2pPr>
            <a:lvl3pPr marL="1219170" indent="0">
              <a:buNone/>
              <a:defRPr>
                <a:solidFill>
                  <a:schemeClr val="tx2"/>
                </a:solidFill>
              </a:defRPr>
            </a:lvl3pPr>
            <a:lvl4pPr marL="1828754" indent="0">
              <a:buNone/>
              <a:defRPr>
                <a:solidFill>
                  <a:schemeClr val="tx2"/>
                </a:solidFill>
              </a:defRPr>
            </a:lvl4pPr>
            <a:lvl5pPr marL="2438339" indent="0">
              <a:buNone/>
              <a:defRPr>
                <a:solidFill>
                  <a:schemeClr val="tx2"/>
                </a:solidFill>
              </a:defRPr>
            </a:lvl5pPr>
          </a:lstStyle>
          <a:p>
            <a:pPr lvl="0"/>
            <a:r>
              <a:rPr lang="en-US" dirty="0"/>
              <a:t>Transition Slide </a:t>
            </a:r>
          </a:p>
        </p:txBody>
      </p:sp>
    </p:spTree>
    <p:extLst>
      <p:ext uri="{BB962C8B-B14F-4D97-AF65-F5344CB8AC3E}">
        <p14:creationId xmlns:p14="http://schemas.microsoft.com/office/powerpoint/2010/main" val="2751905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Title 1"/>
          <p:cNvSpPr>
            <a:spLocks noGrp="1"/>
          </p:cNvSpPr>
          <p:nvPr>
            <p:ph type="title"/>
          </p:nvPr>
        </p:nvSpPr>
        <p:spPr>
          <a:xfrm>
            <a:off x="405816" y="330263"/>
            <a:ext cx="11290281" cy="607259"/>
          </a:xfrm>
        </p:spPr>
        <p:txBody>
          <a:bodyPr/>
          <a:lstStyle>
            <a:lvl1pPr>
              <a:defRPr lang="en-US" dirty="0">
                <a:solidFill>
                  <a:srgbClr val="0099CC"/>
                </a:solidFill>
              </a:defRPr>
            </a:lvl1pPr>
          </a:lstStyle>
          <a:p>
            <a:pPr lvl="0"/>
            <a:r>
              <a:rPr lang="en-US" dirty="0" smtClean="0"/>
              <a:t>Click to edit Master title style</a:t>
            </a:r>
            <a:endParaRPr lang="en-US" dirty="0"/>
          </a:p>
        </p:txBody>
      </p:sp>
      <p:sp>
        <p:nvSpPr>
          <p:cNvPr id="8" name="Rectangle 7"/>
          <p:cNvSpPr>
            <a:spLocks noChangeArrowheads="1"/>
          </p:cNvSpPr>
          <p:nvPr userDrawn="1"/>
        </p:nvSpPr>
        <p:spPr bwMode="auto">
          <a:xfrm>
            <a:off x="0" y="5715000"/>
            <a:ext cx="12192000" cy="1143000"/>
          </a:xfrm>
          <a:prstGeom prst="rect">
            <a:avLst/>
          </a:prstGeom>
          <a:no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sz="2400" dirty="0">
              <a:latin typeface="Candara" panose="020E0502030303020204" pitchFamily="34" charset="0"/>
            </a:endParaRPr>
          </a:p>
        </p:txBody>
      </p:sp>
      <p:sp>
        <p:nvSpPr>
          <p:cNvPr id="13" name="Content Placeholder 2"/>
          <p:cNvSpPr>
            <a:spLocks noGrp="1"/>
          </p:cNvSpPr>
          <p:nvPr>
            <p:ph idx="1"/>
          </p:nvPr>
        </p:nvSpPr>
        <p:spPr>
          <a:xfrm>
            <a:off x="419811" y="1139443"/>
            <a:ext cx="11276285" cy="3662175"/>
          </a:xfrm>
        </p:spPr>
        <p:txBody>
          <a:bodyPr>
            <a:normAutofit/>
          </a:bodyPr>
          <a:lstStyle>
            <a:lvl1pPr>
              <a:defRPr sz="2667">
                <a:solidFill>
                  <a:schemeClr val="tx1">
                    <a:lumMod val="75000"/>
                    <a:lumOff val="25000"/>
                  </a:schemeClr>
                </a:solidFill>
                <a:latin typeface="+mn-lt"/>
                <a:cs typeface="Segoe UI" panose="020B0502040204020203" pitchFamily="34" charset="0"/>
              </a:defRPr>
            </a:lvl1pPr>
            <a:lvl2pPr>
              <a:defRPr sz="2400">
                <a:solidFill>
                  <a:schemeClr val="tx1">
                    <a:lumMod val="75000"/>
                    <a:lumOff val="25000"/>
                  </a:schemeClr>
                </a:solidFill>
                <a:latin typeface="+mn-lt"/>
                <a:cs typeface="Segoe UI" panose="020B0502040204020203" pitchFamily="34" charset="0"/>
              </a:defRPr>
            </a:lvl2pPr>
            <a:lvl3pPr>
              <a:defRPr sz="2133">
                <a:solidFill>
                  <a:schemeClr val="tx1">
                    <a:lumMod val="75000"/>
                    <a:lumOff val="25000"/>
                  </a:schemeClr>
                </a:solidFill>
                <a:latin typeface="+mn-lt"/>
                <a:cs typeface="Segoe UI" panose="020B0502040204020203" pitchFamily="34" charset="0"/>
              </a:defRPr>
            </a:lvl3pPr>
            <a:lvl4pPr>
              <a:defRPr sz="1867">
                <a:solidFill>
                  <a:schemeClr val="tx1">
                    <a:lumMod val="75000"/>
                    <a:lumOff val="25000"/>
                  </a:schemeClr>
                </a:solidFill>
                <a:latin typeface="+mn-lt"/>
                <a:cs typeface="Segoe UI" panose="020B0502040204020203" pitchFamily="34" charset="0"/>
              </a:defRPr>
            </a:lvl4pPr>
            <a:lvl5pPr>
              <a:defRPr sz="1867">
                <a:solidFill>
                  <a:schemeClr val="tx1">
                    <a:lumMod val="75000"/>
                    <a:lumOff val="25000"/>
                  </a:schemeClr>
                </a:solidFill>
                <a:latin typeface="+mn-lt"/>
                <a:cs typeface="Segoe U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18" name="Straight Connector 17"/>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20" name="Slide Number Placeholder 5"/>
          <p:cNvSpPr>
            <a:spLocks noGrp="1"/>
          </p:cNvSpPr>
          <p:nvPr>
            <p:ph type="sldNum" sz="quarter" idx="4"/>
          </p:nvPr>
        </p:nvSpPr>
        <p:spPr>
          <a:xfrm>
            <a:off x="52862" y="6305131"/>
            <a:ext cx="718927" cy="501028"/>
          </a:xfrm>
          <a:prstGeom prst="rect">
            <a:avLst/>
          </a:prstGeom>
        </p:spPr>
        <p:txBody>
          <a:bodyPr vert="horz" lIns="91440" tIns="45720" rIns="91440" bIns="45720" rtlCol="0" anchor="ctr"/>
          <a:lstStyle>
            <a:lvl1pPr algn="r">
              <a:defRPr sz="1400">
                <a:solidFill>
                  <a:schemeClr val="bg1"/>
                </a:solidFill>
              </a:defRPr>
            </a:lvl1pPr>
          </a:lstStyle>
          <a:p>
            <a:fld id="{8A84C274-9F02-443C-97E6-4EEC56F93CD8}" type="slidenum">
              <a:rPr lang="en-US" smtClean="0"/>
              <a:pPr/>
              <a:t>‹#›</a:t>
            </a:fld>
            <a:endParaRPr lang="en-US" dirty="0"/>
          </a:p>
        </p:txBody>
      </p:sp>
    </p:spTree>
    <p:extLst>
      <p:ext uri="{BB962C8B-B14F-4D97-AF65-F5344CB8AC3E}">
        <p14:creationId xmlns:p14="http://schemas.microsoft.com/office/powerpoint/2010/main" val="72461834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05817" y="330261"/>
            <a:ext cx="11286649" cy="607259"/>
          </a:xfrm>
        </p:spPr>
        <p:txBody>
          <a:bodyPr/>
          <a:lstStyle>
            <a:lvl1pPr>
              <a:defRPr>
                <a:solidFill>
                  <a:srgbClr val="0099CC"/>
                </a:solidFill>
              </a:defRPr>
            </a:lvl1pPr>
          </a:lstStyle>
          <a:p>
            <a:r>
              <a:rPr lang="en-US" dirty="0"/>
              <a:t>Header</a:t>
            </a:r>
          </a:p>
        </p:txBody>
      </p:sp>
      <p:cxnSp>
        <p:nvCxnSpPr>
          <p:cNvPr id="9" name="Straight Connector 8"/>
          <p:cNvCxnSpPr/>
          <p:nvPr userDrawn="1"/>
        </p:nvCxnSpPr>
        <p:spPr>
          <a:xfrm>
            <a:off x="544289" y="317500"/>
            <a:ext cx="11151809"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2888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4"/>
            <a:ext cx="12192000" cy="6854653"/>
          </a:xfrm>
          <a:prstGeom prst="rect">
            <a:avLst/>
          </a:prstGeom>
        </p:spPr>
      </p:pic>
    </p:spTree>
    <p:extLst>
      <p:ext uri="{BB962C8B-B14F-4D97-AF65-F5344CB8AC3E}">
        <p14:creationId xmlns:p14="http://schemas.microsoft.com/office/powerpoint/2010/main" val="333531933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ver Slide - Whit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 r="1089"/>
          <a:stretch/>
        </p:blipFill>
        <p:spPr>
          <a:xfrm>
            <a:off x="-1" y="0"/>
            <a:ext cx="12192001" cy="6858000"/>
          </a:xfrm>
          <a:prstGeom prst="rect">
            <a:avLst/>
          </a:prstGeom>
        </p:spPr>
      </p:pic>
      <p:sp>
        <p:nvSpPr>
          <p:cNvPr id="5" name="TextBox 4"/>
          <p:cNvSpPr txBox="1"/>
          <p:nvPr/>
        </p:nvSpPr>
        <p:spPr>
          <a:xfrm>
            <a:off x="1439334" y="-1744133"/>
            <a:ext cx="184731" cy="461665"/>
          </a:xfrm>
          <a:prstGeom prst="rect">
            <a:avLst/>
          </a:prstGeom>
          <a:noFill/>
        </p:spPr>
        <p:txBody>
          <a:bodyPr wrap="none" rtlCol="0">
            <a:spAutoFit/>
          </a:bodyPr>
          <a:lstStyle/>
          <a:p>
            <a:endParaRPr lang="en-US" sz="2400" dirty="0"/>
          </a:p>
        </p:txBody>
      </p:sp>
      <p:sp>
        <p:nvSpPr>
          <p:cNvPr id="9" name="Rectangle 8"/>
          <p:cNvSpPr/>
          <p:nvPr/>
        </p:nvSpPr>
        <p:spPr>
          <a:xfrm>
            <a:off x="0" y="2583543"/>
            <a:ext cx="12192000" cy="2433736"/>
          </a:xfrm>
          <a:prstGeom prst="rect">
            <a:avLst/>
          </a:prstGeom>
          <a:solidFill>
            <a:schemeClr val="tx2">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sz="2400" dirty="0"/>
          </a:p>
        </p:txBody>
      </p:sp>
      <p:sp>
        <p:nvSpPr>
          <p:cNvPr id="12" name="Text Placeholder 12"/>
          <p:cNvSpPr>
            <a:spLocks noGrp="1"/>
          </p:cNvSpPr>
          <p:nvPr>
            <p:ph type="body" sz="quarter" idx="13" hasCustomPrompt="1"/>
          </p:nvPr>
        </p:nvSpPr>
        <p:spPr>
          <a:xfrm>
            <a:off x="558801" y="2830705"/>
            <a:ext cx="11046177" cy="572305"/>
          </a:xfrm>
          <a:prstGeom prst="rect">
            <a:avLst/>
          </a:prstGeom>
        </p:spPr>
        <p:txBody>
          <a:bodyPr>
            <a:normAutofit/>
          </a:bodyPr>
          <a:lstStyle>
            <a:lvl1pPr marL="0" indent="0">
              <a:buNone/>
              <a:defRPr sz="2400">
                <a:solidFill>
                  <a:schemeClr val="bg1"/>
                </a:solidFill>
                <a:latin typeface="Arial"/>
                <a:cs typeface="Arial"/>
              </a:defRPr>
            </a:lvl1pPr>
          </a:lstStyle>
          <a:p>
            <a:pPr lvl="0"/>
            <a:r>
              <a:rPr lang="en-US" dirty="0" smtClean="0"/>
              <a:t>Date</a:t>
            </a:r>
            <a:endParaRPr lang="en-US" dirty="0"/>
          </a:p>
        </p:txBody>
      </p:sp>
      <p:sp>
        <p:nvSpPr>
          <p:cNvPr id="14" name="Text Placeholder 14"/>
          <p:cNvSpPr>
            <a:spLocks noGrp="1"/>
          </p:cNvSpPr>
          <p:nvPr>
            <p:ph type="body" sz="quarter" idx="14" hasCustomPrompt="1"/>
          </p:nvPr>
        </p:nvSpPr>
        <p:spPr>
          <a:xfrm>
            <a:off x="558801" y="3411747"/>
            <a:ext cx="11046177" cy="748988"/>
          </a:xfrm>
          <a:prstGeom prst="rect">
            <a:avLst/>
          </a:prstGeom>
        </p:spPr>
        <p:txBody>
          <a:bodyPr wrap="square">
            <a:spAutoFit/>
          </a:bodyPr>
          <a:lstStyle>
            <a:lvl1pPr marL="0" indent="0">
              <a:lnSpc>
                <a:spcPct val="100000"/>
              </a:lnSpc>
              <a:buNone/>
              <a:defRPr sz="4267" baseline="0">
                <a:solidFill>
                  <a:srgbClr val="4CB4D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smtClean="0"/>
              <a:t>Presentation Title Goes Here</a:t>
            </a:r>
            <a:endParaRPr lang="en-US" dirty="0"/>
          </a:p>
        </p:txBody>
      </p:sp>
      <p:sp>
        <p:nvSpPr>
          <p:cNvPr id="17" name="Text Placeholder 12"/>
          <p:cNvSpPr>
            <a:spLocks noGrp="1"/>
          </p:cNvSpPr>
          <p:nvPr>
            <p:ph type="body" sz="quarter" idx="15" hasCustomPrompt="1"/>
          </p:nvPr>
        </p:nvSpPr>
        <p:spPr>
          <a:xfrm>
            <a:off x="558801" y="4198597"/>
            <a:ext cx="11046177" cy="594784"/>
          </a:xfrm>
          <a:prstGeom prst="rect">
            <a:avLst/>
          </a:prstGeom>
        </p:spPr>
        <p:txBody>
          <a:bodyPr>
            <a:normAutofit/>
          </a:bodyPr>
          <a:lstStyle>
            <a:lvl1pPr marL="0" indent="0">
              <a:buNone/>
              <a:defRPr sz="2400" baseline="0">
                <a:solidFill>
                  <a:srgbClr val="FFFFFF"/>
                </a:solidFill>
                <a:latin typeface="Arial"/>
                <a:cs typeface="Arial"/>
              </a:defRPr>
            </a:lvl1pPr>
          </a:lstStyle>
          <a:p>
            <a:r>
              <a:rPr lang="en-US" dirty="0" smtClean="0"/>
              <a:t>Name / Title</a:t>
            </a:r>
            <a:endParaRPr lang="en-US" dirty="0"/>
          </a:p>
        </p:txBody>
      </p:sp>
      <p:sp>
        <p:nvSpPr>
          <p:cNvPr id="11" name="TextBox 10"/>
          <p:cNvSpPr txBox="1"/>
          <p:nvPr/>
        </p:nvSpPr>
        <p:spPr>
          <a:xfrm>
            <a:off x="10322882" y="6202135"/>
            <a:ext cx="1869119" cy="276999"/>
          </a:xfrm>
          <a:prstGeom prst="rect">
            <a:avLst/>
          </a:prstGeom>
          <a:noFill/>
        </p:spPr>
        <p:txBody>
          <a:bodyPr wrap="square" rtlCol="0">
            <a:spAutoFit/>
          </a:bodyPr>
          <a:lstStyle/>
          <a:p>
            <a:r>
              <a:rPr lang="en-US" sz="1200" dirty="0">
                <a:solidFill>
                  <a:schemeClr val="tx2"/>
                </a:solidFill>
                <a:latin typeface="Arial"/>
                <a:cs typeface="Arial"/>
              </a:rPr>
              <a:t>© </a:t>
            </a:r>
            <a:r>
              <a:rPr lang="en-US" sz="1200" dirty="0" smtClean="0">
                <a:solidFill>
                  <a:schemeClr val="tx2"/>
                </a:solidFill>
                <a:latin typeface="Arial"/>
                <a:cs typeface="Arial"/>
              </a:rPr>
              <a:t>2018 </a:t>
            </a:r>
            <a:r>
              <a:rPr lang="en-US" sz="1200" dirty="0">
                <a:solidFill>
                  <a:schemeClr val="tx2"/>
                </a:solidFill>
                <a:latin typeface="Arial"/>
                <a:cs typeface="Arial"/>
              </a:rPr>
              <a:t>Cognizant </a:t>
            </a:r>
          </a:p>
        </p:txBody>
      </p:sp>
      <p:pic>
        <p:nvPicPr>
          <p:cNvPr id="13" name="Picture 12" descr="Cognizant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5002" y="599683"/>
            <a:ext cx="3238479" cy="982000"/>
          </a:xfrm>
          <a:prstGeom prst="rect">
            <a:avLst/>
          </a:prstGeom>
        </p:spPr>
      </p:pic>
    </p:spTree>
    <p:extLst>
      <p:ext uri="{BB962C8B-B14F-4D97-AF65-F5344CB8AC3E}">
        <p14:creationId xmlns:p14="http://schemas.microsoft.com/office/powerpoint/2010/main" val="13957053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Keep Challenging w/ animation">
    <p:spTree>
      <p:nvGrpSpPr>
        <p:cNvPr id="1" name=""/>
        <p:cNvGrpSpPr/>
        <p:nvPr/>
      </p:nvGrpSpPr>
      <p:grpSpPr>
        <a:xfrm>
          <a:off x="0" y="0"/>
          <a:ext cx="0" cy="0"/>
          <a:chOff x="0" y="0"/>
          <a:chExt cx="0" cy="0"/>
        </a:xfrm>
      </p:grpSpPr>
      <p:pic>
        <p:nvPicPr>
          <p:cNvPr id="9" name="Picture 8"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89643" y="449760"/>
            <a:ext cx="3238479" cy="982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127"/>
            <a:ext cx="12192000" cy="6774236"/>
          </a:xfrm>
          <a:prstGeom prst="rect">
            <a:avLst/>
          </a:prstGeom>
        </p:spPr>
      </p:pic>
      <p:sp>
        <p:nvSpPr>
          <p:cNvPr id="2" name="Title 1"/>
          <p:cNvSpPr>
            <a:spLocks noGrp="1"/>
          </p:cNvSpPr>
          <p:nvPr>
            <p:ph type="title" hasCustomPrompt="1"/>
          </p:nvPr>
        </p:nvSpPr>
        <p:spPr>
          <a:xfrm>
            <a:off x="1008362" y="2079236"/>
            <a:ext cx="4303777" cy="607259"/>
          </a:xfrm>
        </p:spPr>
        <p:txBody>
          <a:bodyPr>
            <a:normAutofit/>
          </a:bodyPr>
          <a:lstStyle>
            <a:lvl1pPr>
              <a:defRPr sz="4800">
                <a:solidFill>
                  <a:schemeClr val="tx2">
                    <a:lumMod val="75000"/>
                    <a:lumOff val="25000"/>
                  </a:schemeClr>
                </a:solidFill>
              </a:defRPr>
            </a:lvl1pPr>
          </a:lstStyle>
          <a:p>
            <a:r>
              <a:rPr lang="en-US" dirty="0"/>
              <a:t>Thank you</a:t>
            </a:r>
          </a:p>
        </p:txBody>
      </p:sp>
      <p:sp>
        <p:nvSpPr>
          <p:cNvPr id="8" name="Text Placeholder 7"/>
          <p:cNvSpPr>
            <a:spLocks noGrp="1"/>
          </p:cNvSpPr>
          <p:nvPr>
            <p:ph type="body" sz="quarter" idx="10" hasCustomPrompt="1"/>
          </p:nvPr>
        </p:nvSpPr>
        <p:spPr>
          <a:xfrm>
            <a:off x="1008362" y="3272821"/>
            <a:ext cx="4327895" cy="1924051"/>
          </a:xfrm>
          <a:prstGeom prst="rect">
            <a:avLst/>
          </a:prstGeom>
        </p:spPr>
        <p:txBody>
          <a:bodyPr vert="horz">
            <a:normAutofit/>
          </a:bodyPr>
          <a:lstStyle>
            <a:lvl1pPr marL="0" indent="0">
              <a:buNone/>
              <a:defRPr sz="2667">
                <a:solidFill>
                  <a:schemeClr val="tx2">
                    <a:lumMod val="75000"/>
                    <a:lumOff val="25000"/>
                  </a:schemeClr>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br>
              <a:rPr lang="en-US" dirty="0"/>
            </a:br>
            <a:r>
              <a:rPr lang="en-US" dirty="0" smtClean="0"/>
              <a:t>Email (optional)</a:t>
            </a:r>
            <a:endParaRPr lang="en-US" dirty="0"/>
          </a:p>
        </p:txBody>
      </p:sp>
      <p:sp>
        <p:nvSpPr>
          <p:cNvPr id="6" name="TextBox 5"/>
          <p:cNvSpPr txBox="1"/>
          <p:nvPr/>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4" name="Straight Connector 13"/>
          <p:cNvCxnSpPr/>
          <p:nvPr/>
        </p:nvCxnSpPr>
        <p:spPr>
          <a:xfrm>
            <a:off x="1129144" y="3082533"/>
            <a:ext cx="2929713"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descr="Cognizant_LOGO.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58650" y="599683"/>
            <a:ext cx="3238479" cy="982000"/>
          </a:xfrm>
          <a:prstGeom prst="rect">
            <a:avLst/>
          </a:prstGeom>
        </p:spPr>
      </p:pic>
    </p:spTree>
    <p:extLst>
      <p:ext uri="{BB962C8B-B14F-4D97-AF65-F5344CB8AC3E}">
        <p14:creationId xmlns:p14="http://schemas.microsoft.com/office/powerpoint/2010/main" val="3368613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Keep Challenging w/ animation">
    <p:spTree>
      <p:nvGrpSpPr>
        <p:cNvPr id="1" name=""/>
        <p:cNvGrpSpPr/>
        <p:nvPr/>
      </p:nvGrpSpPr>
      <p:grpSpPr>
        <a:xfrm>
          <a:off x="0" y="0"/>
          <a:ext cx="0" cy="0"/>
          <a:chOff x="0" y="0"/>
          <a:chExt cx="0" cy="0"/>
        </a:xfrm>
      </p:grpSpPr>
      <p:sp>
        <p:nvSpPr>
          <p:cNvPr id="3" name="Rectangle 2"/>
          <p:cNvSpPr/>
          <p:nvPr userDrawn="1"/>
        </p:nvSpPr>
        <p:spPr>
          <a:xfrm>
            <a:off x="0" y="-11843"/>
            <a:ext cx="12192000" cy="6869843"/>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301" y="6408"/>
            <a:ext cx="11766699" cy="6858000"/>
          </a:xfrm>
          <a:prstGeom prst="rect">
            <a:avLst/>
          </a:prstGeom>
        </p:spPr>
      </p:pic>
      <p:sp>
        <p:nvSpPr>
          <p:cNvPr id="2" name="Title 1"/>
          <p:cNvSpPr>
            <a:spLocks noGrp="1"/>
          </p:cNvSpPr>
          <p:nvPr>
            <p:ph type="title" hasCustomPrompt="1"/>
          </p:nvPr>
        </p:nvSpPr>
        <p:spPr>
          <a:xfrm>
            <a:off x="999068" y="2079236"/>
            <a:ext cx="4313072" cy="607259"/>
          </a:xfrm>
        </p:spPr>
        <p:txBody>
          <a:bodyPr>
            <a:normAutofit/>
          </a:bodyPr>
          <a:lstStyle>
            <a:lvl1pPr>
              <a:defRPr sz="48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999069" y="3272821"/>
            <a:ext cx="4337188" cy="1924051"/>
          </a:xfrm>
          <a:prstGeom prst="rect">
            <a:avLst/>
          </a:prstGeom>
        </p:spPr>
        <p:txBody>
          <a:bodyPr vert="horz">
            <a:normAutofit/>
          </a:bodyPr>
          <a:lstStyle>
            <a:lvl1pPr marL="0" indent="0">
              <a:buNone/>
              <a:defRPr sz="2667">
                <a:solidFill>
                  <a:schemeClr val="tx2">
                    <a:lumMod val="50000"/>
                    <a:lumOff val="50000"/>
                  </a:schemeClr>
                </a:solidFill>
              </a:defRPr>
            </a:lvl1pPr>
            <a:lvl2pPr marL="609585" indent="0">
              <a:buNone/>
              <a:defRPr>
                <a:solidFill>
                  <a:srgbClr val="141414"/>
                </a:solidFill>
              </a:defRPr>
            </a:lvl2pPr>
            <a:lvl3pPr marL="1219170" indent="0">
              <a:buNone/>
              <a:defRPr>
                <a:solidFill>
                  <a:srgbClr val="141414"/>
                </a:solidFill>
              </a:defRPr>
            </a:lvl3pPr>
            <a:lvl4pPr marL="1828754" indent="0">
              <a:buNone/>
              <a:defRPr>
                <a:solidFill>
                  <a:srgbClr val="141414"/>
                </a:solidFill>
              </a:defRPr>
            </a:lvl4pPr>
            <a:lvl5pPr marL="2438339" indent="0">
              <a:buNone/>
              <a:defRPr>
                <a:solidFill>
                  <a:srgbClr val="141414"/>
                </a:solidFill>
              </a:defRPr>
            </a:lvl5pPr>
          </a:lstStyle>
          <a:p>
            <a:pPr lvl="0"/>
            <a:r>
              <a:rPr lang="en-US" dirty="0"/>
              <a:t>Name</a:t>
            </a:r>
            <a:br>
              <a:rPr lang="en-US" dirty="0"/>
            </a:br>
            <a:r>
              <a:rPr lang="en-US" dirty="0"/>
              <a:t>Email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a:solidFill>
                <a:schemeClr val="tx2"/>
              </a:solidFill>
            </a:endParaRPr>
          </a:p>
        </p:txBody>
      </p:sp>
      <p:cxnSp>
        <p:nvCxnSpPr>
          <p:cNvPr id="14" name="Straight Connector 13"/>
          <p:cNvCxnSpPr/>
          <p:nvPr userDrawn="1"/>
        </p:nvCxnSpPr>
        <p:spPr>
          <a:xfrm>
            <a:off x="1129144" y="3082533"/>
            <a:ext cx="2929713" cy="0"/>
          </a:xfrm>
          <a:prstGeom prst="line">
            <a:avLst/>
          </a:prstGeom>
          <a:ln>
            <a:gradFill flip="none" rotWithShape="1">
              <a:gsLst>
                <a:gs pos="0">
                  <a:schemeClr val="accent2"/>
                </a:gs>
                <a:gs pos="100000">
                  <a:srgbClr val="00B0F0"/>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02699" y="444627"/>
            <a:ext cx="3025423" cy="915964"/>
          </a:xfrm>
          <a:prstGeom prst="rect">
            <a:avLst/>
          </a:prstGeom>
        </p:spPr>
      </p:pic>
    </p:spTree>
    <p:extLst>
      <p:ext uri="{BB962C8B-B14F-4D97-AF65-F5344CB8AC3E}">
        <p14:creationId xmlns:p14="http://schemas.microsoft.com/office/powerpoint/2010/main" val="18472507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3175541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283057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289593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567490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5978438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4182425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7923277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21165865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0376984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7649708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0758253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2183375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1012341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132291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22593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22219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15353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384623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7CB0F96-BFB3-4DE1-BBEB-467260FE4235}" type="datetimeFigureOut">
              <a:rPr lang="en-US" smtClean="0"/>
              <a:t>8/10/2018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9EA50C-BD77-4816-8753-D84CDF81C262}" type="slidenum">
              <a:rPr lang="en-US" smtClean="0"/>
              <a:t>‹#›</a:t>
            </a:fld>
            <a:endParaRPr lang="en-US" dirty="0"/>
          </a:p>
        </p:txBody>
      </p:sp>
    </p:spTree>
    <p:extLst>
      <p:ext uri="{BB962C8B-B14F-4D97-AF65-F5344CB8AC3E}">
        <p14:creationId xmlns:p14="http://schemas.microsoft.com/office/powerpoint/2010/main" val="404083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3.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B0F96-BFB3-4DE1-BBEB-467260FE4235}" type="datetimeFigureOut">
              <a:rPr lang="en-US" smtClean="0"/>
              <a:t>8/10/2018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EA50C-BD77-4816-8753-D84CDF81C262}" type="slidenum">
              <a:rPr lang="en-US" smtClean="0"/>
              <a:t>‹#›</a:t>
            </a:fld>
            <a:endParaRPr lang="en-US" dirty="0"/>
          </a:p>
        </p:txBody>
      </p:sp>
    </p:spTree>
    <p:extLst>
      <p:ext uri="{BB962C8B-B14F-4D97-AF65-F5344CB8AC3E}">
        <p14:creationId xmlns:p14="http://schemas.microsoft.com/office/powerpoint/2010/main" val="4271605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271131"/>
            <a:ext cx="12192000" cy="595943"/>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2" name="TextBox 11"/>
          <p:cNvSpPr txBox="1"/>
          <p:nvPr userDrawn="1"/>
        </p:nvSpPr>
        <p:spPr>
          <a:xfrm>
            <a:off x="906374" y="6412518"/>
            <a:ext cx="2564191" cy="276999"/>
          </a:xfrm>
          <a:prstGeom prst="rect">
            <a:avLst/>
          </a:prstGeom>
          <a:noFill/>
        </p:spPr>
        <p:txBody>
          <a:bodyPr wrap="square" rtlCol="0">
            <a:spAutoFit/>
          </a:bodyPr>
          <a:lstStyle/>
          <a:p>
            <a:pPr marL="0" marR="0" lvl="0" indent="0" defTabSz="121917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 lastClr="FFFFFF"/>
                </a:solidFill>
                <a:effectLst/>
                <a:uLnTx/>
                <a:uFillTx/>
                <a:latin typeface="+mn-lt"/>
                <a:cs typeface="Arial"/>
              </a:rPr>
              <a:t>© 2017 Cognizant </a:t>
            </a:r>
            <a:endParaRPr kumimoji="0" lang="en-US" sz="1200" b="0" i="0" u="none" strike="noStrike" kern="0" cap="none" spc="0" normalizeH="0" baseline="0" noProof="0" dirty="0">
              <a:ln>
                <a:noFill/>
              </a:ln>
              <a:solidFill>
                <a:sysClr val="window" lastClr="FFFFFF"/>
              </a:solidFill>
              <a:effectLst/>
              <a:uLnTx/>
              <a:uFillTx/>
              <a:latin typeface="+mn-lt"/>
              <a:cs typeface="Arial"/>
            </a:endParaRPr>
          </a:p>
        </p:txBody>
      </p:sp>
      <p:cxnSp>
        <p:nvCxnSpPr>
          <p:cNvPr id="13" name="Straight Connector 12"/>
          <p:cNvCxnSpPr/>
          <p:nvPr userDrawn="1"/>
        </p:nvCxnSpPr>
        <p:spPr>
          <a:xfrm>
            <a:off x="822499" y="6430904"/>
            <a:ext cx="0" cy="276195"/>
          </a:xfrm>
          <a:prstGeom prst="line">
            <a:avLst/>
          </a:prstGeom>
          <a:noFill/>
          <a:ln w="6350" cap="flat" cmpd="sng" algn="ctr">
            <a:solidFill>
              <a:sysClr val="window" lastClr="FFFFFF"/>
            </a:solidFill>
            <a:prstDash val="solid"/>
          </a:ln>
          <a:effectLst/>
        </p:spPr>
      </p:cxnSp>
      <p:sp>
        <p:nvSpPr>
          <p:cNvPr id="14" name="Slide Number Placeholder 5"/>
          <p:cNvSpPr>
            <a:spLocks noGrp="1"/>
          </p:cNvSpPr>
          <p:nvPr>
            <p:ph type="sldNum" sz="quarter" idx="4"/>
          </p:nvPr>
        </p:nvSpPr>
        <p:spPr>
          <a:xfrm>
            <a:off x="52862" y="6305131"/>
            <a:ext cx="718927" cy="501028"/>
          </a:xfrm>
          <a:prstGeom prst="rect">
            <a:avLst/>
          </a:prstGeom>
        </p:spPr>
        <p:txBody>
          <a:bodyPr vert="horz" lIns="91440" tIns="45720" rIns="91440" bIns="45720" rtlCol="0" anchor="ctr"/>
          <a:lstStyle>
            <a:lvl1pPr algn="r">
              <a:defRPr sz="1400">
                <a:solidFill>
                  <a:schemeClr val="bg1"/>
                </a:solidFill>
              </a:defRPr>
            </a:lvl1pPr>
          </a:lstStyle>
          <a:p>
            <a:fld id="{B32AB80A-78BA-6B42-BA0D-B44ACF890F5A}" type="slidenum">
              <a:rPr lang="en-US" smtClean="0"/>
              <a:pPr/>
              <a:t>‹#›</a:t>
            </a:fld>
            <a:endParaRPr lang="en-US" dirty="0"/>
          </a:p>
        </p:txBody>
      </p:sp>
      <p:pic>
        <p:nvPicPr>
          <p:cNvPr id="15" name="Picture 14" descr="Cognizant_LOGO_on black.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337800" y="6361498"/>
            <a:ext cx="1357488" cy="410988"/>
          </a:xfrm>
          <a:prstGeom prst="rect">
            <a:avLst/>
          </a:prstGeom>
        </p:spPr>
      </p:pic>
    </p:spTree>
    <p:extLst>
      <p:ext uri="{BB962C8B-B14F-4D97-AF65-F5344CB8AC3E}">
        <p14:creationId xmlns:p14="http://schemas.microsoft.com/office/powerpoint/2010/main" val="351966936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timing>
    <p:tnLst>
      <p:par>
        <p:cTn id="1" dur="indefinite" restart="never" nodeType="tmRoot"/>
      </p:par>
    </p:tnLst>
  </p:timing>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CB0F96-BFB3-4DE1-BBEB-467260FE4235}" type="datetimeFigureOut">
              <a:rPr lang="en-US" smtClean="0"/>
              <a:t>8/10/2018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EA50C-BD77-4816-8753-D84CDF81C262}" type="slidenum">
              <a:rPr lang="en-US" smtClean="0"/>
              <a:t>‹#›</a:t>
            </a:fld>
            <a:endParaRPr lang="en-US" dirty="0"/>
          </a:p>
        </p:txBody>
      </p:sp>
    </p:spTree>
    <p:extLst>
      <p:ext uri="{BB962C8B-B14F-4D97-AF65-F5344CB8AC3E}">
        <p14:creationId xmlns:p14="http://schemas.microsoft.com/office/powerpoint/2010/main" val="32303518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licensing/licensing-programs/enterprise.aspx" TargetMode="External"/><Relationship Id="rId2" Type="http://schemas.openxmlformats.org/officeDocument/2006/relationships/hyperlink" Target="http://www.azurespeed.com/Azure/Latency" TargetMode="External"/><Relationship Id="rId1" Type="http://schemas.openxmlformats.org/officeDocument/2006/relationships/slideLayout" Target="../slideLayouts/slideLayout22.xml"/><Relationship Id="rId5" Type="http://schemas.openxmlformats.org/officeDocument/2006/relationships/hyperlink" Target="https://partner.microsoft.com/en-US/" TargetMode="External"/><Relationship Id="rId4" Type="http://schemas.openxmlformats.org/officeDocument/2006/relationships/hyperlink" Target="https://www.microsoft.com/en-us/licensing/licensing-programs/open-license.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microsoft.com/en-us/azure/active-directory/manage-apps/application-proxy-connectors#capacity-planning" TargetMode="Externa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8" Type="http://schemas.openxmlformats.org/officeDocument/2006/relationships/hyperlink" Target="https://docs.microsoft.com/en-us/azure/active-directory/manage-apps/application-proxy-enable" TargetMode="External"/><Relationship Id="rId13" Type="http://schemas.openxmlformats.org/officeDocument/2006/relationships/hyperlink" Target="https://docs.microsoft.com/en-us/azure/active-directory/application-proxy-page-appearance-broken-problem" TargetMode="External"/><Relationship Id="rId3" Type="http://schemas.openxmlformats.org/officeDocument/2006/relationships/diagramLayout" Target="../diagrams/layout10.xml"/><Relationship Id="rId7" Type="http://schemas.openxmlformats.org/officeDocument/2006/relationships/hyperlink" Target="https://docs.microsoft.com/en-us/azure/active-directory/manage-apps/application-proxy" TargetMode="External"/><Relationship Id="rId12" Type="http://schemas.openxmlformats.org/officeDocument/2006/relationships/hyperlink" Target="https://docs.microsoft.com/en-us/azure/active-directory/manage-apps/application-proxy-configure-hard-coded-link-translation" TargetMode="External"/><Relationship Id="rId2" Type="http://schemas.openxmlformats.org/officeDocument/2006/relationships/diagramData" Target="../diagrams/data10.xml"/><Relationship Id="rId1" Type="http://schemas.openxmlformats.org/officeDocument/2006/relationships/slideLayout" Target="../slideLayouts/slideLayout22.xml"/><Relationship Id="rId6" Type="http://schemas.microsoft.com/office/2007/relationships/diagramDrawing" Target="../diagrams/drawing10.xml"/><Relationship Id="rId11" Type="http://schemas.openxmlformats.org/officeDocument/2006/relationships/hyperlink" Target="https://docs.microsoft.com/en-us/azure/active-directory/manage-apps/application-proxy-configure-connectors-with-proxy-servers" TargetMode="External"/><Relationship Id="rId5" Type="http://schemas.openxmlformats.org/officeDocument/2006/relationships/diagramColors" Target="../diagrams/colors10.xml"/><Relationship Id="rId10" Type="http://schemas.openxmlformats.org/officeDocument/2006/relationships/hyperlink" Target="https://docs.microsoft.com/en-us/azure/active-directory/manage-apps/application-proxy-configure-single-sign-on-with-kcd" TargetMode="External"/><Relationship Id="rId4" Type="http://schemas.openxmlformats.org/officeDocument/2006/relationships/diagramQuickStyle" Target="../diagrams/quickStyle10.xml"/><Relationship Id="rId9" Type="http://schemas.openxmlformats.org/officeDocument/2006/relationships/hyperlink" Target="https://docs.microsoft.com/en-us/azure/active-directory/manage-apps/application-proxy-publish-azure-port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5.xml"/><Relationship Id="rId7" Type="http://schemas.openxmlformats.org/officeDocument/2006/relationships/image" Target="../media/image15.jpg"/><Relationship Id="rId2" Type="http://schemas.openxmlformats.org/officeDocument/2006/relationships/diagramData" Target="../diagrams/data5.xml"/><Relationship Id="rId1" Type="http://schemas.openxmlformats.org/officeDocument/2006/relationships/slideLayout" Target="../slideLayouts/slideLayout2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oleObject" Target="../embeddings/oleObject1.bin"/><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 Id="rId1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a:spLocks noGrp="1"/>
          </p:cNvSpPr>
          <p:nvPr>
            <p:ph type="body" sz="quarter" idx="14"/>
          </p:nvPr>
        </p:nvSpPr>
        <p:spPr>
          <a:xfrm>
            <a:off x="421264" y="2973150"/>
            <a:ext cx="11506277" cy="2195666"/>
          </a:xfrm>
        </p:spPr>
        <p:txBody>
          <a:bodyPr/>
          <a:lstStyle/>
          <a:p>
            <a:r>
              <a:rPr lang="en-US" sz="4000" dirty="0">
                <a:solidFill>
                  <a:srgbClr val="72CEF4"/>
                </a:solidFill>
              </a:rPr>
              <a:t>Cognizant Cloud Services </a:t>
            </a:r>
          </a:p>
          <a:p>
            <a:r>
              <a:rPr lang="en-GB" sz="2667" dirty="0" smtClean="0">
                <a:solidFill>
                  <a:srgbClr val="92D050"/>
                </a:solidFill>
              </a:rPr>
              <a:t>Azure AD Application Proxy for on-premises apps							</a:t>
            </a:r>
          </a:p>
          <a:p>
            <a:r>
              <a:rPr lang="en-GB" sz="2667" dirty="0">
                <a:solidFill>
                  <a:srgbClr val="92D050"/>
                </a:solidFill>
              </a:rPr>
              <a:t>	</a:t>
            </a:r>
            <a:r>
              <a:rPr lang="en-GB" sz="2667" dirty="0" smtClean="0">
                <a:solidFill>
                  <a:srgbClr val="92D050"/>
                </a:solidFill>
              </a:rPr>
              <a:t>								Saurav Kumar Saha</a:t>
            </a:r>
            <a:endParaRPr lang="en-US" sz="2667" dirty="0">
              <a:solidFill>
                <a:srgbClr val="92D050"/>
              </a:solidFill>
            </a:endParaRPr>
          </a:p>
        </p:txBody>
      </p:sp>
    </p:spTree>
    <p:extLst>
      <p:ext uri="{BB962C8B-B14F-4D97-AF65-F5344CB8AC3E}">
        <p14:creationId xmlns:p14="http://schemas.microsoft.com/office/powerpoint/2010/main" val="3579262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Challenges &amp; Mitigation</a:t>
              </a:r>
              <a:endParaRPr lang="en-US" sz="1500" kern="1200" dirty="0"/>
            </a:p>
          </p:txBody>
        </p:sp>
      </p:grpSp>
      <p:graphicFrame>
        <p:nvGraphicFramePr>
          <p:cNvPr id="2" name="Table 1"/>
          <p:cNvGraphicFramePr>
            <a:graphicFrameLocks noGrp="1"/>
          </p:cNvGraphicFramePr>
          <p:nvPr>
            <p:extLst>
              <p:ext uri="{D42A27DB-BD31-4B8C-83A1-F6EECF244321}">
                <p14:modId xmlns:p14="http://schemas.microsoft.com/office/powerpoint/2010/main" val="266258798"/>
              </p:ext>
            </p:extLst>
          </p:nvPr>
        </p:nvGraphicFramePr>
        <p:xfrm>
          <a:off x="466503" y="984214"/>
          <a:ext cx="11259444" cy="5050826"/>
        </p:xfrm>
        <a:graphic>
          <a:graphicData uri="http://schemas.openxmlformats.org/drawingml/2006/table">
            <a:tbl>
              <a:tblPr firstRow="1" bandRow="1">
                <a:tableStyleId>{5C22544A-7EE6-4342-B048-85BDC9FD1C3A}</a:tableStyleId>
              </a:tblPr>
              <a:tblGrid>
                <a:gridCol w="3753148">
                  <a:extLst>
                    <a:ext uri="{9D8B030D-6E8A-4147-A177-3AD203B41FA5}">
                      <a16:colId xmlns:a16="http://schemas.microsoft.com/office/drawing/2014/main" val="695801676"/>
                    </a:ext>
                  </a:extLst>
                </a:gridCol>
                <a:gridCol w="3753148">
                  <a:extLst>
                    <a:ext uri="{9D8B030D-6E8A-4147-A177-3AD203B41FA5}">
                      <a16:colId xmlns:a16="http://schemas.microsoft.com/office/drawing/2014/main" val="3719822158"/>
                    </a:ext>
                  </a:extLst>
                </a:gridCol>
                <a:gridCol w="3753148">
                  <a:extLst>
                    <a:ext uri="{9D8B030D-6E8A-4147-A177-3AD203B41FA5}">
                      <a16:colId xmlns:a16="http://schemas.microsoft.com/office/drawing/2014/main" val="655238348"/>
                    </a:ext>
                  </a:extLst>
                </a:gridCol>
              </a:tblGrid>
              <a:tr h="753068">
                <a:tc>
                  <a:txBody>
                    <a:bodyPr/>
                    <a:lstStyle/>
                    <a:p>
                      <a:r>
                        <a:rPr lang="en-US" dirty="0" smtClean="0"/>
                        <a:t>Challenges</a:t>
                      </a:r>
                      <a:endParaRPr lang="en-US" dirty="0"/>
                    </a:p>
                  </a:txBody>
                  <a:tcPr/>
                </a:tc>
                <a:tc>
                  <a:txBody>
                    <a:bodyPr/>
                    <a:lstStyle/>
                    <a:p>
                      <a:r>
                        <a:rPr lang="en-US" dirty="0" smtClean="0"/>
                        <a:t>Explanation</a:t>
                      </a:r>
                      <a:endParaRPr lang="en-US" dirty="0"/>
                    </a:p>
                  </a:txBody>
                  <a:tcPr/>
                </a:tc>
                <a:tc>
                  <a:txBody>
                    <a:bodyPr/>
                    <a:lstStyle/>
                    <a:p>
                      <a:r>
                        <a:rPr lang="en-US" dirty="0" smtClean="0"/>
                        <a:t>Mitigation</a:t>
                      </a:r>
                      <a:endParaRPr lang="en-US" dirty="0"/>
                    </a:p>
                  </a:txBody>
                  <a:tcPr/>
                </a:tc>
                <a:extLst>
                  <a:ext uri="{0D108BD9-81ED-4DB2-BD59-A6C34878D82A}">
                    <a16:rowId xmlns:a16="http://schemas.microsoft.com/office/drawing/2014/main" val="1762474784"/>
                  </a:ext>
                </a:extLst>
              </a:tr>
              <a:tr h="663464">
                <a:tc>
                  <a:txBody>
                    <a:bodyPr/>
                    <a:lstStyle/>
                    <a:p>
                      <a:r>
                        <a:rPr lang="en-US" sz="1200" kern="1200" dirty="0" smtClean="0">
                          <a:solidFill>
                            <a:schemeClr val="dk1"/>
                          </a:solidFill>
                          <a:latin typeface="+mn-lt"/>
                          <a:ea typeface="+mn-ea"/>
                          <a:cs typeface="+mn-cs"/>
                        </a:rPr>
                        <a:t>Registration page not visible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While registering the application connector the page might not be visible.</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We must ensure that </a:t>
                      </a:r>
                      <a:r>
                        <a:rPr lang="en-US" sz="1200" b="1" kern="1200" dirty="0" smtClean="0">
                          <a:solidFill>
                            <a:schemeClr val="dk1"/>
                          </a:solidFill>
                          <a:latin typeface="+mn-lt"/>
                          <a:ea typeface="+mn-ea"/>
                          <a:cs typeface="+mn-cs"/>
                        </a:rPr>
                        <a:t>IE Enhanced security</a:t>
                      </a:r>
                      <a:r>
                        <a:rPr lang="en-US" sz="1200" kern="1200" dirty="0" smtClean="0">
                          <a:solidFill>
                            <a:schemeClr val="dk1"/>
                          </a:solidFill>
                          <a:latin typeface="+mn-lt"/>
                          <a:ea typeface="+mn-ea"/>
                          <a:cs typeface="+mn-cs"/>
                        </a:rPr>
                        <a:t> should be  is off.</a:t>
                      </a:r>
                    </a:p>
                  </a:txBody>
                  <a:tcPr/>
                </a:tc>
                <a:extLst>
                  <a:ext uri="{0D108BD9-81ED-4DB2-BD59-A6C34878D82A}">
                    <a16:rowId xmlns:a16="http://schemas.microsoft.com/office/drawing/2014/main" val="954610556"/>
                  </a:ext>
                </a:extLst>
              </a:tr>
              <a:tr h="1369307">
                <a:tc>
                  <a:txBody>
                    <a:bodyPr/>
                    <a:lstStyle/>
                    <a:p>
                      <a:r>
                        <a:rPr lang="en-US" sz="1200" kern="1200" dirty="0" smtClean="0">
                          <a:solidFill>
                            <a:schemeClr val="dk1"/>
                          </a:solidFill>
                          <a:latin typeface="+mn-lt"/>
                          <a:ea typeface="+mn-ea"/>
                          <a:cs typeface="+mn-cs"/>
                        </a:rPr>
                        <a:t>Application page does not display correctly for an Application Proxy application</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Only pages under root are accessible when accessing the application. For example if we have published a logistics application using the internal URL: </a:t>
                      </a:r>
                      <a:r>
                        <a:rPr lang="en-US" sz="1200" b="1" kern="1200" dirty="0" smtClean="0">
                          <a:solidFill>
                            <a:schemeClr val="dk1"/>
                          </a:solidFill>
                          <a:latin typeface="+mn-lt"/>
                          <a:ea typeface="+mn-ea"/>
                          <a:cs typeface="+mn-cs"/>
                        </a:rPr>
                        <a:t>http://myapps/logistics</a:t>
                      </a:r>
                      <a:r>
                        <a:rPr lang="en-US" sz="1200" kern="1200" dirty="0" smtClean="0">
                          <a:solidFill>
                            <a:schemeClr val="dk1"/>
                          </a:solidFill>
                          <a:latin typeface="+mn-lt"/>
                          <a:ea typeface="+mn-ea"/>
                          <a:cs typeface="+mn-cs"/>
                        </a:rPr>
                        <a:t> but the app is using the stylesheet </a:t>
                      </a:r>
                      <a:r>
                        <a:rPr lang="en-US" sz="1200" b="1" kern="1200" dirty="0" smtClean="0">
                          <a:solidFill>
                            <a:schemeClr val="dk1"/>
                          </a:solidFill>
                          <a:latin typeface="+mn-lt"/>
                          <a:ea typeface="+mn-ea"/>
                          <a:cs typeface="+mn-cs"/>
                        </a:rPr>
                        <a:t>http://myapps/style.css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The file needs to be placed under the root directory </a:t>
                      </a:r>
                      <a:r>
                        <a:rPr lang="en-US" sz="1200" b="1" kern="1200" dirty="0" smtClean="0">
                          <a:solidFill>
                            <a:schemeClr val="dk1"/>
                          </a:solidFill>
                          <a:latin typeface="+mn-lt"/>
                          <a:ea typeface="+mn-ea"/>
                          <a:cs typeface="+mn-cs"/>
                        </a:rPr>
                        <a:t>myapps/logistics</a:t>
                      </a:r>
                      <a:r>
                        <a:rPr lang="en-US" sz="1200" kern="1200" dirty="0" smtClean="0">
                          <a:solidFill>
                            <a:schemeClr val="dk1"/>
                          </a:solidFill>
                          <a:latin typeface="+mn-lt"/>
                          <a:ea typeface="+mn-ea"/>
                          <a:cs typeface="+mn-cs"/>
                        </a:rPr>
                        <a:t> root directory.</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920034775"/>
                  </a:ext>
                </a:extLst>
              </a:tr>
              <a:tr h="2264987">
                <a:tc>
                  <a:txBody>
                    <a:bodyPr/>
                    <a:lstStyle/>
                    <a:p>
                      <a:r>
                        <a:rPr lang="en-US" sz="1200" b="1" kern="1200" dirty="0" smtClean="0">
                          <a:solidFill>
                            <a:schemeClr val="dk1"/>
                          </a:solidFill>
                          <a:latin typeface="+mn-lt"/>
                          <a:ea typeface="+mn-ea"/>
                          <a:cs typeface="+mn-cs"/>
                        </a:rPr>
                        <a:t>"Can't Access this Corporate Application"</a:t>
                      </a:r>
                      <a:r>
                        <a:rPr lang="en-US" sz="1200" kern="1200" dirty="0" smtClean="0">
                          <a:solidFill>
                            <a:schemeClr val="dk1"/>
                          </a:solidFill>
                          <a:latin typeface="+mn-lt"/>
                          <a:ea typeface="+mn-ea"/>
                          <a:cs typeface="+mn-cs"/>
                        </a:rPr>
                        <a:t> error when using an Application Proxy application</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We need to check the </a:t>
                      </a:r>
                      <a:r>
                        <a:rPr lang="en-US" sz="1200" b="1" kern="1200" dirty="0" smtClean="0">
                          <a:solidFill>
                            <a:schemeClr val="dk1"/>
                          </a:solidFill>
                          <a:latin typeface="+mn-lt"/>
                          <a:ea typeface="+mn-ea"/>
                          <a:cs typeface="+mn-cs"/>
                        </a:rPr>
                        <a:t>status code</a:t>
                      </a:r>
                      <a:r>
                        <a:rPr lang="en-US" sz="1200" kern="1200" dirty="0" smtClean="0">
                          <a:solidFill>
                            <a:schemeClr val="dk1"/>
                          </a:solidFill>
                          <a:latin typeface="+mn-lt"/>
                          <a:ea typeface="+mn-ea"/>
                          <a:cs typeface="+mn-cs"/>
                        </a:rPr>
                        <a:t> of the error. It can be one of the following:</a:t>
                      </a:r>
                    </a:p>
                    <a:p>
                      <a:pPr marL="285750" indent="-285750">
                        <a:buFont typeface="Arial" panose="020B0604020202020204" pitchFamily="34" charset="0"/>
                        <a:buChar char="•"/>
                      </a:pPr>
                      <a:r>
                        <a:rPr lang="en-US" sz="1200" kern="1200" dirty="0" smtClean="0">
                          <a:solidFill>
                            <a:schemeClr val="dk1"/>
                          </a:solidFill>
                          <a:latin typeface="+mn-lt"/>
                          <a:ea typeface="+mn-ea"/>
                          <a:cs typeface="+mn-cs"/>
                        </a:rPr>
                        <a:t>Gateway Timeout</a:t>
                      </a:r>
                    </a:p>
                    <a:p>
                      <a:pPr marL="285750" indent="-285750">
                        <a:buFont typeface="Arial" panose="020B0604020202020204" pitchFamily="34" charset="0"/>
                        <a:buChar char="•"/>
                      </a:pPr>
                      <a:r>
                        <a:rPr lang="en-US" sz="1200" kern="1200" dirty="0" smtClean="0">
                          <a:solidFill>
                            <a:schemeClr val="dk1"/>
                          </a:solidFill>
                          <a:latin typeface="+mn-lt"/>
                          <a:ea typeface="+mn-ea"/>
                          <a:cs typeface="+mn-cs"/>
                        </a:rPr>
                        <a:t>Bad Gateway</a:t>
                      </a:r>
                    </a:p>
                    <a:p>
                      <a:pPr marL="285750" indent="-285750">
                        <a:buFont typeface="Arial" panose="020B0604020202020204" pitchFamily="34" charset="0"/>
                        <a:buChar char="•"/>
                      </a:pPr>
                      <a:r>
                        <a:rPr lang="en-US" sz="1200" kern="1200" dirty="0" smtClean="0">
                          <a:solidFill>
                            <a:schemeClr val="dk1"/>
                          </a:solidFill>
                          <a:latin typeface="+mn-lt"/>
                          <a:ea typeface="+mn-ea"/>
                          <a:cs typeface="+mn-cs"/>
                        </a:rPr>
                        <a:t>Forbidden</a:t>
                      </a:r>
                    </a:p>
                    <a:p>
                      <a:endParaRPr lang="en-US" sz="1200" kern="1200" dirty="0">
                        <a:solidFill>
                          <a:schemeClr val="dk1"/>
                        </a:solidFill>
                        <a:latin typeface="+mn-lt"/>
                        <a:ea typeface="+mn-ea"/>
                        <a:cs typeface="+mn-cs"/>
                      </a:endParaRPr>
                    </a:p>
                  </a:txBody>
                  <a:tcPr/>
                </a:tc>
                <a:tc>
                  <a:txBody>
                    <a:bodyPr/>
                    <a:lstStyle/>
                    <a:p>
                      <a:r>
                        <a:rPr lang="en-US" sz="1200" b="1" kern="1200" dirty="0" smtClean="0">
                          <a:solidFill>
                            <a:schemeClr val="dk1"/>
                          </a:solidFill>
                          <a:latin typeface="+mn-lt"/>
                          <a:ea typeface="+mn-ea"/>
                          <a:cs typeface="+mn-cs"/>
                        </a:rPr>
                        <a:t>Gateway Timeout:</a:t>
                      </a:r>
                      <a:r>
                        <a:rPr lang="en-US" sz="1200" kern="1200" dirty="0" smtClean="0">
                          <a:solidFill>
                            <a:schemeClr val="dk1"/>
                          </a:solidFill>
                          <a:latin typeface="+mn-lt"/>
                          <a:ea typeface="+mn-ea"/>
                          <a:cs typeface="+mn-cs"/>
                        </a:rPr>
                        <a:t> This error occurs when the </a:t>
                      </a:r>
                      <a:r>
                        <a:rPr lang="en-US" sz="1200" b="1" kern="1200" dirty="0" smtClean="0">
                          <a:solidFill>
                            <a:schemeClr val="dk1"/>
                          </a:solidFill>
                          <a:latin typeface="+mn-lt"/>
                          <a:ea typeface="+mn-ea"/>
                          <a:cs typeface="+mn-cs"/>
                        </a:rPr>
                        <a:t>application Proxy service is unable to reach the connector.</a:t>
                      </a:r>
                      <a:r>
                        <a:rPr lang="en-US" sz="1200" kern="1200" dirty="0" smtClean="0">
                          <a:solidFill>
                            <a:schemeClr val="dk1"/>
                          </a:solidFill>
                          <a:latin typeface="+mn-lt"/>
                          <a:ea typeface="+mn-ea"/>
                          <a:cs typeface="+mn-cs"/>
                        </a:rPr>
                        <a:t> We might need to check the required ports and troubleshoot issues related to network.</a:t>
                      </a:r>
                    </a:p>
                    <a:p>
                      <a:r>
                        <a:rPr lang="en-US" sz="1200" b="1" kern="1200" dirty="0" smtClean="0">
                          <a:solidFill>
                            <a:schemeClr val="dk1"/>
                          </a:solidFill>
                          <a:latin typeface="+mn-lt"/>
                          <a:ea typeface="+mn-ea"/>
                          <a:cs typeface="+mn-cs"/>
                        </a:rPr>
                        <a:t>Bad Gateway:</a:t>
                      </a:r>
                      <a:r>
                        <a:rPr lang="en-US" sz="1200" kern="1200" dirty="0" smtClean="0">
                          <a:solidFill>
                            <a:schemeClr val="dk1"/>
                          </a:solidFill>
                          <a:latin typeface="+mn-lt"/>
                          <a:ea typeface="+mn-ea"/>
                          <a:cs typeface="+mn-cs"/>
                        </a:rPr>
                        <a:t> This error occurs when </a:t>
                      </a:r>
                      <a:r>
                        <a:rPr lang="en-US" sz="1200" b="1" kern="1200" dirty="0" smtClean="0">
                          <a:solidFill>
                            <a:schemeClr val="dk1"/>
                          </a:solidFill>
                          <a:latin typeface="+mn-lt"/>
                          <a:ea typeface="+mn-ea"/>
                          <a:cs typeface="+mn-cs"/>
                        </a:rPr>
                        <a:t>the connector is unable to reach the backend application. </a:t>
                      </a:r>
                      <a:r>
                        <a:rPr lang="en-US" sz="1200" kern="1200" dirty="0" smtClean="0">
                          <a:solidFill>
                            <a:schemeClr val="dk1"/>
                          </a:solidFill>
                          <a:latin typeface="+mn-lt"/>
                          <a:ea typeface="+mn-ea"/>
                          <a:cs typeface="+mn-cs"/>
                        </a:rPr>
                        <a:t>We might need to check the configuration of the application.</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1200" b="1" dirty="0" smtClean="0">
                          <a:solidFill>
                            <a:schemeClr val="dk1"/>
                          </a:solidFill>
                        </a:rPr>
                        <a:t>Forbidden: </a:t>
                      </a:r>
                      <a:r>
                        <a:rPr lang="en-US" sz="1200" dirty="0" smtClean="0">
                          <a:solidFill>
                            <a:schemeClr val="dk1"/>
                          </a:solidFill>
                        </a:rPr>
                        <a:t>This error occurs because of </a:t>
                      </a:r>
                      <a:r>
                        <a:rPr lang="en-US" sz="1200" b="1" dirty="0" smtClean="0">
                          <a:solidFill>
                            <a:schemeClr val="dk1"/>
                          </a:solidFill>
                        </a:rPr>
                        <a:t>access issues</a:t>
                      </a:r>
                      <a:r>
                        <a:rPr lang="en-US" sz="1200" dirty="0" smtClean="0">
                          <a:solidFill>
                            <a:schemeClr val="dk1"/>
                          </a:solidFill>
                        </a:rPr>
                        <a:t>. We need to check whether the user trying accessing the application is assigned to the application in Azure AD. </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950581119"/>
                  </a:ext>
                </a:extLst>
              </a:tr>
            </a:tbl>
          </a:graphicData>
        </a:graphic>
      </p:graphicFrame>
    </p:spTree>
    <p:extLst>
      <p:ext uri="{BB962C8B-B14F-4D97-AF65-F5344CB8AC3E}">
        <p14:creationId xmlns:p14="http://schemas.microsoft.com/office/powerpoint/2010/main" val="1750351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Best Practices</a:t>
              </a:r>
              <a:endParaRPr lang="en-US" sz="1500" kern="1200" dirty="0"/>
            </a:p>
          </p:txBody>
        </p:sp>
      </p:grpSp>
      <p:graphicFrame>
        <p:nvGraphicFramePr>
          <p:cNvPr id="2" name="Table 1"/>
          <p:cNvGraphicFramePr>
            <a:graphicFrameLocks noGrp="1"/>
          </p:cNvGraphicFramePr>
          <p:nvPr>
            <p:extLst>
              <p:ext uri="{D42A27DB-BD31-4B8C-83A1-F6EECF244321}">
                <p14:modId xmlns:p14="http://schemas.microsoft.com/office/powerpoint/2010/main" val="2391955199"/>
              </p:ext>
            </p:extLst>
          </p:nvPr>
        </p:nvGraphicFramePr>
        <p:xfrm>
          <a:off x="466501" y="965514"/>
          <a:ext cx="11316196" cy="3097035"/>
        </p:xfrm>
        <a:graphic>
          <a:graphicData uri="http://schemas.openxmlformats.org/drawingml/2006/table">
            <a:tbl>
              <a:tblPr firstRow="1" bandRow="1">
                <a:tableStyleId>{5C22544A-7EE6-4342-B048-85BDC9FD1C3A}</a:tableStyleId>
              </a:tblPr>
              <a:tblGrid>
                <a:gridCol w="5658098">
                  <a:extLst>
                    <a:ext uri="{9D8B030D-6E8A-4147-A177-3AD203B41FA5}">
                      <a16:colId xmlns:a16="http://schemas.microsoft.com/office/drawing/2014/main" val="695801676"/>
                    </a:ext>
                  </a:extLst>
                </a:gridCol>
                <a:gridCol w="5658098">
                  <a:extLst>
                    <a:ext uri="{9D8B030D-6E8A-4147-A177-3AD203B41FA5}">
                      <a16:colId xmlns:a16="http://schemas.microsoft.com/office/drawing/2014/main" val="3719822158"/>
                    </a:ext>
                  </a:extLst>
                </a:gridCol>
              </a:tblGrid>
              <a:tr h="445275">
                <a:tc>
                  <a:txBody>
                    <a:bodyPr/>
                    <a:lstStyle/>
                    <a:p>
                      <a:r>
                        <a:rPr lang="en-US" dirty="0" smtClean="0"/>
                        <a:t>Best Practices</a:t>
                      </a:r>
                      <a:endParaRPr lang="en-US" dirty="0"/>
                    </a:p>
                  </a:txBody>
                  <a:tcPr/>
                </a:tc>
                <a:tc>
                  <a:txBody>
                    <a:bodyPr/>
                    <a:lstStyle/>
                    <a:p>
                      <a:r>
                        <a:rPr lang="en-US" dirty="0" smtClean="0"/>
                        <a:t>Explanation</a:t>
                      </a:r>
                      <a:endParaRPr lang="en-US" dirty="0"/>
                    </a:p>
                  </a:txBody>
                  <a:tcPr/>
                </a:tc>
                <a:extLst>
                  <a:ext uri="{0D108BD9-81ED-4DB2-BD59-A6C34878D82A}">
                    <a16:rowId xmlns:a16="http://schemas.microsoft.com/office/drawing/2014/main" val="1762474784"/>
                  </a:ext>
                </a:extLst>
              </a:tr>
              <a:tr h="656550">
                <a:tc>
                  <a:txBody>
                    <a:bodyPr/>
                    <a:lstStyle/>
                    <a:p>
                      <a:r>
                        <a:rPr lang="en-US" sz="1200" kern="1200" dirty="0" smtClean="0">
                          <a:solidFill>
                            <a:schemeClr val="dk1"/>
                          </a:solidFill>
                          <a:latin typeface="+mn-lt"/>
                          <a:ea typeface="+mn-ea"/>
                          <a:cs typeface="+mn-cs"/>
                        </a:rPr>
                        <a:t>Application Latency</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After deploying an application using an application proxy we may find that its taking too long to load. The only option we have here is </a:t>
                      </a:r>
                      <a:r>
                        <a:rPr lang="en-US" sz="1200" b="1" dirty="0" smtClean="0">
                          <a:solidFill>
                            <a:schemeClr val="dk1"/>
                          </a:solidFill>
                        </a:rPr>
                        <a:t>to tweak network topology</a:t>
                      </a:r>
                      <a:r>
                        <a:rPr lang="en-US" sz="1200" dirty="0" smtClean="0">
                          <a:solidFill>
                            <a:schemeClr val="dk1"/>
                          </a:solidFill>
                        </a:rPr>
                        <a:t>. Before deploying the application we can check the latency: </a:t>
                      </a:r>
                      <a:r>
                        <a:rPr lang="en-US" sz="1200" dirty="0" smtClean="0">
                          <a:solidFill>
                            <a:schemeClr val="dk1"/>
                          </a:solidFill>
                          <a:hlinkClick r:id="rId2"/>
                        </a:rPr>
                        <a:t>http://www.azurespeed.com/Azure/Latency</a:t>
                      </a:r>
                      <a:endParaRPr lang="en-US" sz="1200" dirty="0" smtClean="0">
                        <a:solidFill>
                          <a:schemeClr val="dk1"/>
                        </a:solidFill>
                      </a:endParaRPr>
                    </a:p>
                  </a:txBody>
                  <a:tcPr/>
                </a:tc>
                <a:extLst>
                  <a:ext uri="{0D108BD9-81ED-4DB2-BD59-A6C34878D82A}">
                    <a16:rowId xmlns:a16="http://schemas.microsoft.com/office/drawing/2014/main" val="954610556"/>
                  </a:ext>
                </a:extLst>
              </a:tr>
              <a:tr h="809645">
                <a:tc>
                  <a:txBody>
                    <a:bodyPr/>
                    <a:lstStyle/>
                    <a:p>
                      <a:r>
                        <a:rPr lang="en-US" sz="1200" kern="1200" dirty="0" smtClean="0">
                          <a:solidFill>
                            <a:schemeClr val="dk1"/>
                          </a:solidFill>
                          <a:latin typeface="+mn-lt"/>
                          <a:ea typeface="+mn-ea"/>
                          <a:cs typeface="+mn-cs"/>
                        </a:rPr>
                        <a:t>Redirect hardcoded links for apps published with Azure AD Application Proxy</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Some apps, were developed </a:t>
                      </a:r>
                      <a:r>
                        <a:rPr lang="en-US" sz="1200" b="1" dirty="0" smtClean="0">
                          <a:solidFill>
                            <a:schemeClr val="dk1"/>
                          </a:solidFill>
                        </a:rPr>
                        <a:t>with local links</a:t>
                      </a:r>
                      <a:r>
                        <a:rPr lang="en-US" sz="1200" dirty="0" smtClean="0">
                          <a:solidFill>
                            <a:schemeClr val="dk1"/>
                          </a:solidFill>
                        </a:rPr>
                        <a:t> embedded in HTML. These links do not work correctly when the app is used remotely. There can be several on-premises apps pointing to each other the application might not behave properly once accessed from outside of office network. </a:t>
                      </a:r>
                      <a:r>
                        <a:rPr lang="en-US" sz="1200" b="1" dirty="0" smtClean="0">
                          <a:solidFill>
                            <a:schemeClr val="dk1"/>
                          </a:solidFill>
                        </a:rPr>
                        <a:t>Microsoft recommends to configure the external URL to be the same as internal URLs whenever possible using Custom Domains.</a:t>
                      </a:r>
                      <a:endParaRPr lang="en-US" sz="1200" dirty="0" smtClean="0"/>
                    </a:p>
                  </a:txBody>
                  <a:tcPr/>
                </a:tc>
                <a:extLst>
                  <a:ext uri="{0D108BD9-81ED-4DB2-BD59-A6C34878D82A}">
                    <a16:rowId xmlns:a16="http://schemas.microsoft.com/office/drawing/2014/main" val="3920034775"/>
                  </a:ext>
                </a:extLst>
              </a:tr>
              <a:tr h="804262">
                <a:tc>
                  <a:txBody>
                    <a:bodyPr/>
                    <a:lstStyle/>
                    <a:p>
                      <a:r>
                        <a:rPr lang="en-US" sz="1200" kern="1200" dirty="0" smtClean="0">
                          <a:solidFill>
                            <a:schemeClr val="dk1"/>
                          </a:solidFill>
                          <a:latin typeface="+mn-lt"/>
                          <a:ea typeface="+mn-ea"/>
                          <a:cs typeface="+mn-cs"/>
                        </a:rPr>
                        <a:t>Proper configuration of Single Sign On</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smtClean="0">
                          <a:solidFill>
                            <a:schemeClr val="dk1"/>
                          </a:solidFill>
                        </a:rPr>
                        <a:t>SSO works for claim-aware applications that trust Azure Active Directory, but we need to make sure that we configure </a:t>
                      </a:r>
                      <a:r>
                        <a:rPr lang="en-US" sz="1200" b="1" dirty="0" smtClean="0">
                          <a:solidFill>
                            <a:schemeClr val="dk1"/>
                          </a:solidFill>
                        </a:rPr>
                        <a:t>Kerberos constrained delegation </a:t>
                      </a:r>
                      <a:r>
                        <a:rPr lang="en-US" sz="1200" dirty="0" smtClean="0">
                          <a:solidFill>
                            <a:schemeClr val="dk1"/>
                          </a:solidFill>
                        </a:rPr>
                        <a:t>properly. We need to ensure that we add the </a:t>
                      </a:r>
                      <a:r>
                        <a:rPr lang="en-US" sz="1200" b="1" dirty="0" smtClean="0">
                          <a:solidFill>
                            <a:schemeClr val="dk1"/>
                          </a:solidFill>
                        </a:rPr>
                        <a:t>correct SPN value</a:t>
                      </a:r>
                      <a:r>
                        <a:rPr lang="en-US" sz="1200" dirty="0" smtClean="0">
                          <a:solidFill>
                            <a:schemeClr val="dk1"/>
                          </a:solidFill>
                        </a:rPr>
                        <a:t> for the application server. This enables the Proxy Connector to </a:t>
                      </a:r>
                      <a:r>
                        <a:rPr lang="en-US" sz="1200" b="1" dirty="0" smtClean="0">
                          <a:solidFill>
                            <a:schemeClr val="dk1"/>
                          </a:solidFill>
                        </a:rPr>
                        <a:t>impersonate</a:t>
                      </a:r>
                      <a:r>
                        <a:rPr lang="en-US" sz="1200" dirty="0" smtClean="0">
                          <a:solidFill>
                            <a:schemeClr val="dk1"/>
                          </a:solidFill>
                        </a:rPr>
                        <a:t> users in AD against the application defined in the list.</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950581119"/>
                  </a:ext>
                </a:extLst>
              </a:tr>
            </a:tbl>
          </a:graphicData>
        </a:graphic>
      </p:graphicFrame>
      <p:grpSp>
        <p:nvGrpSpPr>
          <p:cNvPr id="6" name="Group 5"/>
          <p:cNvGrpSpPr/>
          <p:nvPr/>
        </p:nvGrpSpPr>
        <p:grpSpPr>
          <a:xfrm>
            <a:off x="448940" y="4244292"/>
            <a:ext cx="5328457" cy="359774"/>
            <a:chOff x="0" y="0"/>
            <a:chExt cx="5328457" cy="359774"/>
          </a:xfrm>
          <a:solidFill>
            <a:schemeClr val="accent2">
              <a:lumMod val="75000"/>
            </a:schemeClr>
          </a:solidFill>
        </p:grpSpPr>
        <p:sp>
          <p:nvSpPr>
            <p:cNvPr id="9" name="Rounded Rectangle 8"/>
            <p:cNvSpPr/>
            <p:nvPr/>
          </p:nvSpPr>
          <p:spPr>
            <a:xfrm>
              <a:off x="0" y="0"/>
              <a:ext cx="5328457" cy="359774"/>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4"/>
            <p:cNvSpPr txBox="1"/>
            <p:nvPr/>
          </p:nvSpPr>
          <p:spPr>
            <a:xfrm>
              <a:off x="17563" y="17563"/>
              <a:ext cx="5293331" cy="32464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dirty="0" smtClean="0"/>
                <a:t>Azure AD Pricing</a:t>
              </a:r>
              <a:endParaRPr lang="en-US" sz="1500" kern="1200" dirty="0"/>
            </a:p>
          </p:txBody>
        </p:sp>
      </p:grpSp>
      <p:graphicFrame>
        <p:nvGraphicFramePr>
          <p:cNvPr id="11" name="Table 10"/>
          <p:cNvGraphicFramePr>
            <a:graphicFrameLocks noGrp="1"/>
          </p:cNvGraphicFramePr>
          <p:nvPr>
            <p:extLst>
              <p:ext uri="{D42A27DB-BD31-4B8C-83A1-F6EECF244321}">
                <p14:modId xmlns:p14="http://schemas.microsoft.com/office/powerpoint/2010/main" val="3485423770"/>
              </p:ext>
            </p:extLst>
          </p:nvPr>
        </p:nvGraphicFramePr>
        <p:xfrm>
          <a:off x="448941" y="4751424"/>
          <a:ext cx="5559974" cy="1493520"/>
        </p:xfrm>
        <a:graphic>
          <a:graphicData uri="http://schemas.openxmlformats.org/drawingml/2006/table">
            <a:tbl>
              <a:tblPr firstRow="1" bandRow="1">
                <a:tableStyleId>{5C22544A-7EE6-4342-B048-85BDC9FD1C3A}</a:tableStyleId>
              </a:tblPr>
              <a:tblGrid>
                <a:gridCol w="3089442">
                  <a:extLst>
                    <a:ext uri="{9D8B030D-6E8A-4147-A177-3AD203B41FA5}">
                      <a16:colId xmlns:a16="http://schemas.microsoft.com/office/drawing/2014/main" val="1206869081"/>
                    </a:ext>
                  </a:extLst>
                </a:gridCol>
                <a:gridCol w="2470532">
                  <a:extLst>
                    <a:ext uri="{9D8B030D-6E8A-4147-A177-3AD203B41FA5}">
                      <a16:colId xmlns:a16="http://schemas.microsoft.com/office/drawing/2014/main" val="371983769"/>
                    </a:ext>
                  </a:extLst>
                </a:gridCol>
              </a:tblGrid>
              <a:tr h="538250">
                <a:tc>
                  <a:txBody>
                    <a:bodyPr/>
                    <a:lstStyle/>
                    <a:p>
                      <a:pPr algn="ctr"/>
                      <a:r>
                        <a:rPr lang="en-US" sz="1600" dirty="0" smtClean="0">
                          <a:latin typeface="Arial" panose="020B0604020202020204" pitchFamily="34" charset="0"/>
                          <a:cs typeface="Arial" panose="020B0604020202020204" pitchFamily="34" charset="0"/>
                        </a:rPr>
                        <a:t>Azure AD type</a:t>
                      </a:r>
                      <a:endParaRPr lang="en-US" sz="1600" dirty="0">
                        <a:latin typeface="Arial" panose="020B0604020202020204" pitchFamily="34" charset="0"/>
                        <a:cs typeface="Arial" panose="020B0604020202020204" pitchFamily="34" charset="0"/>
                      </a:endParaRPr>
                    </a:p>
                  </a:txBody>
                  <a:tcPr anchor="ctr"/>
                </a:tc>
                <a:tc>
                  <a:txBody>
                    <a:bodyPr/>
                    <a:lstStyle/>
                    <a:p>
                      <a:pPr algn="ctr"/>
                      <a:r>
                        <a:rPr lang="en-US" sz="1600" dirty="0" smtClean="0">
                          <a:latin typeface="Arial" panose="020B0604020202020204" pitchFamily="34" charset="0"/>
                          <a:cs typeface="Arial" panose="020B0604020202020204" pitchFamily="34" charset="0"/>
                        </a:rPr>
                        <a:t>Price</a:t>
                      </a:r>
                      <a:r>
                        <a:rPr lang="en-US" sz="1600" baseline="0" dirty="0" smtClean="0">
                          <a:latin typeface="Arial" panose="020B0604020202020204" pitchFamily="34" charset="0"/>
                          <a:cs typeface="Arial" panose="020B0604020202020204" pitchFamily="34" charset="0"/>
                        </a:rPr>
                        <a:t> </a:t>
                      </a:r>
                      <a:r>
                        <a:rPr lang="en-US" sz="1600" dirty="0" smtClean="0">
                          <a:latin typeface="Arial" panose="020B0604020202020204" pitchFamily="34" charset="0"/>
                          <a:cs typeface="Arial" panose="020B0604020202020204" pitchFamily="34" charset="0"/>
                        </a:rPr>
                        <a:t>per</a:t>
                      </a:r>
                      <a:r>
                        <a:rPr lang="en-US" sz="1600" baseline="0" dirty="0" smtClean="0">
                          <a:latin typeface="Arial" panose="020B0604020202020204" pitchFamily="34" charset="0"/>
                          <a:cs typeface="Arial" panose="020B0604020202020204" pitchFamily="34" charset="0"/>
                        </a:rPr>
                        <a:t> user per month</a:t>
                      </a:r>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896257500"/>
                  </a:ext>
                </a:extLst>
              </a:tr>
              <a:tr h="283290">
                <a:tc>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Basic </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$1.00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812364084"/>
                  </a:ext>
                </a:extLst>
              </a:tr>
              <a:tr h="283290">
                <a:tc>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Premium 1</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$6.00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49551102"/>
                  </a:ext>
                </a:extLst>
              </a:tr>
              <a:tr h="283290">
                <a:tc>
                  <a:txBody>
                    <a:bodyPr/>
                    <a:lstStyle/>
                    <a:p>
                      <a:pPr algn="ctr"/>
                      <a:r>
                        <a:rPr lang="en-US" sz="1400" b="0" i="0" kern="1200" dirty="0" smtClean="0">
                          <a:solidFill>
                            <a:schemeClr val="dk1"/>
                          </a:solidFill>
                          <a:latin typeface="Arial" panose="020B0604020202020204" pitchFamily="34" charset="0"/>
                          <a:ea typeface="+mn-ea"/>
                          <a:cs typeface="Arial" panose="020B0604020202020204" pitchFamily="34" charset="0"/>
                        </a:rPr>
                        <a:t>Premium 2</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dk1"/>
                          </a:solidFill>
                          <a:latin typeface="Arial" panose="020B0604020202020204" pitchFamily="34" charset="0"/>
                          <a:ea typeface="+mn-ea"/>
                          <a:cs typeface="Arial" panose="020B0604020202020204" pitchFamily="34" charset="0"/>
                        </a:rPr>
                        <a:t>$9.00</a:t>
                      </a:r>
                      <a:endParaRPr lang="en-US" sz="1400" b="0" i="0" kern="1200" dirty="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309774122"/>
                  </a:ext>
                </a:extLst>
              </a:tr>
            </a:tbl>
          </a:graphicData>
        </a:graphic>
      </p:graphicFrame>
      <p:sp>
        <p:nvSpPr>
          <p:cNvPr id="12" name="TextBox 11"/>
          <p:cNvSpPr txBox="1"/>
          <p:nvPr/>
        </p:nvSpPr>
        <p:spPr>
          <a:xfrm>
            <a:off x="6146800" y="5022919"/>
            <a:ext cx="5635897" cy="646331"/>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1200" dirty="0" smtClean="0"/>
              <a:t>Azure AD Application proxy is available in either </a:t>
            </a:r>
            <a:r>
              <a:rPr lang="en-US" sz="1200" b="1" dirty="0" smtClean="0"/>
              <a:t>Basic </a:t>
            </a:r>
            <a:r>
              <a:rPr lang="en-US" sz="1200" b="1" dirty="0"/>
              <a:t>and Premium </a:t>
            </a:r>
            <a:r>
              <a:rPr lang="en-US" sz="1200" b="1" dirty="0" smtClean="0"/>
              <a:t>editions</a:t>
            </a:r>
            <a:r>
              <a:rPr lang="en-US" sz="1200" dirty="0" smtClean="0"/>
              <a:t> of Azure AD. Basic or Premium versions are available </a:t>
            </a:r>
            <a:r>
              <a:rPr lang="en-US" sz="1200" dirty="0"/>
              <a:t>through a </a:t>
            </a:r>
            <a:r>
              <a:rPr lang="en-US" sz="1200" dirty="0">
                <a:hlinkClick r:id="rId3"/>
              </a:rPr>
              <a:t>Microsoft Enterprise Agreement</a:t>
            </a:r>
            <a:r>
              <a:rPr lang="en-US" sz="1200" dirty="0"/>
              <a:t>, the </a:t>
            </a:r>
            <a:r>
              <a:rPr lang="en-US" sz="1200" dirty="0">
                <a:hlinkClick r:id="rId4"/>
              </a:rPr>
              <a:t>Open Volume License Programme</a:t>
            </a:r>
            <a:r>
              <a:rPr lang="en-US" sz="1200" dirty="0"/>
              <a:t> and the </a:t>
            </a:r>
            <a:r>
              <a:rPr lang="en-US" sz="1200" dirty="0">
                <a:hlinkClick r:id="rId5"/>
              </a:rPr>
              <a:t>Cloud Solution Providers</a:t>
            </a:r>
            <a:r>
              <a:rPr lang="en-US" sz="1200" dirty="0"/>
              <a:t> programme.</a:t>
            </a:r>
          </a:p>
        </p:txBody>
      </p:sp>
    </p:spTree>
    <p:extLst>
      <p:ext uri="{BB962C8B-B14F-4D97-AF65-F5344CB8AC3E}">
        <p14:creationId xmlns:p14="http://schemas.microsoft.com/office/powerpoint/2010/main" val="2015458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Pros</a:t>
              </a:r>
              <a:endParaRPr lang="en-US" sz="1500" kern="1200" dirty="0"/>
            </a:p>
          </p:txBody>
        </p:sp>
      </p:grpSp>
      <p:grpSp>
        <p:nvGrpSpPr>
          <p:cNvPr id="12" name="Group 11"/>
          <p:cNvGrpSpPr/>
          <p:nvPr/>
        </p:nvGrpSpPr>
        <p:grpSpPr>
          <a:xfrm>
            <a:off x="6380509" y="406434"/>
            <a:ext cx="5328457" cy="359774"/>
            <a:chOff x="0" y="0"/>
            <a:chExt cx="5328457" cy="359774"/>
          </a:xfrm>
        </p:grpSpPr>
        <p:sp>
          <p:nvSpPr>
            <p:cNvPr id="13" name="Rounded Rectangle 12"/>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Cons</a:t>
              </a:r>
              <a:endParaRPr lang="en-US" sz="1500" kern="1200" dirty="0"/>
            </a:p>
          </p:txBody>
        </p:sp>
      </p:grpSp>
      <p:sp>
        <p:nvSpPr>
          <p:cNvPr id="25" name="Plaque 24"/>
          <p:cNvSpPr/>
          <p:nvPr/>
        </p:nvSpPr>
        <p:spPr>
          <a:xfrm>
            <a:off x="640080" y="966652"/>
            <a:ext cx="5499463" cy="5159828"/>
          </a:xfrm>
          <a:prstGeom prst="plaqu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sz="1600" dirty="0"/>
          </a:p>
          <a:p>
            <a:pPr marL="285750" indent="-285750" algn="ctr">
              <a:buFont typeface="Arial" panose="020B0604020202020204" pitchFamily="34" charset="0"/>
              <a:buChar char="•"/>
            </a:pPr>
            <a:r>
              <a:rPr lang="en-US" sz="1400" dirty="0" smtClean="0"/>
              <a:t>Security </a:t>
            </a:r>
            <a:r>
              <a:rPr lang="en-US" sz="1400" dirty="0"/>
              <a:t>is managed by Microsoft and not administrators managing on-premises environment</a:t>
            </a:r>
            <a:r>
              <a:rPr lang="en-US" sz="1400" dirty="0" smtClean="0"/>
              <a:t>.</a:t>
            </a:r>
          </a:p>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r>
              <a:rPr lang="en-US" sz="1400" dirty="0"/>
              <a:t>Since the application proxy service is running on cloud we do not have to worry about maintenance, scalability &amp; downtime</a:t>
            </a:r>
            <a:r>
              <a:rPr lang="en-US" sz="1400" dirty="0" smtClean="0"/>
              <a:t>.</a:t>
            </a:r>
          </a:p>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r>
              <a:rPr lang="en-US" sz="1400" dirty="0"/>
              <a:t>No need to make any changes in the firewall for incoming traffic as the connector makes outbound connections to the application proxy service running on cloud</a:t>
            </a:r>
            <a:r>
              <a:rPr lang="en-US" sz="1400" dirty="0" smtClean="0"/>
              <a:t>.</a:t>
            </a:r>
          </a:p>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r>
              <a:rPr lang="en-US" sz="1400" dirty="0"/>
              <a:t>Connector groups can be used for different applications which gives the connectors of the same application HA.</a:t>
            </a:r>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a:p>
        </p:txBody>
      </p:sp>
      <p:sp>
        <p:nvSpPr>
          <p:cNvPr id="26" name="Plaque 25"/>
          <p:cNvSpPr/>
          <p:nvPr/>
        </p:nvSpPr>
        <p:spPr>
          <a:xfrm>
            <a:off x="6398072" y="966652"/>
            <a:ext cx="5499463" cy="5159828"/>
          </a:xfrm>
          <a:prstGeom prst="plaqu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endParaRPr lang="en-US" sz="1400" dirty="0" smtClean="0"/>
          </a:p>
          <a:p>
            <a:pPr marL="285750" indent="-285750" algn="ctr">
              <a:buFont typeface="Arial" panose="020B0604020202020204" pitchFamily="34" charset="0"/>
              <a:buChar char="•"/>
            </a:pPr>
            <a:endParaRPr lang="en-US" sz="1400" dirty="0"/>
          </a:p>
          <a:p>
            <a:pPr marL="285750" indent="-285750" algn="ctr">
              <a:buFont typeface="Arial" panose="020B0604020202020204" pitchFamily="34" charset="0"/>
              <a:buChar char="•"/>
            </a:pPr>
            <a:r>
              <a:rPr lang="en-US" sz="1400" dirty="0" smtClean="0"/>
              <a:t>Azure </a:t>
            </a:r>
            <a:r>
              <a:rPr lang="en-US" sz="1400" dirty="0"/>
              <a:t>AD Application proxy only supports web protocols such as port 80/443. It cannot be used for applications which are having </a:t>
            </a:r>
            <a:r>
              <a:rPr lang="en-US" sz="1400" dirty="0" smtClean="0"/>
              <a:t>client </a:t>
            </a:r>
            <a:r>
              <a:rPr lang="en-US" sz="1400" dirty="0"/>
              <a:t>server model and uses different protocols and ports</a:t>
            </a:r>
            <a:r>
              <a:rPr lang="en-US" sz="1400" dirty="0" smtClean="0"/>
              <a:t>.</a:t>
            </a:r>
          </a:p>
          <a:p>
            <a:pPr marL="285750" indent="-285750" algn="ctr">
              <a:buFont typeface="Arial" panose="020B0604020202020204" pitchFamily="34" charset="0"/>
              <a:buChar char="•"/>
            </a:pPr>
            <a:r>
              <a:rPr lang="en-US" sz="1400" dirty="0" smtClean="0"/>
              <a:t>Azure Application proxy service is not applicable to all the datacenters &amp; to reduce the latency we can take advantage of </a:t>
            </a:r>
            <a:r>
              <a:rPr lang="en-US" sz="1400" b="1" dirty="0" smtClean="0"/>
              <a:t>Microsoft Express Route private peering</a:t>
            </a:r>
            <a:r>
              <a:rPr lang="en-US" sz="1400" dirty="0" smtClean="0"/>
              <a:t>.</a:t>
            </a:r>
            <a:endParaRPr lang="en-US" sz="1400" dirty="0" smtClean="0"/>
          </a:p>
          <a:p>
            <a:pPr marL="285750" indent="-285750" algn="ctr">
              <a:buFont typeface="Arial" panose="020B0604020202020204" pitchFamily="34" charset="0"/>
              <a:buChar char="•"/>
            </a:pPr>
            <a:r>
              <a:rPr lang="en-US" sz="1400" dirty="0" smtClean="0"/>
              <a:t>There </a:t>
            </a:r>
            <a:r>
              <a:rPr lang="en-US" sz="1400" dirty="0"/>
              <a:t>is no monitoring and alerting mechanism in case the application published using Azure AD application proxy is not accessible. We need to check manually if the application is accessible or </a:t>
            </a:r>
            <a:r>
              <a:rPr lang="en-US" sz="1400" dirty="0" smtClean="0"/>
              <a:t>down.</a:t>
            </a:r>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smtClean="0"/>
          </a:p>
          <a:p>
            <a:pPr marL="285750" indent="-285750" algn="ctr">
              <a:buFont typeface="Arial" panose="020B0604020202020204" pitchFamily="34" charset="0"/>
              <a:buChar char="•"/>
            </a:pPr>
            <a:endParaRPr lang="en-US" dirty="0"/>
          </a:p>
        </p:txBody>
      </p:sp>
    </p:spTree>
    <p:extLst>
      <p:ext uri="{BB962C8B-B14F-4D97-AF65-F5344CB8AC3E}">
        <p14:creationId xmlns:p14="http://schemas.microsoft.com/office/powerpoint/2010/main" val="2465586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Capacity Planning</a:t>
              </a:r>
              <a:endParaRPr lang="en-US" sz="1500" kern="1200" dirty="0"/>
            </a:p>
          </p:txBody>
        </p:sp>
      </p:grpSp>
      <p:sp>
        <p:nvSpPr>
          <p:cNvPr id="6" name="TextBox 5"/>
          <p:cNvSpPr txBox="1"/>
          <p:nvPr/>
        </p:nvSpPr>
        <p:spPr>
          <a:xfrm>
            <a:off x="466503" y="990527"/>
            <a:ext cx="10032274" cy="461665"/>
          </a:xfrm>
          <a:prstGeom prst="rect">
            <a:avLst/>
          </a:prstGeom>
          <a:noFill/>
        </p:spPr>
        <p:txBody>
          <a:bodyPr wrap="square" rtlCol="0">
            <a:spAutoFit/>
          </a:bodyPr>
          <a:lstStyle/>
          <a:p>
            <a:r>
              <a:rPr lang="en-US" sz="1200" dirty="0">
                <a:solidFill>
                  <a:schemeClr val="dk1"/>
                </a:solidFill>
              </a:rPr>
              <a:t>The more users we have the larger machine we will need running the Application Proxy Connector application. We use a metric called TPS (Transactions per second) as user usage pattern will vary widely and cannot be used to predict load. </a:t>
            </a:r>
          </a:p>
        </p:txBody>
      </p:sp>
      <p:graphicFrame>
        <p:nvGraphicFramePr>
          <p:cNvPr id="9" name="Table 8"/>
          <p:cNvGraphicFramePr>
            <a:graphicFrameLocks noGrp="1"/>
          </p:cNvGraphicFramePr>
          <p:nvPr>
            <p:extLst>
              <p:ext uri="{D42A27DB-BD31-4B8C-83A1-F6EECF244321}">
                <p14:modId xmlns:p14="http://schemas.microsoft.com/office/powerpoint/2010/main" val="902514093"/>
              </p:ext>
            </p:extLst>
          </p:nvPr>
        </p:nvGraphicFramePr>
        <p:xfrm>
          <a:off x="484066" y="1658948"/>
          <a:ext cx="11220256" cy="2662645"/>
        </p:xfrm>
        <a:graphic>
          <a:graphicData uri="http://schemas.openxmlformats.org/drawingml/2006/table">
            <a:tbl>
              <a:tblPr firstRow="1" bandRow="1">
                <a:tableStyleId>{5C22544A-7EE6-4342-B048-85BDC9FD1C3A}</a:tableStyleId>
              </a:tblPr>
              <a:tblGrid>
                <a:gridCol w="2805064">
                  <a:extLst>
                    <a:ext uri="{9D8B030D-6E8A-4147-A177-3AD203B41FA5}">
                      <a16:colId xmlns:a16="http://schemas.microsoft.com/office/drawing/2014/main" val="3146427567"/>
                    </a:ext>
                  </a:extLst>
                </a:gridCol>
                <a:gridCol w="2805064">
                  <a:extLst>
                    <a:ext uri="{9D8B030D-6E8A-4147-A177-3AD203B41FA5}">
                      <a16:colId xmlns:a16="http://schemas.microsoft.com/office/drawing/2014/main" val="2250729247"/>
                    </a:ext>
                  </a:extLst>
                </a:gridCol>
                <a:gridCol w="2805064">
                  <a:extLst>
                    <a:ext uri="{9D8B030D-6E8A-4147-A177-3AD203B41FA5}">
                      <a16:colId xmlns:a16="http://schemas.microsoft.com/office/drawing/2014/main" val="3469784069"/>
                    </a:ext>
                  </a:extLst>
                </a:gridCol>
                <a:gridCol w="2805064">
                  <a:extLst>
                    <a:ext uri="{9D8B030D-6E8A-4147-A177-3AD203B41FA5}">
                      <a16:colId xmlns:a16="http://schemas.microsoft.com/office/drawing/2014/main" val="3069174158"/>
                    </a:ext>
                  </a:extLst>
                </a:gridCol>
              </a:tblGrid>
              <a:tr h="532529">
                <a:tc>
                  <a:txBody>
                    <a:bodyPr/>
                    <a:lstStyle/>
                    <a:p>
                      <a:r>
                        <a:rPr lang="en-US" dirty="0" smtClean="0"/>
                        <a:t>Cores</a:t>
                      </a:r>
                      <a:endParaRPr lang="en-US" dirty="0"/>
                    </a:p>
                  </a:txBody>
                  <a:tcPr/>
                </a:tc>
                <a:tc>
                  <a:txBody>
                    <a:bodyPr/>
                    <a:lstStyle/>
                    <a:p>
                      <a:r>
                        <a:rPr lang="en-US" sz="1800" b="1" i="0" kern="1200" dirty="0" smtClean="0">
                          <a:solidFill>
                            <a:schemeClr val="lt1"/>
                          </a:solidFill>
                          <a:effectLst/>
                          <a:latin typeface="+mn-lt"/>
                          <a:ea typeface="+mn-ea"/>
                          <a:cs typeface="+mn-cs"/>
                        </a:rPr>
                        <a:t>RAM</a:t>
                      </a:r>
                      <a:endParaRPr lang="en-US" dirty="0"/>
                    </a:p>
                  </a:txBody>
                  <a:tcPr/>
                </a:tc>
                <a:tc>
                  <a:txBody>
                    <a:bodyPr/>
                    <a:lstStyle/>
                    <a:p>
                      <a:r>
                        <a:rPr lang="en-US" sz="1800" b="1" i="0" kern="1200" dirty="0" smtClean="0">
                          <a:solidFill>
                            <a:schemeClr val="lt1"/>
                          </a:solidFill>
                          <a:effectLst/>
                          <a:latin typeface="+mn-lt"/>
                          <a:ea typeface="+mn-ea"/>
                          <a:cs typeface="+mn-cs"/>
                        </a:rPr>
                        <a:t>Expected Latency (MS)-P99</a:t>
                      </a:r>
                      <a:endParaRPr lang="en-US" dirty="0"/>
                    </a:p>
                  </a:txBody>
                  <a:tcPr/>
                </a:tc>
                <a:tc>
                  <a:txBody>
                    <a:bodyPr/>
                    <a:lstStyle/>
                    <a:p>
                      <a:r>
                        <a:rPr lang="en-US" sz="1800" b="1" i="0" kern="1200" dirty="0" smtClean="0">
                          <a:solidFill>
                            <a:schemeClr val="lt1"/>
                          </a:solidFill>
                          <a:effectLst/>
                          <a:latin typeface="+mn-lt"/>
                          <a:ea typeface="+mn-ea"/>
                          <a:cs typeface="+mn-cs"/>
                        </a:rPr>
                        <a:t>Max TPS</a:t>
                      </a:r>
                      <a:endParaRPr lang="en-US" dirty="0"/>
                    </a:p>
                  </a:txBody>
                  <a:tcPr/>
                </a:tc>
                <a:extLst>
                  <a:ext uri="{0D108BD9-81ED-4DB2-BD59-A6C34878D82A}">
                    <a16:rowId xmlns:a16="http://schemas.microsoft.com/office/drawing/2014/main" val="3745028592"/>
                  </a:ext>
                </a:extLst>
              </a:tr>
              <a:tr h="532529">
                <a:tc>
                  <a:txBody>
                    <a:bodyPr/>
                    <a:lstStyle/>
                    <a:p>
                      <a:r>
                        <a:rPr lang="en-US" sz="1800" b="0" i="0" kern="1200" dirty="0" smtClean="0">
                          <a:solidFill>
                            <a:schemeClr val="dk1"/>
                          </a:solidFill>
                          <a:effectLst/>
                          <a:latin typeface="+mn-lt"/>
                          <a:ea typeface="+mn-ea"/>
                          <a:cs typeface="+mn-cs"/>
                        </a:rPr>
                        <a:t>2</a:t>
                      </a:r>
                      <a:endParaRPr lang="en-US" dirty="0"/>
                    </a:p>
                  </a:txBody>
                  <a:tcPr/>
                </a:tc>
                <a:tc>
                  <a:txBody>
                    <a:bodyPr/>
                    <a:lstStyle/>
                    <a:p>
                      <a:r>
                        <a:rPr lang="en-US" sz="1800" b="0" i="0" kern="1200" dirty="0" smtClean="0">
                          <a:solidFill>
                            <a:schemeClr val="dk1"/>
                          </a:solidFill>
                          <a:effectLst/>
                          <a:latin typeface="+mn-lt"/>
                          <a:ea typeface="+mn-ea"/>
                          <a:cs typeface="+mn-cs"/>
                        </a:rPr>
                        <a:t>8</a:t>
                      </a:r>
                      <a:endParaRPr lang="en-US" dirty="0"/>
                    </a:p>
                  </a:txBody>
                  <a:tcPr/>
                </a:tc>
                <a:tc>
                  <a:txBody>
                    <a:bodyPr/>
                    <a:lstStyle/>
                    <a:p>
                      <a:r>
                        <a:rPr lang="en-US" sz="1800" b="0" i="0" kern="1200" dirty="0" smtClean="0">
                          <a:solidFill>
                            <a:schemeClr val="dk1"/>
                          </a:solidFill>
                          <a:effectLst/>
                          <a:latin typeface="+mn-lt"/>
                          <a:ea typeface="+mn-ea"/>
                          <a:cs typeface="+mn-cs"/>
                        </a:rPr>
                        <a:t>325</a:t>
                      </a:r>
                      <a:endParaRPr lang="en-US" dirty="0"/>
                    </a:p>
                  </a:txBody>
                  <a:tcPr/>
                </a:tc>
                <a:tc>
                  <a:txBody>
                    <a:bodyPr/>
                    <a:lstStyle/>
                    <a:p>
                      <a:r>
                        <a:rPr lang="en-US" sz="1800" b="0" i="0" kern="1200" dirty="0" smtClean="0">
                          <a:solidFill>
                            <a:schemeClr val="dk1"/>
                          </a:solidFill>
                          <a:effectLst/>
                          <a:latin typeface="+mn-lt"/>
                          <a:ea typeface="+mn-ea"/>
                          <a:cs typeface="+mn-cs"/>
                        </a:rPr>
                        <a:t>586</a:t>
                      </a:r>
                      <a:endParaRPr lang="en-US" dirty="0"/>
                    </a:p>
                  </a:txBody>
                  <a:tcPr/>
                </a:tc>
                <a:extLst>
                  <a:ext uri="{0D108BD9-81ED-4DB2-BD59-A6C34878D82A}">
                    <a16:rowId xmlns:a16="http://schemas.microsoft.com/office/drawing/2014/main" val="147895156"/>
                  </a:ext>
                </a:extLst>
              </a:tr>
              <a:tr h="532529">
                <a:tc>
                  <a:txBody>
                    <a:bodyPr/>
                    <a:lstStyle/>
                    <a:p>
                      <a:r>
                        <a:rPr lang="en-US" sz="1800" b="0" i="0" kern="1200" dirty="0" smtClean="0">
                          <a:solidFill>
                            <a:schemeClr val="dk1"/>
                          </a:solidFill>
                          <a:effectLst/>
                          <a:latin typeface="+mn-lt"/>
                          <a:ea typeface="+mn-ea"/>
                          <a:cs typeface="+mn-cs"/>
                        </a:rPr>
                        <a:t>4</a:t>
                      </a:r>
                      <a:endParaRPr lang="en-US" dirty="0"/>
                    </a:p>
                  </a:txBody>
                  <a:tcPr/>
                </a:tc>
                <a:tc>
                  <a:txBody>
                    <a:bodyPr/>
                    <a:lstStyle/>
                    <a:p>
                      <a:r>
                        <a:rPr lang="en-US" sz="1800" b="0" i="0" kern="1200" dirty="0" smtClean="0">
                          <a:solidFill>
                            <a:schemeClr val="dk1"/>
                          </a:solidFill>
                          <a:effectLst/>
                          <a:latin typeface="+mn-lt"/>
                          <a:ea typeface="+mn-ea"/>
                          <a:cs typeface="+mn-cs"/>
                        </a:rPr>
                        <a:t>16</a:t>
                      </a:r>
                      <a:endParaRPr lang="en-US" dirty="0"/>
                    </a:p>
                  </a:txBody>
                  <a:tcPr/>
                </a:tc>
                <a:tc>
                  <a:txBody>
                    <a:bodyPr/>
                    <a:lstStyle/>
                    <a:p>
                      <a:r>
                        <a:rPr lang="en-US" sz="1800" b="0" i="0" kern="1200" dirty="0" smtClean="0">
                          <a:solidFill>
                            <a:schemeClr val="dk1"/>
                          </a:solidFill>
                          <a:effectLst/>
                          <a:latin typeface="+mn-lt"/>
                          <a:ea typeface="+mn-ea"/>
                          <a:cs typeface="+mn-cs"/>
                        </a:rPr>
                        <a:t>320</a:t>
                      </a:r>
                      <a:endParaRPr lang="en-US" dirty="0"/>
                    </a:p>
                  </a:txBody>
                  <a:tcPr/>
                </a:tc>
                <a:tc>
                  <a:txBody>
                    <a:bodyPr/>
                    <a:lstStyle/>
                    <a:p>
                      <a:r>
                        <a:rPr lang="en-US" sz="1800" b="0" i="0" kern="1200" dirty="0" smtClean="0">
                          <a:solidFill>
                            <a:schemeClr val="dk1"/>
                          </a:solidFill>
                          <a:effectLst/>
                          <a:latin typeface="+mn-lt"/>
                          <a:ea typeface="+mn-ea"/>
                          <a:cs typeface="+mn-cs"/>
                        </a:rPr>
                        <a:t>1150</a:t>
                      </a:r>
                      <a:endParaRPr lang="en-US" dirty="0"/>
                    </a:p>
                  </a:txBody>
                  <a:tcPr/>
                </a:tc>
                <a:extLst>
                  <a:ext uri="{0D108BD9-81ED-4DB2-BD59-A6C34878D82A}">
                    <a16:rowId xmlns:a16="http://schemas.microsoft.com/office/drawing/2014/main" val="3206595991"/>
                  </a:ext>
                </a:extLst>
              </a:tr>
              <a:tr h="532529">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270</a:t>
                      </a:r>
                      <a:endParaRPr lang="en-US" dirty="0"/>
                    </a:p>
                  </a:txBody>
                  <a:tcPr/>
                </a:tc>
                <a:tc>
                  <a:txBody>
                    <a:bodyPr/>
                    <a:lstStyle/>
                    <a:p>
                      <a:r>
                        <a:rPr lang="en-US" dirty="0" smtClean="0"/>
                        <a:t>1190</a:t>
                      </a:r>
                      <a:endParaRPr lang="en-US" dirty="0"/>
                    </a:p>
                  </a:txBody>
                  <a:tcPr/>
                </a:tc>
                <a:extLst>
                  <a:ext uri="{0D108BD9-81ED-4DB2-BD59-A6C34878D82A}">
                    <a16:rowId xmlns:a16="http://schemas.microsoft.com/office/drawing/2014/main" val="3899070739"/>
                  </a:ext>
                </a:extLst>
              </a:tr>
              <a:tr h="532529">
                <a:tc>
                  <a:txBody>
                    <a:bodyPr/>
                    <a:lstStyle/>
                    <a:p>
                      <a:r>
                        <a:rPr lang="en-US" dirty="0" smtClean="0"/>
                        <a:t>16</a:t>
                      </a:r>
                      <a:endParaRPr lang="en-US" dirty="0"/>
                    </a:p>
                  </a:txBody>
                  <a:tcPr/>
                </a:tc>
                <a:tc>
                  <a:txBody>
                    <a:bodyPr/>
                    <a:lstStyle/>
                    <a:p>
                      <a:r>
                        <a:rPr lang="en-US" dirty="0" smtClean="0"/>
                        <a:t>64</a:t>
                      </a:r>
                      <a:endParaRPr lang="en-US" dirty="0"/>
                    </a:p>
                  </a:txBody>
                  <a:tcPr/>
                </a:tc>
                <a:tc>
                  <a:txBody>
                    <a:bodyPr/>
                    <a:lstStyle/>
                    <a:p>
                      <a:r>
                        <a:rPr lang="en-US" dirty="0" smtClean="0"/>
                        <a:t>245</a:t>
                      </a:r>
                      <a:endParaRPr lang="en-US" dirty="0"/>
                    </a:p>
                  </a:txBody>
                  <a:tcPr/>
                </a:tc>
                <a:tc>
                  <a:txBody>
                    <a:bodyPr/>
                    <a:lstStyle/>
                    <a:p>
                      <a:r>
                        <a:rPr lang="en-US" dirty="0" smtClean="0"/>
                        <a:t>1200*</a:t>
                      </a:r>
                      <a:endParaRPr lang="en-US" dirty="0"/>
                    </a:p>
                  </a:txBody>
                  <a:tcPr/>
                </a:tc>
                <a:extLst>
                  <a:ext uri="{0D108BD9-81ED-4DB2-BD59-A6C34878D82A}">
                    <a16:rowId xmlns:a16="http://schemas.microsoft.com/office/drawing/2014/main" val="1238397157"/>
                  </a:ext>
                </a:extLst>
              </a:tr>
            </a:tbl>
          </a:graphicData>
        </a:graphic>
      </p:graphicFrame>
      <p:sp>
        <p:nvSpPr>
          <p:cNvPr id="16" name="TextBox 15"/>
          <p:cNvSpPr txBox="1"/>
          <p:nvPr/>
        </p:nvSpPr>
        <p:spPr>
          <a:xfrm>
            <a:off x="466503" y="4528349"/>
            <a:ext cx="10032274" cy="646331"/>
          </a:xfrm>
          <a:prstGeom prst="rect">
            <a:avLst/>
          </a:prstGeom>
          <a:noFill/>
        </p:spPr>
        <p:txBody>
          <a:bodyPr wrap="square" rtlCol="0">
            <a:spAutoFit/>
          </a:bodyPr>
          <a:lstStyle/>
          <a:p>
            <a:r>
              <a:rPr lang="en-US" sz="1200" dirty="0">
                <a:solidFill>
                  <a:schemeClr val="dk1"/>
                </a:solidFill>
              </a:rPr>
              <a:t>The machine with Max TPS for 1200 will have a max connection limit of 800. All the other machines are having a connection limit of 200 by default</a:t>
            </a:r>
            <a:r>
              <a:rPr lang="en-US" sz="1200" dirty="0" smtClean="0">
                <a:solidFill>
                  <a:schemeClr val="dk1"/>
                </a:solidFill>
              </a:rPr>
              <a:t>.</a:t>
            </a:r>
          </a:p>
          <a:p>
            <a:endParaRPr lang="en-US" sz="1200" dirty="0">
              <a:solidFill>
                <a:schemeClr val="dk1"/>
              </a:solidFill>
            </a:endParaRPr>
          </a:p>
          <a:p>
            <a:r>
              <a:rPr lang="en-US" sz="1200" dirty="0" smtClean="0">
                <a:solidFill>
                  <a:schemeClr val="dk1"/>
                </a:solidFill>
                <a:hlinkClick r:id="rId2"/>
              </a:rPr>
              <a:t>More information</a:t>
            </a:r>
            <a:endParaRPr lang="en-US" sz="1200" dirty="0">
              <a:solidFill>
                <a:schemeClr val="dk1"/>
              </a:solidFill>
            </a:endParaRPr>
          </a:p>
        </p:txBody>
      </p:sp>
    </p:spTree>
    <p:extLst>
      <p:ext uri="{BB962C8B-B14F-4D97-AF65-F5344CB8AC3E}">
        <p14:creationId xmlns:p14="http://schemas.microsoft.com/office/powerpoint/2010/main" val="2153995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NFR’s</a:t>
              </a:r>
              <a:endParaRPr lang="en-US" sz="1500" kern="1200" dirty="0"/>
            </a:p>
          </p:txBody>
        </p:sp>
      </p:grpSp>
      <p:graphicFrame>
        <p:nvGraphicFramePr>
          <p:cNvPr id="9" name="Table 8"/>
          <p:cNvGraphicFramePr>
            <a:graphicFrameLocks noGrp="1"/>
          </p:cNvGraphicFramePr>
          <p:nvPr>
            <p:extLst>
              <p:ext uri="{D42A27DB-BD31-4B8C-83A1-F6EECF244321}">
                <p14:modId xmlns:p14="http://schemas.microsoft.com/office/powerpoint/2010/main" val="1655830676"/>
              </p:ext>
            </p:extLst>
          </p:nvPr>
        </p:nvGraphicFramePr>
        <p:xfrm>
          <a:off x="484064" y="968831"/>
          <a:ext cx="11207192" cy="3707672"/>
        </p:xfrm>
        <a:graphic>
          <a:graphicData uri="http://schemas.openxmlformats.org/drawingml/2006/table">
            <a:tbl>
              <a:tblPr firstRow="1" bandRow="1">
                <a:tableStyleId>{5C22544A-7EE6-4342-B048-85BDC9FD1C3A}</a:tableStyleId>
              </a:tblPr>
              <a:tblGrid>
                <a:gridCol w="5603596">
                  <a:extLst>
                    <a:ext uri="{9D8B030D-6E8A-4147-A177-3AD203B41FA5}">
                      <a16:colId xmlns:a16="http://schemas.microsoft.com/office/drawing/2014/main" val="3146427567"/>
                    </a:ext>
                  </a:extLst>
                </a:gridCol>
                <a:gridCol w="5603596">
                  <a:extLst>
                    <a:ext uri="{9D8B030D-6E8A-4147-A177-3AD203B41FA5}">
                      <a16:colId xmlns:a16="http://schemas.microsoft.com/office/drawing/2014/main" val="2250729247"/>
                    </a:ext>
                  </a:extLst>
                </a:gridCol>
              </a:tblGrid>
              <a:tr h="627246">
                <a:tc>
                  <a:txBody>
                    <a:bodyPr/>
                    <a:lstStyle/>
                    <a:p>
                      <a:pPr algn="ctr"/>
                      <a:r>
                        <a:rPr lang="en-US" dirty="0" smtClean="0"/>
                        <a:t>Area</a:t>
                      </a:r>
                      <a:endParaRPr lang="en-US" dirty="0"/>
                    </a:p>
                  </a:txBody>
                  <a:tcPr/>
                </a:tc>
                <a:tc>
                  <a:txBody>
                    <a:bodyPr/>
                    <a:lstStyle/>
                    <a:p>
                      <a:pPr algn="ctr"/>
                      <a:r>
                        <a:rPr lang="en-US" sz="1800" b="1" i="0" kern="1200" dirty="0" smtClean="0">
                          <a:solidFill>
                            <a:schemeClr val="lt1"/>
                          </a:solidFill>
                          <a:effectLst/>
                          <a:latin typeface="+mn-lt"/>
                          <a:ea typeface="+mn-ea"/>
                          <a:cs typeface="+mn-cs"/>
                        </a:rPr>
                        <a:t>Considerations</a:t>
                      </a:r>
                      <a:endParaRPr lang="en-US" dirty="0"/>
                    </a:p>
                  </a:txBody>
                  <a:tcPr/>
                </a:tc>
                <a:extLst>
                  <a:ext uri="{0D108BD9-81ED-4DB2-BD59-A6C34878D82A}">
                    <a16:rowId xmlns:a16="http://schemas.microsoft.com/office/drawing/2014/main" val="3745028592"/>
                  </a:ext>
                </a:extLst>
              </a:tr>
              <a:tr h="1071452">
                <a:tc>
                  <a:txBody>
                    <a:bodyPr/>
                    <a:lstStyle/>
                    <a:p>
                      <a:r>
                        <a:rPr lang="en-US" sz="1200" kern="1200" dirty="0" smtClean="0">
                          <a:solidFill>
                            <a:schemeClr val="dk1"/>
                          </a:solidFill>
                          <a:latin typeface="+mn-lt"/>
                          <a:ea typeface="+mn-ea"/>
                          <a:cs typeface="+mn-cs"/>
                        </a:rPr>
                        <a:t>Availability</a:t>
                      </a:r>
                      <a:endParaRPr lang="en-US" sz="1200" kern="1200" dirty="0">
                        <a:solidFill>
                          <a:schemeClr val="dk1"/>
                        </a:solidFill>
                        <a:latin typeface="+mn-lt"/>
                        <a:ea typeface="+mn-ea"/>
                        <a:cs typeface="+mn-cs"/>
                      </a:endParaRPr>
                    </a:p>
                  </a:txBody>
                  <a:tcPr/>
                </a:tc>
                <a:tc>
                  <a:txBody>
                    <a:bodyPr/>
                    <a:lstStyle/>
                    <a:p>
                      <a:pPr marL="0" indent="-285750" algn="l" defTabSz="914377" rtl="0" eaLnBrk="1" latinLnBrk="0" hangingPunct="1">
                        <a:buFont typeface="Arial" panose="020B0604020202020204" pitchFamily="34" charset="0"/>
                        <a:buChar char="•"/>
                      </a:pPr>
                      <a:r>
                        <a:rPr lang="en-US" sz="1200" kern="1200" dirty="0" smtClean="0">
                          <a:solidFill>
                            <a:schemeClr val="dk1"/>
                          </a:solidFill>
                          <a:latin typeface="+mn-lt"/>
                          <a:ea typeface="+mn-ea"/>
                          <a:cs typeface="+mn-cs"/>
                        </a:rPr>
                        <a:t>MS provides monthly uptime </a:t>
                      </a:r>
                      <a:r>
                        <a:rPr lang="en-US" sz="1200" b="1" kern="1200" dirty="0" smtClean="0">
                          <a:solidFill>
                            <a:schemeClr val="dk1"/>
                          </a:solidFill>
                          <a:latin typeface="+mn-lt"/>
                          <a:ea typeface="+mn-ea"/>
                          <a:cs typeface="+mn-cs"/>
                        </a:rPr>
                        <a:t>SLA of 99.9% </a:t>
                      </a:r>
                      <a:r>
                        <a:rPr lang="en-US" sz="1200" kern="1200" dirty="0" smtClean="0">
                          <a:solidFill>
                            <a:schemeClr val="dk1"/>
                          </a:solidFill>
                          <a:latin typeface="+mn-lt"/>
                          <a:ea typeface="+mn-ea"/>
                          <a:cs typeface="+mn-cs"/>
                        </a:rPr>
                        <a:t>for Azure AD.</a:t>
                      </a:r>
                    </a:p>
                    <a:p>
                      <a:pPr marL="0" indent="-285750" algn="l" defTabSz="914377" rtl="0" eaLnBrk="1" latinLnBrk="0" hangingPunct="1">
                        <a:buFont typeface="Arial" panose="020B0604020202020204" pitchFamily="34" charset="0"/>
                        <a:buChar char="•"/>
                      </a:pPr>
                      <a:endParaRPr lang="en-US" sz="1200" kern="1200" dirty="0" smtClean="0">
                        <a:solidFill>
                          <a:schemeClr val="dk1"/>
                        </a:solidFill>
                        <a:latin typeface="+mn-lt"/>
                        <a:ea typeface="+mn-ea"/>
                        <a:cs typeface="+mn-cs"/>
                      </a:endParaRPr>
                    </a:p>
                    <a:p>
                      <a:pPr marL="0" indent="-285750" algn="l" defTabSz="914377" rtl="0" eaLnBrk="1" latinLnBrk="0" hangingPunct="1">
                        <a:buFont typeface="Arial" panose="020B0604020202020204" pitchFamily="34" charset="0"/>
                        <a:buChar char="•"/>
                      </a:pPr>
                      <a:r>
                        <a:rPr lang="en-US" sz="1200" kern="1200" dirty="0" smtClean="0">
                          <a:solidFill>
                            <a:schemeClr val="dk1"/>
                          </a:solidFill>
                          <a:latin typeface="+mn-lt"/>
                          <a:ea typeface="+mn-ea"/>
                          <a:cs typeface="+mn-cs"/>
                        </a:rPr>
                        <a:t>To increase connector HA we need to </a:t>
                      </a:r>
                      <a:r>
                        <a:rPr lang="en-US" sz="1200" b="1" kern="1200" dirty="0" smtClean="0">
                          <a:solidFill>
                            <a:schemeClr val="dk1"/>
                          </a:solidFill>
                          <a:latin typeface="+mn-lt"/>
                          <a:ea typeface="+mn-ea"/>
                          <a:cs typeface="+mn-cs"/>
                        </a:rPr>
                        <a:t>configure connector groups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47895156"/>
                  </a:ext>
                </a:extLst>
              </a:tr>
              <a:tr h="669658">
                <a:tc>
                  <a:txBody>
                    <a:bodyPr/>
                    <a:lstStyle/>
                    <a:p>
                      <a:r>
                        <a:rPr lang="en-US" sz="1200" kern="1200" dirty="0" smtClean="0">
                          <a:solidFill>
                            <a:schemeClr val="dk1"/>
                          </a:solidFill>
                          <a:latin typeface="+mn-lt"/>
                          <a:ea typeface="+mn-ea"/>
                          <a:cs typeface="+mn-cs"/>
                        </a:rPr>
                        <a:t>Azure Verified Domain</a:t>
                      </a:r>
                      <a:endParaRPr lang="en-US" sz="1200" kern="1200" dirty="0">
                        <a:solidFill>
                          <a:schemeClr val="dk1"/>
                        </a:solidFill>
                        <a:latin typeface="+mn-lt"/>
                        <a:ea typeface="+mn-ea"/>
                        <a:cs typeface="+mn-cs"/>
                      </a:endParaRPr>
                    </a:p>
                  </a:txBody>
                  <a:tcPr/>
                </a:tc>
                <a:tc>
                  <a:txBody>
                    <a:bodyPr/>
                    <a:lstStyle/>
                    <a:p>
                      <a:pPr marL="0" indent="0" algn="l" defTabSz="914377" rtl="0" eaLnBrk="1" latinLnBrk="0" hangingPunct="1">
                        <a:buFont typeface="Arial" panose="020B0604020202020204" pitchFamily="34" charset="0"/>
                        <a:buNone/>
                      </a:pPr>
                      <a:r>
                        <a:rPr lang="en-US" sz="1200" kern="1200" dirty="0" smtClean="0">
                          <a:solidFill>
                            <a:schemeClr val="dk1"/>
                          </a:solidFill>
                          <a:latin typeface="+mn-lt"/>
                          <a:ea typeface="+mn-ea"/>
                          <a:cs typeface="+mn-cs"/>
                        </a:rPr>
                        <a:t>If we have a custom domain verified </a:t>
                      </a:r>
                      <a:r>
                        <a:rPr lang="en-US" sz="1200" kern="1200" dirty="0" smtClean="0">
                          <a:solidFill>
                            <a:schemeClr val="dk1"/>
                          </a:solidFill>
                          <a:latin typeface="+mn-lt"/>
                          <a:ea typeface="+mn-ea"/>
                          <a:cs typeface="+mn-cs"/>
                        </a:rPr>
                        <a:t>with Azure then </a:t>
                      </a:r>
                      <a:r>
                        <a:rPr lang="en-US" sz="1200" kern="1200" dirty="0" smtClean="0">
                          <a:solidFill>
                            <a:schemeClr val="dk1"/>
                          </a:solidFill>
                          <a:latin typeface="+mn-lt"/>
                          <a:ea typeface="+mn-ea"/>
                          <a:cs typeface="+mn-cs"/>
                        </a:rPr>
                        <a:t>in that case we can customize the URLS in the format: </a:t>
                      </a:r>
                      <a:r>
                        <a:rPr lang="en-US" sz="1200" b="1" kern="1200" dirty="0" smtClean="0">
                          <a:solidFill>
                            <a:schemeClr val="dk1"/>
                          </a:solidFill>
                          <a:latin typeface="+mn-lt"/>
                          <a:ea typeface="+mn-ea"/>
                          <a:cs typeface="+mn-cs"/>
                        </a:rPr>
                        <a:t>http://contoso.com/logistics</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206595991"/>
                  </a:ext>
                </a:extLst>
              </a:tr>
              <a:tr h="669658">
                <a:tc>
                  <a:txBody>
                    <a:bodyPr/>
                    <a:lstStyle/>
                    <a:p>
                      <a:pPr marL="0" algn="l" defTabSz="914377" rtl="0" eaLnBrk="1" latinLnBrk="0" hangingPunct="1"/>
                      <a:r>
                        <a:rPr lang="en-US" sz="1200" kern="1200" dirty="0" smtClean="0">
                          <a:solidFill>
                            <a:schemeClr val="dk1"/>
                          </a:solidFill>
                          <a:latin typeface="+mn-lt"/>
                          <a:ea typeface="+mn-ea"/>
                          <a:cs typeface="+mn-cs"/>
                        </a:rPr>
                        <a:t>Security</a:t>
                      </a:r>
                      <a:endParaRPr lang="en-US" sz="1200" kern="1200" dirty="0">
                        <a:solidFill>
                          <a:schemeClr val="dk1"/>
                        </a:solidFill>
                        <a:latin typeface="+mn-lt"/>
                        <a:ea typeface="+mn-ea"/>
                        <a:cs typeface="+mn-cs"/>
                      </a:endParaRPr>
                    </a:p>
                  </a:txBody>
                  <a:tcPr/>
                </a:tc>
                <a:tc>
                  <a:txBody>
                    <a:bodyPr/>
                    <a:lstStyle/>
                    <a:p>
                      <a:r>
                        <a:rPr lang="en-US" sz="1200" kern="1200" dirty="0" smtClean="0">
                          <a:solidFill>
                            <a:schemeClr val="dk1"/>
                          </a:solidFill>
                          <a:latin typeface="+mn-lt"/>
                          <a:ea typeface="+mn-ea"/>
                          <a:cs typeface="+mn-cs"/>
                        </a:rPr>
                        <a:t>Security for proxy service is managed by Microsoft and the security between the proxy connector and the proxy service is </a:t>
                      </a:r>
                      <a:r>
                        <a:rPr lang="en-US" sz="1200" b="1" kern="1200" dirty="0" smtClean="0">
                          <a:solidFill>
                            <a:schemeClr val="dk1"/>
                          </a:solidFill>
                          <a:latin typeface="+mn-lt"/>
                          <a:ea typeface="+mn-ea"/>
                          <a:cs typeface="+mn-cs"/>
                        </a:rPr>
                        <a:t>certificate based</a:t>
                      </a:r>
                      <a:r>
                        <a:rPr lang="en-US" sz="1200" kern="1200" dirty="0" smtClean="0">
                          <a:solidFill>
                            <a:schemeClr val="dk1"/>
                          </a:solidFill>
                          <a:latin typeface="+mn-lt"/>
                          <a:ea typeface="+mn-ea"/>
                          <a:cs typeface="+mn-cs"/>
                        </a:rPr>
                        <a:t>.</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899070739"/>
                  </a:ext>
                </a:extLst>
              </a:tr>
              <a:tr h="669658">
                <a:tc>
                  <a:txBody>
                    <a:bodyPr/>
                    <a:lstStyle/>
                    <a:p>
                      <a:pPr marL="0" algn="l" defTabSz="914377" rtl="0" eaLnBrk="1" latinLnBrk="0" hangingPunct="1"/>
                      <a:r>
                        <a:rPr lang="en-US" sz="1200" kern="1200" dirty="0" smtClean="0">
                          <a:solidFill>
                            <a:schemeClr val="dk1"/>
                          </a:solidFill>
                          <a:latin typeface="+mn-lt"/>
                          <a:ea typeface="+mn-ea"/>
                          <a:cs typeface="+mn-cs"/>
                        </a:rPr>
                        <a:t>Latency</a:t>
                      </a:r>
                      <a:endParaRPr lang="en-US" sz="1200" kern="1200" dirty="0">
                        <a:solidFill>
                          <a:schemeClr val="dk1"/>
                        </a:solidFill>
                        <a:latin typeface="+mn-lt"/>
                        <a:ea typeface="+mn-ea"/>
                        <a:cs typeface="+mn-cs"/>
                      </a:endParaRPr>
                    </a:p>
                  </a:txBody>
                  <a:tcPr/>
                </a:tc>
                <a:tc>
                  <a:txBody>
                    <a:bodyPr/>
                    <a:lstStyle/>
                    <a:p>
                      <a:pPr marL="0" algn="l" defTabSz="914377" rtl="0" eaLnBrk="1" latinLnBrk="0" hangingPunct="1"/>
                      <a:r>
                        <a:rPr lang="en-US" sz="1200" kern="1200" dirty="0" smtClean="0">
                          <a:solidFill>
                            <a:schemeClr val="dk1"/>
                          </a:solidFill>
                          <a:latin typeface="+mn-lt"/>
                          <a:ea typeface="+mn-ea"/>
                          <a:cs typeface="+mn-cs"/>
                        </a:rPr>
                        <a:t>The proxy service is not available in all the regions and before implementation we need to test the latency from the nearest available data center.</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1238397157"/>
                  </a:ext>
                </a:extLst>
              </a:tr>
            </a:tbl>
          </a:graphicData>
        </a:graphic>
      </p:graphicFrame>
    </p:spTree>
    <p:extLst>
      <p:ext uri="{BB962C8B-B14F-4D97-AF65-F5344CB8AC3E}">
        <p14:creationId xmlns:p14="http://schemas.microsoft.com/office/powerpoint/2010/main" val="3790288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66503" y="423997"/>
            <a:ext cx="5328457" cy="359774"/>
            <a:chOff x="0" y="0"/>
            <a:chExt cx="5328457" cy="359774"/>
          </a:xfrm>
        </p:grpSpPr>
        <p:sp>
          <p:nvSpPr>
            <p:cNvPr id="7" name="Rounded Rectangle 6"/>
            <p:cNvSpPr/>
            <p:nvPr/>
          </p:nvSpPr>
          <p:spPr>
            <a:xfrm>
              <a:off x="0" y="0"/>
              <a:ext cx="5328457" cy="359774"/>
            </a:xfrm>
            <a:prstGeom prst="round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Rounded Rectangle 4"/>
            <p:cNvSpPr txBox="1"/>
            <p:nvPr/>
          </p:nvSpPr>
          <p:spPr>
            <a:xfrm>
              <a:off x="17563" y="17563"/>
              <a:ext cx="5293331" cy="3246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Azure AD Application Proxy Connector configuration</a:t>
              </a:r>
              <a:endParaRPr lang="en-US" sz="1500" kern="1200" dirty="0"/>
            </a:p>
          </p:txBody>
        </p:sp>
      </p:grpSp>
      <p:sp>
        <p:nvSpPr>
          <p:cNvPr id="2" name="TextBox 1"/>
          <p:cNvSpPr txBox="1"/>
          <p:nvPr/>
        </p:nvSpPr>
        <p:spPr>
          <a:xfrm>
            <a:off x="466503" y="801334"/>
            <a:ext cx="11025051" cy="276999"/>
          </a:xfrm>
          <a:prstGeom prst="rect">
            <a:avLst/>
          </a:prstGeom>
          <a:noFill/>
        </p:spPr>
        <p:txBody>
          <a:bodyPr wrap="square" rtlCol="0">
            <a:spAutoFit/>
          </a:bodyPr>
          <a:lstStyle/>
          <a:p>
            <a:r>
              <a:rPr lang="en-US" sz="1200" dirty="0">
                <a:solidFill>
                  <a:schemeClr val="dk1"/>
                </a:solidFill>
              </a:rPr>
              <a:t>Application </a:t>
            </a:r>
            <a:r>
              <a:rPr lang="en-US" sz="1200" dirty="0">
                <a:solidFill>
                  <a:schemeClr val="dk1"/>
                </a:solidFill>
              </a:rPr>
              <a:t>proxy</a:t>
            </a:r>
            <a:r>
              <a:rPr lang="en-US" sz="1200" dirty="0">
                <a:solidFill>
                  <a:schemeClr val="dk1"/>
                </a:solidFill>
              </a:rPr>
              <a:t> connectors can be configured in two ways:</a:t>
            </a:r>
            <a:endParaRPr lang="en-US" sz="1200" dirty="0">
              <a:solidFill>
                <a:schemeClr val="dk1"/>
              </a:solidFill>
            </a:endParaRPr>
          </a:p>
        </p:txBody>
      </p:sp>
      <p:sp>
        <p:nvSpPr>
          <p:cNvPr id="3" name="TextBox 2"/>
          <p:cNvSpPr txBox="1"/>
          <p:nvPr/>
        </p:nvSpPr>
        <p:spPr>
          <a:xfrm>
            <a:off x="587133" y="1095895"/>
            <a:ext cx="5434844" cy="2492990"/>
          </a:xfrm>
          <a:prstGeom prst="rect">
            <a:avLst/>
          </a:prstGeom>
          <a:noFill/>
        </p:spPr>
        <p:txBody>
          <a:bodyPr wrap="square" rtlCol="0">
            <a:spAutoFit/>
          </a:bodyPr>
          <a:lstStyle/>
          <a:p>
            <a:pPr marL="342900" indent="-342900">
              <a:buAutoNum type="arabicParenR"/>
            </a:pPr>
            <a:r>
              <a:rPr lang="en-US" sz="1200" b="1" dirty="0">
                <a:solidFill>
                  <a:schemeClr val="dk1"/>
                </a:solidFill>
              </a:rPr>
              <a:t>For a specific application:</a:t>
            </a:r>
            <a:r>
              <a:rPr lang="en-US" sz="1200" dirty="0">
                <a:solidFill>
                  <a:schemeClr val="dk1"/>
                </a:solidFill>
              </a:rPr>
              <a:t> We might have different applications published </a:t>
            </a:r>
            <a:r>
              <a:rPr lang="en-US" sz="1200" dirty="0" smtClean="0">
                <a:solidFill>
                  <a:schemeClr val="dk1"/>
                </a:solidFill>
              </a:rPr>
              <a:t>through </a:t>
            </a:r>
            <a:r>
              <a:rPr lang="en-US" sz="1200" dirty="0">
                <a:solidFill>
                  <a:schemeClr val="dk1"/>
                </a:solidFill>
              </a:rPr>
              <a:t>application proxy and might need to add connectors for a specific application. We can follow the steps in Azure portal to create new connector group -&gt; Login </a:t>
            </a:r>
            <a:r>
              <a:rPr lang="en-US" sz="1200" dirty="0" smtClean="0">
                <a:solidFill>
                  <a:schemeClr val="dk1"/>
                </a:solidFill>
              </a:rPr>
              <a:t>to </a:t>
            </a:r>
            <a:r>
              <a:rPr lang="en-US" sz="1200" dirty="0">
                <a:solidFill>
                  <a:schemeClr val="dk1"/>
                </a:solidFill>
              </a:rPr>
              <a:t>Azure portal -&gt; Enterprise Applications -&gt; All Applications -&gt; The application we want to assign a connector group -&gt; Application Proxy-&gt; Connector Group dropdown menu -&gt; Select the group we want the application to use -&gt; </a:t>
            </a:r>
            <a:r>
              <a:rPr lang="en-US" sz="1200" dirty="0" smtClean="0">
                <a:solidFill>
                  <a:schemeClr val="dk1"/>
                </a:solidFill>
              </a:rPr>
              <a:t>Save.</a:t>
            </a:r>
          </a:p>
          <a:p>
            <a:pPr marL="342900" indent="-342900">
              <a:buAutoNum type="arabicParenR"/>
            </a:pPr>
            <a:endParaRPr lang="en-US" sz="1200" b="1" dirty="0">
              <a:solidFill>
                <a:schemeClr val="dk1"/>
              </a:solidFill>
            </a:endParaRPr>
          </a:p>
          <a:p>
            <a:pPr marL="342900" indent="-342900">
              <a:buAutoNum type="arabicParenR"/>
            </a:pPr>
            <a:r>
              <a:rPr lang="en-US" sz="1200" b="1" dirty="0" smtClean="0">
                <a:solidFill>
                  <a:schemeClr val="dk1"/>
                </a:solidFill>
              </a:rPr>
              <a:t>Apps </a:t>
            </a:r>
            <a:r>
              <a:rPr lang="en-US" sz="1200" b="1" dirty="0">
                <a:solidFill>
                  <a:schemeClr val="dk1"/>
                </a:solidFill>
              </a:rPr>
              <a:t>from different networks: </a:t>
            </a:r>
            <a:r>
              <a:rPr lang="en-US" sz="1200" dirty="0">
                <a:solidFill>
                  <a:schemeClr val="dk1"/>
                </a:solidFill>
              </a:rPr>
              <a:t>We can configure different connectors for different applications running on different networks. We can enable a </a:t>
            </a:r>
            <a:r>
              <a:rPr lang="en-US" sz="1200" dirty="0" smtClean="0">
                <a:solidFill>
                  <a:schemeClr val="dk1"/>
                </a:solidFill>
              </a:rPr>
              <a:t>common </a:t>
            </a:r>
            <a:r>
              <a:rPr lang="en-US" sz="1200" dirty="0">
                <a:solidFill>
                  <a:schemeClr val="dk1"/>
                </a:solidFill>
              </a:rPr>
              <a:t>service to securely access to all applications without creating additional dependency on our corporate network.</a:t>
            </a:r>
          </a:p>
          <a:p>
            <a:pPr marL="342900" indent="-342900">
              <a:buAutoNum type="arabicParenR"/>
            </a:pPr>
            <a:endParaRPr lang="en-US" sz="1200" dirty="0">
              <a:solidFill>
                <a:schemeClr val="dk1"/>
              </a:solidFill>
            </a:endParaRPr>
          </a:p>
        </p:txBody>
      </p:sp>
      <p:pic>
        <p:nvPicPr>
          <p:cNvPr id="14" name="Picture 13"/>
          <p:cNvPicPr>
            <a:picLocks noChangeAspect="1"/>
          </p:cNvPicPr>
          <p:nvPr/>
        </p:nvPicPr>
        <p:blipFill>
          <a:blip r:embed="rId2"/>
          <a:stretch>
            <a:fillRect/>
          </a:stretch>
        </p:blipFill>
        <p:spPr>
          <a:xfrm>
            <a:off x="5965965" y="603884"/>
            <a:ext cx="6086475" cy="4972050"/>
          </a:xfrm>
          <a:prstGeom prst="rect">
            <a:avLst/>
          </a:prstGeom>
        </p:spPr>
      </p:pic>
    </p:spTree>
    <p:extLst>
      <p:ext uri="{BB962C8B-B14F-4D97-AF65-F5344CB8AC3E}">
        <p14:creationId xmlns:p14="http://schemas.microsoft.com/office/powerpoint/2010/main" val="4018483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18311409"/>
              </p:ext>
            </p:extLst>
          </p:nvPr>
        </p:nvGraphicFramePr>
        <p:xfrm>
          <a:off x="548640" y="535165"/>
          <a:ext cx="532845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46023387"/>
              </p:ext>
            </p:extLst>
          </p:nvPr>
        </p:nvGraphicFramePr>
        <p:xfrm>
          <a:off x="529771" y="1779221"/>
          <a:ext cx="11153435" cy="4389120"/>
        </p:xfrm>
        <a:graphic>
          <a:graphicData uri="http://schemas.openxmlformats.org/drawingml/2006/table">
            <a:tbl>
              <a:tblPr firstRow="1" bandRow="1">
                <a:tableStyleId>{5C22544A-7EE6-4342-B048-85BDC9FD1C3A}</a:tableStyleId>
              </a:tblPr>
              <a:tblGrid>
                <a:gridCol w="2230687">
                  <a:extLst>
                    <a:ext uri="{9D8B030D-6E8A-4147-A177-3AD203B41FA5}">
                      <a16:colId xmlns:a16="http://schemas.microsoft.com/office/drawing/2014/main" val="828391962"/>
                    </a:ext>
                  </a:extLst>
                </a:gridCol>
                <a:gridCol w="2230687">
                  <a:extLst>
                    <a:ext uri="{9D8B030D-6E8A-4147-A177-3AD203B41FA5}">
                      <a16:colId xmlns:a16="http://schemas.microsoft.com/office/drawing/2014/main" val="2825268942"/>
                    </a:ext>
                  </a:extLst>
                </a:gridCol>
                <a:gridCol w="2230687">
                  <a:extLst>
                    <a:ext uri="{9D8B030D-6E8A-4147-A177-3AD203B41FA5}">
                      <a16:colId xmlns:a16="http://schemas.microsoft.com/office/drawing/2014/main" val="442212148"/>
                    </a:ext>
                  </a:extLst>
                </a:gridCol>
                <a:gridCol w="2230687">
                  <a:extLst>
                    <a:ext uri="{9D8B030D-6E8A-4147-A177-3AD203B41FA5}">
                      <a16:colId xmlns:a16="http://schemas.microsoft.com/office/drawing/2014/main" val="3756692692"/>
                    </a:ext>
                  </a:extLst>
                </a:gridCol>
                <a:gridCol w="2230687">
                  <a:extLst>
                    <a:ext uri="{9D8B030D-6E8A-4147-A177-3AD203B41FA5}">
                      <a16:colId xmlns:a16="http://schemas.microsoft.com/office/drawing/2014/main" val="3504014862"/>
                    </a:ext>
                  </a:extLst>
                </a:gridCol>
              </a:tblGrid>
              <a:tr h="348863">
                <a:tc>
                  <a:txBody>
                    <a:bodyPr/>
                    <a:lstStyle/>
                    <a:p>
                      <a:r>
                        <a:rPr lang="en-US" dirty="0" smtClean="0"/>
                        <a:t>Feature</a:t>
                      </a:r>
                      <a:endParaRPr lang="en-US" dirty="0"/>
                    </a:p>
                  </a:txBody>
                  <a:tcPr/>
                </a:tc>
                <a:tc>
                  <a:txBody>
                    <a:bodyPr/>
                    <a:lstStyle/>
                    <a:p>
                      <a:r>
                        <a:rPr lang="en-US" sz="1800" b="1" i="0" kern="1200" dirty="0" smtClean="0">
                          <a:solidFill>
                            <a:schemeClr val="lt1"/>
                          </a:solidFill>
                          <a:effectLst/>
                          <a:latin typeface="+mn-lt"/>
                          <a:ea typeface="+mn-ea"/>
                          <a:cs typeface="+mn-cs"/>
                        </a:rPr>
                        <a:t>TMG</a:t>
                      </a:r>
                      <a:endParaRPr lang="en-US" dirty="0"/>
                    </a:p>
                  </a:txBody>
                  <a:tcPr/>
                </a:tc>
                <a:tc>
                  <a:txBody>
                    <a:bodyPr/>
                    <a:lstStyle/>
                    <a:p>
                      <a:r>
                        <a:rPr lang="en-US" sz="1800" b="1" i="0" kern="1200" dirty="0" smtClean="0">
                          <a:solidFill>
                            <a:schemeClr val="lt1"/>
                          </a:solidFill>
                          <a:effectLst/>
                          <a:latin typeface="+mn-lt"/>
                          <a:ea typeface="+mn-ea"/>
                          <a:cs typeface="+mn-cs"/>
                        </a:rPr>
                        <a:t>UAG</a:t>
                      </a:r>
                      <a:endParaRPr lang="en-US" dirty="0"/>
                    </a:p>
                  </a:txBody>
                  <a:tcPr/>
                </a:tc>
                <a:tc>
                  <a:txBody>
                    <a:bodyPr/>
                    <a:lstStyle/>
                    <a:p>
                      <a:r>
                        <a:rPr lang="en-US" sz="1800" b="1" i="0" kern="1200" dirty="0" smtClean="0">
                          <a:solidFill>
                            <a:schemeClr val="lt1"/>
                          </a:solidFill>
                          <a:effectLst/>
                          <a:latin typeface="+mn-lt"/>
                          <a:ea typeface="+mn-ea"/>
                          <a:cs typeface="+mn-cs"/>
                        </a:rPr>
                        <a:t>WAP</a:t>
                      </a:r>
                      <a:endParaRPr lang="en-US" dirty="0"/>
                    </a:p>
                  </a:txBody>
                  <a:tcPr/>
                </a:tc>
                <a:tc>
                  <a:txBody>
                    <a:bodyPr/>
                    <a:lstStyle/>
                    <a:p>
                      <a:r>
                        <a:rPr lang="en-US" sz="1800" b="1" i="0" kern="1200" dirty="0" smtClean="0">
                          <a:solidFill>
                            <a:schemeClr val="lt1"/>
                          </a:solidFill>
                          <a:effectLst/>
                          <a:latin typeface="+mn-lt"/>
                          <a:ea typeface="+mn-ea"/>
                          <a:cs typeface="+mn-cs"/>
                        </a:rPr>
                        <a:t>AP</a:t>
                      </a:r>
                      <a:endParaRPr lang="en-US" dirty="0"/>
                    </a:p>
                  </a:txBody>
                  <a:tcPr/>
                </a:tc>
                <a:extLst>
                  <a:ext uri="{0D108BD9-81ED-4DB2-BD59-A6C34878D82A}">
                    <a16:rowId xmlns:a16="http://schemas.microsoft.com/office/drawing/2014/main" val="2151120014"/>
                  </a:ext>
                </a:extLst>
              </a:tr>
              <a:tr h="566902">
                <a:tc>
                  <a:txBody>
                    <a:bodyPr/>
                    <a:lstStyle/>
                    <a:p>
                      <a:pPr fontAlgn="t"/>
                      <a:r>
                        <a:rPr lang="en-US" sz="1200" kern="1200" dirty="0">
                          <a:solidFill>
                            <a:schemeClr val="dk1"/>
                          </a:solidFill>
                          <a:latin typeface="+mn-lt"/>
                          <a:ea typeface="+mn-ea"/>
                          <a:cs typeface="+mn-cs"/>
                        </a:rPr>
                        <a:t>Selectively publish browser apps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2890910305"/>
                  </a:ext>
                </a:extLst>
              </a:tr>
              <a:tr h="566902">
                <a:tc>
                  <a:txBody>
                    <a:bodyPr/>
                    <a:lstStyle/>
                    <a:p>
                      <a:pPr fontAlgn="t"/>
                      <a:r>
                        <a:rPr lang="en-US" sz="1200" kern="1200" dirty="0">
                          <a:solidFill>
                            <a:schemeClr val="dk1"/>
                          </a:solidFill>
                          <a:latin typeface="+mn-lt"/>
                          <a:ea typeface="+mn-ea"/>
                          <a:cs typeface="+mn-cs"/>
                        </a:rPr>
                        <a:t>Preauthentication and single sign-on</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tc>
                  <a:txBody>
                    <a:bodyPr/>
                    <a:lstStyle/>
                    <a:p>
                      <a:pPr fontAlgn="t"/>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2228996610"/>
                  </a:ext>
                </a:extLst>
              </a:tr>
              <a:tr h="566902">
                <a:tc>
                  <a:txBody>
                    <a:bodyPr/>
                    <a:lstStyle/>
                    <a:p>
                      <a:pPr marL="0" algn="l" defTabSz="914377" rtl="0" eaLnBrk="1" fontAlgn="t" latinLnBrk="0" hangingPunct="1"/>
                      <a:r>
                        <a:rPr lang="en-US" sz="1200" kern="1200" dirty="0">
                          <a:solidFill>
                            <a:schemeClr val="dk1"/>
                          </a:solidFill>
                          <a:latin typeface="+mn-lt"/>
                          <a:ea typeface="+mn-ea"/>
                          <a:cs typeface="+mn-cs"/>
                        </a:rPr>
                        <a:t>One portal for application access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2565145919"/>
                  </a:ext>
                </a:extLst>
              </a:tr>
              <a:tr h="392471">
                <a:tc>
                  <a:txBody>
                    <a:bodyPr/>
                    <a:lstStyle/>
                    <a:p>
                      <a:pPr marL="0" algn="l" defTabSz="914377" rtl="0" eaLnBrk="1" fontAlgn="t" latinLnBrk="0" hangingPunct="1"/>
                      <a:r>
                        <a:rPr lang="en-US" sz="1200" kern="1200" dirty="0">
                          <a:solidFill>
                            <a:schemeClr val="dk1"/>
                          </a:solidFill>
                          <a:latin typeface="+mn-lt"/>
                          <a:ea typeface="+mn-ea"/>
                          <a:cs typeface="+mn-cs"/>
                        </a:rPr>
                        <a:t>Serves as ADFS proxy server</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extLst>
                  <a:ext uri="{0D108BD9-81ED-4DB2-BD59-A6C34878D82A}">
                    <a16:rowId xmlns:a16="http://schemas.microsoft.com/office/drawing/2014/main" val="1294386540"/>
                  </a:ext>
                </a:extLst>
              </a:tr>
              <a:tr h="392471">
                <a:tc>
                  <a:txBody>
                    <a:bodyPr/>
                    <a:lstStyle/>
                    <a:p>
                      <a:pPr marL="0" algn="l" defTabSz="914377" rtl="0" eaLnBrk="1" fontAlgn="t" latinLnBrk="0" hangingPunct="1"/>
                      <a:r>
                        <a:rPr lang="en-US" sz="1200" kern="1200" dirty="0">
                          <a:solidFill>
                            <a:schemeClr val="dk1"/>
                          </a:solidFill>
                          <a:latin typeface="+mn-lt"/>
                          <a:ea typeface="+mn-ea"/>
                          <a:cs typeface="+mn-cs"/>
                        </a:rPr>
                        <a:t>No inbound connections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617339638"/>
                  </a:ext>
                </a:extLst>
              </a:tr>
              <a:tr h="392471">
                <a:tc>
                  <a:txBody>
                    <a:bodyPr/>
                    <a:lstStyle/>
                    <a:p>
                      <a:pPr marL="0" algn="l" defTabSz="914377" rtl="0" eaLnBrk="1" fontAlgn="t" latinLnBrk="0" hangingPunct="1"/>
                      <a:r>
                        <a:rPr lang="en-US" sz="1200" kern="1200" dirty="0">
                          <a:solidFill>
                            <a:schemeClr val="dk1"/>
                          </a:solidFill>
                          <a:latin typeface="+mn-lt"/>
                          <a:ea typeface="+mn-ea"/>
                          <a:cs typeface="+mn-cs"/>
                        </a:rPr>
                        <a:t>Cloud-scale security</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2309536983"/>
                  </a:ext>
                </a:extLst>
              </a:tr>
              <a:tr h="392471">
                <a:tc>
                  <a:txBody>
                    <a:bodyPr/>
                    <a:lstStyle/>
                    <a:p>
                      <a:pPr marL="0" algn="l" defTabSz="914377" rtl="0" eaLnBrk="1" fontAlgn="t" latinLnBrk="0" hangingPunct="1"/>
                      <a:r>
                        <a:rPr lang="en-US" sz="1200" kern="1200" dirty="0">
                          <a:solidFill>
                            <a:schemeClr val="dk1"/>
                          </a:solidFill>
                          <a:latin typeface="+mn-lt"/>
                          <a:ea typeface="+mn-ea"/>
                          <a:cs typeface="+mn-cs"/>
                        </a:rPr>
                        <a:t>Conditional access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1264970627"/>
                  </a:ext>
                </a:extLst>
              </a:tr>
              <a:tr h="392471">
                <a:tc>
                  <a:txBody>
                    <a:bodyPr/>
                    <a:lstStyle/>
                    <a:p>
                      <a:pPr marL="0" algn="l" defTabSz="914377" rtl="0" eaLnBrk="1" fontAlgn="t" latinLnBrk="0" hangingPunct="1"/>
                      <a:r>
                        <a:rPr lang="en-US" sz="1200" kern="1200" dirty="0">
                          <a:solidFill>
                            <a:schemeClr val="dk1"/>
                          </a:solidFill>
                          <a:latin typeface="+mn-lt"/>
                          <a:ea typeface="+mn-ea"/>
                          <a:cs typeface="+mn-cs"/>
                        </a:rPr>
                        <a:t>No components in the demilitarized zone (DMZ)</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a:t>
                      </a:r>
                    </a:p>
                  </a:txBody>
                  <a:tcPr marL="152400" marR="152400" marT="114300" marB="114300"/>
                </a:tc>
                <a:tc>
                  <a:txBody>
                    <a:bodyPr/>
                    <a:lstStyle/>
                    <a:p>
                      <a:pPr marL="0" algn="l" defTabSz="914377" rtl="0" eaLnBrk="1" fontAlgn="t" latinLnBrk="0" hangingPunct="1"/>
                      <a:r>
                        <a:rPr lang="en-US" sz="1200" kern="1200" dirty="0">
                          <a:solidFill>
                            <a:schemeClr val="dk1"/>
                          </a:solidFill>
                          <a:latin typeface="+mn-lt"/>
                          <a:ea typeface="+mn-ea"/>
                          <a:cs typeface="+mn-cs"/>
                        </a:rPr>
                        <a:t>Yes</a:t>
                      </a:r>
                    </a:p>
                  </a:txBody>
                  <a:tcPr marL="152400" marR="152400" marT="114300" marB="114300"/>
                </a:tc>
                <a:extLst>
                  <a:ext uri="{0D108BD9-81ED-4DB2-BD59-A6C34878D82A}">
                    <a16:rowId xmlns:a16="http://schemas.microsoft.com/office/drawing/2014/main" val="68824110"/>
                  </a:ext>
                </a:extLst>
              </a:tr>
            </a:tbl>
          </a:graphicData>
        </a:graphic>
      </p:graphicFrame>
      <p:sp>
        <p:nvSpPr>
          <p:cNvPr id="9" name="TextBox 8"/>
          <p:cNvSpPr txBox="1"/>
          <p:nvPr/>
        </p:nvSpPr>
        <p:spPr>
          <a:xfrm>
            <a:off x="529771" y="948224"/>
            <a:ext cx="11172305" cy="830997"/>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Microsoft has provided </a:t>
            </a:r>
            <a:r>
              <a:rPr lang="en-US" sz="1200" b="1" dirty="0" smtClean="0"/>
              <a:t>only two remote access solutions: Azure AD Application Proxy and Web Application Proxy.</a:t>
            </a:r>
            <a:r>
              <a:rPr lang="en-US" sz="1200" dirty="0" smtClean="0"/>
              <a:t> Web application proxy is used on-premises in ADFS environment. These two solutions mentioned replaces other Microsoft products like </a:t>
            </a:r>
            <a:r>
              <a:rPr lang="en-US" sz="1200" b="1" dirty="0" smtClean="0"/>
              <a:t>Microsoft Forefront Threat Management Gateway (TMG) and Unified Access Gateway (UAG).</a:t>
            </a:r>
            <a:r>
              <a:rPr lang="en-US" sz="1200" dirty="0" smtClean="0"/>
              <a:t> For most scenarios we can choose Azure AD Application Proxy and Web proxy can only be used as a proxy server for ADFS and can’t be used with custom domains in ADFS.</a:t>
            </a:r>
            <a:endParaRPr lang="en-US" sz="1200" dirty="0"/>
          </a:p>
        </p:txBody>
      </p:sp>
    </p:spTree>
    <p:extLst>
      <p:ext uri="{BB962C8B-B14F-4D97-AF65-F5344CB8AC3E}">
        <p14:creationId xmlns:p14="http://schemas.microsoft.com/office/powerpoint/2010/main" val="1754693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6864870"/>
              </p:ext>
            </p:extLst>
          </p:nvPr>
        </p:nvGraphicFramePr>
        <p:xfrm>
          <a:off x="548640" y="535165"/>
          <a:ext cx="532845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321248906"/>
              </p:ext>
            </p:extLst>
          </p:nvPr>
        </p:nvGraphicFramePr>
        <p:xfrm>
          <a:off x="548640" y="1020113"/>
          <a:ext cx="11247120" cy="5147155"/>
        </p:xfrm>
        <a:graphic>
          <a:graphicData uri="http://schemas.openxmlformats.org/drawingml/2006/table">
            <a:tbl>
              <a:tblPr firstRow="1" bandRow="1">
                <a:tableStyleId>{5C22544A-7EE6-4342-B048-85BDC9FD1C3A}</a:tableStyleId>
              </a:tblPr>
              <a:tblGrid>
                <a:gridCol w="3894316">
                  <a:extLst>
                    <a:ext uri="{9D8B030D-6E8A-4147-A177-3AD203B41FA5}">
                      <a16:colId xmlns:a16="http://schemas.microsoft.com/office/drawing/2014/main" val="3601331744"/>
                    </a:ext>
                  </a:extLst>
                </a:gridCol>
                <a:gridCol w="7352804">
                  <a:extLst>
                    <a:ext uri="{9D8B030D-6E8A-4147-A177-3AD203B41FA5}">
                      <a16:colId xmlns:a16="http://schemas.microsoft.com/office/drawing/2014/main" val="4260621100"/>
                    </a:ext>
                  </a:extLst>
                </a:gridCol>
              </a:tblGrid>
              <a:tr h="351100">
                <a:tc>
                  <a:txBody>
                    <a:bodyPr/>
                    <a:lstStyle/>
                    <a:p>
                      <a:pPr rtl="0"/>
                      <a:r>
                        <a:rPr lang="en-US" dirty="0" smtClean="0"/>
                        <a:t>TOPICS</a:t>
                      </a:r>
                      <a:endParaRPr lang="en-US" dirty="0"/>
                    </a:p>
                  </a:txBody>
                  <a:tcPr/>
                </a:tc>
                <a:tc>
                  <a:txBody>
                    <a:bodyPr/>
                    <a:lstStyle/>
                    <a:p>
                      <a:r>
                        <a:rPr lang="en-US" dirty="0" smtClean="0"/>
                        <a:t>LINKS</a:t>
                      </a:r>
                      <a:endParaRPr lang="en-US" dirty="0"/>
                    </a:p>
                  </a:txBody>
                  <a:tcPr/>
                </a:tc>
                <a:extLst>
                  <a:ext uri="{0D108BD9-81ED-4DB2-BD59-A6C34878D82A}">
                    <a16:rowId xmlns:a16="http://schemas.microsoft.com/office/drawing/2014/main" val="967027598"/>
                  </a:ext>
                </a:extLst>
              </a:tr>
              <a:tr h="548685">
                <a:tc>
                  <a:txBody>
                    <a:bodyPr/>
                    <a:lstStyle/>
                    <a:p>
                      <a:pPr marL="0" algn="l" defTabSz="914377" rtl="0" eaLnBrk="1" fontAlgn="t" latinLnBrk="0" hangingPunct="1"/>
                      <a:r>
                        <a:rPr lang="en-US" sz="1200" kern="1200" dirty="0" smtClean="0">
                          <a:solidFill>
                            <a:schemeClr val="dk1"/>
                          </a:solidFill>
                          <a:latin typeface="+mn-lt"/>
                          <a:ea typeface="+mn-ea"/>
                          <a:cs typeface="+mn-cs"/>
                        </a:rPr>
                        <a:t>How Application Proxy works</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7"/>
                        </a:rPr>
                        <a:t>https://docs.microsoft.com/en-us/azure/active-directory/manage-apps/application-proxy</a:t>
                      </a: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3622584619"/>
                  </a:ext>
                </a:extLst>
              </a:tr>
              <a:tr h="783835">
                <a:tc>
                  <a:txBody>
                    <a:bodyPr/>
                    <a:lstStyle/>
                    <a:p>
                      <a:pPr marL="0" algn="l" defTabSz="914377" rtl="0" eaLnBrk="1" fontAlgn="t" latinLnBrk="0" hangingPunct="1"/>
                      <a:r>
                        <a:rPr lang="en-US" sz="1200" kern="1200" dirty="0" smtClean="0">
                          <a:solidFill>
                            <a:schemeClr val="dk1"/>
                          </a:solidFill>
                          <a:latin typeface="+mn-lt"/>
                          <a:ea typeface="+mn-ea"/>
                          <a:cs typeface="+mn-cs"/>
                        </a:rPr>
                        <a:t>Installing Application Proxy connector</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8"/>
                        </a:rPr>
                        <a:t>https://docs.microsoft.com/en-us/azure/active-directory/manage-apps/application-proxy-enable</a:t>
                      </a:r>
                      <a:endParaRPr lang="en-US" sz="1200" kern="1200" dirty="0" smtClean="0">
                        <a:solidFill>
                          <a:schemeClr val="dk1"/>
                        </a:solidFill>
                        <a:latin typeface="+mn-lt"/>
                        <a:ea typeface="+mn-ea"/>
                        <a:cs typeface="+mn-cs"/>
                      </a:endParaRPr>
                    </a:p>
                    <a:p>
                      <a:pPr marL="0" algn="l" defTabSz="914377" rtl="0" eaLnBrk="1" fontAlgn="t" latinLnBrk="0" hangingPunct="1"/>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255840561"/>
                  </a:ext>
                </a:extLst>
              </a:tr>
              <a:tr h="783835">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Publish applications using Azure AD Application Proxy:</a:t>
                      </a: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9"/>
                        </a:rPr>
                        <a:t>https://docs.microsoft.com/en-us/azure/active-directory/manage-apps/application-proxy-publish-azure-portal</a:t>
                      </a: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1713055521"/>
                  </a:ext>
                </a:extLst>
              </a:tr>
              <a:tr h="783835">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Kerberos Constrained delegation for Single Sign-on</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10"/>
                        </a:rPr>
                        <a:t>https://docs.microsoft.com/en-us/azure/active-directory/manage-apps/application-proxy-configure-single-sign-on-with-kcd</a:t>
                      </a: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807974641"/>
                  </a:ext>
                </a:extLst>
              </a:tr>
              <a:tr h="783835">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Working with existing proxy server to connect to internet</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11"/>
                        </a:rPr>
                        <a:t>https://docs.microsoft.com/en-us/azure/active-directory/manage-apps/application-proxy-configure-connectors-with-proxy-servers</a:t>
                      </a: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3295749034"/>
                  </a:ext>
                </a:extLst>
              </a:tr>
              <a:tr h="548685">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Redirect hardcoded links for apps published with Azure AD Application Proxy</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12"/>
                        </a:rPr>
                        <a:t>https://docs.microsoft.com/en-us/azure/active-directory/manage-apps/application-proxy-configure-hard-coded-link-translation</a:t>
                      </a: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3750819186"/>
                  </a:ext>
                </a:extLst>
              </a:tr>
              <a:tr h="548685">
                <a:tc>
                  <a:txBody>
                    <a:bodyPr/>
                    <a:lstStyle/>
                    <a:p>
                      <a:pPr marL="0" marR="0" lvl="0" indent="0" algn="l" defTabSz="914377" rtl="0" eaLnBrk="1" fontAlgn="t"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Application page does not display correctly for an Application Proxy application</a:t>
                      </a:r>
                      <a:endParaRPr lang="en-US" sz="1200" kern="1200" dirty="0">
                        <a:solidFill>
                          <a:schemeClr val="dk1"/>
                        </a:solidFill>
                        <a:latin typeface="+mn-lt"/>
                        <a:ea typeface="+mn-ea"/>
                        <a:cs typeface="+mn-cs"/>
                      </a:endParaRPr>
                    </a:p>
                  </a:txBody>
                  <a:tcPr/>
                </a:tc>
                <a:tc>
                  <a:txBody>
                    <a:bodyPr/>
                    <a:lstStyle/>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r>
                        <a:rPr lang="en-US" sz="1200" kern="1200" dirty="0" smtClean="0">
                          <a:solidFill>
                            <a:schemeClr val="dk1"/>
                          </a:solidFill>
                          <a:latin typeface="+mn-lt"/>
                          <a:ea typeface="+mn-ea"/>
                          <a:cs typeface="+mn-cs"/>
                          <a:hlinkClick r:id="rId13"/>
                        </a:rPr>
                        <a:t>https://docs.microsoft.com/en-us/azure/active-directory/application-proxy-page-appearance-broken-problem</a:t>
                      </a:r>
                      <a:endParaRPr lang="en-US" sz="1200" kern="1200" dirty="0" smtClean="0">
                        <a:solidFill>
                          <a:schemeClr val="dk1"/>
                        </a:solidFill>
                        <a:latin typeface="+mn-lt"/>
                        <a:ea typeface="+mn-ea"/>
                        <a:cs typeface="+mn-cs"/>
                      </a:endParaRPr>
                    </a:p>
                    <a:p>
                      <a:pPr marL="0" marR="0" lvl="0" indent="0" algn="l" defTabSz="914377" rtl="0" eaLnBrk="1" fontAlgn="t" latinLnBrk="0" hangingPunct="1">
                        <a:lnSpc>
                          <a:spcPct val="90000"/>
                        </a:lnSpc>
                        <a:spcBef>
                          <a:spcPts val="1000"/>
                        </a:spcBef>
                        <a:spcAft>
                          <a:spcPts val="0"/>
                        </a:spcAft>
                        <a:buClrTx/>
                        <a:buSzTx/>
                        <a:buFont typeface="Arial" panose="020B0604020202020204" pitchFamily="34" charset="0"/>
                        <a:buNone/>
                        <a:tabLst/>
                        <a:defRPr/>
                      </a:pPr>
                      <a:endParaRPr lang="en-US" sz="1200" kern="1200" dirty="0" smtClean="0">
                        <a:solidFill>
                          <a:schemeClr val="dk1"/>
                        </a:solidFill>
                        <a:latin typeface="+mn-lt"/>
                        <a:ea typeface="+mn-ea"/>
                        <a:cs typeface="+mn-cs"/>
                      </a:endParaRPr>
                    </a:p>
                  </a:txBody>
                  <a:tcPr/>
                </a:tc>
                <a:extLst>
                  <a:ext uri="{0D108BD9-81ED-4DB2-BD59-A6C34878D82A}">
                    <a16:rowId xmlns:a16="http://schemas.microsoft.com/office/drawing/2014/main" val="8914556"/>
                  </a:ext>
                </a:extLst>
              </a:tr>
            </a:tbl>
          </a:graphicData>
        </a:graphic>
      </p:graphicFrame>
    </p:spTree>
    <p:extLst>
      <p:ext uri="{BB962C8B-B14F-4D97-AF65-F5344CB8AC3E}">
        <p14:creationId xmlns:p14="http://schemas.microsoft.com/office/powerpoint/2010/main" val="1803309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Thank you</a:t>
            </a:r>
          </a:p>
        </p:txBody>
      </p:sp>
    </p:spTree>
    <p:extLst>
      <p:ext uri="{BB962C8B-B14F-4D97-AF65-F5344CB8AC3E}">
        <p14:creationId xmlns:p14="http://schemas.microsoft.com/office/powerpoint/2010/main" val="3342192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2">
            <a:extLst>
              <a:ext uri="{FF2B5EF4-FFF2-40B4-BE49-F238E27FC236}">
                <a16:creationId xmlns:a16="http://schemas.microsoft.com/office/drawing/2014/main" id="{58148330-09B3-420F-86CA-B0FA4F1E8BE5}"/>
              </a:ext>
            </a:extLst>
          </p:cNvPr>
          <p:cNvGrpSpPr/>
          <p:nvPr/>
        </p:nvGrpSpPr>
        <p:grpSpPr>
          <a:xfrm>
            <a:off x="1015951" y="1480890"/>
            <a:ext cx="763963" cy="595765"/>
            <a:chOff x="1150500" y="1998772"/>
            <a:chExt cx="632887" cy="493548"/>
          </a:xfrm>
        </p:grpSpPr>
        <p:sp>
          <p:nvSpPr>
            <p:cNvPr id="250" name="Rounded Rectangle 1">
              <a:extLst>
                <a:ext uri="{FF2B5EF4-FFF2-40B4-BE49-F238E27FC236}">
                  <a16:creationId xmlns:a16="http://schemas.microsoft.com/office/drawing/2014/main" id="{D18A8ED1-EE28-4DBF-8C0C-A48E677AC0CB}"/>
                </a:ext>
              </a:extLst>
            </p:cNvPr>
            <p:cNvSpPr/>
            <p:nvPr/>
          </p:nvSpPr>
          <p:spPr>
            <a:xfrm rot="2700000">
              <a:off x="1289843" y="1998771"/>
              <a:ext cx="493544" cy="493545"/>
            </a:xfrm>
            <a:prstGeom prst="roundRect">
              <a:avLst>
                <a:gd name="adj" fmla="val 900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51" name="Rounded Rectangle 5">
              <a:extLst>
                <a:ext uri="{FF2B5EF4-FFF2-40B4-BE49-F238E27FC236}">
                  <a16:creationId xmlns:a16="http://schemas.microsoft.com/office/drawing/2014/main" id="{7D2E2C7F-4AA5-46E2-8B18-D911774112C0}"/>
                </a:ext>
              </a:extLst>
            </p:cNvPr>
            <p:cNvSpPr/>
            <p:nvPr/>
          </p:nvSpPr>
          <p:spPr>
            <a:xfrm rot="2700000">
              <a:off x="1150500" y="1998776"/>
              <a:ext cx="493544" cy="493544"/>
            </a:xfrm>
            <a:prstGeom prst="roundRect">
              <a:avLst>
                <a:gd name="adj" fmla="val 9009"/>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52" name="TextBox 251">
              <a:extLst>
                <a:ext uri="{FF2B5EF4-FFF2-40B4-BE49-F238E27FC236}">
                  <a16:creationId xmlns:a16="http://schemas.microsoft.com/office/drawing/2014/main" id="{BC3AEC4C-2ED9-4602-8D95-AAB44037FF53}"/>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01</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53" name="Group 7">
            <a:extLst>
              <a:ext uri="{FF2B5EF4-FFF2-40B4-BE49-F238E27FC236}">
                <a16:creationId xmlns:a16="http://schemas.microsoft.com/office/drawing/2014/main" id="{3A559447-5AA3-42C7-8A5E-0F4369E5431D}"/>
              </a:ext>
            </a:extLst>
          </p:cNvPr>
          <p:cNvGrpSpPr/>
          <p:nvPr/>
        </p:nvGrpSpPr>
        <p:grpSpPr>
          <a:xfrm>
            <a:off x="1946350" y="1251143"/>
            <a:ext cx="4022798" cy="527953"/>
            <a:chOff x="990650" y="3939934"/>
            <a:chExt cx="2880320" cy="527953"/>
          </a:xfrm>
        </p:grpSpPr>
        <p:sp>
          <p:nvSpPr>
            <p:cNvPr id="254" name="TextBox 253">
              <a:extLst>
                <a:ext uri="{FF2B5EF4-FFF2-40B4-BE49-F238E27FC236}">
                  <a16:creationId xmlns:a16="http://schemas.microsoft.com/office/drawing/2014/main" id="{A1D4EF89-7C2D-4DA4-B07D-AB2AA02A37E2}"/>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Scenario</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255" name="TextBox 254">
              <a:extLst>
                <a:ext uri="{FF2B5EF4-FFF2-40B4-BE49-F238E27FC236}">
                  <a16:creationId xmlns:a16="http://schemas.microsoft.com/office/drawing/2014/main" id="{49526BD9-917B-4EF6-97F4-19EE13EA4943}"/>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A Brief Description of the scenario and Problem Statement</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256" name="Group 73">
            <a:extLst>
              <a:ext uri="{FF2B5EF4-FFF2-40B4-BE49-F238E27FC236}">
                <a16:creationId xmlns:a16="http://schemas.microsoft.com/office/drawing/2014/main" id="{81655CEF-0741-4323-A1B4-B40A8600BA19}"/>
              </a:ext>
            </a:extLst>
          </p:cNvPr>
          <p:cNvGrpSpPr/>
          <p:nvPr/>
        </p:nvGrpSpPr>
        <p:grpSpPr>
          <a:xfrm>
            <a:off x="6512297" y="1472912"/>
            <a:ext cx="763963" cy="595765"/>
            <a:chOff x="1150500" y="1998772"/>
            <a:chExt cx="632887" cy="493548"/>
          </a:xfrm>
        </p:grpSpPr>
        <p:sp>
          <p:nvSpPr>
            <p:cNvPr id="257" name="Rounded Rectangle 77">
              <a:extLst>
                <a:ext uri="{FF2B5EF4-FFF2-40B4-BE49-F238E27FC236}">
                  <a16:creationId xmlns:a16="http://schemas.microsoft.com/office/drawing/2014/main" id="{F98DA513-B8B3-4C74-B728-E7985D32B236}"/>
                </a:ext>
              </a:extLst>
            </p:cNvPr>
            <p:cNvSpPr/>
            <p:nvPr/>
          </p:nvSpPr>
          <p:spPr>
            <a:xfrm rot="2700000">
              <a:off x="1289843" y="1998771"/>
              <a:ext cx="493544" cy="493545"/>
            </a:xfrm>
            <a:prstGeom prst="roundRect">
              <a:avLst>
                <a:gd name="adj" fmla="val 900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58" name="Rounded Rectangle 78">
              <a:extLst>
                <a:ext uri="{FF2B5EF4-FFF2-40B4-BE49-F238E27FC236}">
                  <a16:creationId xmlns:a16="http://schemas.microsoft.com/office/drawing/2014/main" id="{3A6F8339-A634-4F4B-A5ED-0DD6E74E69BD}"/>
                </a:ext>
              </a:extLst>
            </p:cNvPr>
            <p:cNvSpPr/>
            <p:nvPr/>
          </p:nvSpPr>
          <p:spPr>
            <a:xfrm rot="2700000">
              <a:off x="1150500" y="1998776"/>
              <a:ext cx="493544" cy="493544"/>
            </a:xfrm>
            <a:prstGeom prst="roundRect">
              <a:avLst>
                <a:gd name="adj" fmla="val 9009"/>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59" name="TextBox 258">
              <a:extLst>
                <a:ext uri="{FF2B5EF4-FFF2-40B4-BE49-F238E27FC236}">
                  <a16:creationId xmlns:a16="http://schemas.microsoft.com/office/drawing/2014/main" id="{2B57F277-648C-4345-AAD8-36658372C237}"/>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02</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60" name="Group 74">
            <a:extLst>
              <a:ext uri="{FF2B5EF4-FFF2-40B4-BE49-F238E27FC236}">
                <a16:creationId xmlns:a16="http://schemas.microsoft.com/office/drawing/2014/main" id="{4C0062DD-E991-432C-93FD-D3D281333CE4}"/>
              </a:ext>
            </a:extLst>
          </p:cNvPr>
          <p:cNvGrpSpPr/>
          <p:nvPr/>
        </p:nvGrpSpPr>
        <p:grpSpPr>
          <a:xfrm>
            <a:off x="7345656" y="1204724"/>
            <a:ext cx="4022798" cy="712619"/>
            <a:chOff x="990650" y="3939934"/>
            <a:chExt cx="2880320" cy="712619"/>
          </a:xfrm>
        </p:grpSpPr>
        <p:sp>
          <p:nvSpPr>
            <p:cNvPr id="261" name="TextBox 260">
              <a:extLst>
                <a:ext uri="{FF2B5EF4-FFF2-40B4-BE49-F238E27FC236}">
                  <a16:creationId xmlns:a16="http://schemas.microsoft.com/office/drawing/2014/main" id="{3D080070-F623-42BB-A559-F41F31F1FD3B}"/>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rPr>
                <a:t>Due </a:t>
              </a: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Diligence</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262" name="TextBox 261">
              <a:extLst>
                <a:ext uri="{FF2B5EF4-FFF2-40B4-BE49-F238E27FC236}">
                  <a16:creationId xmlns:a16="http://schemas.microsoft.com/office/drawing/2014/main" id="{12262572-E97C-4CF7-960C-2114029DA7FE}"/>
                </a:ext>
              </a:extLst>
            </p:cNvPr>
            <p:cNvSpPr txBox="1"/>
            <p:nvPr/>
          </p:nvSpPr>
          <p:spPr>
            <a:xfrm>
              <a:off x="990650" y="4190888"/>
              <a:ext cx="2880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I</a:t>
              </a: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n depth analysis of the client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263" name="Group 81">
            <a:extLst>
              <a:ext uri="{FF2B5EF4-FFF2-40B4-BE49-F238E27FC236}">
                <a16:creationId xmlns:a16="http://schemas.microsoft.com/office/drawing/2014/main" id="{2354B767-84CF-4FE7-BE32-692D165DCB31}"/>
              </a:ext>
            </a:extLst>
          </p:cNvPr>
          <p:cNvGrpSpPr/>
          <p:nvPr/>
        </p:nvGrpSpPr>
        <p:grpSpPr>
          <a:xfrm>
            <a:off x="1059001" y="2620029"/>
            <a:ext cx="763963" cy="595765"/>
            <a:chOff x="1150500" y="1998772"/>
            <a:chExt cx="632887" cy="493548"/>
          </a:xfrm>
        </p:grpSpPr>
        <p:sp>
          <p:nvSpPr>
            <p:cNvPr id="264" name="Rounded Rectangle 85">
              <a:extLst>
                <a:ext uri="{FF2B5EF4-FFF2-40B4-BE49-F238E27FC236}">
                  <a16:creationId xmlns:a16="http://schemas.microsoft.com/office/drawing/2014/main" id="{3718ECF1-B5FA-44CD-80DE-8785FE0F3F82}"/>
                </a:ext>
              </a:extLst>
            </p:cNvPr>
            <p:cNvSpPr/>
            <p:nvPr/>
          </p:nvSpPr>
          <p:spPr>
            <a:xfrm rot="2700000">
              <a:off x="1289843" y="1998771"/>
              <a:ext cx="493544" cy="493545"/>
            </a:xfrm>
            <a:prstGeom prst="roundRect">
              <a:avLst>
                <a:gd name="adj" fmla="val 900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65" name="Rounded Rectangle 86">
              <a:extLst>
                <a:ext uri="{FF2B5EF4-FFF2-40B4-BE49-F238E27FC236}">
                  <a16:creationId xmlns:a16="http://schemas.microsoft.com/office/drawing/2014/main" id="{EF455295-C5AB-4EE2-B7B6-28C241825F9B}"/>
                </a:ext>
              </a:extLst>
            </p:cNvPr>
            <p:cNvSpPr/>
            <p:nvPr/>
          </p:nvSpPr>
          <p:spPr>
            <a:xfrm rot="2700000">
              <a:off x="1150500" y="1998776"/>
              <a:ext cx="493544" cy="493544"/>
            </a:xfrm>
            <a:prstGeom prst="roundRect">
              <a:avLst>
                <a:gd name="adj" fmla="val 900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66" name="TextBox 265">
              <a:extLst>
                <a:ext uri="{FF2B5EF4-FFF2-40B4-BE49-F238E27FC236}">
                  <a16:creationId xmlns:a16="http://schemas.microsoft.com/office/drawing/2014/main" id="{A5A67CD6-AD06-489A-A915-4355BB097BEA}"/>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03</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67" name="Group 82">
            <a:extLst>
              <a:ext uri="{FF2B5EF4-FFF2-40B4-BE49-F238E27FC236}">
                <a16:creationId xmlns:a16="http://schemas.microsoft.com/office/drawing/2014/main" id="{EE9A5FA7-CF69-419C-9128-B0824801F808}"/>
              </a:ext>
            </a:extLst>
          </p:cNvPr>
          <p:cNvGrpSpPr/>
          <p:nvPr/>
        </p:nvGrpSpPr>
        <p:grpSpPr>
          <a:xfrm>
            <a:off x="1946350" y="2393777"/>
            <a:ext cx="4022798" cy="897285"/>
            <a:chOff x="990650" y="3939934"/>
            <a:chExt cx="2880320" cy="897285"/>
          </a:xfrm>
        </p:grpSpPr>
        <p:sp>
          <p:nvSpPr>
            <p:cNvPr id="268" name="TextBox 267">
              <a:extLst>
                <a:ext uri="{FF2B5EF4-FFF2-40B4-BE49-F238E27FC236}">
                  <a16:creationId xmlns:a16="http://schemas.microsoft.com/office/drawing/2014/main" id="{5485E13A-533F-4263-AAE6-7AFB4AA0FCE4}"/>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Solution Framework</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269" name="TextBox 268">
              <a:extLst>
                <a:ext uri="{FF2B5EF4-FFF2-40B4-BE49-F238E27FC236}">
                  <a16:creationId xmlns:a16="http://schemas.microsoft.com/office/drawing/2014/main" id="{5002E41B-2D76-439C-8B94-FBA2B91B6F58}"/>
                </a:ext>
              </a:extLst>
            </p:cNvPr>
            <p:cNvSpPr txBox="1"/>
            <p:nvPr/>
          </p:nvSpPr>
          <p:spPr>
            <a:xfrm>
              <a:off x="990650" y="4190888"/>
              <a:ext cx="288032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mn-cs"/>
                </a:rPr>
                <a:t>Designed solution based on</a:t>
              </a:r>
              <a:r>
                <a:rPr kumimoji="0" lang="en-US" altLang="ko-KR" sz="1200" b="0" i="0" u="none" strike="noStrike" kern="1200" cap="none" spc="0" normalizeH="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mn-cs"/>
                </a:rPr>
                <a:t> </a:t>
              </a: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mn-cs"/>
                </a:rPr>
                <a:t>factors like Client requirement , Microsoft guidelines, Cost Optimization, Security compliance, lower TCO , High stability</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270" name="Group 89">
            <a:extLst>
              <a:ext uri="{FF2B5EF4-FFF2-40B4-BE49-F238E27FC236}">
                <a16:creationId xmlns:a16="http://schemas.microsoft.com/office/drawing/2014/main" id="{6972CE49-327C-483F-B03B-ACC94AE5D7B1}"/>
              </a:ext>
            </a:extLst>
          </p:cNvPr>
          <p:cNvGrpSpPr/>
          <p:nvPr/>
        </p:nvGrpSpPr>
        <p:grpSpPr>
          <a:xfrm>
            <a:off x="6495896" y="2553885"/>
            <a:ext cx="763963" cy="595765"/>
            <a:chOff x="1150500" y="1998772"/>
            <a:chExt cx="632887" cy="493548"/>
          </a:xfrm>
        </p:grpSpPr>
        <p:sp>
          <p:nvSpPr>
            <p:cNvPr id="271" name="Rounded Rectangle 93">
              <a:extLst>
                <a:ext uri="{FF2B5EF4-FFF2-40B4-BE49-F238E27FC236}">
                  <a16:creationId xmlns:a16="http://schemas.microsoft.com/office/drawing/2014/main" id="{3195CF3D-525C-43AA-BC2B-12C78635749C}"/>
                </a:ext>
              </a:extLst>
            </p:cNvPr>
            <p:cNvSpPr/>
            <p:nvPr/>
          </p:nvSpPr>
          <p:spPr>
            <a:xfrm rot="2700000">
              <a:off x="1289843" y="1998771"/>
              <a:ext cx="493544" cy="493545"/>
            </a:xfrm>
            <a:prstGeom prst="roundRect">
              <a:avLst>
                <a:gd name="adj" fmla="val 90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72" name="Rounded Rectangle 94">
              <a:extLst>
                <a:ext uri="{FF2B5EF4-FFF2-40B4-BE49-F238E27FC236}">
                  <a16:creationId xmlns:a16="http://schemas.microsoft.com/office/drawing/2014/main" id="{7F722BCB-9D84-471A-BE27-5498CC7C6D34}"/>
                </a:ext>
              </a:extLst>
            </p:cNvPr>
            <p:cNvSpPr/>
            <p:nvPr/>
          </p:nvSpPr>
          <p:spPr>
            <a:xfrm rot="2700000">
              <a:off x="1150500" y="1998776"/>
              <a:ext cx="493544" cy="493544"/>
            </a:xfrm>
            <a:prstGeom prst="roundRect">
              <a:avLst>
                <a:gd name="adj" fmla="val 9009"/>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73" name="TextBox 272">
              <a:extLst>
                <a:ext uri="{FF2B5EF4-FFF2-40B4-BE49-F238E27FC236}">
                  <a16:creationId xmlns:a16="http://schemas.microsoft.com/office/drawing/2014/main" id="{E4580944-DDBD-42CD-946B-3B6C0F724AF5}"/>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04</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74" name="Group 90">
            <a:extLst>
              <a:ext uri="{FF2B5EF4-FFF2-40B4-BE49-F238E27FC236}">
                <a16:creationId xmlns:a16="http://schemas.microsoft.com/office/drawing/2014/main" id="{F31CD28E-3DC6-492F-AC1F-296BA296E85D}"/>
              </a:ext>
            </a:extLst>
          </p:cNvPr>
          <p:cNvGrpSpPr/>
          <p:nvPr/>
        </p:nvGrpSpPr>
        <p:grpSpPr>
          <a:xfrm>
            <a:off x="7345656" y="2327206"/>
            <a:ext cx="4022798" cy="712619"/>
            <a:chOff x="990650" y="3939934"/>
            <a:chExt cx="2880320" cy="712619"/>
          </a:xfrm>
        </p:grpSpPr>
        <p:sp>
          <p:nvSpPr>
            <p:cNvPr id="275" name="TextBox 274">
              <a:extLst>
                <a:ext uri="{FF2B5EF4-FFF2-40B4-BE49-F238E27FC236}">
                  <a16:creationId xmlns:a16="http://schemas.microsoft.com/office/drawing/2014/main" id="{CF674E7E-7446-4615-A8B1-4B939A3784BB}"/>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Features</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276" name="TextBox 275">
              <a:extLst>
                <a:ext uri="{FF2B5EF4-FFF2-40B4-BE49-F238E27FC236}">
                  <a16:creationId xmlns:a16="http://schemas.microsoft.com/office/drawing/2014/main" id="{1B5C7186-8193-48CF-904C-C9FA97263A2A}"/>
                </a:ext>
              </a:extLst>
            </p:cNvPr>
            <p:cNvSpPr txBox="1"/>
            <p:nvPr/>
          </p:nvSpPr>
          <p:spPr>
            <a:xfrm>
              <a:off x="990650" y="4190888"/>
              <a:ext cx="2880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Explanation of all the features which we have proposed in Solution Framework.</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277" name="Group 97">
            <a:extLst>
              <a:ext uri="{FF2B5EF4-FFF2-40B4-BE49-F238E27FC236}">
                <a16:creationId xmlns:a16="http://schemas.microsoft.com/office/drawing/2014/main" id="{A548764C-4CFB-4F79-AE99-15FC70373FC1}"/>
              </a:ext>
            </a:extLst>
          </p:cNvPr>
          <p:cNvGrpSpPr/>
          <p:nvPr/>
        </p:nvGrpSpPr>
        <p:grpSpPr>
          <a:xfrm>
            <a:off x="1037572" y="3649509"/>
            <a:ext cx="763963" cy="595765"/>
            <a:chOff x="1150500" y="1998772"/>
            <a:chExt cx="632887" cy="493548"/>
          </a:xfrm>
        </p:grpSpPr>
        <p:sp>
          <p:nvSpPr>
            <p:cNvPr id="278"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79"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280" name="TextBox 279">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05</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81" name="Group 98">
            <a:extLst>
              <a:ext uri="{FF2B5EF4-FFF2-40B4-BE49-F238E27FC236}">
                <a16:creationId xmlns:a16="http://schemas.microsoft.com/office/drawing/2014/main" id="{0E0C8FAE-B996-4C69-832A-E14BA6505DB0}"/>
              </a:ext>
            </a:extLst>
          </p:cNvPr>
          <p:cNvGrpSpPr/>
          <p:nvPr/>
        </p:nvGrpSpPr>
        <p:grpSpPr>
          <a:xfrm>
            <a:off x="7383245" y="4548551"/>
            <a:ext cx="4022798" cy="527953"/>
            <a:chOff x="990650" y="3939934"/>
            <a:chExt cx="2880320" cy="527953"/>
          </a:xfrm>
        </p:grpSpPr>
        <p:sp>
          <p:nvSpPr>
            <p:cNvPr id="282" name="TextBox 281">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Challenges &amp; Mitigation</a:t>
              </a:r>
            </a:p>
          </p:txBody>
        </p:sp>
        <p:sp>
          <p:nvSpPr>
            <p:cNvPr id="283" name="TextBox 282">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Challenges faced and mitigation plans.</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284" name="Group 105">
            <a:extLst>
              <a:ext uri="{FF2B5EF4-FFF2-40B4-BE49-F238E27FC236}">
                <a16:creationId xmlns:a16="http://schemas.microsoft.com/office/drawing/2014/main" id="{D82D7869-31AA-48A6-B790-3CBACB9645F5}"/>
              </a:ext>
            </a:extLst>
          </p:cNvPr>
          <p:cNvGrpSpPr/>
          <p:nvPr/>
        </p:nvGrpSpPr>
        <p:grpSpPr>
          <a:xfrm>
            <a:off x="6480019" y="3586645"/>
            <a:ext cx="763963" cy="595765"/>
            <a:chOff x="1150500" y="1998772"/>
            <a:chExt cx="632887" cy="493548"/>
          </a:xfrm>
        </p:grpSpPr>
        <p:sp>
          <p:nvSpPr>
            <p:cNvPr id="285" name="Rounded Rectangle 109">
              <a:extLst>
                <a:ext uri="{FF2B5EF4-FFF2-40B4-BE49-F238E27FC236}">
                  <a16:creationId xmlns:a16="http://schemas.microsoft.com/office/drawing/2014/main" id="{6CB83F0C-FCBE-4AB5-8DF5-7EFB3EB0DF74}"/>
                </a:ext>
              </a:extLst>
            </p:cNvPr>
            <p:cNvSpPr/>
            <p:nvPr/>
          </p:nvSpPr>
          <p:spPr>
            <a:xfrm rot="2700000">
              <a:off x="1289843" y="1998771"/>
              <a:ext cx="493544" cy="493545"/>
            </a:xfrm>
            <a:prstGeom prst="roundRect">
              <a:avLst>
                <a:gd name="adj" fmla="val 900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86" name="Rounded Rectangle 110">
              <a:extLst>
                <a:ext uri="{FF2B5EF4-FFF2-40B4-BE49-F238E27FC236}">
                  <a16:creationId xmlns:a16="http://schemas.microsoft.com/office/drawing/2014/main" id="{C7DB8C32-1A66-4E63-8C12-6DF0ECB9EA91}"/>
                </a:ext>
              </a:extLst>
            </p:cNvPr>
            <p:cNvSpPr/>
            <p:nvPr/>
          </p:nvSpPr>
          <p:spPr>
            <a:xfrm rot="2700000">
              <a:off x="1150500" y="1998776"/>
              <a:ext cx="493544" cy="493544"/>
            </a:xfrm>
            <a:prstGeom prst="roundRect">
              <a:avLst>
                <a:gd name="adj" fmla="val 9009"/>
              </a:avLst>
            </a:prstGeom>
            <a:solidFill>
              <a:schemeClr val="bg1"/>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287" name="TextBox 286">
              <a:extLst>
                <a:ext uri="{FF2B5EF4-FFF2-40B4-BE49-F238E27FC236}">
                  <a16:creationId xmlns:a16="http://schemas.microsoft.com/office/drawing/2014/main" id="{295B5D43-2883-44FA-91B1-50A3C5511352}"/>
                </a:ext>
              </a:extLst>
            </p:cNvPr>
            <p:cNvSpPr txBox="1"/>
            <p:nvPr/>
          </p:nvSpPr>
          <p:spPr>
            <a:xfrm>
              <a:off x="1207320" y="2076270"/>
              <a:ext cx="374060" cy="33146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06</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288" name="Group 106">
            <a:extLst>
              <a:ext uri="{FF2B5EF4-FFF2-40B4-BE49-F238E27FC236}">
                <a16:creationId xmlns:a16="http://schemas.microsoft.com/office/drawing/2014/main" id="{D0964282-0A1A-47E8-92A9-3F7B052936E9}"/>
              </a:ext>
            </a:extLst>
          </p:cNvPr>
          <p:cNvGrpSpPr/>
          <p:nvPr/>
        </p:nvGrpSpPr>
        <p:grpSpPr>
          <a:xfrm>
            <a:off x="7367368" y="3464829"/>
            <a:ext cx="4022798" cy="712619"/>
            <a:chOff x="990650" y="3939934"/>
            <a:chExt cx="2880320" cy="712619"/>
          </a:xfrm>
        </p:grpSpPr>
        <p:sp>
          <p:nvSpPr>
            <p:cNvPr id="289" name="TextBox 288">
              <a:extLst>
                <a:ext uri="{FF2B5EF4-FFF2-40B4-BE49-F238E27FC236}">
                  <a16:creationId xmlns:a16="http://schemas.microsoft.com/office/drawing/2014/main" id="{815CC772-E84C-4821-A57E-81F05E1BF7C5}"/>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Prerequisites</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290" name="TextBox 289">
              <a:extLst>
                <a:ext uri="{FF2B5EF4-FFF2-40B4-BE49-F238E27FC236}">
                  <a16:creationId xmlns:a16="http://schemas.microsoft.com/office/drawing/2014/main" id="{2D03F416-BE34-4207-AB73-8E781703289F}"/>
                </a:ext>
              </a:extLst>
            </p:cNvPr>
            <p:cNvSpPr txBox="1"/>
            <p:nvPr/>
          </p:nvSpPr>
          <p:spPr>
            <a:xfrm>
              <a:off x="990650" y="4190888"/>
              <a:ext cx="2880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List of things that should be in place before we start the implementation.</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47" name="Group 98">
            <a:extLst>
              <a:ext uri="{FF2B5EF4-FFF2-40B4-BE49-F238E27FC236}">
                <a16:creationId xmlns:a16="http://schemas.microsoft.com/office/drawing/2014/main" id="{0E0C8FAE-B996-4C69-832A-E14BA6505DB0}"/>
              </a:ext>
            </a:extLst>
          </p:cNvPr>
          <p:cNvGrpSpPr/>
          <p:nvPr/>
        </p:nvGrpSpPr>
        <p:grpSpPr>
          <a:xfrm>
            <a:off x="1923423" y="3489027"/>
            <a:ext cx="4022798" cy="527953"/>
            <a:chOff x="990650" y="3939934"/>
            <a:chExt cx="2880320" cy="527953"/>
          </a:xfrm>
        </p:grpSpPr>
        <p:sp>
          <p:nvSpPr>
            <p:cNvPr id="48" name="TextBox 47">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Architectural Diagram</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49" name="TextBox 48">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Layout of how the proposed solution would work.</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50" name="Group 97">
            <a:extLst>
              <a:ext uri="{FF2B5EF4-FFF2-40B4-BE49-F238E27FC236}">
                <a16:creationId xmlns:a16="http://schemas.microsoft.com/office/drawing/2014/main" id="{A548764C-4CFB-4F79-AE99-15FC70373FC1}"/>
              </a:ext>
            </a:extLst>
          </p:cNvPr>
          <p:cNvGrpSpPr/>
          <p:nvPr/>
        </p:nvGrpSpPr>
        <p:grpSpPr>
          <a:xfrm>
            <a:off x="1014185" y="4789368"/>
            <a:ext cx="763963" cy="595765"/>
            <a:chOff x="1150500" y="1998772"/>
            <a:chExt cx="632887" cy="493548"/>
          </a:xfrm>
        </p:grpSpPr>
        <p:sp>
          <p:nvSpPr>
            <p:cNvPr id="51"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52"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55" name="TextBox 54">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07</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56" name="Group 98">
            <a:extLst>
              <a:ext uri="{FF2B5EF4-FFF2-40B4-BE49-F238E27FC236}">
                <a16:creationId xmlns:a16="http://schemas.microsoft.com/office/drawing/2014/main" id="{0E0C8FAE-B996-4C69-832A-E14BA6505DB0}"/>
              </a:ext>
            </a:extLst>
          </p:cNvPr>
          <p:cNvGrpSpPr/>
          <p:nvPr/>
        </p:nvGrpSpPr>
        <p:grpSpPr>
          <a:xfrm>
            <a:off x="1969737" y="4600671"/>
            <a:ext cx="4022798" cy="527953"/>
            <a:chOff x="990650" y="3939934"/>
            <a:chExt cx="2880320" cy="527953"/>
          </a:xfrm>
        </p:grpSpPr>
        <p:sp>
          <p:nvSpPr>
            <p:cNvPr id="57" name="TextBox 56">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Steps Required</a:t>
              </a:r>
              <a:endParaRPr kumimoji="0" lang="ko-KR" altLang="en-US" sz="1400" b="1" i="0" u="none" strike="noStrike" kern="1200" cap="none" spc="0" normalizeH="0" baseline="0" noProof="0" dirty="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58" name="TextBox 57">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High Level Steps</a:t>
              </a:r>
              <a:r>
                <a:rPr kumimoji="0" lang="en-US" altLang="ko-KR" sz="1200" b="0" i="0" u="none" strike="noStrike" kern="1200" cap="none" spc="0" normalizeH="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 &amp; detailed technical steps.</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59" name="Group 97">
            <a:extLst>
              <a:ext uri="{FF2B5EF4-FFF2-40B4-BE49-F238E27FC236}">
                <a16:creationId xmlns:a16="http://schemas.microsoft.com/office/drawing/2014/main" id="{A548764C-4CFB-4F79-AE99-15FC70373FC1}"/>
              </a:ext>
            </a:extLst>
          </p:cNvPr>
          <p:cNvGrpSpPr/>
          <p:nvPr/>
        </p:nvGrpSpPr>
        <p:grpSpPr>
          <a:xfrm>
            <a:off x="6492068" y="4733160"/>
            <a:ext cx="763963" cy="595765"/>
            <a:chOff x="1150500" y="1998772"/>
            <a:chExt cx="632887" cy="493548"/>
          </a:xfrm>
        </p:grpSpPr>
        <p:sp>
          <p:nvSpPr>
            <p:cNvPr id="60"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61"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62" name="TextBox 61">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08</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sp>
        <p:nvSpPr>
          <p:cNvPr id="63" name="Title 3"/>
          <p:cNvSpPr>
            <a:spLocks noGrp="1"/>
          </p:cNvSpPr>
          <p:nvPr>
            <p:ph type="title"/>
          </p:nvPr>
        </p:nvSpPr>
        <p:spPr>
          <a:xfrm>
            <a:off x="0" y="140758"/>
            <a:ext cx="12192000" cy="775778"/>
          </a:xfrm>
        </p:spPr>
        <p:txBody>
          <a:bodyPr>
            <a:noAutofit/>
          </a:bodyPr>
          <a:lstStyle/>
          <a:p>
            <a:r>
              <a:rPr lang="en-US" sz="5400" dirty="0" smtClean="0"/>
              <a:t>Agenda</a:t>
            </a:r>
            <a:endParaRPr lang="en-US" sz="5400" dirty="0"/>
          </a:p>
        </p:txBody>
      </p:sp>
      <p:grpSp>
        <p:nvGrpSpPr>
          <p:cNvPr id="64" name="Group 98">
            <a:extLst>
              <a:ext uri="{FF2B5EF4-FFF2-40B4-BE49-F238E27FC236}">
                <a16:creationId xmlns:a16="http://schemas.microsoft.com/office/drawing/2014/main" id="{0E0C8FAE-B996-4C69-832A-E14BA6505DB0}"/>
              </a:ext>
            </a:extLst>
          </p:cNvPr>
          <p:cNvGrpSpPr/>
          <p:nvPr/>
        </p:nvGrpSpPr>
        <p:grpSpPr>
          <a:xfrm>
            <a:off x="1902242" y="5598233"/>
            <a:ext cx="4022798" cy="527953"/>
            <a:chOff x="990650" y="3939934"/>
            <a:chExt cx="2880320" cy="527953"/>
          </a:xfrm>
        </p:grpSpPr>
        <p:sp>
          <p:nvSpPr>
            <p:cNvPr id="65" name="TextBox 64">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Best practices &amp;</a:t>
              </a:r>
              <a:r>
                <a:rPr kumimoji="0" lang="en-US" altLang="ko-KR" sz="1400" b="1" i="0" u="none" strike="noStrike" kern="1200" cap="none" spc="0" normalizeH="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 pricing</a:t>
              </a:r>
              <a:endPar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endParaRPr>
            </a:p>
          </p:txBody>
        </p:sp>
        <p:sp>
          <p:nvSpPr>
            <p:cNvPr id="66" name="TextBox 65">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Best practices to comply with Microsoft guidelines.</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67" name="Group 97">
            <a:extLst>
              <a:ext uri="{FF2B5EF4-FFF2-40B4-BE49-F238E27FC236}">
                <a16:creationId xmlns:a16="http://schemas.microsoft.com/office/drawing/2014/main" id="{A548764C-4CFB-4F79-AE99-15FC70373FC1}"/>
              </a:ext>
            </a:extLst>
          </p:cNvPr>
          <p:cNvGrpSpPr/>
          <p:nvPr/>
        </p:nvGrpSpPr>
        <p:grpSpPr>
          <a:xfrm>
            <a:off x="1059000" y="5782842"/>
            <a:ext cx="763963" cy="595765"/>
            <a:chOff x="1150500" y="1998772"/>
            <a:chExt cx="632887" cy="493548"/>
          </a:xfrm>
        </p:grpSpPr>
        <p:sp>
          <p:nvSpPr>
            <p:cNvPr id="68"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69"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70" name="TextBox 69">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smtClean="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rPr>
                <a:t>09</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grpSp>
        <p:nvGrpSpPr>
          <p:cNvPr id="78" name="Group 98">
            <a:extLst>
              <a:ext uri="{FF2B5EF4-FFF2-40B4-BE49-F238E27FC236}">
                <a16:creationId xmlns:a16="http://schemas.microsoft.com/office/drawing/2014/main" id="{0E0C8FAE-B996-4C69-832A-E14BA6505DB0}"/>
              </a:ext>
            </a:extLst>
          </p:cNvPr>
          <p:cNvGrpSpPr/>
          <p:nvPr/>
        </p:nvGrpSpPr>
        <p:grpSpPr>
          <a:xfrm>
            <a:off x="7435497" y="5530669"/>
            <a:ext cx="4022798" cy="527953"/>
            <a:chOff x="990650" y="3939934"/>
            <a:chExt cx="2880320" cy="527953"/>
          </a:xfrm>
        </p:grpSpPr>
        <p:sp>
          <p:nvSpPr>
            <p:cNvPr id="79" name="TextBox 78">
              <a:extLst>
                <a:ext uri="{FF2B5EF4-FFF2-40B4-BE49-F238E27FC236}">
                  <a16:creationId xmlns:a16="http://schemas.microsoft.com/office/drawing/2014/main" id="{DB9AA41C-6589-44A6-A4A6-31D23E57AB5E}"/>
                </a:ext>
              </a:extLst>
            </p:cNvPr>
            <p:cNvSpPr txBox="1"/>
            <p:nvPr/>
          </p:nvSpPr>
          <p:spPr>
            <a:xfrm>
              <a:off x="990650" y="3939934"/>
              <a:ext cx="288032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smtClean="0">
                  <a:ln>
                    <a:noFill/>
                  </a:ln>
                  <a:solidFill>
                    <a:prstClr val="black"/>
                  </a:solidFill>
                  <a:effectLst/>
                  <a:uLnTx/>
                  <a:uFillTx/>
                  <a:latin typeface="Calibri" pitchFamily="34" charset="0"/>
                  <a:ea typeface="맑은 고딕" panose="020B0503020000020004" pitchFamily="34" charset="-127"/>
                  <a:cs typeface="Calibri" pitchFamily="34" charset="0"/>
                </a:rPr>
                <a:t>Pro’s and Con’s</a:t>
              </a:r>
            </a:p>
          </p:txBody>
        </p:sp>
        <p:sp>
          <p:nvSpPr>
            <p:cNvPr id="80" name="TextBox 79">
              <a:extLst>
                <a:ext uri="{FF2B5EF4-FFF2-40B4-BE49-F238E27FC236}">
                  <a16:creationId xmlns:a16="http://schemas.microsoft.com/office/drawing/2014/main" id="{E038423C-32D9-4CED-999F-E2BD53E954AE}"/>
                </a:ext>
              </a:extLst>
            </p:cNvPr>
            <p:cNvSpPr txBox="1"/>
            <p:nvPr/>
          </p:nvSpPr>
          <p:spPr>
            <a:xfrm>
              <a:off x="990650" y="4190888"/>
              <a:ext cx="288032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Pros and cons for using Azure</a:t>
              </a:r>
              <a:r>
                <a:rPr kumimoji="0" lang="en-US" altLang="ko-KR" sz="1200" b="0" i="0" u="none" strike="noStrike" kern="1200" cap="none" spc="0" normalizeH="0" noProof="0" dirty="0" smtClean="0">
                  <a:ln>
                    <a:noFill/>
                  </a:ln>
                  <a:solidFill>
                    <a:prstClr val="black">
                      <a:lumMod val="65000"/>
                      <a:lumOff val="35000"/>
                    </a:prstClr>
                  </a:solidFill>
                  <a:effectLst/>
                  <a:uLnTx/>
                  <a:uFillTx/>
                  <a:latin typeface="Calibri" panose="020F0502020204030204"/>
                  <a:ea typeface="맑은 고딕" panose="020B0503020000020004" pitchFamily="34" charset="-127"/>
                  <a:cs typeface="Arial" pitchFamily="34" charset="0"/>
                </a:rPr>
                <a:t> AD Application proxy.</a:t>
              </a:r>
              <a:endParaRPr kumimoji="0" lang="en-US" altLang="ko-KR" sz="1200" b="0" i="0" u="none" strike="noStrike" kern="1200" cap="none" spc="0" normalizeH="0" baseline="0" noProof="0" dirty="0">
                <a:ln>
                  <a:noFill/>
                </a:ln>
                <a:solidFill>
                  <a:prstClr val="black">
                    <a:lumMod val="65000"/>
                    <a:lumOff val="35000"/>
                  </a:prstClr>
                </a:solidFill>
                <a:effectLst/>
                <a:uLnTx/>
                <a:uFillTx/>
                <a:latin typeface="Calibri" panose="020F0502020204030204"/>
                <a:ea typeface="맑은 고딕" panose="020B0503020000020004" pitchFamily="34" charset="-127"/>
                <a:cs typeface="+mn-cs"/>
              </a:endParaRPr>
            </a:p>
          </p:txBody>
        </p:sp>
      </p:grpSp>
      <p:grpSp>
        <p:nvGrpSpPr>
          <p:cNvPr id="81" name="Group 97">
            <a:extLst>
              <a:ext uri="{FF2B5EF4-FFF2-40B4-BE49-F238E27FC236}">
                <a16:creationId xmlns:a16="http://schemas.microsoft.com/office/drawing/2014/main" id="{A548764C-4CFB-4F79-AE99-15FC70373FC1}"/>
              </a:ext>
            </a:extLst>
          </p:cNvPr>
          <p:cNvGrpSpPr/>
          <p:nvPr/>
        </p:nvGrpSpPr>
        <p:grpSpPr>
          <a:xfrm>
            <a:off x="6544320" y="5715278"/>
            <a:ext cx="763963" cy="595765"/>
            <a:chOff x="1150500" y="1998772"/>
            <a:chExt cx="632887" cy="493548"/>
          </a:xfrm>
        </p:grpSpPr>
        <p:sp>
          <p:nvSpPr>
            <p:cNvPr id="82" name="Rounded Rectangle 101">
              <a:extLst>
                <a:ext uri="{FF2B5EF4-FFF2-40B4-BE49-F238E27FC236}">
                  <a16:creationId xmlns:a16="http://schemas.microsoft.com/office/drawing/2014/main" id="{71D31F9E-7F5C-4ADA-B88C-446845EADB8F}"/>
                </a:ext>
              </a:extLst>
            </p:cNvPr>
            <p:cNvSpPr/>
            <p:nvPr/>
          </p:nvSpPr>
          <p:spPr>
            <a:xfrm rot="2700000">
              <a:off x="1289843" y="1998771"/>
              <a:ext cx="493544" cy="493545"/>
            </a:xfrm>
            <a:prstGeom prst="roundRect">
              <a:avLst>
                <a:gd name="adj" fmla="val 9009"/>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Calibri" panose="020F0502020204030204"/>
                <a:ea typeface="맑은 고딕" panose="020B0503020000020004" pitchFamily="34" charset="-127"/>
                <a:cs typeface="+mn-cs"/>
              </a:endParaRPr>
            </a:p>
          </p:txBody>
        </p:sp>
        <p:sp>
          <p:nvSpPr>
            <p:cNvPr id="83" name="Rounded Rectangle 102">
              <a:extLst>
                <a:ext uri="{FF2B5EF4-FFF2-40B4-BE49-F238E27FC236}">
                  <a16:creationId xmlns:a16="http://schemas.microsoft.com/office/drawing/2014/main" id="{7EE316EF-3BF9-45CA-AD6E-F27E8F1D5950}"/>
                </a:ext>
              </a:extLst>
            </p:cNvPr>
            <p:cNvSpPr/>
            <p:nvPr/>
          </p:nvSpPr>
          <p:spPr>
            <a:xfrm rot="2700000">
              <a:off x="1150500" y="1998776"/>
              <a:ext cx="493544" cy="493544"/>
            </a:xfrm>
            <a:prstGeom prst="roundRect">
              <a:avLst>
                <a:gd name="adj" fmla="val 9009"/>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34" charset="-127"/>
                <a:cs typeface="+mn-cs"/>
              </a:endParaRPr>
            </a:p>
          </p:txBody>
        </p:sp>
        <p:sp>
          <p:nvSpPr>
            <p:cNvPr id="84" name="TextBox 83">
              <a:extLst>
                <a:ext uri="{FF2B5EF4-FFF2-40B4-BE49-F238E27FC236}">
                  <a16:creationId xmlns:a16="http://schemas.microsoft.com/office/drawing/2014/main" id="{DF236496-5D92-4698-8DBC-FF94E1EFBB28}"/>
                </a:ext>
              </a:extLst>
            </p:cNvPr>
            <p:cNvSpPr txBox="1"/>
            <p:nvPr/>
          </p:nvSpPr>
          <p:spPr>
            <a:xfrm>
              <a:off x="1207320" y="2076270"/>
              <a:ext cx="374060" cy="33146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b="1" dirty="0" smtClean="0">
                  <a:solidFill>
                    <a:prstClr val="black">
                      <a:lumMod val="65000"/>
                      <a:lumOff val="35000"/>
                    </a:prstClr>
                  </a:solidFill>
                  <a:latin typeface="Calibri" pitchFamily="34" charset="0"/>
                  <a:ea typeface="맑은 고딕" panose="020B0503020000020004" pitchFamily="34" charset="-127"/>
                  <a:cs typeface="Calibri" pitchFamily="34" charset="0"/>
                </a:rPr>
                <a:t>10</a:t>
              </a:r>
              <a:endParaRPr kumimoji="0" lang="ko-KR" altLang="en-US" sz="2000" b="1" i="0" u="none" strike="noStrike" kern="1200" cap="none" spc="0" normalizeH="0" baseline="0" noProof="0" dirty="0">
                <a:ln>
                  <a:noFill/>
                </a:ln>
                <a:solidFill>
                  <a:prstClr val="black">
                    <a:lumMod val="65000"/>
                    <a:lumOff val="35000"/>
                  </a:prstClr>
                </a:solidFill>
                <a:effectLst/>
                <a:uLnTx/>
                <a:uFillTx/>
                <a:latin typeface="Calibri" pitchFamily="34" charset="0"/>
                <a:ea typeface="맑은 고딕" panose="020B0503020000020004" pitchFamily="34" charset="-127"/>
                <a:cs typeface="Calibri" pitchFamily="34" charset="0"/>
              </a:endParaRPr>
            </a:p>
          </p:txBody>
        </p:sp>
      </p:grpSp>
    </p:spTree>
    <p:extLst>
      <p:ext uri="{BB962C8B-B14F-4D97-AF65-F5344CB8AC3E}">
        <p14:creationId xmlns:p14="http://schemas.microsoft.com/office/powerpoint/2010/main" val="1403096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575911333"/>
              </p:ext>
            </p:extLst>
          </p:nvPr>
        </p:nvGraphicFramePr>
        <p:xfrm>
          <a:off x="542835" y="641288"/>
          <a:ext cx="10808788" cy="49626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59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60484" y="505024"/>
            <a:ext cx="2972060" cy="361551"/>
            <a:chOff x="142216" y="321846"/>
            <a:chExt cx="2972060" cy="361551"/>
          </a:xfrm>
          <a:solidFill>
            <a:schemeClr val="accent6">
              <a:lumMod val="75000"/>
            </a:schemeClr>
          </a:solidFill>
        </p:grpSpPr>
        <p:sp>
          <p:nvSpPr>
            <p:cNvPr id="4" name="Rounded Rectangle 3"/>
            <p:cNvSpPr/>
            <p:nvPr/>
          </p:nvSpPr>
          <p:spPr>
            <a:xfrm>
              <a:off x="142216" y="321846"/>
              <a:ext cx="2972060" cy="361551"/>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 name="Rounded Rectangle 4"/>
            <p:cNvSpPr txBox="1"/>
            <p:nvPr/>
          </p:nvSpPr>
          <p:spPr>
            <a:xfrm>
              <a:off x="159865" y="339495"/>
              <a:ext cx="2936762" cy="32625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85983" tIns="0" rIns="285983" bIns="0" numCol="1" spcCol="1270" anchor="ctr" anchorCtr="0">
              <a:noAutofit/>
            </a:bodyPr>
            <a:lstStyle/>
            <a:p>
              <a:pPr lvl="0" algn="l" defTabSz="800100" rtl="0">
                <a:lnSpc>
                  <a:spcPct val="90000"/>
                </a:lnSpc>
                <a:spcBef>
                  <a:spcPct val="0"/>
                </a:spcBef>
                <a:spcAft>
                  <a:spcPct val="35000"/>
                </a:spcAft>
              </a:pPr>
              <a:r>
                <a:rPr lang="en-US" sz="1800" kern="1200" dirty="0" smtClean="0"/>
                <a:t>Due </a:t>
              </a:r>
              <a:r>
                <a:rPr lang="en-US" sz="1800" kern="1200" dirty="0" smtClean="0">
                  <a:solidFill>
                    <a:schemeClr val="lt1"/>
                  </a:solidFill>
                  <a:latin typeface="+mn-lt"/>
                  <a:ea typeface="+mn-ea"/>
                  <a:cs typeface="+mn-cs"/>
                </a:rPr>
                <a:t>Diligence</a:t>
              </a:r>
              <a:endParaRPr lang="en-US" sz="1800" kern="1200" dirty="0">
                <a:solidFill>
                  <a:schemeClr val="lt1"/>
                </a:solidFill>
                <a:latin typeface="+mn-lt"/>
                <a:ea typeface="+mn-ea"/>
                <a:cs typeface="+mn-cs"/>
              </a:endParaRPr>
            </a:p>
          </p:txBody>
        </p:sp>
      </p:grpSp>
      <p:sp>
        <p:nvSpPr>
          <p:cNvPr id="7" name="TextBox 6"/>
          <p:cNvSpPr txBox="1"/>
          <p:nvPr/>
        </p:nvSpPr>
        <p:spPr>
          <a:xfrm>
            <a:off x="529771" y="948224"/>
            <a:ext cx="11172305" cy="2492990"/>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lvl="0"/>
            <a:r>
              <a:rPr lang="en-US" sz="1200" dirty="0" smtClean="0"/>
              <a:t>On analyzing the customer environment we found the following information:</a:t>
            </a:r>
          </a:p>
          <a:p>
            <a:pPr lvl="0"/>
            <a:endParaRPr lang="en-US" sz="1200" dirty="0"/>
          </a:p>
          <a:p>
            <a:pPr marL="171450" indent="-171450">
              <a:buFont typeface="Arial" panose="020B0604020202020204" pitchFamily="34" charset="0"/>
              <a:buChar char="•"/>
            </a:pPr>
            <a:r>
              <a:rPr lang="en-US" sz="1200" dirty="0" smtClean="0"/>
              <a:t>Organization is having a </a:t>
            </a:r>
            <a:r>
              <a:rPr lang="en-US" sz="1200" b="1" dirty="0" smtClean="0"/>
              <a:t>single forest &amp; single domain</a:t>
            </a:r>
            <a:r>
              <a:rPr lang="en-US" sz="1200" dirty="0" smtClean="0"/>
              <a:t> environment </a:t>
            </a:r>
            <a:r>
              <a:rPr lang="en-US" sz="1200" b="1" dirty="0" smtClean="0"/>
              <a:t>ABC.org</a:t>
            </a:r>
            <a:r>
              <a:rPr lang="en-US" sz="1200" dirty="0" smtClean="0"/>
              <a:t>. </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Applications are spread across 3 different geographical locations </a:t>
            </a:r>
            <a:r>
              <a:rPr lang="en-US" sz="1200" b="1" dirty="0" smtClean="0"/>
              <a:t>APAC</a:t>
            </a:r>
            <a:r>
              <a:rPr lang="en-US" sz="1200" dirty="0" smtClean="0"/>
              <a:t>, </a:t>
            </a:r>
            <a:r>
              <a:rPr lang="en-US" sz="1200" b="1" dirty="0" smtClean="0"/>
              <a:t>Europe and US</a:t>
            </a:r>
            <a:r>
              <a:rPr lang="en-US" sz="1200" dirty="0" smtClean="0"/>
              <a:t>.</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All the applications are using </a:t>
            </a:r>
            <a:r>
              <a:rPr lang="en-US" sz="1200" b="1" dirty="0" smtClean="0"/>
              <a:t>Windows Internal Authentication(WIA)</a:t>
            </a:r>
            <a:r>
              <a:rPr lang="en-US" sz="1200" dirty="0" smtClean="0"/>
              <a:t> for authentication purpose. </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Organization is already using </a:t>
            </a:r>
            <a:r>
              <a:rPr lang="en-US" sz="1200" b="1" dirty="0" smtClean="0"/>
              <a:t>Azure AD Basic edition</a:t>
            </a:r>
            <a:r>
              <a:rPr lang="en-US" sz="1200" dirty="0" smtClean="0"/>
              <a:t>. Users are synced from on premises using </a:t>
            </a:r>
            <a:r>
              <a:rPr lang="en-US" sz="1200" b="1" dirty="0" smtClean="0"/>
              <a:t>pass-through authentication</a:t>
            </a:r>
            <a:r>
              <a:rPr lang="en-US" sz="1200" dirty="0" smtClean="0"/>
              <a:t>.</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Since they are using PTA they already have Azure verified domain.</a:t>
            </a:r>
          </a:p>
          <a:p>
            <a:pPr marL="171450" indent="-171450">
              <a:buFont typeface="Arial" panose="020B0604020202020204" pitchFamily="34" charset="0"/>
              <a:buChar char="•"/>
            </a:pPr>
            <a:endParaRPr lang="en-US" sz="1200" dirty="0" smtClean="0"/>
          </a:p>
          <a:p>
            <a:pPr marL="171450" indent="-171450">
              <a:buFont typeface="Arial" panose="020B0604020202020204" pitchFamily="34" charset="0"/>
              <a:buChar char="•"/>
            </a:pPr>
            <a:r>
              <a:rPr lang="en-US" sz="1200" dirty="0" smtClean="0"/>
              <a:t>At present the users are using </a:t>
            </a:r>
            <a:r>
              <a:rPr lang="en-US" sz="1200" b="1" dirty="0" smtClean="0"/>
              <a:t>VPN</a:t>
            </a:r>
            <a:r>
              <a:rPr lang="en-US" sz="1200" dirty="0" smtClean="0"/>
              <a:t> to access these application from outside corporate network.</a:t>
            </a:r>
            <a:endParaRPr lang="en-US" sz="1200" dirty="0"/>
          </a:p>
        </p:txBody>
      </p:sp>
    </p:spTree>
    <p:extLst>
      <p:ext uri="{BB962C8B-B14F-4D97-AF65-F5344CB8AC3E}">
        <p14:creationId xmlns:p14="http://schemas.microsoft.com/office/powerpoint/2010/main" val="2219802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84173575"/>
              </p:ext>
            </p:extLst>
          </p:nvPr>
        </p:nvGraphicFramePr>
        <p:xfrm>
          <a:off x="568959" y="419222"/>
          <a:ext cx="11148424" cy="5537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340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672537417"/>
              </p:ext>
            </p:extLst>
          </p:nvPr>
        </p:nvGraphicFramePr>
        <p:xfrm>
          <a:off x="529771" y="496058"/>
          <a:ext cx="532845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p14="http://schemas.microsoft.com/office/powerpoint/2010/main" val="3242895308"/>
              </p:ext>
            </p:extLst>
          </p:nvPr>
        </p:nvGraphicFramePr>
        <p:xfrm>
          <a:off x="529771" y="1045027"/>
          <a:ext cx="11226800" cy="512064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719963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23329190"/>
              </p:ext>
            </p:extLst>
          </p:nvPr>
        </p:nvGraphicFramePr>
        <p:xfrm>
          <a:off x="548640" y="744171"/>
          <a:ext cx="532845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3">
            <a:extLst>
              <a:ext uri="{FF2B5EF4-FFF2-40B4-BE49-F238E27FC236}">
                <a16:creationId xmlns:a16="http://schemas.microsoft.com/office/drawing/2014/main" id="{B57284EA-CC31-4501-9D4E-EDE6E8D42333}"/>
              </a:ext>
            </a:extLst>
          </p:cNvPr>
          <p:cNvSpPr txBox="1">
            <a:spLocks/>
          </p:cNvSpPr>
          <p:nvPr/>
        </p:nvSpPr>
        <p:spPr>
          <a:xfrm>
            <a:off x="839788" y="1292470"/>
            <a:ext cx="4198204" cy="3749794"/>
          </a:xfrm>
          <a:prstGeom prst="rect">
            <a:avLst/>
          </a:prstGeom>
        </p:spPr>
        <p:txBody>
          <a:bodyP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US" sz="1300" dirty="0">
                <a:solidFill>
                  <a:schemeClr val="dk1"/>
                </a:solidFill>
              </a:rPr>
              <a:t>The user accesses the application through the Application Proxy service and is directed to the </a:t>
            </a:r>
            <a:r>
              <a:rPr lang="en-US" sz="1300" b="1" dirty="0">
                <a:solidFill>
                  <a:schemeClr val="dk1"/>
                </a:solidFill>
              </a:rPr>
              <a:t>Azure AD</a:t>
            </a:r>
            <a:r>
              <a:rPr lang="en-US" sz="1300" dirty="0">
                <a:solidFill>
                  <a:schemeClr val="dk1"/>
                </a:solidFill>
              </a:rPr>
              <a:t> sign-in page to authenticate.</a:t>
            </a:r>
          </a:p>
          <a:p>
            <a:pPr marL="285750" indent="-285750"/>
            <a:r>
              <a:rPr lang="en-US" sz="1300" dirty="0">
                <a:solidFill>
                  <a:schemeClr val="dk1"/>
                </a:solidFill>
              </a:rPr>
              <a:t>After a successful sign-in, a </a:t>
            </a:r>
            <a:r>
              <a:rPr lang="en-US" sz="1300" b="1" dirty="0">
                <a:solidFill>
                  <a:schemeClr val="dk1"/>
                </a:solidFill>
              </a:rPr>
              <a:t>token</a:t>
            </a:r>
            <a:r>
              <a:rPr lang="en-US" sz="1300" dirty="0">
                <a:solidFill>
                  <a:schemeClr val="dk1"/>
                </a:solidFill>
              </a:rPr>
              <a:t> is generated and sent to the client device.</a:t>
            </a:r>
          </a:p>
          <a:p>
            <a:pPr marL="285750" indent="-285750"/>
            <a:r>
              <a:rPr lang="en-US" sz="1300" dirty="0">
                <a:solidFill>
                  <a:schemeClr val="dk1"/>
                </a:solidFill>
              </a:rPr>
              <a:t>The client sends the token to the Application Proxy service, which retrieves the user principal name </a:t>
            </a:r>
            <a:r>
              <a:rPr lang="en-US" sz="1300" b="1" dirty="0">
                <a:solidFill>
                  <a:schemeClr val="dk1"/>
                </a:solidFill>
              </a:rPr>
              <a:t>(UPN)</a:t>
            </a:r>
            <a:r>
              <a:rPr lang="en-US" sz="1300" dirty="0">
                <a:solidFill>
                  <a:schemeClr val="dk1"/>
                </a:solidFill>
              </a:rPr>
              <a:t> and </a:t>
            </a:r>
            <a:r>
              <a:rPr lang="en-US" sz="1300" dirty="0" smtClean="0">
                <a:solidFill>
                  <a:schemeClr val="dk1"/>
                </a:solidFill>
              </a:rPr>
              <a:t>service </a:t>
            </a:r>
            <a:r>
              <a:rPr lang="en-US" sz="1300" dirty="0">
                <a:solidFill>
                  <a:schemeClr val="dk1"/>
                </a:solidFill>
              </a:rPr>
              <a:t>principal name </a:t>
            </a:r>
            <a:r>
              <a:rPr lang="en-US" sz="1300" b="1" dirty="0">
                <a:solidFill>
                  <a:schemeClr val="dk1"/>
                </a:solidFill>
              </a:rPr>
              <a:t>(SPN)</a:t>
            </a:r>
            <a:r>
              <a:rPr lang="en-US" sz="1300" dirty="0">
                <a:solidFill>
                  <a:schemeClr val="dk1"/>
                </a:solidFill>
              </a:rPr>
              <a:t> from the token, then directs the request to the Application Proxy connector.</a:t>
            </a:r>
          </a:p>
          <a:p>
            <a:pPr marL="285750" indent="-285750"/>
            <a:r>
              <a:rPr lang="en-US" sz="1300" dirty="0">
                <a:solidFill>
                  <a:schemeClr val="dk1"/>
                </a:solidFill>
              </a:rPr>
              <a:t>If you have configured single sign-on, the connector performs any additional authentication required on behalf of the user.</a:t>
            </a:r>
          </a:p>
          <a:p>
            <a:pPr marL="285750" indent="-285750"/>
            <a:r>
              <a:rPr lang="en-US" sz="1300" dirty="0">
                <a:solidFill>
                  <a:schemeClr val="dk1"/>
                </a:solidFill>
              </a:rPr>
              <a:t>The connector sends the request to the on-premises application.</a:t>
            </a:r>
          </a:p>
          <a:p>
            <a:pPr marL="285750" indent="-285750"/>
            <a:r>
              <a:rPr lang="en-US" sz="1300" dirty="0">
                <a:solidFill>
                  <a:schemeClr val="dk1"/>
                </a:solidFill>
              </a:rPr>
              <a:t>The response is sent through Application Proxy service and connector to the user.</a:t>
            </a:r>
          </a:p>
          <a:p>
            <a:endParaRPr lang="en-US" dirty="0"/>
          </a:p>
        </p:txBody>
      </p:sp>
      <p:pic>
        <p:nvPicPr>
          <p:cNvPr id="7" name="Content Placeholder 2">
            <a:extLst>
              <a:ext uri="{FF2B5EF4-FFF2-40B4-BE49-F238E27FC236}">
                <a16:creationId xmlns:a16="http://schemas.microsoft.com/office/drawing/2014/main" id="{EA208251-E60F-4BF2-851D-2662827646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35439" y="3052915"/>
            <a:ext cx="6695220" cy="23812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p:cNvPicPr>
            <a:picLocks noChangeAspect="1"/>
          </p:cNvPicPr>
          <p:nvPr/>
        </p:nvPicPr>
        <p:blipFill>
          <a:blip r:embed="rId8"/>
          <a:stretch>
            <a:fillRect/>
          </a:stretch>
        </p:blipFill>
        <p:spPr>
          <a:xfrm>
            <a:off x="5430274" y="1240246"/>
            <a:ext cx="6305550" cy="1685925"/>
          </a:xfrm>
          <a:prstGeom prst="rect">
            <a:avLst/>
          </a:prstGeom>
        </p:spPr>
      </p:pic>
    </p:spTree>
    <p:extLst>
      <p:ext uri="{BB962C8B-B14F-4D97-AF65-F5344CB8AC3E}">
        <p14:creationId xmlns:p14="http://schemas.microsoft.com/office/powerpoint/2010/main" val="3839516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881513720"/>
              </p:ext>
            </p:extLst>
          </p:nvPr>
        </p:nvGraphicFramePr>
        <p:xfrm>
          <a:off x="654592" y="810009"/>
          <a:ext cx="11141167" cy="54472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0" name="Group 9"/>
          <p:cNvGrpSpPr/>
          <p:nvPr/>
        </p:nvGrpSpPr>
        <p:grpSpPr>
          <a:xfrm>
            <a:off x="654593" y="450235"/>
            <a:ext cx="5328457" cy="359774"/>
            <a:chOff x="0" y="9557"/>
            <a:chExt cx="5328457" cy="359774"/>
          </a:xfrm>
          <a:solidFill>
            <a:schemeClr val="accent4">
              <a:lumMod val="75000"/>
            </a:schemeClr>
          </a:solidFill>
        </p:grpSpPr>
        <p:sp>
          <p:nvSpPr>
            <p:cNvPr id="11" name="Rounded Rectangle 10"/>
            <p:cNvSpPr/>
            <p:nvPr/>
          </p:nvSpPr>
          <p:spPr>
            <a:xfrm>
              <a:off x="0" y="9557"/>
              <a:ext cx="5328457" cy="359774"/>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p:cNvSpPr txBox="1"/>
            <p:nvPr/>
          </p:nvSpPr>
          <p:spPr>
            <a:xfrm>
              <a:off x="17563" y="27120"/>
              <a:ext cx="5293331" cy="32464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Prerequisites</a:t>
              </a:r>
              <a:endParaRPr lang="en-US" sz="1500" kern="1200" dirty="0"/>
            </a:p>
          </p:txBody>
        </p:sp>
      </p:grpSp>
    </p:spTree>
    <p:extLst>
      <p:ext uri="{BB962C8B-B14F-4D97-AF65-F5344CB8AC3E}">
        <p14:creationId xmlns:p14="http://schemas.microsoft.com/office/powerpoint/2010/main" val="506843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836432119"/>
              </p:ext>
            </p:extLst>
          </p:nvPr>
        </p:nvGraphicFramePr>
        <p:xfrm>
          <a:off x="438332" y="1205100"/>
          <a:ext cx="11474994" cy="28574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1185239929"/>
              </p:ext>
            </p:extLst>
          </p:nvPr>
        </p:nvGraphicFramePr>
        <p:xfrm>
          <a:off x="438331" y="401376"/>
          <a:ext cx="5328458"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Rounded Rectangle 4"/>
          <p:cNvSpPr txBox="1"/>
          <p:nvPr/>
        </p:nvSpPr>
        <p:spPr>
          <a:xfrm>
            <a:off x="4232023" y="880452"/>
            <a:ext cx="4675012" cy="324648"/>
          </a:xfrm>
          <a:prstGeom prst="rect">
            <a:avLst/>
          </a:prstGeom>
          <a:solidFill>
            <a:schemeClr val="tx1">
              <a:lumMod val="50000"/>
              <a:lumOff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dirty="0" smtClean="0"/>
              <a:t>High Level Steps</a:t>
            </a:r>
            <a:endParaRPr lang="en-US" sz="1500" kern="1200" dirty="0"/>
          </a:p>
        </p:txBody>
      </p:sp>
      <p:sp>
        <p:nvSpPr>
          <p:cNvPr id="7" name="Rounded Rectangle 4"/>
          <p:cNvSpPr txBox="1"/>
          <p:nvPr/>
        </p:nvSpPr>
        <p:spPr>
          <a:xfrm>
            <a:off x="4232023" y="3642803"/>
            <a:ext cx="4675012" cy="324648"/>
          </a:xfrm>
          <a:prstGeom prst="rect">
            <a:avLst/>
          </a:prstGeom>
          <a:solidFill>
            <a:schemeClr val="tx1">
              <a:lumMod val="50000"/>
              <a:lumOff val="50000"/>
            </a:schemeClr>
          </a:solid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dirty="0" smtClean="0"/>
              <a:t>Detailed Technical Steps</a:t>
            </a:r>
            <a:endParaRPr lang="en-US" sz="1500" kern="1200" dirty="0"/>
          </a:p>
        </p:txBody>
      </p:sp>
      <p:graphicFrame>
        <p:nvGraphicFramePr>
          <p:cNvPr id="2" name="Object 1"/>
          <p:cNvGraphicFramePr>
            <a:graphicFrameLocks noChangeAspect="1"/>
          </p:cNvGraphicFramePr>
          <p:nvPr>
            <p:extLst>
              <p:ext uri="{D42A27DB-BD31-4B8C-83A1-F6EECF244321}">
                <p14:modId xmlns:p14="http://schemas.microsoft.com/office/powerpoint/2010/main" val="2104474056"/>
              </p:ext>
            </p:extLst>
          </p:nvPr>
        </p:nvGraphicFramePr>
        <p:xfrm>
          <a:off x="5594895" y="4062550"/>
          <a:ext cx="1975394" cy="1371600"/>
        </p:xfrm>
        <a:graphic>
          <a:graphicData uri="http://schemas.openxmlformats.org/presentationml/2006/ole">
            <mc:AlternateContent xmlns:mc="http://schemas.openxmlformats.org/markup-compatibility/2006">
              <mc:Choice xmlns:v="urn:schemas-microsoft-com:vml" Requires="v">
                <p:oleObj spid="_x0000_s1106" name="Document" showAsIcon="1" r:id="rId13" imgW="914400" imgH="771480" progId="Word.Document.12">
                  <p:embed/>
                </p:oleObj>
              </mc:Choice>
              <mc:Fallback>
                <p:oleObj name="Document" showAsIcon="1" r:id="rId13" imgW="914400" imgH="771480" progId="Word.Document.12">
                  <p:embed/>
                  <p:pic>
                    <p:nvPicPr>
                      <p:cNvPr id="0" name=""/>
                      <p:cNvPicPr/>
                      <p:nvPr/>
                    </p:nvPicPr>
                    <p:blipFill>
                      <a:blip r:embed="rId14"/>
                      <a:stretch>
                        <a:fillRect/>
                      </a:stretch>
                    </p:blipFill>
                    <p:spPr>
                      <a:xfrm>
                        <a:off x="5594895" y="4062550"/>
                        <a:ext cx="1975394" cy="1371600"/>
                      </a:xfrm>
                      <a:prstGeom prst="rect">
                        <a:avLst/>
                      </a:prstGeom>
                    </p:spPr>
                  </p:pic>
                </p:oleObj>
              </mc:Fallback>
            </mc:AlternateContent>
          </a:graphicData>
        </a:graphic>
      </p:graphicFrame>
    </p:spTree>
    <p:extLst>
      <p:ext uri="{BB962C8B-B14F-4D97-AF65-F5344CB8AC3E}">
        <p14:creationId xmlns:p14="http://schemas.microsoft.com/office/powerpoint/2010/main" val="2996175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AF986C782C49F04B8C37B2E2BC1F297A" ma:contentTypeVersion="15" ma:contentTypeDescription="Create a new document." ma:contentTypeScope="" ma:versionID="9840df715c4bf22cc375c17978bd9fb6">
  <xsd:schema xmlns:xsd="http://www.w3.org/2001/XMLSchema" xmlns:xs="http://www.w3.org/2001/XMLSchema" xmlns:p="http://schemas.microsoft.com/office/2006/metadata/properties" xmlns:ns2="2d86baa0-54c4-49df-bef9-75ac650c9231" xmlns:ns3="e475e084-c086-4ec8-87ff-bc30e7db572f" xmlns:ns4="3c35e321-f73a-4dae-ae38-a0459de24735" targetNamespace="http://schemas.microsoft.com/office/2006/metadata/properties" ma:root="true" ma:fieldsID="990ac2c84552d5e1a8c749a8654bab97" ns2:_="" ns3:_="" ns4:_="">
    <xsd:import namespace="2d86baa0-54c4-49df-bef9-75ac650c9231"/>
    <xsd:import namespace="e475e084-c086-4ec8-87ff-bc30e7db572f"/>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86baa0-54c4-49df-bef9-75ac650c92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75e084-c086-4ec8-87ff-bc30e7db572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e2068ccc-2a30-45f6-b035-14262b87acfc}" ma:internalName="TaxCatchAll" ma:showField="CatchAllData" ma:web="e475e084-c086-4ec8-87ff-bc30e7db57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2d86baa0-54c4-49df-bef9-75ac650c9231">
      <Terms xmlns="http://schemas.microsoft.com/office/infopath/2007/PartnerControls"/>
    </lcf76f155ced4ddcb4097134ff3c332f>
    <TaxCatchAll xmlns="3c35e321-f73a-4dae-ae38-a0459de24735" xsi:nil="true"/>
  </documentManagement>
</p:properties>
</file>

<file path=customXml/itemProps1.xml><?xml version="1.0" encoding="utf-8"?>
<ds:datastoreItem xmlns:ds="http://schemas.openxmlformats.org/officeDocument/2006/customXml" ds:itemID="{AFC3737D-97DA-4AAF-9BF5-4EF71C87D548}"/>
</file>

<file path=customXml/itemProps2.xml><?xml version="1.0" encoding="utf-8"?>
<ds:datastoreItem xmlns:ds="http://schemas.openxmlformats.org/officeDocument/2006/customXml" ds:itemID="{A1744CBA-5287-48EC-B956-1E2937E4E75F}"/>
</file>

<file path=customXml/itemProps3.xml><?xml version="1.0" encoding="utf-8"?>
<ds:datastoreItem xmlns:ds="http://schemas.openxmlformats.org/officeDocument/2006/customXml" ds:itemID="{1E35315C-E8EB-4315-A4DC-447E23328D48}"/>
</file>

<file path=customXml/itemProps4.xml><?xml version="1.0" encoding="utf-8"?>
<ds:datastoreItem xmlns:ds="http://schemas.openxmlformats.org/officeDocument/2006/customXml" ds:itemID="{716CBD37-300C-4957-909C-56399A934A14}"/>
</file>

<file path=docProps/app.xml><?xml version="1.0" encoding="utf-8"?>
<Properties xmlns="http://schemas.openxmlformats.org/officeDocument/2006/extended-properties" xmlns:vt="http://schemas.openxmlformats.org/officeDocument/2006/docPropsVTypes">
  <TotalTime>35251</TotalTime>
  <Words>2319</Words>
  <Application>Microsoft Office PowerPoint</Application>
  <PresentationFormat>Widescreen</PresentationFormat>
  <Paragraphs>282</Paragraphs>
  <Slides>18</Slides>
  <Notes>0</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8" baseType="lpstr">
      <vt:lpstr>맑은 고딕</vt:lpstr>
      <vt:lpstr>Arial</vt:lpstr>
      <vt:lpstr>Calibri</vt:lpstr>
      <vt:lpstr>Calibri Light</vt:lpstr>
      <vt:lpstr>Candara</vt:lpstr>
      <vt:lpstr>Segoe UI</vt:lpstr>
      <vt:lpstr>Office Theme</vt:lpstr>
      <vt:lpstr>1_Office Theme</vt:lpstr>
      <vt:lpstr>2_Office Theme</vt:lpstr>
      <vt:lpstr>Document</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Bose, Debabrata (Cognizant)</dc:creator>
  <cp:lastModifiedBy>Kumar, Saurav (Cognizant)</cp:lastModifiedBy>
  <cp:revision>568</cp:revision>
  <dcterms:created xsi:type="dcterms:W3CDTF">2018-07-02T11:11:45Z</dcterms:created>
  <dcterms:modified xsi:type="dcterms:W3CDTF">2018-08-13T08:54:21Z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c386afd7-b0cd-41ac-8494-679d47a068cf</vt:lpwstr>
  </property>
  <property fmtid="{D5CDD505-2E9C-101B-9397-08002B2CF9AE}" pid="3" name="ContentTypeId">
    <vt:lpwstr>0x010100AF986C782C49F04B8C37B2E2BC1F297A</vt:lpwstr>
  </property>
</Properties>
</file>