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4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66691"/>
            <a:ext cx="12192000" cy="8913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80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9334" y="-17441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pic>
        <p:nvPicPr>
          <p:cNvPr id="10" name="Picture 9" descr="Cognizant_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35" y="449761"/>
            <a:ext cx="3010872" cy="9127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22882" y="6202135"/>
            <a:ext cx="1869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Arial"/>
                <a:cs typeface="Arial"/>
              </a:rPr>
              <a:t>© </a:t>
            </a:r>
            <a:r>
              <a:rPr lang="en-US" sz="1200" dirty="0" smtClean="0">
                <a:solidFill>
                  <a:schemeClr val="tx2"/>
                </a:solidFill>
                <a:latin typeface="Arial"/>
                <a:cs typeface="Arial"/>
              </a:rPr>
              <a:t>2018 </a:t>
            </a:r>
            <a:r>
              <a:rPr lang="en-US" sz="1200" dirty="0">
                <a:solidFill>
                  <a:schemeClr val="tx2"/>
                </a:solidFill>
                <a:latin typeface="Arial"/>
                <a:cs typeface="Arial"/>
              </a:rPr>
              <a:t>Cognizant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370667"/>
            <a:ext cx="12192000" cy="2646612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2400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58801" y="2370669"/>
            <a:ext cx="11046177" cy="5723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1" y="2960177"/>
            <a:ext cx="11046177" cy="143629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4267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PRESENTATION TITLE GOES HERE. USE THIS SLIDE FOR 2 LINE TITLES.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58801" y="4401809"/>
            <a:ext cx="11046177" cy="5947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Speaker Name / Title</a:t>
            </a:r>
          </a:p>
        </p:txBody>
      </p:sp>
    </p:spTree>
    <p:extLst>
      <p:ext uri="{BB962C8B-B14F-4D97-AF65-F5344CB8AC3E}">
        <p14:creationId xmlns:p14="http://schemas.microsoft.com/office/powerpoint/2010/main" val="316865549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862" y="6313226"/>
            <a:ext cx="718927" cy="501028"/>
          </a:xfrm>
        </p:spPr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17" y="330261"/>
            <a:ext cx="11286649" cy="607259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44289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44289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544289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4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44289" y="2256353"/>
            <a:ext cx="11151809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532998" y="3898885"/>
            <a:ext cx="11151809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8528" y="2633404"/>
            <a:ext cx="11111605" cy="6277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rgbClr val="141414"/>
                </a:solidFill>
                <a:latin typeface="Calibri" pitchFamily="34" charset="0"/>
              </a:defRPr>
            </a:lvl1pPr>
            <a:lvl2pPr marL="609585" indent="0">
              <a:buNone/>
              <a:defRPr>
                <a:solidFill>
                  <a:schemeClr val="tx2"/>
                </a:solidFill>
              </a:defRPr>
            </a:lvl2pPr>
            <a:lvl3pPr marL="1219170" indent="0">
              <a:buNone/>
              <a:defRPr>
                <a:solidFill>
                  <a:schemeClr val="tx2"/>
                </a:solidFill>
              </a:defRPr>
            </a:lvl3pPr>
            <a:lvl4pPr marL="1828754" indent="0">
              <a:buNone/>
              <a:defRPr>
                <a:solidFill>
                  <a:schemeClr val="tx2"/>
                </a:solidFill>
              </a:defRPr>
            </a:lvl4pPr>
            <a:lvl5pPr marL="243833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</p:spTree>
    <p:extLst>
      <p:ext uri="{BB962C8B-B14F-4D97-AF65-F5344CB8AC3E}">
        <p14:creationId xmlns:p14="http://schemas.microsoft.com/office/powerpoint/2010/main" val="414985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308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20" y="330261"/>
            <a:ext cx="11286649" cy="607259"/>
          </a:xfrm>
        </p:spPr>
        <p:txBody>
          <a:bodyPr>
            <a:no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9812" y="1325973"/>
            <a:ext cx="11281123" cy="43740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 baseline="0">
                <a:solidFill>
                  <a:srgbClr val="141414"/>
                </a:solidFill>
              </a:defRPr>
            </a:lvl1pPr>
            <a:lvl2pPr marL="304784" indent="-302668">
              <a:buClr>
                <a:schemeClr val="accent2"/>
              </a:buClr>
              <a:buFont typeface="Arial"/>
              <a:buChar char="•"/>
              <a:defRPr sz="2667" baseline="0">
                <a:solidFill>
                  <a:srgbClr val="141414"/>
                </a:solidFill>
              </a:defRPr>
            </a:lvl2pPr>
            <a:lvl3pPr marL="383098" indent="-222240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2400" baseline="0">
                <a:solidFill>
                  <a:srgbClr val="141414"/>
                </a:solidFill>
              </a:defRPr>
            </a:lvl3pPr>
            <a:lvl4pPr marL="524907" indent="-234939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2133" baseline="0">
                <a:solidFill>
                  <a:srgbClr val="141414"/>
                </a:solidFill>
              </a:defRPr>
            </a:lvl4pPr>
            <a:lvl5pPr marL="683650" indent="-234939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90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44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1843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7980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8363" y="2079237"/>
            <a:ext cx="4303777" cy="60725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08363" y="3272821"/>
            <a:ext cx="4327895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609570" indent="0">
              <a:buNone/>
              <a:defRPr>
                <a:solidFill>
                  <a:srgbClr val="141414"/>
                </a:solidFill>
              </a:defRPr>
            </a:lvl2pPr>
            <a:lvl3pPr marL="1219140" indent="0">
              <a:buNone/>
              <a:defRPr>
                <a:solidFill>
                  <a:srgbClr val="141414"/>
                </a:solidFill>
              </a:defRPr>
            </a:lvl3pPr>
            <a:lvl4pPr marL="1828709" indent="0">
              <a:buNone/>
              <a:defRPr>
                <a:solidFill>
                  <a:srgbClr val="141414"/>
                </a:solidFill>
              </a:defRPr>
            </a:lvl4pPr>
            <a:lvl5pPr marL="2438278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784205" y="-129636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29145" y="3082533"/>
            <a:ext cx="2929713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/>
                </a:gs>
                <a:gs pos="100000">
                  <a:srgbClr val="00B0F0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249" y="449762"/>
            <a:ext cx="3010872" cy="91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9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6271131"/>
            <a:ext cx="12192000" cy="595943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6374" y="6412518"/>
            <a:ext cx="256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2018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822499" y="6430904"/>
            <a:ext cx="0" cy="276195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62" y="6299213"/>
            <a:ext cx="718927" cy="501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405818" y="330261"/>
            <a:ext cx="11176583" cy="6072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pic>
        <p:nvPicPr>
          <p:cNvPr id="9" name="Picture 8" descr="Cognizant_LOGO_on black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800" y="6361498"/>
            <a:ext cx="1357488" cy="41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0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333" kern="1200" baseline="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96529" y="1013315"/>
            <a:ext cx="5990921" cy="5209685"/>
            <a:chOff x="147917" y="1215978"/>
            <a:chExt cx="7189105" cy="6251622"/>
          </a:xfrm>
        </p:grpSpPr>
        <p:sp>
          <p:nvSpPr>
            <p:cNvPr id="61" name="Rounded Rectangle 60"/>
            <p:cNvSpPr/>
            <p:nvPr/>
          </p:nvSpPr>
          <p:spPr>
            <a:xfrm>
              <a:off x="1179176" y="1463842"/>
              <a:ext cx="6070562" cy="9894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5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200997" y="2643853"/>
              <a:ext cx="6070562" cy="9894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5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222818" y="3807822"/>
              <a:ext cx="6070562" cy="9894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5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244639" y="4953000"/>
              <a:ext cx="6070562" cy="12000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5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266460" y="6260864"/>
              <a:ext cx="6070562" cy="9894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500">
                <a:solidFill>
                  <a:prstClr val="white"/>
                </a:solidFill>
                <a:latin typeface="Arial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65484" y="1215978"/>
              <a:ext cx="78219" cy="6251622"/>
              <a:chOff x="1281961" y="1139778"/>
              <a:chExt cx="86041" cy="6251622"/>
            </a:xfrm>
            <a:solidFill>
              <a:schemeClr val="tx1">
                <a:lumMod val="50000"/>
                <a:lumOff val="50000"/>
              </a:schemeClr>
            </a:solidFill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327484" y="1139778"/>
                <a:ext cx="0" cy="6175422"/>
              </a:xfrm>
              <a:prstGeom prst="lin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1288580" y="1139778"/>
                <a:ext cx="79422" cy="79422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50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281961" y="7311978"/>
                <a:ext cx="79422" cy="79422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50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52400" y="1371601"/>
              <a:ext cx="1489212" cy="1141485"/>
              <a:chOff x="796894" y="1371600"/>
              <a:chExt cx="1717707" cy="131662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214118" y="1371600"/>
                <a:ext cx="1300483" cy="1316627"/>
                <a:chOff x="309243" y="998886"/>
                <a:chExt cx="1300483" cy="757298"/>
              </a:xfrm>
            </p:grpSpPr>
            <p:sp>
              <p:nvSpPr>
                <p:cNvPr id="8" name="Isosceles Triangle 7"/>
                <p:cNvSpPr/>
                <p:nvPr/>
              </p:nvSpPr>
              <p:spPr>
                <a:xfrm rot="16200000">
                  <a:off x="301453" y="1640839"/>
                  <a:ext cx="123136" cy="107554"/>
                </a:xfrm>
                <a:prstGeom prst="triangle">
                  <a:avLst/>
                </a:prstGeom>
                <a:solidFill>
                  <a:srgbClr val="006C7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9" name="Isosceles Triangle 8"/>
                <p:cNvSpPr/>
                <p:nvPr/>
              </p:nvSpPr>
              <p:spPr>
                <a:xfrm rot="16200000">
                  <a:off x="301452" y="1006677"/>
                  <a:ext cx="123136" cy="107554"/>
                </a:xfrm>
                <a:prstGeom prst="triangle">
                  <a:avLst/>
                </a:prstGeom>
                <a:solidFill>
                  <a:srgbClr val="006C7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10" name="Trapezoid 9"/>
                <p:cNvSpPr/>
                <p:nvPr/>
              </p:nvSpPr>
              <p:spPr>
                <a:xfrm rot="5400000">
                  <a:off x="645050" y="724505"/>
                  <a:ext cx="628869" cy="1300483"/>
                </a:xfrm>
                <a:prstGeom prst="trapezoid">
                  <a:avLst>
                    <a:gd name="adj" fmla="val 16743"/>
                  </a:avLst>
                </a:prstGeom>
                <a:solidFill>
                  <a:srgbClr val="3E97B5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</p:grpSp>
          <p:sp>
            <p:nvSpPr>
              <p:cNvPr id="32" name="Oval 31"/>
              <p:cNvSpPr/>
              <p:nvPr/>
            </p:nvSpPr>
            <p:spPr>
              <a:xfrm>
                <a:off x="796894" y="1752600"/>
                <a:ext cx="528919" cy="5289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E97B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50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59300" y="2571324"/>
              <a:ext cx="1489212" cy="1141485"/>
              <a:chOff x="796894" y="1371600"/>
              <a:chExt cx="1717707" cy="1316627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214118" y="1371600"/>
                <a:ext cx="1300483" cy="1316627"/>
                <a:chOff x="309243" y="998886"/>
                <a:chExt cx="1300483" cy="757298"/>
              </a:xfrm>
            </p:grpSpPr>
            <p:sp>
              <p:nvSpPr>
                <p:cNvPr id="38" name="Isosceles Triangle 37"/>
                <p:cNvSpPr/>
                <p:nvPr/>
              </p:nvSpPr>
              <p:spPr>
                <a:xfrm rot="16200000">
                  <a:off x="301453" y="1640839"/>
                  <a:ext cx="123136" cy="107554"/>
                </a:xfrm>
                <a:prstGeom prst="triangle">
                  <a:avLst/>
                </a:prstGeom>
                <a:solidFill>
                  <a:srgbClr val="129DD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39" name="Isosceles Triangle 38"/>
                <p:cNvSpPr/>
                <p:nvPr/>
              </p:nvSpPr>
              <p:spPr>
                <a:xfrm rot="16200000">
                  <a:off x="301452" y="1006677"/>
                  <a:ext cx="123136" cy="107554"/>
                </a:xfrm>
                <a:prstGeom prst="triangle">
                  <a:avLst/>
                </a:prstGeom>
                <a:solidFill>
                  <a:srgbClr val="129DD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40" name="Trapezoid 39"/>
                <p:cNvSpPr/>
                <p:nvPr/>
              </p:nvSpPr>
              <p:spPr>
                <a:xfrm rot="5400000">
                  <a:off x="645050" y="724505"/>
                  <a:ext cx="628869" cy="1300483"/>
                </a:xfrm>
                <a:prstGeom prst="trapezoid">
                  <a:avLst>
                    <a:gd name="adj" fmla="val 16743"/>
                  </a:avLst>
                </a:prstGeom>
                <a:solidFill>
                  <a:srgbClr val="72CEF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</p:grpSp>
          <p:sp>
            <p:nvSpPr>
              <p:cNvPr id="37" name="Oval 36"/>
              <p:cNvSpPr/>
              <p:nvPr/>
            </p:nvSpPr>
            <p:spPr>
              <a:xfrm>
                <a:off x="796894" y="1752600"/>
                <a:ext cx="528919" cy="5289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2CEF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50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50159" y="3771048"/>
              <a:ext cx="1541327" cy="1141485"/>
              <a:chOff x="796894" y="1371600"/>
              <a:chExt cx="1777818" cy="1316627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214118" y="1371600"/>
                <a:ext cx="1360594" cy="1316627"/>
                <a:chOff x="309243" y="998886"/>
                <a:chExt cx="1360594" cy="757298"/>
              </a:xfrm>
            </p:grpSpPr>
            <p:sp>
              <p:nvSpPr>
                <p:cNvPr id="44" name="Isosceles Triangle 43"/>
                <p:cNvSpPr/>
                <p:nvPr/>
              </p:nvSpPr>
              <p:spPr>
                <a:xfrm rot="16200000">
                  <a:off x="301453" y="1640839"/>
                  <a:ext cx="123136" cy="107554"/>
                </a:xfrm>
                <a:prstGeom prst="triangle">
                  <a:avLst/>
                </a:prstGeom>
                <a:solidFill>
                  <a:srgbClr val="3D6B2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45" name="Isosceles Triangle 44"/>
                <p:cNvSpPr/>
                <p:nvPr/>
              </p:nvSpPr>
              <p:spPr>
                <a:xfrm rot="16200000">
                  <a:off x="301452" y="1006677"/>
                  <a:ext cx="123136" cy="107554"/>
                </a:xfrm>
                <a:prstGeom prst="triangle">
                  <a:avLst/>
                </a:prstGeom>
                <a:solidFill>
                  <a:srgbClr val="3D6B2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46" name="Trapezoid 45"/>
                <p:cNvSpPr/>
                <p:nvPr/>
              </p:nvSpPr>
              <p:spPr>
                <a:xfrm rot="5400000">
                  <a:off x="675105" y="694449"/>
                  <a:ext cx="628869" cy="1360594"/>
                </a:xfrm>
                <a:prstGeom prst="trapezoid">
                  <a:avLst>
                    <a:gd name="adj" fmla="val 16743"/>
                  </a:avLst>
                </a:prstGeom>
                <a:solidFill>
                  <a:srgbClr val="60A8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</p:grpSp>
          <p:sp>
            <p:nvSpPr>
              <p:cNvPr id="43" name="Oval 42"/>
              <p:cNvSpPr/>
              <p:nvPr/>
            </p:nvSpPr>
            <p:spPr>
              <a:xfrm>
                <a:off x="796894" y="1752600"/>
                <a:ext cx="528919" cy="5289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0A84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50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57059" y="4970771"/>
              <a:ext cx="1489212" cy="1141485"/>
              <a:chOff x="796894" y="1371600"/>
              <a:chExt cx="1717707" cy="1316627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214118" y="1371600"/>
                <a:ext cx="1300483" cy="1316627"/>
                <a:chOff x="309243" y="998886"/>
                <a:chExt cx="1300483" cy="757298"/>
              </a:xfrm>
            </p:grpSpPr>
            <p:sp>
              <p:nvSpPr>
                <p:cNvPr id="50" name="Isosceles Triangle 49"/>
                <p:cNvSpPr/>
                <p:nvPr/>
              </p:nvSpPr>
              <p:spPr>
                <a:xfrm rot="16200000">
                  <a:off x="301453" y="1640839"/>
                  <a:ext cx="123136" cy="107554"/>
                </a:xfrm>
                <a:prstGeom prst="triangle">
                  <a:avLst/>
                </a:prstGeom>
                <a:solidFill>
                  <a:srgbClr val="60A8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51" name="Isosceles Triangle 50"/>
                <p:cNvSpPr/>
                <p:nvPr/>
              </p:nvSpPr>
              <p:spPr>
                <a:xfrm rot="16200000">
                  <a:off x="301452" y="1006677"/>
                  <a:ext cx="123136" cy="107554"/>
                </a:xfrm>
                <a:prstGeom prst="triangle">
                  <a:avLst/>
                </a:prstGeom>
                <a:solidFill>
                  <a:srgbClr val="60A8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52" name="Trapezoid 51"/>
                <p:cNvSpPr/>
                <p:nvPr/>
              </p:nvSpPr>
              <p:spPr>
                <a:xfrm rot="5400000">
                  <a:off x="645050" y="724505"/>
                  <a:ext cx="628869" cy="1300483"/>
                </a:xfrm>
                <a:prstGeom prst="trapezoid">
                  <a:avLst>
                    <a:gd name="adj" fmla="val 16743"/>
                  </a:avLst>
                </a:prstGeom>
                <a:solidFill>
                  <a:srgbClr val="92D05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>
                <a:off x="796894" y="1752600"/>
                <a:ext cx="528919" cy="5289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92D05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50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47917" y="6170494"/>
              <a:ext cx="1489212" cy="1141485"/>
              <a:chOff x="796894" y="1371600"/>
              <a:chExt cx="1717707" cy="1316627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214118" y="1371600"/>
                <a:ext cx="1300483" cy="1316627"/>
                <a:chOff x="309243" y="998886"/>
                <a:chExt cx="1300483" cy="757298"/>
              </a:xfrm>
            </p:grpSpPr>
            <p:sp>
              <p:nvSpPr>
                <p:cNvPr id="56" name="Isosceles Triangle 55"/>
                <p:cNvSpPr/>
                <p:nvPr/>
              </p:nvSpPr>
              <p:spPr>
                <a:xfrm rot="16200000">
                  <a:off x="301453" y="1640839"/>
                  <a:ext cx="123136" cy="107554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57" name="Isosceles Triangle 56"/>
                <p:cNvSpPr/>
                <p:nvPr/>
              </p:nvSpPr>
              <p:spPr>
                <a:xfrm rot="16200000">
                  <a:off x="301452" y="1006677"/>
                  <a:ext cx="123136" cy="107554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58" name="Trapezoid 57"/>
                <p:cNvSpPr/>
                <p:nvPr/>
              </p:nvSpPr>
              <p:spPr>
                <a:xfrm rot="5400000">
                  <a:off x="645050" y="724505"/>
                  <a:ext cx="628869" cy="1300483"/>
                </a:xfrm>
                <a:prstGeom prst="trapezoid">
                  <a:avLst>
                    <a:gd name="adj" fmla="val 16743"/>
                  </a:avLst>
                </a:prstGeom>
                <a:solidFill>
                  <a:srgbClr val="F28C2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</p:grpSp>
          <p:sp>
            <p:nvSpPr>
              <p:cNvPr id="55" name="Oval 54"/>
              <p:cNvSpPr/>
              <p:nvPr/>
            </p:nvSpPr>
            <p:spPr>
              <a:xfrm>
                <a:off x="796894" y="1752600"/>
                <a:ext cx="528919" cy="5289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28C2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50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6112713" y="1013315"/>
            <a:ext cx="5989052" cy="5209685"/>
            <a:chOff x="150159" y="1215978"/>
            <a:chExt cx="7186863" cy="6251622"/>
          </a:xfrm>
        </p:grpSpPr>
        <p:sp>
          <p:nvSpPr>
            <p:cNvPr id="68" name="Rounded Rectangle 67"/>
            <p:cNvSpPr/>
            <p:nvPr/>
          </p:nvSpPr>
          <p:spPr>
            <a:xfrm>
              <a:off x="1179176" y="1463842"/>
              <a:ext cx="6070562" cy="9894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5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200997" y="2643853"/>
              <a:ext cx="6070562" cy="9894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5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222818" y="3807822"/>
              <a:ext cx="6070562" cy="9894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5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244639" y="5074448"/>
              <a:ext cx="6070562" cy="9894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5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1266460" y="6260864"/>
              <a:ext cx="6070562" cy="9894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500">
                <a:solidFill>
                  <a:prstClr val="white"/>
                </a:solidFill>
                <a:latin typeface="Arial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65484" y="1215978"/>
              <a:ext cx="78219" cy="6251622"/>
              <a:chOff x="1281961" y="1139778"/>
              <a:chExt cx="86041" cy="6251622"/>
            </a:xfrm>
            <a:solidFill>
              <a:schemeClr val="tx1">
                <a:lumMod val="50000"/>
                <a:lumOff val="50000"/>
              </a:schemeClr>
            </a:solidFill>
          </p:grpSpPr>
          <p:cxnSp>
            <p:nvCxnSpPr>
              <p:cNvPr id="104" name="Straight Connector 103"/>
              <p:cNvCxnSpPr/>
              <p:nvPr/>
            </p:nvCxnSpPr>
            <p:spPr>
              <a:xfrm>
                <a:off x="1327484" y="1139778"/>
                <a:ext cx="0" cy="6175422"/>
              </a:xfrm>
              <a:prstGeom prst="lin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1288580" y="1139778"/>
                <a:ext cx="79422" cy="79422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50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281961" y="7311978"/>
                <a:ext cx="79422" cy="79422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50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52400" y="1371601"/>
              <a:ext cx="1489212" cy="1141485"/>
              <a:chOff x="796894" y="1371600"/>
              <a:chExt cx="1717707" cy="1316627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1214118" y="1371600"/>
                <a:ext cx="1300483" cy="1316627"/>
                <a:chOff x="309243" y="998886"/>
                <a:chExt cx="1300483" cy="757298"/>
              </a:xfrm>
            </p:grpSpPr>
            <p:sp>
              <p:nvSpPr>
                <p:cNvPr id="101" name="Isosceles Triangle 100"/>
                <p:cNvSpPr/>
                <p:nvPr/>
              </p:nvSpPr>
              <p:spPr>
                <a:xfrm rot="16200000">
                  <a:off x="301453" y="1640839"/>
                  <a:ext cx="123136" cy="107554"/>
                </a:xfrm>
                <a:prstGeom prst="triangle">
                  <a:avLst/>
                </a:prstGeom>
                <a:solidFill>
                  <a:srgbClr val="006C7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102" name="Isosceles Triangle 101"/>
                <p:cNvSpPr/>
                <p:nvPr/>
              </p:nvSpPr>
              <p:spPr>
                <a:xfrm rot="16200000">
                  <a:off x="301452" y="1006677"/>
                  <a:ext cx="123136" cy="107554"/>
                </a:xfrm>
                <a:prstGeom prst="triangle">
                  <a:avLst/>
                </a:prstGeom>
                <a:solidFill>
                  <a:srgbClr val="006C7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103" name="Trapezoid 102"/>
                <p:cNvSpPr/>
                <p:nvPr/>
              </p:nvSpPr>
              <p:spPr>
                <a:xfrm rot="5400000">
                  <a:off x="645050" y="724505"/>
                  <a:ext cx="628869" cy="1300483"/>
                </a:xfrm>
                <a:prstGeom prst="trapezoid">
                  <a:avLst>
                    <a:gd name="adj" fmla="val 16743"/>
                  </a:avLst>
                </a:prstGeom>
                <a:solidFill>
                  <a:srgbClr val="67B1C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</p:grpSp>
          <p:sp>
            <p:nvSpPr>
              <p:cNvPr id="100" name="Oval 99"/>
              <p:cNvSpPr/>
              <p:nvPr/>
            </p:nvSpPr>
            <p:spPr>
              <a:xfrm>
                <a:off x="796894" y="1752600"/>
                <a:ext cx="528919" cy="5289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7B1C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50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59300" y="2571324"/>
              <a:ext cx="1489212" cy="1141485"/>
              <a:chOff x="796894" y="1371600"/>
              <a:chExt cx="1717707" cy="1316627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1214118" y="1371600"/>
                <a:ext cx="1300483" cy="1316627"/>
                <a:chOff x="309243" y="998886"/>
                <a:chExt cx="1300483" cy="757298"/>
              </a:xfrm>
            </p:grpSpPr>
            <p:sp>
              <p:nvSpPr>
                <p:cNvPr id="96" name="Isosceles Triangle 95"/>
                <p:cNvSpPr/>
                <p:nvPr/>
              </p:nvSpPr>
              <p:spPr>
                <a:xfrm rot="16200000">
                  <a:off x="301453" y="1640839"/>
                  <a:ext cx="123136" cy="107554"/>
                </a:xfrm>
                <a:prstGeom prst="triangle">
                  <a:avLst/>
                </a:prstGeom>
                <a:solidFill>
                  <a:srgbClr val="129DD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97" name="Isosceles Triangle 96"/>
                <p:cNvSpPr/>
                <p:nvPr/>
              </p:nvSpPr>
              <p:spPr>
                <a:xfrm rot="16200000">
                  <a:off x="301452" y="1006677"/>
                  <a:ext cx="123136" cy="107554"/>
                </a:xfrm>
                <a:prstGeom prst="triangle">
                  <a:avLst/>
                </a:prstGeom>
                <a:solidFill>
                  <a:srgbClr val="129DD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98" name="Trapezoid 97"/>
                <p:cNvSpPr/>
                <p:nvPr/>
              </p:nvSpPr>
              <p:spPr>
                <a:xfrm rot="5400000">
                  <a:off x="645050" y="724505"/>
                  <a:ext cx="628869" cy="1300483"/>
                </a:xfrm>
                <a:prstGeom prst="trapezoid">
                  <a:avLst>
                    <a:gd name="adj" fmla="val 16743"/>
                  </a:avLst>
                </a:prstGeom>
                <a:solidFill>
                  <a:srgbClr val="9BDDF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</p:grpSp>
          <p:sp>
            <p:nvSpPr>
              <p:cNvPr id="95" name="Oval 94"/>
              <p:cNvSpPr/>
              <p:nvPr/>
            </p:nvSpPr>
            <p:spPr>
              <a:xfrm>
                <a:off x="796894" y="1752600"/>
                <a:ext cx="528919" cy="5289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9BDDF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50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50159" y="3771048"/>
              <a:ext cx="1489212" cy="1141485"/>
              <a:chOff x="796894" y="1371600"/>
              <a:chExt cx="1717707" cy="131662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1214118" y="1371600"/>
                <a:ext cx="1300483" cy="1316627"/>
                <a:chOff x="309243" y="998886"/>
                <a:chExt cx="1300483" cy="757298"/>
              </a:xfrm>
            </p:grpSpPr>
            <p:sp>
              <p:nvSpPr>
                <p:cNvPr id="91" name="Isosceles Triangle 90"/>
                <p:cNvSpPr/>
                <p:nvPr/>
              </p:nvSpPr>
              <p:spPr>
                <a:xfrm rot="16200000">
                  <a:off x="301453" y="1640839"/>
                  <a:ext cx="123136" cy="107554"/>
                </a:xfrm>
                <a:prstGeom prst="triangle">
                  <a:avLst/>
                </a:prstGeom>
                <a:solidFill>
                  <a:srgbClr val="3D6B2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92" name="Isosceles Triangle 91"/>
                <p:cNvSpPr/>
                <p:nvPr/>
              </p:nvSpPr>
              <p:spPr>
                <a:xfrm rot="16200000">
                  <a:off x="301452" y="1006677"/>
                  <a:ext cx="123136" cy="107554"/>
                </a:xfrm>
                <a:prstGeom prst="triangle">
                  <a:avLst/>
                </a:prstGeom>
                <a:solidFill>
                  <a:srgbClr val="3D6B2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93" name="Trapezoid 92"/>
                <p:cNvSpPr/>
                <p:nvPr/>
              </p:nvSpPr>
              <p:spPr>
                <a:xfrm rot="5400000">
                  <a:off x="645050" y="724505"/>
                  <a:ext cx="628869" cy="1300483"/>
                </a:xfrm>
                <a:prstGeom prst="trapezoid">
                  <a:avLst>
                    <a:gd name="adj" fmla="val 16743"/>
                  </a:avLst>
                </a:prstGeom>
                <a:solidFill>
                  <a:srgbClr val="7CBF6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</p:grpSp>
          <p:sp>
            <p:nvSpPr>
              <p:cNvPr id="90" name="Oval 89"/>
              <p:cNvSpPr/>
              <p:nvPr/>
            </p:nvSpPr>
            <p:spPr>
              <a:xfrm>
                <a:off x="796894" y="1752600"/>
                <a:ext cx="528919" cy="5289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CBF6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50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157059" y="4970771"/>
              <a:ext cx="1489212" cy="1141485"/>
              <a:chOff x="796894" y="1371600"/>
              <a:chExt cx="1717707" cy="1316627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1214118" y="1371600"/>
                <a:ext cx="1300483" cy="1316627"/>
                <a:chOff x="309243" y="998886"/>
                <a:chExt cx="1300483" cy="757298"/>
              </a:xfrm>
            </p:grpSpPr>
            <p:sp>
              <p:nvSpPr>
                <p:cNvPr id="86" name="Isosceles Triangle 85"/>
                <p:cNvSpPr/>
                <p:nvPr/>
              </p:nvSpPr>
              <p:spPr>
                <a:xfrm rot="16200000">
                  <a:off x="301453" y="1640839"/>
                  <a:ext cx="123136" cy="107554"/>
                </a:xfrm>
                <a:prstGeom prst="triangle">
                  <a:avLst/>
                </a:prstGeom>
                <a:solidFill>
                  <a:srgbClr val="60A8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87" name="Isosceles Triangle 86"/>
                <p:cNvSpPr/>
                <p:nvPr/>
              </p:nvSpPr>
              <p:spPr>
                <a:xfrm rot="16200000">
                  <a:off x="301452" y="1006677"/>
                  <a:ext cx="123136" cy="107554"/>
                </a:xfrm>
                <a:prstGeom prst="triangle">
                  <a:avLst/>
                </a:prstGeom>
                <a:solidFill>
                  <a:srgbClr val="60A8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88" name="Trapezoid 87"/>
                <p:cNvSpPr/>
                <p:nvPr/>
              </p:nvSpPr>
              <p:spPr>
                <a:xfrm rot="5400000">
                  <a:off x="645050" y="724505"/>
                  <a:ext cx="628869" cy="1300483"/>
                </a:xfrm>
                <a:prstGeom prst="trapezoid">
                  <a:avLst>
                    <a:gd name="adj" fmla="val 16743"/>
                  </a:avLst>
                </a:prstGeom>
                <a:solidFill>
                  <a:srgbClr val="A3D86E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</p:grpSp>
          <p:sp>
            <p:nvSpPr>
              <p:cNvPr id="85" name="Oval 84"/>
              <p:cNvSpPr/>
              <p:nvPr/>
            </p:nvSpPr>
            <p:spPr>
              <a:xfrm>
                <a:off x="796894" y="1752600"/>
                <a:ext cx="528919" cy="5289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A3D86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50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64894" y="6170494"/>
              <a:ext cx="1489211" cy="1141485"/>
              <a:chOff x="816476" y="1371600"/>
              <a:chExt cx="1717706" cy="1316627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1233699" y="1371600"/>
                <a:ext cx="1300483" cy="1316627"/>
                <a:chOff x="328824" y="998886"/>
                <a:chExt cx="1300483" cy="757298"/>
              </a:xfrm>
            </p:grpSpPr>
            <p:sp>
              <p:nvSpPr>
                <p:cNvPr id="81" name="Isosceles Triangle 80"/>
                <p:cNvSpPr/>
                <p:nvPr/>
              </p:nvSpPr>
              <p:spPr>
                <a:xfrm rot="16200000">
                  <a:off x="321035" y="1640839"/>
                  <a:ext cx="123136" cy="107554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82" name="Isosceles Triangle 81"/>
                <p:cNvSpPr/>
                <p:nvPr/>
              </p:nvSpPr>
              <p:spPr>
                <a:xfrm rot="16200000">
                  <a:off x="321033" y="1006677"/>
                  <a:ext cx="123136" cy="107554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5400000">
                  <a:off x="664631" y="724505"/>
                  <a:ext cx="628869" cy="1300483"/>
                </a:xfrm>
                <a:prstGeom prst="trapezoid">
                  <a:avLst>
                    <a:gd name="adj" fmla="val 16743"/>
                  </a:avLst>
                </a:prstGeom>
                <a:solidFill>
                  <a:srgbClr val="F5A5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85"/>
                  <a:endParaRPr lang="en-US" sz="150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</p:grpSp>
          <p:sp>
            <p:nvSpPr>
              <p:cNvPr id="80" name="Oval 79"/>
              <p:cNvSpPr/>
              <p:nvPr/>
            </p:nvSpPr>
            <p:spPr>
              <a:xfrm>
                <a:off x="816476" y="1752600"/>
                <a:ext cx="528919" cy="5289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5A54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150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</p:grpSp>
      <p:sp>
        <p:nvSpPr>
          <p:cNvPr id="107" name="Freeform 106"/>
          <p:cNvSpPr/>
          <p:nvPr/>
        </p:nvSpPr>
        <p:spPr>
          <a:xfrm>
            <a:off x="1382835" y="1203199"/>
            <a:ext cx="4440837" cy="841227"/>
          </a:xfrm>
          <a:custGeom>
            <a:avLst/>
            <a:gdLst>
              <a:gd name="connsiteX0" fmla="*/ 168249 w 1009471"/>
              <a:gd name="connsiteY0" fmla="*/ 0 h 4956778"/>
              <a:gd name="connsiteX1" fmla="*/ 841222 w 1009471"/>
              <a:gd name="connsiteY1" fmla="*/ 0 h 4956778"/>
              <a:gd name="connsiteX2" fmla="*/ 1009471 w 1009471"/>
              <a:gd name="connsiteY2" fmla="*/ 168249 h 4956778"/>
              <a:gd name="connsiteX3" fmla="*/ 1009471 w 1009471"/>
              <a:gd name="connsiteY3" fmla="*/ 4956778 h 4956778"/>
              <a:gd name="connsiteX4" fmla="*/ 1009471 w 1009471"/>
              <a:gd name="connsiteY4" fmla="*/ 4956778 h 4956778"/>
              <a:gd name="connsiteX5" fmla="*/ 0 w 1009471"/>
              <a:gd name="connsiteY5" fmla="*/ 4956778 h 4956778"/>
              <a:gd name="connsiteX6" fmla="*/ 0 w 1009471"/>
              <a:gd name="connsiteY6" fmla="*/ 4956778 h 4956778"/>
              <a:gd name="connsiteX7" fmla="*/ 0 w 1009471"/>
              <a:gd name="connsiteY7" fmla="*/ 168249 h 4956778"/>
              <a:gd name="connsiteX8" fmla="*/ 168249 w 1009471"/>
              <a:gd name="connsiteY8" fmla="*/ 0 h 495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471" h="4956778">
                <a:moveTo>
                  <a:pt x="1009471" y="826150"/>
                </a:moveTo>
                <a:lnTo>
                  <a:pt x="1009471" y="4130628"/>
                </a:lnTo>
                <a:cubicBezTo>
                  <a:pt x="1009471" y="4586895"/>
                  <a:pt x="994130" y="4956776"/>
                  <a:pt x="975206" y="4956776"/>
                </a:cubicBezTo>
                <a:lnTo>
                  <a:pt x="0" y="4956776"/>
                </a:lnTo>
                <a:lnTo>
                  <a:pt x="0" y="4956776"/>
                </a:lnTo>
                <a:lnTo>
                  <a:pt x="0" y="2"/>
                </a:lnTo>
                <a:lnTo>
                  <a:pt x="0" y="2"/>
                </a:lnTo>
                <a:lnTo>
                  <a:pt x="975206" y="2"/>
                </a:lnTo>
                <a:cubicBezTo>
                  <a:pt x="994130" y="2"/>
                  <a:pt x="1009471" y="369883"/>
                  <a:pt x="1009471" y="82615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206376" tIns="144252" rIns="247440" bIns="144253" numCol="1" spcCol="1270" anchor="ctr" anchorCtr="0">
            <a:noAutofit/>
          </a:bodyPr>
          <a:lstStyle/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chemeClr val="tx2"/>
                </a:solidFill>
                <a:latin typeface="Arial"/>
              </a:rPr>
              <a:t>Strict Access Control to Data Centers hosting Azure </a:t>
            </a:r>
            <a:r>
              <a:rPr lang="en-US" sz="1084" dirty="0" smtClean="0">
                <a:solidFill>
                  <a:schemeClr val="tx2"/>
                </a:solidFill>
                <a:latin typeface="Arial"/>
              </a:rPr>
              <a:t>Services - </a:t>
            </a:r>
            <a:r>
              <a:rPr lang="en-US" sz="1084" dirty="0" smtClean="0">
                <a:solidFill>
                  <a:schemeClr val="accent2"/>
                </a:solidFill>
                <a:latin typeface="Arial"/>
              </a:rPr>
              <a:t>NA</a:t>
            </a:r>
            <a:r>
              <a:rPr lang="en-US" sz="1084" dirty="0" smtClean="0">
                <a:solidFill>
                  <a:schemeClr val="tx2"/>
                </a:solidFill>
                <a:latin typeface="Arial"/>
              </a:rPr>
              <a:t> </a:t>
            </a:r>
            <a:endParaRPr lang="en-US" sz="1084" dirty="0">
              <a:solidFill>
                <a:schemeClr val="tx2"/>
              </a:solidFill>
              <a:latin typeface="Arial"/>
            </a:endParaRPr>
          </a:p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chemeClr val="tx2"/>
                </a:solidFill>
                <a:latin typeface="Arial"/>
              </a:rPr>
              <a:t>Biometric Scanning of support </a:t>
            </a:r>
            <a:r>
              <a:rPr lang="en-US" sz="1084" dirty="0" smtClean="0">
                <a:solidFill>
                  <a:schemeClr val="tx2"/>
                </a:solidFill>
                <a:latin typeface="Arial"/>
              </a:rPr>
              <a:t>personnel - </a:t>
            </a:r>
            <a:r>
              <a:rPr lang="en-US" sz="1084" dirty="0" smtClean="0">
                <a:solidFill>
                  <a:schemeClr val="accent2"/>
                </a:solidFill>
                <a:latin typeface="Arial"/>
              </a:rPr>
              <a:t>NA</a:t>
            </a:r>
            <a:endParaRPr lang="en-US" sz="1084" dirty="0">
              <a:solidFill>
                <a:schemeClr val="accent2"/>
              </a:solidFill>
              <a:latin typeface="Arial"/>
            </a:endParaRPr>
          </a:p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chemeClr val="tx2"/>
                </a:solidFill>
                <a:latin typeface="Arial"/>
              </a:rPr>
              <a:t>Video </a:t>
            </a:r>
            <a:r>
              <a:rPr lang="en-US" sz="1084" dirty="0" smtClean="0">
                <a:solidFill>
                  <a:schemeClr val="tx2"/>
                </a:solidFill>
                <a:latin typeface="Arial"/>
              </a:rPr>
              <a:t>Surveillance - </a:t>
            </a:r>
            <a:r>
              <a:rPr lang="en-US" sz="1084" dirty="0" smtClean="0">
                <a:solidFill>
                  <a:schemeClr val="accent2"/>
                </a:solidFill>
                <a:latin typeface="Arial"/>
              </a:rPr>
              <a:t>NA</a:t>
            </a:r>
            <a:endParaRPr lang="en-US" sz="1084" dirty="0">
              <a:solidFill>
                <a:schemeClr val="accent2"/>
              </a:solidFill>
              <a:latin typeface="Arial"/>
            </a:endParaRPr>
          </a:p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chemeClr val="tx2"/>
                </a:solidFill>
                <a:latin typeface="Arial"/>
              </a:rPr>
              <a:t>Redundant power </a:t>
            </a:r>
            <a:r>
              <a:rPr lang="en-US" sz="1084" dirty="0" smtClean="0">
                <a:solidFill>
                  <a:schemeClr val="tx2"/>
                </a:solidFill>
                <a:latin typeface="Arial"/>
              </a:rPr>
              <a:t>supplies - </a:t>
            </a:r>
            <a:r>
              <a:rPr lang="en-US" sz="1084" dirty="0" smtClean="0">
                <a:solidFill>
                  <a:schemeClr val="accent2"/>
                </a:solidFill>
                <a:latin typeface="Arial"/>
              </a:rPr>
              <a:t>NA</a:t>
            </a:r>
            <a:endParaRPr lang="en-US" sz="1084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108" name="Freeform 107"/>
          <p:cNvSpPr/>
          <p:nvPr/>
        </p:nvSpPr>
        <p:spPr>
          <a:xfrm>
            <a:off x="444501" y="1189294"/>
            <a:ext cx="1016000" cy="869036"/>
          </a:xfrm>
          <a:custGeom>
            <a:avLst/>
            <a:gdLst>
              <a:gd name="connsiteX0" fmla="*/ 0 w 1430801"/>
              <a:gd name="connsiteY0" fmla="*/ 173811 h 1042843"/>
              <a:gd name="connsiteX1" fmla="*/ 173811 w 1430801"/>
              <a:gd name="connsiteY1" fmla="*/ 0 h 1042843"/>
              <a:gd name="connsiteX2" fmla="*/ 1256990 w 1430801"/>
              <a:gd name="connsiteY2" fmla="*/ 0 h 1042843"/>
              <a:gd name="connsiteX3" fmla="*/ 1430801 w 1430801"/>
              <a:gd name="connsiteY3" fmla="*/ 173811 h 1042843"/>
              <a:gd name="connsiteX4" fmla="*/ 1430801 w 1430801"/>
              <a:gd name="connsiteY4" fmla="*/ 869032 h 1042843"/>
              <a:gd name="connsiteX5" fmla="*/ 1256990 w 1430801"/>
              <a:gd name="connsiteY5" fmla="*/ 1042843 h 1042843"/>
              <a:gd name="connsiteX6" fmla="*/ 173811 w 1430801"/>
              <a:gd name="connsiteY6" fmla="*/ 1042843 h 1042843"/>
              <a:gd name="connsiteX7" fmla="*/ 0 w 1430801"/>
              <a:gd name="connsiteY7" fmla="*/ 869032 h 1042843"/>
              <a:gd name="connsiteX8" fmla="*/ 0 w 1430801"/>
              <a:gd name="connsiteY8" fmla="*/ 173811 h 104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801" h="1042843">
                <a:moveTo>
                  <a:pt x="0" y="173811"/>
                </a:moveTo>
                <a:cubicBezTo>
                  <a:pt x="0" y="77818"/>
                  <a:pt x="77818" y="0"/>
                  <a:pt x="173811" y="0"/>
                </a:cubicBezTo>
                <a:lnTo>
                  <a:pt x="1256990" y="0"/>
                </a:lnTo>
                <a:cubicBezTo>
                  <a:pt x="1352983" y="0"/>
                  <a:pt x="1430801" y="77818"/>
                  <a:pt x="1430801" y="173811"/>
                </a:cubicBezTo>
                <a:lnTo>
                  <a:pt x="1430801" y="869032"/>
                </a:lnTo>
                <a:cubicBezTo>
                  <a:pt x="1430801" y="965025"/>
                  <a:pt x="1352983" y="1042843"/>
                  <a:pt x="1256990" y="1042843"/>
                </a:cubicBezTo>
                <a:lnTo>
                  <a:pt x="173811" y="1042843"/>
                </a:lnTo>
                <a:cubicBezTo>
                  <a:pt x="77818" y="1042843"/>
                  <a:pt x="0" y="965025"/>
                  <a:pt x="0" y="869032"/>
                </a:cubicBezTo>
                <a:lnTo>
                  <a:pt x="0" y="1738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3223" tIns="67823" rIns="93223" bIns="67823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prstClr val="white"/>
                </a:solidFill>
                <a:latin typeface="Arial"/>
              </a:rPr>
              <a:t>Physical</a:t>
            </a:r>
          </a:p>
        </p:txBody>
      </p:sp>
      <p:sp>
        <p:nvSpPr>
          <p:cNvPr id="109" name="Freeform 108"/>
          <p:cNvSpPr/>
          <p:nvPr/>
        </p:nvSpPr>
        <p:spPr>
          <a:xfrm>
            <a:off x="1382835" y="2206773"/>
            <a:ext cx="4580515" cy="841227"/>
          </a:xfrm>
          <a:custGeom>
            <a:avLst/>
            <a:gdLst>
              <a:gd name="connsiteX0" fmla="*/ 168249 w 1009471"/>
              <a:gd name="connsiteY0" fmla="*/ 0 h 4956778"/>
              <a:gd name="connsiteX1" fmla="*/ 841222 w 1009471"/>
              <a:gd name="connsiteY1" fmla="*/ 0 h 4956778"/>
              <a:gd name="connsiteX2" fmla="*/ 1009471 w 1009471"/>
              <a:gd name="connsiteY2" fmla="*/ 168249 h 4956778"/>
              <a:gd name="connsiteX3" fmla="*/ 1009471 w 1009471"/>
              <a:gd name="connsiteY3" fmla="*/ 4956778 h 4956778"/>
              <a:gd name="connsiteX4" fmla="*/ 1009471 w 1009471"/>
              <a:gd name="connsiteY4" fmla="*/ 4956778 h 4956778"/>
              <a:gd name="connsiteX5" fmla="*/ 0 w 1009471"/>
              <a:gd name="connsiteY5" fmla="*/ 4956778 h 4956778"/>
              <a:gd name="connsiteX6" fmla="*/ 0 w 1009471"/>
              <a:gd name="connsiteY6" fmla="*/ 4956778 h 4956778"/>
              <a:gd name="connsiteX7" fmla="*/ 0 w 1009471"/>
              <a:gd name="connsiteY7" fmla="*/ 168249 h 4956778"/>
              <a:gd name="connsiteX8" fmla="*/ 168249 w 1009471"/>
              <a:gd name="connsiteY8" fmla="*/ 0 h 495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471" h="4956778">
                <a:moveTo>
                  <a:pt x="1009471" y="826150"/>
                </a:moveTo>
                <a:lnTo>
                  <a:pt x="1009471" y="4130628"/>
                </a:lnTo>
                <a:cubicBezTo>
                  <a:pt x="1009471" y="4586895"/>
                  <a:pt x="994130" y="4956776"/>
                  <a:pt x="975206" y="4956776"/>
                </a:cubicBezTo>
                <a:lnTo>
                  <a:pt x="0" y="4956776"/>
                </a:lnTo>
                <a:lnTo>
                  <a:pt x="0" y="4956776"/>
                </a:lnTo>
                <a:lnTo>
                  <a:pt x="0" y="2"/>
                </a:lnTo>
                <a:lnTo>
                  <a:pt x="0" y="2"/>
                </a:lnTo>
                <a:lnTo>
                  <a:pt x="975206" y="2"/>
                </a:lnTo>
                <a:cubicBezTo>
                  <a:pt x="994130" y="2"/>
                  <a:pt x="1009471" y="369883"/>
                  <a:pt x="1009471" y="82615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206376" tIns="144252" rIns="247440" bIns="144253" numCol="1" spcCol="1270" anchor="ctr" anchorCtr="0">
            <a:noAutofit/>
          </a:bodyPr>
          <a:lstStyle/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Application level encryption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framework –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SSL/TLS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Encryption for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Data-at-rest –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ASE / </a:t>
            </a:r>
            <a:r>
              <a:rPr lang="en-US" sz="1084" dirty="0" err="1" smtClean="0">
                <a:solidFill>
                  <a:srgbClr val="00B050"/>
                </a:solidFill>
                <a:latin typeface="Arial"/>
              </a:rPr>
              <a:t>Bitlocker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 /TDE for SQL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 err="1">
                <a:solidFill>
                  <a:srgbClr val="141414"/>
                </a:solidFill>
                <a:latin typeface="Arial"/>
              </a:rPr>
              <a:t>.Net</a:t>
            </a:r>
            <a:r>
              <a:rPr lang="en-US" sz="1084" dirty="0">
                <a:solidFill>
                  <a:srgbClr val="141414"/>
                </a:solidFill>
                <a:latin typeface="Arial"/>
              </a:rPr>
              <a:t> Cryptographic services in Windows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Azure -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NA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Forefront Online Protection for Exchange for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data-in-motion -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NA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444501" y="2188781"/>
            <a:ext cx="1192335" cy="869036"/>
          </a:xfrm>
          <a:custGeom>
            <a:avLst/>
            <a:gdLst>
              <a:gd name="connsiteX0" fmla="*/ 0 w 1430801"/>
              <a:gd name="connsiteY0" fmla="*/ 173811 h 1042843"/>
              <a:gd name="connsiteX1" fmla="*/ 173811 w 1430801"/>
              <a:gd name="connsiteY1" fmla="*/ 0 h 1042843"/>
              <a:gd name="connsiteX2" fmla="*/ 1256990 w 1430801"/>
              <a:gd name="connsiteY2" fmla="*/ 0 h 1042843"/>
              <a:gd name="connsiteX3" fmla="*/ 1430801 w 1430801"/>
              <a:gd name="connsiteY3" fmla="*/ 173811 h 1042843"/>
              <a:gd name="connsiteX4" fmla="*/ 1430801 w 1430801"/>
              <a:gd name="connsiteY4" fmla="*/ 869032 h 1042843"/>
              <a:gd name="connsiteX5" fmla="*/ 1256990 w 1430801"/>
              <a:gd name="connsiteY5" fmla="*/ 1042843 h 1042843"/>
              <a:gd name="connsiteX6" fmla="*/ 173811 w 1430801"/>
              <a:gd name="connsiteY6" fmla="*/ 1042843 h 1042843"/>
              <a:gd name="connsiteX7" fmla="*/ 0 w 1430801"/>
              <a:gd name="connsiteY7" fmla="*/ 869032 h 1042843"/>
              <a:gd name="connsiteX8" fmla="*/ 0 w 1430801"/>
              <a:gd name="connsiteY8" fmla="*/ 173811 h 104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801" h="1042843">
                <a:moveTo>
                  <a:pt x="0" y="173811"/>
                </a:moveTo>
                <a:cubicBezTo>
                  <a:pt x="0" y="77818"/>
                  <a:pt x="77818" y="0"/>
                  <a:pt x="173811" y="0"/>
                </a:cubicBezTo>
                <a:lnTo>
                  <a:pt x="1256990" y="0"/>
                </a:lnTo>
                <a:cubicBezTo>
                  <a:pt x="1352983" y="0"/>
                  <a:pt x="1430801" y="77818"/>
                  <a:pt x="1430801" y="173811"/>
                </a:cubicBezTo>
                <a:lnTo>
                  <a:pt x="1430801" y="869032"/>
                </a:lnTo>
                <a:cubicBezTo>
                  <a:pt x="1430801" y="965025"/>
                  <a:pt x="1352983" y="1042843"/>
                  <a:pt x="1256990" y="1042843"/>
                </a:cubicBezTo>
                <a:lnTo>
                  <a:pt x="173811" y="1042843"/>
                </a:lnTo>
                <a:cubicBezTo>
                  <a:pt x="77818" y="1042843"/>
                  <a:pt x="0" y="965025"/>
                  <a:pt x="0" y="869032"/>
                </a:cubicBezTo>
                <a:lnTo>
                  <a:pt x="0" y="1738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3223" tIns="67823" rIns="93223" bIns="67823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prstClr val="white"/>
                </a:solidFill>
                <a:latin typeface="Arial"/>
              </a:rPr>
              <a:t>Azure Trust</a:t>
            </a:r>
          </a:p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prstClr val="white"/>
                </a:solidFill>
                <a:latin typeface="Arial"/>
              </a:rPr>
              <a:t>Services</a:t>
            </a:r>
          </a:p>
        </p:txBody>
      </p:sp>
      <p:sp>
        <p:nvSpPr>
          <p:cNvPr id="111" name="Freeform 110"/>
          <p:cNvSpPr/>
          <p:nvPr/>
        </p:nvSpPr>
        <p:spPr>
          <a:xfrm>
            <a:off x="1382835" y="3235748"/>
            <a:ext cx="4130648" cy="764753"/>
          </a:xfrm>
          <a:custGeom>
            <a:avLst/>
            <a:gdLst>
              <a:gd name="connsiteX0" fmla="*/ 152954 w 917704"/>
              <a:gd name="connsiteY0" fmla="*/ 0 h 4956778"/>
              <a:gd name="connsiteX1" fmla="*/ 764750 w 917704"/>
              <a:gd name="connsiteY1" fmla="*/ 0 h 4956778"/>
              <a:gd name="connsiteX2" fmla="*/ 917704 w 917704"/>
              <a:gd name="connsiteY2" fmla="*/ 152954 h 4956778"/>
              <a:gd name="connsiteX3" fmla="*/ 917704 w 917704"/>
              <a:gd name="connsiteY3" fmla="*/ 4956778 h 4956778"/>
              <a:gd name="connsiteX4" fmla="*/ 917704 w 917704"/>
              <a:gd name="connsiteY4" fmla="*/ 4956778 h 4956778"/>
              <a:gd name="connsiteX5" fmla="*/ 0 w 917704"/>
              <a:gd name="connsiteY5" fmla="*/ 4956778 h 4956778"/>
              <a:gd name="connsiteX6" fmla="*/ 0 w 917704"/>
              <a:gd name="connsiteY6" fmla="*/ 4956778 h 4956778"/>
              <a:gd name="connsiteX7" fmla="*/ 0 w 917704"/>
              <a:gd name="connsiteY7" fmla="*/ 152954 h 4956778"/>
              <a:gd name="connsiteX8" fmla="*/ 152954 w 917704"/>
              <a:gd name="connsiteY8" fmla="*/ 0 h 495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7704" h="4956778">
                <a:moveTo>
                  <a:pt x="917704" y="826149"/>
                </a:moveTo>
                <a:lnTo>
                  <a:pt x="917704" y="4130629"/>
                </a:lnTo>
                <a:cubicBezTo>
                  <a:pt x="917704" y="4586896"/>
                  <a:pt x="905026" y="4956775"/>
                  <a:pt x="889386" y="4956775"/>
                </a:cubicBezTo>
                <a:lnTo>
                  <a:pt x="0" y="4956775"/>
                </a:lnTo>
                <a:lnTo>
                  <a:pt x="0" y="4956775"/>
                </a:lnTo>
                <a:lnTo>
                  <a:pt x="0" y="3"/>
                </a:lnTo>
                <a:lnTo>
                  <a:pt x="0" y="3"/>
                </a:lnTo>
                <a:lnTo>
                  <a:pt x="889386" y="3"/>
                </a:lnTo>
                <a:cubicBezTo>
                  <a:pt x="905026" y="3"/>
                  <a:pt x="917704" y="369882"/>
                  <a:pt x="917704" y="826149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206376" tIns="140520" rIns="243707" bIns="140520" numCol="1" spcCol="1270" anchor="ctr" anchorCtr="0">
            <a:noAutofit/>
          </a:bodyPr>
          <a:lstStyle/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Azure AD for identity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management -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Yes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MFA for both cloud and on-premises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applications –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Yes 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Azure Conditional Access for SaaS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applications -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Yes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Just-in-time administrative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access -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No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397963" y="3201634"/>
            <a:ext cx="1190855" cy="869036"/>
          </a:xfrm>
          <a:custGeom>
            <a:avLst/>
            <a:gdLst>
              <a:gd name="connsiteX0" fmla="*/ 0 w 1430801"/>
              <a:gd name="connsiteY0" fmla="*/ 173811 h 1042843"/>
              <a:gd name="connsiteX1" fmla="*/ 173811 w 1430801"/>
              <a:gd name="connsiteY1" fmla="*/ 0 h 1042843"/>
              <a:gd name="connsiteX2" fmla="*/ 1256990 w 1430801"/>
              <a:gd name="connsiteY2" fmla="*/ 0 h 1042843"/>
              <a:gd name="connsiteX3" fmla="*/ 1430801 w 1430801"/>
              <a:gd name="connsiteY3" fmla="*/ 173811 h 1042843"/>
              <a:gd name="connsiteX4" fmla="*/ 1430801 w 1430801"/>
              <a:gd name="connsiteY4" fmla="*/ 869032 h 1042843"/>
              <a:gd name="connsiteX5" fmla="*/ 1256990 w 1430801"/>
              <a:gd name="connsiteY5" fmla="*/ 1042843 h 1042843"/>
              <a:gd name="connsiteX6" fmla="*/ 173811 w 1430801"/>
              <a:gd name="connsiteY6" fmla="*/ 1042843 h 1042843"/>
              <a:gd name="connsiteX7" fmla="*/ 0 w 1430801"/>
              <a:gd name="connsiteY7" fmla="*/ 869032 h 1042843"/>
              <a:gd name="connsiteX8" fmla="*/ 0 w 1430801"/>
              <a:gd name="connsiteY8" fmla="*/ 173811 h 104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801" h="1042843">
                <a:moveTo>
                  <a:pt x="0" y="173811"/>
                </a:moveTo>
                <a:cubicBezTo>
                  <a:pt x="0" y="77818"/>
                  <a:pt x="77818" y="0"/>
                  <a:pt x="173811" y="0"/>
                </a:cubicBezTo>
                <a:lnTo>
                  <a:pt x="1256990" y="0"/>
                </a:lnTo>
                <a:cubicBezTo>
                  <a:pt x="1352983" y="0"/>
                  <a:pt x="1430801" y="77818"/>
                  <a:pt x="1430801" y="173811"/>
                </a:cubicBezTo>
                <a:lnTo>
                  <a:pt x="1430801" y="869032"/>
                </a:lnTo>
                <a:cubicBezTo>
                  <a:pt x="1430801" y="965025"/>
                  <a:pt x="1352983" y="1042843"/>
                  <a:pt x="1256990" y="1042843"/>
                </a:cubicBezTo>
                <a:lnTo>
                  <a:pt x="173811" y="1042843"/>
                </a:lnTo>
                <a:cubicBezTo>
                  <a:pt x="77818" y="1042843"/>
                  <a:pt x="0" y="965025"/>
                  <a:pt x="0" y="869032"/>
                </a:cubicBezTo>
                <a:lnTo>
                  <a:pt x="0" y="1738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3223" tIns="67823" rIns="93223" bIns="67823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prstClr val="white"/>
                </a:solidFill>
                <a:latin typeface="Arial"/>
              </a:rPr>
              <a:t>Identity &amp; Authentication </a:t>
            </a:r>
          </a:p>
        </p:txBody>
      </p:sp>
      <p:sp>
        <p:nvSpPr>
          <p:cNvPr id="113" name="Freeform 112"/>
          <p:cNvSpPr/>
          <p:nvPr/>
        </p:nvSpPr>
        <p:spPr>
          <a:xfrm>
            <a:off x="1382835" y="4013868"/>
            <a:ext cx="4781901" cy="1231640"/>
          </a:xfrm>
          <a:custGeom>
            <a:avLst/>
            <a:gdLst>
              <a:gd name="connsiteX0" fmla="*/ 246333 w 1477967"/>
              <a:gd name="connsiteY0" fmla="*/ 0 h 4956778"/>
              <a:gd name="connsiteX1" fmla="*/ 1231634 w 1477967"/>
              <a:gd name="connsiteY1" fmla="*/ 0 h 4956778"/>
              <a:gd name="connsiteX2" fmla="*/ 1477967 w 1477967"/>
              <a:gd name="connsiteY2" fmla="*/ 246333 h 4956778"/>
              <a:gd name="connsiteX3" fmla="*/ 1477967 w 1477967"/>
              <a:gd name="connsiteY3" fmla="*/ 4956778 h 4956778"/>
              <a:gd name="connsiteX4" fmla="*/ 1477967 w 1477967"/>
              <a:gd name="connsiteY4" fmla="*/ 4956778 h 4956778"/>
              <a:gd name="connsiteX5" fmla="*/ 0 w 1477967"/>
              <a:gd name="connsiteY5" fmla="*/ 4956778 h 4956778"/>
              <a:gd name="connsiteX6" fmla="*/ 0 w 1477967"/>
              <a:gd name="connsiteY6" fmla="*/ 4956778 h 4956778"/>
              <a:gd name="connsiteX7" fmla="*/ 0 w 1477967"/>
              <a:gd name="connsiteY7" fmla="*/ 246333 h 4956778"/>
              <a:gd name="connsiteX8" fmla="*/ 246333 w 1477967"/>
              <a:gd name="connsiteY8" fmla="*/ 0 h 495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967" h="4956778">
                <a:moveTo>
                  <a:pt x="1477967" y="826148"/>
                </a:moveTo>
                <a:lnTo>
                  <a:pt x="1477967" y="4130630"/>
                </a:lnTo>
                <a:cubicBezTo>
                  <a:pt x="1477967" y="4586898"/>
                  <a:pt x="1445082" y="4956776"/>
                  <a:pt x="1404518" y="4956776"/>
                </a:cubicBezTo>
                <a:lnTo>
                  <a:pt x="0" y="4956776"/>
                </a:lnTo>
                <a:lnTo>
                  <a:pt x="0" y="4956776"/>
                </a:lnTo>
                <a:lnTo>
                  <a:pt x="0" y="2"/>
                </a:lnTo>
                <a:lnTo>
                  <a:pt x="0" y="2"/>
                </a:lnTo>
                <a:lnTo>
                  <a:pt x="1404518" y="2"/>
                </a:lnTo>
                <a:cubicBezTo>
                  <a:pt x="1445082" y="2"/>
                  <a:pt x="1477967" y="369880"/>
                  <a:pt x="1477967" y="826148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206376" tIns="163311" rIns="266499" bIns="163312" numCol="1" spcCol="1270" anchor="ctr" anchorCtr="0">
            <a:noAutofit/>
          </a:bodyPr>
          <a:lstStyle/>
          <a:p>
            <a:pPr marL="95248" lvl="1" indent="-95248" defTabSz="481529">
              <a:lnSpc>
                <a:spcPts val="1084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Azure AD Access Control (ACS) for out-of-code authentication and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authorization -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NA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  <a:p>
            <a:pPr marL="95248" lvl="1" indent="-95248" defTabSz="481529">
              <a:lnSpc>
                <a:spcPts val="1084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Site-to-Site / Point-to-site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VPNs -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Yes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  <a:p>
            <a:pPr marL="95248" lvl="1" indent="-95248" defTabSz="481529">
              <a:lnSpc>
                <a:spcPts val="1084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Secure inbound Internet communication using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SSL -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Yes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  <a:p>
            <a:pPr marL="95248" lvl="1" indent="-95248" defTabSz="481529">
              <a:lnSpc>
                <a:spcPts val="1084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RBAC -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Yes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458673" y="4294921"/>
            <a:ext cx="1001828" cy="699756"/>
          </a:xfrm>
          <a:custGeom>
            <a:avLst/>
            <a:gdLst>
              <a:gd name="connsiteX0" fmla="*/ 0 w 1430801"/>
              <a:gd name="connsiteY0" fmla="*/ 238472 h 1526817"/>
              <a:gd name="connsiteX1" fmla="*/ 238472 w 1430801"/>
              <a:gd name="connsiteY1" fmla="*/ 0 h 1526817"/>
              <a:gd name="connsiteX2" fmla="*/ 1192329 w 1430801"/>
              <a:gd name="connsiteY2" fmla="*/ 0 h 1526817"/>
              <a:gd name="connsiteX3" fmla="*/ 1430801 w 1430801"/>
              <a:gd name="connsiteY3" fmla="*/ 238472 h 1526817"/>
              <a:gd name="connsiteX4" fmla="*/ 1430801 w 1430801"/>
              <a:gd name="connsiteY4" fmla="*/ 1288345 h 1526817"/>
              <a:gd name="connsiteX5" fmla="*/ 1192329 w 1430801"/>
              <a:gd name="connsiteY5" fmla="*/ 1526817 h 1526817"/>
              <a:gd name="connsiteX6" fmla="*/ 238472 w 1430801"/>
              <a:gd name="connsiteY6" fmla="*/ 1526817 h 1526817"/>
              <a:gd name="connsiteX7" fmla="*/ 0 w 1430801"/>
              <a:gd name="connsiteY7" fmla="*/ 1288345 h 1526817"/>
              <a:gd name="connsiteX8" fmla="*/ 0 w 1430801"/>
              <a:gd name="connsiteY8" fmla="*/ 238472 h 1526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801" h="1526817">
                <a:moveTo>
                  <a:pt x="0" y="238472"/>
                </a:moveTo>
                <a:cubicBezTo>
                  <a:pt x="0" y="106768"/>
                  <a:pt x="106768" y="0"/>
                  <a:pt x="238472" y="0"/>
                </a:cubicBezTo>
                <a:lnTo>
                  <a:pt x="1192329" y="0"/>
                </a:lnTo>
                <a:cubicBezTo>
                  <a:pt x="1324033" y="0"/>
                  <a:pt x="1430801" y="106768"/>
                  <a:pt x="1430801" y="238472"/>
                </a:cubicBezTo>
                <a:lnTo>
                  <a:pt x="1430801" y="1288345"/>
                </a:lnTo>
                <a:cubicBezTo>
                  <a:pt x="1430801" y="1420049"/>
                  <a:pt x="1324033" y="1526817"/>
                  <a:pt x="1192329" y="1526817"/>
                </a:cubicBezTo>
                <a:lnTo>
                  <a:pt x="238472" y="1526817"/>
                </a:lnTo>
                <a:cubicBezTo>
                  <a:pt x="106768" y="1526817"/>
                  <a:pt x="0" y="1420049"/>
                  <a:pt x="0" y="1288345"/>
                </a:cubicBezTo>
                <a:lnTo>
                  <a:pt x="0" y="238472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02655" tIns="80431" rIns="102655" bIns="80431" numCol="1" spcCol="1270" anchor="ctr" anchorCtr="0">
            <a:noAutofit/>
          </a:bodyPr>
          <a:lstStyle/>
          <a:p>
            <a:pPr defTabSz="51857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17" b="1" dirty="0">
                <a:solidFill>
                  <a:prstClr val="white"/>
                </a:solidFill>
                <a:latin typeface="Arial"/>
              </a:rPr>
              <a:t>Access Controls</a:t>
            </a:r>
          </a:p>
        </p:txBody>
      </p:sp>
      <p:sp>
        <p:nvSpPr>
          <p:cNvPr id="115" name="Freeform 114"/>
          <p:cNvSpPr/>
          <p:nvPr/>
        </p:nvSpPr>
        <p:spPr>
          <a:xfrm>
            <a:off x="1382836" y="5207000"/>
            <a:ext cx="4130649" cy="841227"/>
          </a:xfrm>
          <a:custGeom>
            <a:avLst/>
            <a:gdLst>
              <a:gd name="connsiteX0" fmla="*/ 168249 w 1009471"/>
              <a:gd name="connsiteY0" fmla="*/ 0 h 4956778"/>
              <a:gd name="connsiteX1" fmla="*/ 841222 w 1009471"/>
              <a:gd name="connsiteY1" fmla="*/ 0 h 4956778"/>
              <a:gd name="connsiteX2" fmla="*/ 1009471 w 1009471"/>
              <a:gd name="connsiteY2" fmla="*/ 168249 h 4956778"/>
              <a:gd name="connsiteX3" fmla="*/ 1009471 w 1009471"/>
              <a:gd name="connsiteY3" fmla="*/ 4956778 h 4956778"/>
              <a:gd name="connsiteX4" fmla="*/ 1009471 w 1009471"/>
              <a:gd name="connsiteY4" fmla="*/ 4956778 h 4956778"/>
              <a:gd name="connsiteX5" fmla="*/ 0 w 1009471"/>
              <a:gd name="connsiteY5" fmla="*/ 4956778 h 4956778"/>
              <a:gd name="connsiteX6" fmla="*/ 0 w 1009471"/>
              <a:gd name="connsiteY6" fmla="*/ 4956778 h 4956778"/>
              <a:gd name="connsiteX7" fmla="*/ 0 w 1009471"/>
              <a:gd name="connsiteY7" fmla="*/ 168249 h 4956778"/>
              <a:gd name="connsiteX8" fmla="*/ 168249 w 1009471"/>
              <a:gd name="connsiteY8" fmla="*/ 0 h 495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471" h="4956778">
                <a:moveTo>
                  <a:pt x="1009471" y="826150"/>
                </a:moveTo>
                <a:lnTo>
                  <a:pt x="1009471" y="4130628"/>
                </a:lnTo>
                <a:cubicBezTo>
                  <a:pt x="1009471" y="4586895"/>
                  <a:pt x="994130" y="4956776"/>
                  <a:pt x="975206" y="4956776"/>
                </a:cubicBezTo>
                <a:lnTo>
                  <a:pt x="0" y="4956776"/>
                </a:lnTo>
                <a:lnTo>
                  <a:pt x="0" y="4956776"/>
                </a:lnTo>
                <a:lnTo>
                  <a:pt x="0" y="2"/>
                </a:lnTo>
                <a:lnTo>
                  <a:pt x="0" y="2"/>
                </a:lnTo>
                <a:lnTo>
                  <a:pt x="975206" y="2"/>
                </a:lnTo>
                <a:cubicBezTo>
                  <a:pt x="994130" y="2"/>
                  <a:pt x="1009471" y="369883"/>
                  <a:pt x="1009471" y="82615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206376" tIns="144252" rIns="247440" bIns="144253" numCol="1" spcCol="1270" anchor="ctr" anchorCtr="0">
            <a:noAutofit/>
          </a:bodyPr>
          <a:lstStyle/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TLS and SSL for secure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communication -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Yes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Signed certificates from CA (Enterprise or 3</a:t>
            </a:r>
            <a:r>
              <a:rPr lang="en-US" sz="1084" baseline="30000" dirty="0">
                <a:solidFill>
                  <a:srgbClr val="141414"/>
                </a:solidFill>
                <a:latin typeface="Arial"/>
              </a:rPr>
              <a:t>rd</a:t>
            </a:r>
            <a:r>
              <a:rPr lang="en-US" sz="1084" dirty="0">
                <a:solidFill>
                  <a:srgbClr val="141414"/>
                </a:solidFill>
                <a:latin typeface="Arial"/>
              </a:rPr>
              <a:t> party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) -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Yes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Secure keys in </a:t>
            </a:r>
            <a:r>
              <a:rPr lang="en-US" sz="1084" b="1" dirty="0">
                <a:solidFill>
                  <a:srgbClr val="141414"/>
                </a:solidFill>
                <a:latin typeface="Arial"/>
              </a:rPr>
              <a:t>Key </a:t>
            </a:r>
            <a:r>
              <a:rPr lang="en-US" sz="1084" b="1" dirty="0" smtClean="0">
                <a:solidFill>
                  <a:srgbClr val="141414"/>
                </a:solidFill>
                <a:latin typeface="Arial"/>
              </a:rPr>
              <a:t>Vault - </a:t>
            </a:r>
            <a:r>
              <a:rPr lang="en-US" sz="1084" b="1" dirty="0" smtClean="0">
                <a:solidFill>
                  <a:srgbClr val="00B050"/>
                </a:solidFill>
                <a:latin typeface="Arial"/>
              </a:rPr>
              <a:t>Yes</a:t>
            </a:r>
            <a:endParaRPr lang="en-US" sz="1084" b="1" dirty="0">
              <a:solidFill>
                <a:srgbClr val="00B050"/>
              </a:solidFill>
              <a:latin typeface="Arial"/>
            </a:endParaRPr>
          </a:p>
        </p:txBody>
      </p:sp>
      <p:sp>
        <p:nvSpPr>
          <p:cNvPr id="116" name="Freeform 115"/>
          <p:cNvSpPr/>
          <p:nvPr/>
        </p:nvSpPr>
        <p:spPr>
          <a:xfrm>
            <a:off x="446843" y="5334000"/>
            <a:ext cx="1011637" cy="586053"/>
          </a:xfrm>
          <a:custGeom>
            <a:avLst/>
            <a:gdLst>
              <a:gd name="connsiteX0" fmla="*/ 0 w 1430801"/>
              <a:gd name="connsiteY0" fmla="*/ 191192 h 1147131"/>
              <a:gd name="connsiteX1" fmla="*/ 191192 w 1430801"/>
              <a:gd name="connsiteY1" fmla="*/ 0 h 1147131"/>
              <a:gd name="connsiteX2" fmla="*/ 1239609 w 1430801"/>
              <a:gd name="connsiteY2" fmla="*/ 0 h 1147131"/>
              <a:gd name="connsiteX3" fmla="*/ 1430801 w 1430801"/>
              <a:gd name="connsiteY3" fmla="*/ 191192 h 1147131"/>
              <a:gd name="connsiteX4" fmla="*/ 1430801 w 1430801"/>
              <a:gd name="connsiteY4" fmla="*/ 955939 h 1147131"/>
              <a:gd name="connsiteX5" fmla="*/ 1239609 w 1430801"/>
              <a:gd name="connsiteY5" fmla="*/ 1147131 h 1147131"/>
              <a:gd name="connsiteX6" fmla="*/ 191192 w 1430801"/>
              <a:gd name="connsiteY6" fmla="*/ 1147131 h 1147131"/>
              <a:gd name="connsiteX7" fmla="*/ 0 w 1430801"/>
              <a:gd name="connsiteY7" fmla="*/ 955939 h 1147131"/>
              <a:gd name="connsiteX8" fmla="*/ 0 w 1430801"/>
              <a:gd name="connsiteY8" fmla="*/ 191192 h 114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801" h="1147131">
                <a:moveTo>
                  <a:pt x="0" y="191192"/>
                </a:moveTo>
                <a:cubicBezTo>
                  <a:pt x="0" y="85600"/>
                  <a:pt x="85600" y="0"/>
                  <a:pt x="191192" y="0"/>
                </a:cubicBezTo>
                <a:lnTo>
                  <a:pt x="1239609" y="0"/>
                </a:lnTo>
                <a:cubicBezTo>
                  <a:pt x="1345201" y="0"/>
                  <a:pt x="1430801" y="85600"/>
                  <a:pt x="1430801" y="191192"/>
                </a:cubicBezTo>
                <a:lnTo>
                  <a:pt x="1430801" y="955939"/>
                </a:lnTo>
                <a:cubicBezTo>
                  <a:pt x="1430801" y="1061531"/>
                  <a:pt x="1345201" y="1147131"/>
                  <a:pt x="1239609" y="1147131"/>
                </a:cubicBezTo>
                <a:lnTo>
                  <a:pt x="191192" y="1147131"/>
                </a:lnTo>
                <a:cubicBezTo>
                  <a:pt x="85600" y="1147131"/>
                  <a:pt x="0" y="1061531"/>
                  <a:pt x="0" y="955939"/>
                </a:cubicBezTo>
                <a:lnTo>
                  <a:pt x="0" y="191192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7465" tIns="72065" rIns="97465" bIns="72065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prstClr val="white"/>
                </a:solidFill>
                <a:latin typeface="Arial"/>
              </a:rPr>
              <a:t>Web Tier</a:t>
            </a:r>
          </a:p>
        </p:txBody>
      </p:sp>
      <p:sp>
        <p:nvSpPr>
          <p:cNvPr id="117" name="Freeform 116"/>
          <p:cNvSpPr/>
          <p:nvPr/>
        </p:nvSpPr>
        <p:spPr>
          <a:xfrm>
            <a:off x="117440" y="1183009"/>
            <a:ext cx="451457" cy="869036"/>
          </a:xfrm>
          <a:custGeom>
            <a:avLst/>
            <a:gdLst>
              <a:gd name="connsiteX0" fmla="*/ 0 w 1430801"/>
              <a:gd name="connsiteY0" fmla="*/ 173811 h 1042843"/>
              <a:gd name="connsiteX1" fmla="*/ 173811 w 1430801"/>
              <a:gd name="connsiteY1" fmla="*/ 0 h 1042843"/>
              <a:gd name="connsiteX2" fmla="*/ 1256990 w 1430801"/>
              <a:gd name="connsiteY2" fmla="*/ 0 h 1042843"/>
              <a:gd name="connsiteX3" fmla="*/ 1430801 w 1430801"/>
              <a:gd name="connsiteY3" fmla="*/ 173811 h 1042843"/>
              <a:gd name="connsiteX4" fmla="*/ 1430801 w 1430801"/>
              <a:gd name="connsiteY4" fmla="*/ 869032 h 1042843"/>
              <a:gd name="connsiteX5" fmla="*/ 1256990 w 1430801"/>
              <a:gd name="connsiteY5" fmla="*/ 1042843 h 1042843"/>
              <a:gd name="connsiteX6" fmla="*/ 173811 w 1430801"/>
              <a:gd name="connsiteY6" fmla="*/ 1042843 h 1042843"/>
              <a:gd name="connsiteX7" fmla="*/ 0 w 1430801"/>
              <a:gd name="connsiteY7" fmla="*/ 869032 h 1042843"/>
              <a:gd name="connsiteX8" fmla="*/ 0 w 1430801"/>
              <a:gd name="connsiteY8" fmla="*/ 173811 h 104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801" h="1042843">
                <a:moveTo>
                  <a:pt x="0" y="173811"/>
                </a:moveTo>
                <a:cubicBezTo>
                  <a:pt x="0" y="77818"/>
                  <a:pt x="77818" y="0"/>
                  <a:pt x="173811" y="0"/>
                </a:cubicBezTo>
                <a:lnTo>
                  <a:pt x="1256990" y="0"/>
                </a:lnTo>
                <a:cubicBezTo>
                  <a:pt x="1352983" y="0"/>
                  <a:pt x="1430801" y="77818"/>
                  <a:pt x="1430801" y="173811"/>
                </a:cubicBezTo>
                <a:lnTo>
                  <a:pt x="1430801" y="869032"/>
                </a:lnTo>
                <a:cubicBezTo>
                  <a:pt x="1430801" y="965025"/>
                  <a:pt x="1352983" y="1042843"/>
                  <a:pt x="1256990" y="1042843"/>
                </a:cubicBezTo>
                <a:lnTo>
                  <a:pt x="173811" y="1042843"/>
                </a:lnTo>
                <a:cubicBezTo>
                  <a:pt x="77818" y="1042843"/>
                  <a:pt x="0" y="965025"/>
                  <a:pt x="0" y="869032"/>
                </a:cubicBezTo>
                <a:lnTo>
                  <a:pt x="0" y="1738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3223" tIns="67823" rIns="93223" bIns="67823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67" b="1" dirty="0">
                <a:solidFill>
                  <a:srgbClr val="3E97B5"/>
                </a:solidFill>
                <a:latin typeface="Arial"/>
              </a:rPr>
              <a:t>01</a:t>
            </a:r>
          </a:p>
        </p:txBody>
      </p:sp>
      <p:sp>
        <p:nvSpPr>
          <p:cNvPr id="118" name="Freeform 117"/>
          <p:cNvSpPr/>
          <p:nvPr/>
        </p:nvSpPr>
        <p:spPr>
          <a:xfrm>
            <a:off x="124637" y="2179147"/>
            <a:ext cx="451457" cy="869036"/>
          </a:xfrm>
          <a:custGeom>
            <a:avLst/>
            <a:gdLst>
              <a:gd name="connsiteX0" fmla="*/ 0 w 1430801"/>
              <a:gd name="connsiteY0" fmla="*/ 173811 h 1042843"/>
              <a:gd name="connsiteX1" fmla="*/ 173811 w 1430801"/>
              <a:gd name="connsiteY1" fmla="*/ 0 h 1042843"/>
              <a:gd name="connsiteX2" fmla="*/ 1256990 w 1430801"/>
              <a:gd name="connsiteY2" fmla="*/ 0 h 1042843"/>
              <a:gd name="connsiteX3" fmla="*/ 1430801 w 1430801"/>
              <a:gd name="connsiteY3" fmla="*/ 173811 h 1042843"/>
              <a:gd name="connsiteX4" fmla="*/ 1430801 w 1430801"/>
              <a:gd name="connsiteY4" fmla="*/ 869032 h 1042843"/>
              <a:gd name="connsiteX5" fmla="*/ 1256990 w 1430801"/>
              <a:gd name="connsiteY5" fmla="*/ 1042843 h 1042843"/>
              <a:gd name="connsiteX6" fmla="*/ 173811 w 1430801"/>
              <a:gd name="connsiteY6" fmla="*/ 1042843 h 1042843"/>
              <a:gd name="connsiteX7" fmla="*/ 0 w 1430801"/>
              <a:gd name="connsiteY7" fmla="*/ 869032 h 1042843"/>
              <a:gd name="connsiteX8" fmla="*/ 0 w 1430801"/>
              <a:gd name="connsiteY8" fmla="*/ 173811 h 104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801" h="1042843">
                <a:moveTo>
                  <a:pt x="0" y="173811"/>
                </a:moveTo>
                <a:cubicBezTo>
                  <a:pt x="0" y="77818"/>
                  <a:pt x="77818" y="0"/>
                  <a:pt x="173811" y="0"/>
                </a:cubicBezTo>
                <a:lnTo>
                  <a:pt x="1256990" y="0"/>
                </a:lnTo>
                <a:cubicBezTo>
                  <a:pt x="1352983" y="0"/>
                  <a:pt x="1430801" y="77818"/>
                  <a:pt x="1430801" y="173811"/>
                </a:cubicBezTo>
                <a:lnTo>
                  <a:pt x="1430801" y="869032"/>
                </a:lnTo>
                <a:cubicBezTo>
                  <a:pt x="1430801" y="965025"/>
                  <a:pt x="1352983" y="1042843"/>
                  <a:pt x="1256990" y="1042843"/>
                </a:cubicBezTo>
                <a:lnTo>
                  <a:pt x="173811" y="1042843"/>
                </a:lnTo>
                <a:cubicBezTo>
                  <a:pt x="77818" y="1042843"/>
                  <a:pt x="0" y="965025"/>
                  <a:pt x="0" y="869032"/>
                </a:cubicBezTo>
                <a:lnTo>
                  <a:pt x="0" y="1738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3223" tIns="67823" rIns="93223" bIns="67823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67" b="1" dirty="0">
                <a:solidFill>
                  <a:srgbClr val="72CEF3"/>
                </a:solidFill>
                <a:latin typeface="Arial"/>
              </a:rPr>
              <a:t>02</a:t>
            </a:r>
          </a:p>
        </p:txBody>
      </p:sp>
      <p:sp>
        <p:nvSpPr>
          <p:cNvPr id="119" name="Freeform 118"/>
          <p:cNvSpPr/>
          <p:nvPr/>
        </p:nvSpPr>
        <p:spPr>
          <a:xfrm>
            <a:off x="118466" y="3188654"/>
            <a:ext cx="451457" cy="869036"/>
          </a:xfrm>
          <a:custGeom>
            <a:avLst/>
            <a:gdLst>
              <a:gd name="connsiteX0" fmla="*/ 0 w 1430801"/>
              <a:gd name="connsiteY0" fmla="*/ 173811 h 1042843"/>
              <a:gd name="connsiteX1" fmla="*/ 173811 w 1430801"/>
              <a:gd name="connsiteY1" fmla="*/ 0 h 1042843"/>
              <a:gd name="connsiteX2" fmla="*/ 1256990 w 1430801"/>
              <a:gd name="connsiteY2" fmla="*/ 0 h 1042843"/>
              <a:gd name="connsiteX3" fmla="*/ 1430801 w 1430801"/>
              <a:gd name="connsiteY3" fmla="*/ 173811 h 1042843"/>
              <a:gd name="connsiteX4" fmla="*/ 1430801 w 1430801"/>
              <a:gd name="connsiteY4" fmla="*/ 869032 h 1042843"/>
              <a:gd name="connsiteX5" fmla="*/ 1256990 w 1430801"/>
              <a:gd name="connsiteY5" fmla="*/ 1042843 h 1042843"/>
              <a:gd name="connsiteX6" fmla="*/ 173811 w 1430801"/>
              <a:gd name="connsiteY6" fmla="*/ 1042843 h 1042843"/>
              <a:gd name="connsiteX7" fmla="*/ 0 w 1430801"/>
              <a:gd name="connsiteY7" fmla="*/ 869032 h 1042843"/>
              <a:gd name="connsiteX8" fmla="*/ 0 w 1430801"/>
              <a:gd name="connsiteY8" fmla="*/ 173811 h 104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801" h="1042843">
                <a:moveTo>
                  <a:pt x="0" y="173811"/>
                </a:moveTo>
                <a:cubicBezTo>
                  <a:pt x="0" y="77818"/>
                  <a:pt x="77818" y="0"/>
                  <a:pt x="173811" y="0"/>
                </a:cubicBezTo>
                <a:lnTo>
                  <a:pt x="1256990" y="0"/>
                </a:lnTo>
                <a:cubicBezTo>
                  <a:pt x="1352983" y="0"/>
                  <a:pt x="1430801" y="77818"/>
                  <a:pt x="1430801" y="173811"/>
                </a:cubicBezTo>
                <a:lnTo>
                  <a:pt x="1430801" y="869032"/>
                </a:lnTo>
                <a:cubicBezTo>
                  <a:pt x="1430801" y="965025"/>
                  <a:pt x="1352983" y="1042843"/>
                  <a:pt x="1256990" y="1042843"/>
                </a:cubicBezTo>
                <a:lnTo>
                  <a:pt x="173811" y="1042843"/>
                </a:lnTo>
                <a:cubicBezTo>
                  <a:pt x="77818" y="1042843"/>
                  <a:pt x="0" y="965025"/>
                  <a:pt x="0" y="869032"/>
                </a:cubicBezTo>
                <a:lnTo>
                  <a:pt x="0" y="1738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3223" tIns="67823" rIns="93223" bIns="67823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67" b="1" dirty="0">
                <a:solidFill>
                  <a:srgbClr val="60A844"/>
                </a:solidFill>
                <a:latin typeface="Arial"/>
              </a:rPr>
              <a:t>03</a:t>
            </a:r>
          </a:p>
        </p:txBody>
      </p:sp>
      <p:sp>
        <p:nvSpPr>
          <p:cNvPr id="120" name="Freeform 119"/>
          <p:cNvSpPr/>
          <p:nvPr/>
        </p:nvSpPr>
        <p:spPr>
          <a:xfrm>
            <a:off x="112294" y="4171423"/>
            <a:ext cx="451457" cy="869036"/>
          </a:xfrm>
          <a:custGeom>
            <a:avLst/>
            <a:gdLst>
              <a:gd name="connsiteX0" fmla="*/ 0 w 1430801"/>
              <a:gd name="connsiteY0" fmla="*/ 173811 h 1042843"/>
              <a:gd name="connsiteX1" fmla="*/ 173811 w 1430801"/>
              <a:gd name="connsiteY1" fmla="*/ 0 h 1042843"/>
              <a:gd name="connsiteX2" fmla="*/ 1256990 w 1430801"/>
              <a:gd name="connsiteY2" fmla="*/ 0 h 1042843"/>
              <a:gd name="connsiteX3" fmla="*/ 1430801 w 1430801"/>
              <a:gd name="connsiteY3" fmla="*/ 173811 h 1042843"/>
              <a:gd name="connsiteX4" fmla="*/ 1430801 w 1430801"/>
              <a:gd name="connsiteY4" fmla="*/ 869032 h 1042843"/>
              <a:gd name="connsiteX5" fmla="*/ 1256990 w 1430801"/>
              <a:gd name="connsiteY5" fmla="*/ 1042843 h 1042843"/>
              <a:gd name="connsiteX6" fmla="*/ 173811 w 1430801"/>
              <a:gd name="connsiteY6" fmla="*/ 1042843 h 1042843"/>
              <a:gd name="connsiteX7" fmla="*/ 0 w 1430801"/>
              <a:gd name="connsiteY7" fmla="*/ 869032 h 1042843"/>
              <a:gd name="connsiteX8" fmla="*/ 0 w 1430801"/>
              <a:gd name="connsiteY8" fmla="*/ 173811 h 104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801" h="1042843">
                <a:moveTo>
                  <a:pt x="0" y="173811"/>
                </a:moveTo>
                <a:cubicBezTo>
                  <a:pt x="0" y="77818"/>
                  <a:pt x="77818" y="0"/>
                  <a:pt x="173811" y="0"/>
                </a:cubicBezTo>
                <a:lnTo>
                  <a:pt x="1256990" y="0"/>
                </a:lnTo>
                <a:cubicBezTo>
                  <a:pt x="1352983" y="0"/>
                  <a:pt x="1430801" y="77818"/>
                  <a:pt x="1430801" y="173811"/>
                </a:cubicBezTo>
                <a:lnTo>
                  <a:pt x="1430801" y="869032"/>
                </a:lnTo>
                <a:cubicBezTo>
                  <a:pt x="1430801" y="965025"/>
                  <a:pt x="1352983" y="1042843"/>
                  <a:pt x="1256990" y="1042843"/>
                </a:cubicBezTo>
                <a:lnTo>
                  <a:pt x="173811" y="1042843"/>
                </a:lnTo>
                <a:cubicBezTo>
                  <a:pt x="77818" y="1042843"/>
                  <a:pt x="0" y="965025"/>
                  <a:pt x="0" y="869032"/>
                </a:cubicBezTo>
                <a:lnTo>
                  <a:pt x="0" y="1738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3223" tIns="67823" rIns="93223" bIns="67823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67" b="1" dirty="0">
                <a:solidFill>
                  <a:srgbClr val="92D051"/>
                </a:solidFill>
                <a:latin typeface="Arial"/>
              </a:rPr>
              <a:t>04</a:t>
            </a:r>
          </a:p>
        </p:txBody>
      </p:sp>
      <p:sp>
        <p:nvSpPr>
          <p:cNvPr id="121" name="Freeform 120"/>
          <p:cNvSpPr/>
          <p:nvPr/>
        </p:nvSpPr>
        <p:spPr>
          <a:xfrm>
            <a:off x="119493" y="5180930"/>
            <a:ext cx="451457" cy="869036"/>
          </a:xfrm>
          <a:custGeom>
            <a:avLst/>
            <a:gdLst>
              <a:gd name="connsiteX0" fmla="*/ 0 w 1430801"/>
              <a:gd name="connsiteY0" fmla="*/ 173811 h 1042843"/>
              <a:gd name="connsiteX1" fmla="*/ 173811 w 1430801"/>
              <a:gd name="connsiteY1" fmla="*/ 0 h 1042843"/>
              <a:gd name="connsiteX2" fmla="*/ 1256990 w 1430801"/>
              <a:gd name="connsiteY2" fmla="*/ 0 h 1042843"/>
              <a:gd name="connsiteX3" fmla="*/ 1430801 w 1430801"/>
              <a:gd name="connsiteY3" fmla="*/ 173811 h 1042843"/>
              <a:gd name="connsiteX4" fmla="*/ 1430801 w 1430801"/>
              <a:gd name="connsiteY4" fmla="*/ 869032 h 1042843"/>
              <a:gd name="connsiteX5" fmla="*/ 1256990 w 1430801"/>
              <a:gd name="connsiteY5" fmla="*/ 1042843 h 1042843"/>
              <a:gd name="connsiteX6" fmla="*/ 173811 w 1430801"/>
              <a:gd name="connsiteY6" fmla="*/ 1042843 h 1042843"/>
              <a:gd name="connsiteX7" fmla="*/ 0 w 1430801"/>
              <a:gd name="connsiteY7" fmla="*/ 869032 h 1042843"/>
              <a:gd name="connsiteX8" fmla="*/ 0 w 1430801"/>
              <a:gd name="connsiteY8" fmla="*/ 173811 h 104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801" h="1042843">
                <a:moveTo>
                  <a:pt x="0" y="173811"/>
                </a:moveTo>
                <a:cubicBezTo>
                  <a:pt x="0" y="77818"/>
                  <a:pt x="77818" y="0"/>
                  <a:pt x="173811" y="0"/>
                </a:cubicBezTo>
                <a:lnTo>
                  <a:pt x="1256990" y="0"/>
                </a:lnTo>
                <a:cubicBezTo>
                  <a:pt x="1352983" y="0"/>
                  <a:pt x="1430801" y="77818"/>
                  <a:pt x="1430801" y="173811"/>
                </a:cubicBezTo>
                <a:lnTo>
                  <a:pt x="1430801" y="869032"/>
                </a:lnTo>
                <a:cubicBezTo>
                  <a:pt x="1430801" y="965025"/>
                  <a:pt x="1352983" y="1042843"/>
                  <a:pt x="1256990" y="1042843"/>
                </a:cubicBezTo>
                <a:lnTo>
                  <a:pt x="173811" y="1042843"/>
                </a:lnTo>
                <a:cubicBezTo>
                  <a:pt x="77818" y="1042843"/>
                  <a:pt x="0" y="965025"/>
                  <a:pt x="0" y="869032"/>
                </a:cubicBezTo>
                <a:lnTo>
                  <a:pt x="0" y="1738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3223" tIns="67823" rIns="93223" bIns="67823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67" b="1" dirty="0">
                <a:solidFill>
                  <a:srgbClr val="F28C20"/>
                </a:solidFill>
                <a:latin typeface="Arial"/>
              </a:rPr>
              <a:t>05</a:t>
            </a:r>
          </a:p>
        </p:txBody>
      </p:sp>
      <p:sp>
        <p:nvSpPr>
          <p:cNvPr id="122" name="Freeform 121"/>
          <p:cNvSpPr/>
          <p:nvPr/>
        </p:nvSpPr>
        <p:spPr>
          <a:xfrm>
            <a:off x="6126750" y="1192730"/>
            <a:ext cx="451457" cy="869036"/>
          </a:xfrm>
          <a:custGeom>
            <a:avLst/>
            <a:gdLst>
              <a:gd name="connsiteX0" fmla="*/ 0 w 1430801"/>
              <a:gd name="connsiteY0" fmla="*/ 173811 h 1042843"/>
              <a:gd name="connsiteX1" fmla="*/ 173811 w 1430801"/>
              <a:gd name="connsiteY1" fmla="*/ 0 h 1042843"/>
              <a:gd name="connsiteX2" fmla="*/ 1256990 w 1430801"/>
              <a:gd name="connsiteY2" fmla="*/ 0 h 1042843"/>
              <a:gd name="connsiteX3" fmla="*/ 1430801 w 1430801"/>
              <a:gd name="connsiteY3" fmla="*/ 173811 h 1042843"/>
              <a:gd name="connsiteX4" fmla="*/ 1430801 w 1430801"/>
              <a:gd name="connsiteY4" fmla="*/ 869032 h 1042843"/>
              <a:gd name="connsiteX5" fmla="*/ 1256990 w 1430801"/>
              <a:gd name="connsiteY5" fmla="*/ 1042843 h 1042843"/>
              <a:gd name="connsiteX6" fmla="*/ 173811 w 1430801"/>
              <a:gd name="connsiteY6" fmla="*/ 1042843 h 1042843"/>
              <a:gd name="connsiteX7" fmla="*/ 0 w 1430801"/>
              <a:gd name="connsiteY7" fmla="*/ 869032 h 1042843"/>
              <a:gd name="connsiteX8" fmla="*/ 0 w 1430801"/>
              <a:gd name="connsiteY8" fmla="*/ 173811 h 104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801" h="1042843">
                <a:moveTo>
                  <a:pt x="0" y="173811"/>
                </a:moveTo>
                <a:cubicBezTo>
                  <a:pt x="0" y="77818"/>
                  <a:pt x="77818" y="0"/>
                  <a:pt x="173811" y="0"/>
                </a:cubicBezTo>
                <a:lnTo>
                  <a:pt x="1256990" y="0"/>
                </a:lnTo>
                <a:cubicBezTo>
                  <a:pt x="1352983" y="0"/>
                  <a:pt x="1430801" y="77818"/>
                  <a:pt x="1430801" y="173811"/>
                </a:cubicBezTo>
                <a:lnTo>
                  <a:pt x="1430801" y="869032"/>
                </a:lnTo>
                <a:cubicBezTo>
                  <a:pt x="1430801" y="965025"/>
                  <a:pt x="1352983" y="1042843"/>
                  <a:pt x="1256990" y="1042843"/>
                </a:cubicBezTo>
                <a:lnTo>
                  <a:pt x="173811" y="1042843"/>
                </a:lnTo>
                <a:cubicBezTo>
                  <a:pt x="77818" y="1042843"/>
                  <a:pt x="0" y="965025"/>
                  <a:pt x="0" y="869032"/>
                </a:cubicBezTo>
                <a:lnTo>
                  <a:pt x="0" y="1738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3223" tIns="67823" rIns="93223" bIns="67823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67" b="1" dirty="0">
                <a:solidFill>
                  <a:srgbClr val="67B1CB"/>
                </a:solidFill>
                <a:latin typeface="Arial"/>
              </a:rPr>
              <a:t>06</a:t>
            </a:r>
          </a:p>
        </p:txBody>
      </p:sp>
      <p:sp>
        <p:nvSpPr>
          <p:cNvPr id="123" name="Freeform 122"/>
          <p:cNvSpPr/>
          <p:nvPr/>
        </p:nvSpPr>
        <p:spPr>
          <a:xfrm>
            <a:off x="6133948" y="2188867"/>
            <a:ext cx="451457" cy="869036"/>
          </a:xfrm>
          <a:custGeom>
            <a:avLst/>
            <a:gdLst>
              <a:gd name="connsiteX0" fmla="*/ 0 w 1430801"/>
              <a:gd name="connsiteY0" fmla="*/ 173811 h 1042843"/>
              <a:gd name="connsiteX1" fmla="*/ 173811 w 1430801"/>
              <a:gd name="connsiteY1" fmla="*/ 0 h 1042843"/>
              <a:gd name="connsiteX2" fmla="*/ 1256990 w 1430801"/>
              <a:gd name="connsiteY2" fmla="*/ 0 h 1042843"/>
              <a:gd name="connsiteX3" fmla="*/ 1430801 w 1430801"/>
              <a:gd name="connsiteY3" fmla="*/ 173811 h 1042843"/>
              <a:gd name="connsiteX4" fmla="*/ 1430801 w 1430801"/>
              <a:gd name="connsiteY4" fmla="*/ 869032 h 1042843"/>
              <a:gd name="connsiteX5" fmla="*/ 1256990 w 1430801"/>
              <a:gd name="connsiteY5" fmla="*/ 1042843 h 1042843"/>
              <a:gd name="connsiteX6" fmla="*/ 173811 w 1430801"/>
              <a:gd name="connsiteY6" fmla="*/ 1042843 h 1042843"/>
              <a:gd name="connsiteX7" fmla="*/ 0 w 1430801"/>
              <a:gd name="connsiteY7" fmla="*/ 869032 h 1042843"/>
              <a:gd name="connsiteX8" fmla="*/ 0 w 1430801"/>
              <a:gd name="connsiteY8" fmla="*/ 173811 h 104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801" h="1042843">
                <a:moveTo>
                  <a:pt x="0" y="173811"/>
                </a:moveTo>
                <a:cubicBezTo>
                  <a:pt x="0" y="77818"/>
                  <a:pt x="77818" y="0"/>
                  <a:pt x="173811" y="0"/>
                </a:cubicBezTo>
                <a:lnTo>
                  <a:pt x="1256990" y="0"/>
                </a:lnTo>
                <a:cubicBezTo>
                  <a:pt x="1352983" y="0"/>
                  <a:pt x="1430801" y="77818"/>
                  <a:pt x="1430801" y="173811"/>
                </a:cubicBezTo>
                <a:lnTo>
                  <a:pt x="1430801" y="869032"/>
                </a:lnTo>
                <a:cubicBezTo>
                  <a:pt x="1430801" y="965025"/>
                  <a:pt x="1352983" y="1042843"/>
                  <a:pt x="1256990" y="1042843"/>
                </a:cubicBezTo>
                <a:lnTo>
                  <a:pt x="173811" y="1042843"/>
                </a:lnTo>
                <a:cubicBezTo>
                  <a:pt x="77818" y="1042843"/>
                  <a:pt x="0" y="965025"/>
                  <a:pt x="0" y="869032"/>
                </a:cubicBezTo>
                <a:lnTo>
                  <a:pt x="0" y="1738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3223" tIns="67823" rIns="93223" bIns="67823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67" b="1" dirty="0">
                <a:solidFill>
                  <a:srgbClr val="9BDDF7"/>
                </a:solidFill>
                <a:latin typeface="Arial"/>
              </a:rPr>
              <a:t>07</a:t>
            </a:r>
          </a:p>
        </p:txBody>
      </p:sp>
      <p:sp>
        <p:nvSpPr>
          <p:cNvPr id="124" name="Freeform 123"/>
          <p:cNvSpPr/>
          <p:nvPr/>
        </p:nvSpPr>
        <p:spPr>
          <a:xfrm>
            <a:off x="6127777" y="3185006"/>
            <a:ext cx="451457" cy="869036"/>
          </a:xfrm>
          <a:custGeom>
            <a:avLst/>
            <a:gdLst>
              <a:gd name="connsiteX0" fmla="*/ 0 w 1430801"/>
              <a:gd name="connsiteY0" fmla="*/ 173811 h 1042843"/>
              <a:gd name="connsiteX1" fmla="*/ 173811 w 1430801"/>
              <a:gd name="connsiteY1" fmla="*/ 0 h 1042843"/>
              <a:gd name="connsiteX2" fmla="*/ 1256990 w 1430801"/>
              <a:gd name="connsiteY2" fmla="*/ 0 h 1042843"/>
              <a:gd name="connsiteX3" fmla="*/ 1430801 w 1430801"/>
              <a:gd name="connsiteY3" fmla="*/ 173811 h 1042843"/>
              <a:gd name="connsiteX4" fmla="*/ 1430801 w 1430801"/>
              <a:gd name="connsiteY4" fmla="*/ 869032 h 1042843"/>
              <a:gd name="connsiteX5" fmla="*/ 1256990 w 1430801"/>
              <a:gd name="connsiteY5" fmla="*/ 1042843 h 1042843"/>
              <a:gd name="connsiteX6" fmla="*/ 173811 w 1430801"/>
              <a:gd name="connsiteY6" fmla="*/ 1042843 h 1042843"/>
              <a:gd name="connsiteX7" fmla="*/ 0 w 1430801"/>
              <a:gd name="connsiteY7" fmla="*/ 869032 h 1042843"/>
              <a:gd name="connsiteX8" fmla="*/ 0 w 1430801"/>
              <a:gd name="connsiteY8" fmla="*/ 173811 h 104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801" h="1042843">
                <a:moveTo>
                  <a:pt x="0" y="173811"/>
                </a:moveTo>
                <a:cubicBezTo>
                  <a:pt x="0" y="77818"/>
                  <a:pt x="77818" y="0"/>
                  <a:pt x="173811" y="0"/>
                </a:cubicBezTo>
                <a:lnTo>
                  <a:pt x="1256990" y="0"/>
                </a:lnTo>
                <a:cubicBezTo>
                  <a:pt x="1352983" y="0"/>
                  <a:pt x="1430801" y="77818"/>
                  <a:pt x="1430801" y="173811"/>
                </a:cubicBezTo>
                <a:lnTo>
                  <a:pt x="1430801" y="869032"/>
                </a:lnTo>
                <a:cubicBezTo>
                  <a:pt x="1430801" y="965025"/>
                  <a:pt x="1352983" y="1042843"/>
                  <a:pt x="1256990" y="1042843"/>
                </a:cubicBezTo>
                <a:lnTo>
                  <a:pt x="173811" y="1042843"/>
                </a:lnTo>
                <a:cubicBezTo>
                  <a:pt x="77818" y="1042843"/>
                  <a:pt x="0" y="965025"/>
                  <a:pt x="0" y="869032"/>
                </a:cubicBezTo>
                <a:lnTo>
                  <a:pt x="0" y="1738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3223" tIns="67823" rIns="93223" bIns="67823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67" b="1" dirty="0">
                <a:solidFill>
                  <a:srgbClr val="7CBF61"/>
                </a:solidFill>
                <a:latin typeface="Arial"/>
              </a:rPr>
              <a:t>08</a:t>
            </a:r>
          </a:p>
        </p:txBody>
      </p:sp>
      <p:sp>
        <p:nvSpPr>
          <p:cNvPr id="125" name="Freeform 124"/>
          <p:cNvSpPr/>
          <p:nvPr/>
        </p:nvSpPr>
        <p:spPr>
          <a:xfrm>
            <a:off x="6121606" y="4181145"/>
            <a:ext cx="451457" cy="869036"/>
          </a:xfrm>
          <a:custGeom>
            <a:avLst/>
            <a:gdLst>
              <a:gd name="connsiteX0" fmla="*/ 0 w 1430801"/>
              <a:gd name="connsiteY0" fmla="*/ 173811 h 1042843"/>
              <a:gd name="connsiteX1" fmla="*/ 173811 w 1430801"/>
              <a:gd name="connsiteY1" fmla="*/ 0 h 1042843"/>
              <a:gd name="connsiteX2" fmla="*/ 1256990 w 1430801"/>
              <a:gd name="connsiteY2" fmla="*/ 0 h 1042843"/>
              <a:gd name="connsiteX3" fmla="*/ 1430801 w 1430801"/>
              <a:gd name="connsiteY3" fmla="*/ 173811 h 1042843"/>
              <a:gd name="connsiteX4" fmla="*/ 1430801 w 1430801"/>
              <a:gd name="connsiteY4" fmla="*/ 869032 h 1042843"/>
              <a:gd name="connsiteX5" fmla="*/ 1256990 w 1430801"/>
              <a:gd name="connsiteY5" fmla="*/ 1042843 h 1042843"/>
              <a:gd name="connsiteX6" fmla="*/ 173811 w 1430801"/>
              <a:gd name="connsiteY6" fmla="*/ 1042843 h 1042843"/>
              <a:gd name="connsiteX7" fmla="*/ 0 w 1430801"/>
              <a:gd name="connsiteY7" fmla="*/ 869032 h 1042843"/>
              <a:gd name="connsiteX8" fmla="*/ 0 w 1430801"/>
              <a:gd name="connsiteY8" fmla="*/ 173811 h 104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801" h="1042843">
                <a:moveTo>
                  <a:pt x="0" y="173811"/>
                </a:moveTo>
                <a:cubicBezTo>
                  <a:pt x="0" y="77818"/>
                  <a:pt x="77818" y="0"/>
                  <a:pt x="173811" y="0"/>
                </a:cubicBezTo>
                <a:lnTo>
                  <a:pt x="1256990" y="0"/>
                </a:lnTo>
                <a:cubicBezTo>
                  <a:pt x="1352983" y="0"/>
                  <a:pt x="1430801" y="77818"/>
                  <a:pt x="1430801" y="173811"/>
                </a:cubicBezTo>
                <a:lnTo>
                  <a:pt x="1430801" y="869032"/>
                </a:lnTo>
                <a:cubicBezTo>
                  <a:pt x="1430801" y="965025"/>
                  <a:pt x="1352983" y="1042843"/>
                  <a:pt x="1256990" y="1042843"/>
                </a:cubicBezTo>
                <a:lnTo>
                  <a:pt x="173811" y="1042843"/>
                </a:lnTo>
                <a:cubicBezTo>
                  <a:pt x="77818" y="1042843"/>
                  <a:pt x="0" y="965025"/>
                  <a:pt x="0" y="869032"/>
                </a:cubicBezTo>
                <a:lnTo>
                  <a:pt x="0" y="1738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3223" tIns="67823" rIns="93223" bIns="67823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67" b="1" dirty="0">
                <a:solidFill>
                  <a:srgbClr val="A3D86E"/>
                </a:solidFill>
                <a:latin typeface="Arial"/>
              </a:rPr>
              <a:t>09</a:t>
            </a:r>
          </a:p>
        </p:txBody>
      </p:sp>
      <p:sp>
        <p:nvSpPr>
          <p:cNvPr id="126" name="Freeform 125"/>
          <p:cNvSpPr/>
          <p:nvPr/>
        </p:nvSpPr>
        <p:spPr>
          <a:xfrm>
            <a:off x="6128804" y="5190651"/>
            <a:ext cx="451457" cy="869036"/>
          </a:xfrm>
          <a:custGeom>
            <a:avLst/>
            <a:gdLst>
              <a:gd name="connsiteX0" fmla="*/ 0 w 1430801"/>
              <a:gd name="connsiteY0" fmla="*/ 173811 h 1042843"/>
              <a:gd name="connsiteX1" fmla="*/ 173811 w 1430801"/>
              <a:gd name="connsiteY1" fmla="*/ 0 h 1042843"/>
              <a:gd name="connsiteX2" fmla="*/ 1256990 w 1430801"/>
              <a:gd name="connsiteY2" fmla="*/ 0 h 1042843"/>
              <a:gd name="connsiteX3" fmla="*/ 1430801 w 1430801"/>
              <a:gd name="connsiteY3" fmla="*/ 173811 h 1042843"/>
              <a:gd name="connsiteX4" fmla="*/ 1430801 w 1430801"/>
              <a:gd name="connsiteY4" fmla="*/ 869032 h 1042843"/>
              <a:gd name="connsiteX5" fmla="*/ 1256990 w 1430801"/>
              <a:gd name="connsiteY5" fmla="*/ 1042843 h 1042843"/>
              <a:gd name="connsiteX6" fmla="*/ 173811 w 1430801"/>
              <a:gd name="connsiteY6" fmla="*/ 1042843 h 1042843"/>
              <a:gd name="connsiteX7" fmla="*/ 0 w 1430801"/>
              <a:gd name="connsiteY7" fmla="*/ 869032 h 1042843"/>
              <a:gd name="connsiteX8" fmla="*/ 0 w 1430801"/>
              <a:gd name="connsiteY8" fmla="*/ 173811 h 104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801" h="1042843">
                <a:moveTo>
                  <a:pt x="0" y="173811"/>
                </a:moveTo>
                <a:cubicBezTo>
                  <a:pt x="0" y="77818"/>
                  <a:pt x="77818" y="0"/>
                  <a:pt x="173811" y="0"/>
                </a:cubicBezTo>
                <a:lnTo>
                  <a:pt x="1256990" y="0"/>
                </a:lnTo>
                <a:cubicBezTo>
                  <a:pt x="1352983" y="0"/>
                  <a:pt x="1430801" y="77818"/>
                  <a:pt x="1430801" y="173811"/>
                </a:cubicBezTo>
                <a:lnTo>
                  <a:pt x="1430801" y="869032"/>
                </a:lnTo>
                <a:cubicBezTo>
                  <a:pt x="1430801" y="965025"/>
                  <a:pt x="1352983" y="1042843"/>
                  <a:pt x="1256990" y="1042843"/>
                </a:cubicBezTo>
                <a:lnTo>
                  <a:pt x="173811" y="1042843"/>
                </a:lnTo>
                <a:cubicBezTo>
                  <a:pt x="77818" y="1042843"/>
                  <a:pt x="0" y="965025"/>
                  <a:pt x="0" y="869032"/>
                </a:cubicBezTo>
                <a:lnTo>
                  <a:pt x="0" y="1738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3223" tIns="67823" rIns="93223" bIns="67823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67" b="1" dirty="0">
                <a:solidFill>
                  <a:srgbClr val="F5A54D"/>
                </a:solidFill>
                <a:latin typeface="Arial"/>
              </a:rPr>
              <a:t>10</a:t>
            </a:r>
          </a:p>
        </p:txBody>
      </p:sp>
      <p:sp>
        <p:nvSpPr>
          <p:cNvPr id="127" name="Freeform 126"/>
          <p:cNvSpPr/>
          <p:nvPr/>
        </p:nvSpPr>
        <p:spPr>
          <a:xfrm>
            <a:off x="7302501" y="1214597"/>
            <a:ext cx="4435620" cy="921008"/>
          </a:xfrm>
          <a:custGeom>
            <a:avLst/>
            <a:gdLst>
              <a:gd name="connsiteX0" fmla="*/ 184205 w 1105208"/>
              <a:gd name="connsiteY0" fmla="*/ 0 h 5322743"/>
              <a:gd name="connsiteX1" fmla="*/ 921003 w 1105208"/>
              <a:gd name="connsiteY1" fmla="*/ 0 h 5322743"/>
              <a:gd name="connsiteX2" fmla="*/ 1105208 w 1105208"/>
              <a:gd name="connsiteY2" fmla="*/ 184205 h 5322743"/>
              <a:gd name="connsiteX3" fmla="*/ 1105208 w 1105208"/>
              <a:gd name="connsiteY3" fmla="*/ 5322743 h 5322743"/>
              <a:gd name="connsiteX4" fmla="*/ 1105208 w 1105208"/>
              <a:gd name="connsiteY4" fmla="*/ 5322743 h 5322743"/>
              <a:gd name="connsiteX5" fmla="*/ 0 w 1105208"/>
              <a:gd name="connsiteY5" fmla="*/ 5322743 h 5322743"/>
              <a:gd name="connsiteX6" fmla="*/ 0 w 1105208"/>
              <a:gd name="connsiteY6" fmla="*/ 5322743 h 5322743"/>
              <a:gd name="connsiteX7" fmla="*/ 0 w 1105208"/>
              <a:gd name="connsiteY7" fmla="*/ 184205 h 5322743"/>
              <a:gd name="connsiteX8" fmla="*/ 184205 w 1105208"/>
              <a:gd name="connsiteY8" fmla="*/ 0 h 532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08" h="5322743">
                <a:moveTo>
                  <a:pt x="1105208" y="887143"/>
                </a:moveTo>
                <a:lnTo>
                  <a:pt x="1105208" y="4435600"/>
                </a:lnTo>
                <a:cubicBezTo>
                  <a:pt x="1105208" y="4925556"/>
                  <a:pt x="1088084" y="5322741"/>
                  <a:pt x="1066960" y="5322741"/>
                </a:cubicBezTo>
                <a:lnTo>
                  <a:pt x="0" y="5322741"/>
                </a:lnTo>
                <a:lnTo>
                  <a:pt x="0" y="5322741"/>
                </a:lnTo>
                <a:lnTo>
                  <a:pt x="0" y="2"/>
                </a:lnTo>
                <a:lnTo>
                  <a:pt x="0" y="2"/>
                </a:lnTo>
                <a:lnTo>
                  <a:pt x="1066960" y="2"/>
                </a:lnTo>
                <a:cubicBezTo>
                  <a:pt x="1088084" y="2"/>
                  <a:pt x="1105208" y="397187"/>
                  <a:pt x="1105208" y="887143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206376" tIns="148148" rIns="251335" bIns="148148" numCol="1" spcCol="1270" anchor="ctr" anchorCtr="0">
            <a:noAutofit/>
          </a:bodyPr>
          <a:lstStyle/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TDS over SSL for SQL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Azure -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Yes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Secure connections from Web/Biz. Services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Tier -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Yes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Secure access through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NSG -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Yes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endParaRPr lang="en-US" sz="1084" dirty="0">
              <a:solidFill>
                <a:srgbClr val="141414"/>
              </a:solidFill>
              <a:latin typeface="Arial"/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6476640" y="1148972"/>
            <a:ext cx="866233" cy="951451"/>
          </a:xfrm>
          <a:custGeom>
            <a:avLst/>
            <a:gdLst>
              <a:gd name="connsiteX0" fmla="*/ 0 w 1396758"/>
              <a:gd name="connsiteY0" fmla="*/ 190294 h 1141741"/>
              <a:gd name="connsiteX1" fmla="*/ 190294 w 1396758"/>
              <a:gd name="connsiteY1" fmla="*/ 0 h 1141741"/>
              <a:gd name="connsiteX2" fmla="*/ 1206464 w 1396758"/>
              <a:gd name="connsiteY2" fmla="*/ 0 h 1141741"/>
              <a:gd name="connsiteX3" fmla="*/ 1396758 w 1396758"/>
              <a:gd name="connsiteY3" fmla="*/ 190294 h 1141741"/>
              <a:gd name="connsiteX4" fmla="*/ 1396758 w 1396758"/>
              <a:gd name="connsiteY4" fmla="*/ 951447 h 1141741"/>
              <a:gd name="connsiteX5" fmla="*/ 1206464 w 1396758"/>
              <a:gd name="connsiteY5" fmla="*/ 1141741 h 1141741"/>
              <a:gd name="connsiteX6" fmla="*/ 190294 w 1396758"/>
              <a:gd name="connsiteY6" fmla="*/ 1141741 h 1141741"/>
              <a:gd name="connsiteX7" fmla="*/ 0 w 1396758"/>
              <a:gd name="connsiteY7" fmla="*/ 951447 h 1141741"/>
              <a:gd name="connsiteX8" fmla="*/ 0 w 1396758"/>
              <a:gd name="connsiteY8" fmla="*/ 190294 h 114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6758" h="1141741">
                <a:moveTo>
                  <a:pt x="0" y="190294"/>
                </a:moveTo>
                <a:cubicBezTo>
                  <a:pt x="0" y="85198"/>
                  <a:pt x="85198" y="0"/>
                  <a:pt x="190294" y="0"/>
                </a:cubicBezTo>
                <a:lnTo>
                  <a:pt x="1206464" y="0"/>
                </a:lnTo>
                <a:cubicBezTo>
                  <a:pt x="1311560" y="0"/>
                  <a:pt x="1396758" y="85198"/>
                  <a:pt x="1396758" y="190294"/>
                </a:cubicBezTo>
                <a:lnTo>
                  <a:pt x="1396758" y="951447"/>
                </a:lnTo>
                <a:cubicBezTo>
                  <a:pt x="1396758" y="1056543"/>
                  <a:pt x="1311560" y="1141741"/>
                  <a:pt x="1206464" y="1141741"/>
                </a:cubicBezTo>
                <a:lnTo>
                  <a:pt x="190294" y="1141741"/>
                </a:lnTo>
                <a:cubicBezTo>
                  <a:pt x="85198" y="1141741"/>
                  <a:pt x="0" y="1056543"/>
                  <a:pt x="0" y="951447"/>
                </a:cubicBezTo>
                <a:lnTo>
                  <a:pt x="0" y="190294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7245" tIns="71845" rIns="97245" bIns="71845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prstClr val="white"/>
                </a:solidFill>
                <a:latin typeface="Arial"/>
              </a:rPr>
              <a:t>DB Tier</a:t>
            </a:r>
          </a:p>
        </p:txBody>
      </p:sp>
      <p:sp>
        <p:nvSpPr>
          <p:cNvPr id="129" name="Freeform 128"/>
          <p:cNvSpPr/>
          <p:nvPr/>
        </p:nvSpPr>
        <p:spPr>
          <a:xfrm>
            <a:off x="7275915" y="2159179"/>
            <a:ext cx="4435620" cy="920997"/>
          </a:xfrm>
          <a:custGeom>
            <a:avLst/>
            <a:gdLst>
              <a:gd name="connsiteX0" fmla="*/ 184203 w 1105196"/>
              <a:gd name="connsiteY0" fmla="*/ 0 h 5322743"/>
              <a:gd name="connsiteX1" fmla="*/ 920993 w 1105196"/>
              <a:gd name="connsiteY1" fmla="*/ 0 h 5322743"/>
              <a:gd name="connsiteX2" fmla="*/ 1105196 w 1105196"/>
              <a:gd name="connsiteY2" fmla="*/ 184203 h 5322743"/>
              <a:gd name="connsiteX3" fmla="*/ 1105196 w 1105196"/>
              <a:gd name="connsiteY3" fmla="*/ 5322743 h 5322743"/>
              <a:gd name="connsiteX4" fmla="*/ 1105196 w 1105196"/>
              <a:gd name="connsiteY4" fmla="*/ 5322743 h 5322743"/>
              <a:gd name="connsiteX5" fmla="*/ 0 w 1105196"/>
              <a:gd name="connsiteY5" fmla="*/ 5322743 h 5322743"/>
              <a:gd name="connsiteX6" fmla="*/ 0 w 1105196"/>
              <a:gd name="connsiteY6" fmla="*/ 5322743 h 5322743"/>
              <a:gd name="connsiteX7" fmla="*/ 0 w 1105196"/>
              <a:gd name="connsiteY7" fmla="*/ 184203 h 5322743"/>
              <a:gd name="connsiteX8" fmla="*/ 184203 w 1105196"/>
              <a:gd name="connsiteY8" fmla="*/ 0 h 532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196" h="5322743">
                <a:moveTo>
                  <a:pt x="1105196" y="887143"/>
                </a:moveTo>
                <a:lnTo>
                  <a:pt x="1105196" y="4435600"/>
                </a:lnTo>
                <a:cubicBezTo>
                  <a:pt x="1105196" y="4925557"/>
                  <a:pt x="1088072" y="5322741"/>
                  <a:pt x="1066949" y="5322741"/>
                </a:cubicBezTo>
                <a:lnTo>
                  <a:pt x="0" y="5322741"/>
                </a:lnTo>
                <a:lnTo>
                  <a:pt x="0" y="5322741"/>
                </a:lnTo>
                <a:lnTo>
                  <a:pt x="0" y="2"/>
                </a:lnTo>
                <a:lnTo>
                  <a:pt x="0" y="2"/>
                </a:lnTo>
                <a:lnTo>
                  <a:pt x="1066949" y="2"/>
                </a:lnTo>
                <a:cubicBezTo>
                  <a:pt x="1088072" y="2"/>
                  <a:pt x="1105196" y="397186"/>
                  <a:pt x="1105196" y="887143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206376" tIns="148147" rIns="251335" bIns="148148" numCol="1" spcCol="1270" anchor="ctr" anchorCtr="0">
            <a:noAutofit/>
          </a:bodyPr>
          <a:lstStyle/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1</a:t>
            </a:r>
            <a:r>
              <a:rPr lang="en-US" sz="1084" baseline="30000" dirty="0">
                <a:solidFill>
                  <a:srgbClr val="141414"/>
                </a:solidFill>
                <a:latin typeface="Arial"/>
              </a:rPr>
              <a:t>st</a:t>
            </a:r>
            <a:r>
              <a:rPr lang="en-US" sz="1084" dirty="0">
                <a:solidFill>
                  <a:srgbClr val="141414"/>
                </a:solidFill>
                <a:latin typeface="Arial"/>
              </a:rPr>
              <a:t> line defense against malicious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attack -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Yes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Unsecure connections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filtered -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Yes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In-built WAF and provides layer 7 routing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-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Yes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</p:txBody>
      </p:sp>
      <p:sp>
        <p:nvSpPr>
          <p:cNvPr id="130" name="Freeform 129"/>
          <p:cNvSpPr/>
          <p:nvPr/>
        </p:nvSpPr>
        <p:spPr>
          <a:xfrm>
            <a:off x="6476640" y="2163741"/>
            <a:ext cx="866233" cy="951451"/>
          </a:xfrm>
          <a:custGeom>
            <a:avLst/>
            <a:gdLst>
              <a:gd name="connsiteX0" fmla="*/ 0 w 1396758"/>
              <a:gd name="connsiteY0" fmla="*/ 190294 h 1141741"/>
              <a:gd name="connsiteX1" fmla="*/ 190294 w 1396758"/>
              <a:gd name="connsiteY1" fmla="*/ 0 h 1141741"/>
              <a:gd name="connsiteX2" fmla="*/ 1206464 w 1396758"/>
              <a:gd name="connsiteY2" fmla="*/ 0 h 1141741"/>
              <a:gd name="connsiteX3" fmla="*/ 1396758 w 1396758"/>
              <a:gd name="connsiteY3" fmla="*/ 190294 h 1141741"/>
              <a:gd name="connsiteX4" fmla="*/ 1396758 w 1396758"/>
              <a:gd name="connsiteY4" fmla="*/ 951447 h 1141741"/>
              <a:gd name="connsiteX5" fmla="*/ 1206464 w 1396758"/>
              <a:gd name="connsiteY5" fmla="*/ 1141741 h 1141741"/>
              <a:gd name="connsiteX6" fmla="*/ 190294 w 1396758"/>
              <a:gd name="connsiteY6" fmla="*/ 1141741 h 1141741"/>
              <a:gd name="connsiteX7" fmla="*/ 0 w 1396758"/>
              <a:gd name="connsiteY7" fmla="*/ 951447 h 1141741"/>
              <a:gd name="connsiteX8" fmla="*/ 0 w 1396758"/>
              <a:gd name="connsiteY8" fmla="*/ 190294 h 114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6758" h="1141741">
                <a:moveTo>
                  <a:pt x="0" y="190294"/>
                </a:moveTo>
                <a:cubicBezTo>
                  <a:pt x="0" y="85198"/>
                  <a:pt x="85198" y="0"/>
                  <a:pt x="190294" y="0"/>
                </a:cubicBezTo>
                <a:lnTo>
                  <a:pt x="1206464" y="0"/>
                </a:lnTo>
                <a:cubicBezTo>
                  <a:pt x="1311560" y="0"/>
                  <a:pt x="1396758" y="85198"/>
                  <a:pt x="1396758" y="190294"/>
                </a:cubicBezTo>
                <a:lnTo>
                  <a:pt x="1396758" y="951447"/>
                </a:lnTo>
                <a:cubicBezTo>
                  <a:pt x="1396758" y="1056543"/>
                  <a:pt x="1311560" y="1141741"/>
                  <a:pt x="1206464" y="1141741"/>
                </a:cubicBezTo>
                <a:lnTo>
                  <a:pt x="190294" y="1141741"/>
                </a:lnTo>
                <a:cubicBezTo>
                  <a:pt x="85198" y="1141741"/>
                  <a:pt x="0" y="1056543"/>
                  <a:pt x="0" y="951447"/>
                </a:cubicBezTo>
                <a:lnTo>
                  <a:pt x="0" y="190294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7245" tIns="71845" rIns="97245" bIns="71845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prstClr val="white"/>
                </a:solidFill>
                <a:latin typeface="Arial"/>
              </a:rPr>
              <a:t>App Gateway</a:t>
            </a:r>
          </a:p>
        </p:txBody>
      </p:sp>
      <p:sp>
        <p:nvSpPr>
          <p:cNvPr id="131" name="Freeform 130"/>
          <p:cNvSpPr/>
          <p:nvPr/>
        </p:nvSpPr>
        <p:spPr>
          <a:xfrm>
            <a:off x="7275915" y="3120469"/>
            <a:ext cx="4435620" cy="921008"/>
          </a:xfrm>
          <a:custGeom>
            <a:avLst/>
            <a:gdLst>
              <a:gd name="connsiteX0" fmla="*/ 184205 w 1105208"/>
              <a:gd name="connsiteY0" fmla="*/ 0 h 5322743"/>
              <a:gd name="connsiteX1" fmla="*/ 921003 w 1105208"/>
              <a:gd name="connsiteY1" fmla="*/ 0 h 5322743"/>
              <a:gd name="connsiteX2" fmla="*/ 1105208 w 1105208"/>
              <a:gd name="connsiteY2" fmla="*/ 184205 h 5322743"/>
              <a:gd name="connsiteX3" fmla="*/ 1105208 w 1105208"/>
              <a:gd name="connsiteY3" fmla="*/ 5322743 h 5322743"/>
              <a:gd name="connsiteX4" fmla="*/ 1105208 w 1105208"/>
              <a:gd name="connsiteY4" fmla="*/ 5322743 h 5322743"/>
              <a:gd name="connsiteX5" fmla="*/ 0 w 1105208"/>
              <a:gd name="connsiteY5" fmla="*/ 5322743 h 5322743"/>
              <a:gd name="connsiteX6" fmla="*/ 0 w 1105208"/>
              <a:gd name="connsiteY6" fmla="*/ 5322743 h 5322743"/>
              <a:gd name="connsiteX7" fmla="*/ 0 w 1105208"/>
              <a:gd name="connsiteY7" fmla="*/ 184205 h 5322743"/>
              <a:gd name="connsiteX8" fmla="*/ 184205 w 1105208"/>
              <a:gd name="connsiteY8" fmla="*/ 0 h 532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08" h="5322743">
                <a:moveTo>
                  <a:pt x="1105208" y="887143"/>
                </a:moveTo>
                <a:lnTo>
                  <a:pt x="1105208" y="4435600"/>
                </a:lnTo>
                <a:cubicBezTo>
                  <a:pt x="1105208" y="4925556"/>
                  <a:pt x="1088084" y="5322741"/>
                  <a:pt x="1066960" y="5322741"/>
                </a:cubicBezTo>
                <a:lnTo>
                  <a:pt x="0" y="5322741"/>
                </a:lnTo>
                <a:lnTo>
                  <a:pt x="0" y="5322741"/>
                </a:lnTo>
                <a:lnTo>
                  <a:pt x="0" y="2"/>
                </a:lnTo>
                <a:lnTo>
                  <a:pt x="0" y="2"/>
                </a:lnTo>
                <a:lnTo>
                  <a:pt x="1066960" y="2"/>
                </a:lnTo>
                <a:cubicBezTo>
                  <a:pt x="1088084" y="2"/>
                  <a:pt x="1105208" y="397187"/>
                  <a:pt x="1105208" y="887143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206376" tIns="148148" rIns="251335" bIns="148148" numCol="1" spcCol="1270" anchor="ctr" anchorCtr="0">
            <a:noAutofit/>
          </a:bodyPr>
          <a:lstStyle/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AD DS as central configuration store, GPO for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auto  </a:t>
            </a:r>
            <a:r>
              <a:rPr lang="en-US" sz="1084" dirty="0">
                <a:solidFill>
                  <a:srgbClr val="141414"/>
                </a:solidFill>
                <a:latin typeface="Arial"/>
              </a:rPr>
              <a:t>enforcement of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policies -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Yes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AD RMS integration to safeguard </a:t>
            </a:r>
            <a:r>
              <a:rPr lang="en-US" sz="1084" dirty="0" err="1">
                <a:solidFill>
                  <a:srgbClr val="141414"/>
                </a:solidFill>
                <a:latin typeface="Arial"/>
              </a:rPr>
              <a:t>ePHI</a:t>
            </a:r>
            <a:r>
              <a:rPr lang="en-US" sz="1084" dirty="0">
                <a:solidFill>
                  <a:srgbClr val="141414"/>
                </a:solidFill>
                <a:latin typeface="Arial"/>
              </a:rPr>
              <a:t>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data –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Yes for office365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Enterprise-wide antimalware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solution -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Yes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</p:txBody>
      </p:sp>
      <p:sp>
        <p:nvSpPr>
          <p:cNvPr id="132" name="Freeform 131"/>
          <p:cNvSpPr/>
          <p:nvPr/>
        </p:nvSpPr>
        <p:spPr>
          <a:xfrm>
            <a:off x="6476640" y="3178511"/>
            <a:ext cx="1047337" cy="951451"/>
          </a:xfrm>
          <a:custGeom>
            <a:avLst/>
            <a:gdLst>
              <a:gd name="connsiteX0" fmla="*/ 0 w 1396758"/>
              <a:gd name="connsiteY0" fmla="*/ 190294 h 1141741"/>
              <a:gd name="connsiteX1" fmla="*/ 190294 w 1396758"/>
              <a:gd name="connsiteY1" fmla="*/ 0 h 1141741"/>
              <a:gd name="connsiteX2" fmla="*/ 1206464 w 1396758"/>
              <a:gd name="connsiteY2" fmla="*/ 0 h 1141741"/>
              <a:gd name="connsiteX3" fmla="*/ 1396758 w 1396758"/>
              <a:gd name="connsiteY3" fmla="*/ 190294 h 1141741"/>
              <a:gd name="connsiteX4" fmla="*/ 1396758 w 1396758"/>
              <a:gd name="connsiteY4" fmla="*/ 951447 h 1141741"/>
              <a:gd name="connsiteX5" fmla="*/ 1206464 w 1396758"/>
              <a:gd name="connsiteY5" fmla="*/ 1141741 h 1141741"/>
              <a:gd name="connsiteX6" fmla="*/ 190294 w 1396758"/>
              <a:gd name="connsiteY6" fmla="*/ 1141741 h 1141741"/>
              <a:gd name="connsiteX7" fmla="*/ 0 w 1396758"/>
              <a:gd name="connsiteY7" fmla="*/ 951447 h 1141741"/>
              <a:gd name="connsiteX8" fmla="*/ 0 w 1396758"/>
              <a:gd name="connsiteY8" fmla="*/ 190294 h 114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6758" h="1141741">
                <a:moveTo>
                  <a:pt x="0" y="190294"/>
                </a:moveTo>
                <a:cubicBezTo>
                  <a:pt x="0" y="85198"/>
                  <a:pt x="85198" y="0"/>
                  <a:pt x="190294" y="0"/>
                </a:cubicBezTo>
                <a:lnTo>
                  <a:pt x="1206464" y="0"/>
                </a:lnTo>
                <a:cubicBezTo>
                  <a:pt x="1311560" y="0"/>
                  <a:pt x="1396758" y="85198"/>
                  <a:pt x="1396758" y="190294"/>
                </a:cubicBezTo>
                <a:lnTo>
                  <a:pt x="1396758" y="951447"/>
                </a:lnTo>
                <a:cubicBezTo>
                  <a:pt x="1396758" y="1056543"/>
                  <a:pt x="1311560" y="1141741"/>
                  <a:pt x="1206464" y="1141741"/>
                </a:cubicBezTo>
                <a:lnTo>
                  <a:pt x="190294" y="1141741"/>
                </a:lnTo>
                <a:cubicBezTo>
                  <a:pt x="85198" y="1141741"/>
                  <a:pt x="0" y="1056543"/>
                  <a:pt x="0" y="951447"/>
                </a:cubicBezTo>
                <a:lnTo>
                  <a:pt x="0" y="190294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7245" tIns="71845" rIns="97245" bIns="71845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prstClr val="white"/>
                </a:solidFill>
                <a:latin typeface="Arial"/>
              </a:rPr>
              <a:t>Enforcement of Security Policies</a:t>
            </a:r>
          </a:p>
        </p:txBody>
      </p:sp>
      <p:sp>
        <p:nvSpPr>
          <p:cNvPr id="133" name="Freeform 132"/>
          <p:cNvSpPr/>
          <p:nvPr/>
        </p:nvSpPr>
        <p:spPr>
          <a:xfrm>
            <a:off x="7275915" y="4188712"/>
            <a:ext cx="4872440" cy="921008"/>
          </a:xfrm>
          <a:custGeom>
            <a:avLst/>
            <a:gdLst>
              <a:gd name="connsiteX0" fmla="*/ 184205 w 1105208"/>
              <a:gd name="connsiteY0" fmla="*/ 0 h 5322743"/>
              <a:gd name="connsiteX1" fmla="*/ 921003 w 1105208"/>
              <a:gd name="connsiteY1" fmla="*/ 0 h 5322743"/>
              <a:gd name="connsiteX2" fmla="*/ 1105208 w 1105208"/>
              <a:gd name="connsiteY2" fmla="*/ 184205 h 5322743"/>
              <a:gd name="connsiteX3" fmla="*/ 1105208 w 1105208"/>
              <a:gd name="connsiteY3" fmla="*/ 5322743 h 5322743"/>
              <a:gd name="connsiteX4" fmla="*/ 1105208 w 1105208"/>
              <a:gd name="connsiteY4" fmla="*/ 5322743 h 5322743"/>
              <a:gd name="connsiteX5" fmla="*/ 0 w 1105208"/>
              <a:gd name="connsiteY5" fmla="*/ 5322743 h 5322743"/>
              <a:gd name="connsiteX6" fmla="*/ 0 w 1105208"/>
              <a:gd name="connsiteY6" fmla="*/ 5322743 h 5322743"/>
              <a:gd name="connsiteX7" fmla="*/ 0 w 1105208"/>
              <a:gd name="connsiteY7" fmla="*/ 184205 h 5322743"/>
              <a:gd name="connsiteX8" fmla="*/ 184205 w 1105208"/>
              <a:gd name="connsiteY8" fmla="*/ 0 h 532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08" h="5322743">
                <a:moveTo>
                  <a:pt x="1105208" y="887143"/>
                </a:moveTo>
                <a:lnTo>
                  <a:pt x="1105208" y="4435600"/>
                </a:lnTo>
                <a:cubicBezTo>
                  <a:pt x="1105208" y="4925556"/>
                  <a:pt x="1088084" y="5322741"/>
                  <a:pt x="1066960" y="5322741"/>
                </a:cubicBezTo>
                <a:lnTo>
                  <a:pt x="0" y="5322741"/>
                </a:lnTo>
                <a:lnTo>
                  <a:pt x="0" y="5322741"/>
                </a:lnTo>
                <a:lnTo>
                  <a:pt x="0" y="2"/>
                </a:lnTo>
                <a:lnTo>
                  <a:pt x="0" y="2"/>
                </a:lnTo>
                <a:lnTo>
                  <a:pt x="1066960" y="2"/>
                </a:lnTo>
                <a:cubicBezTo>
                  <a:pt x="1088084" y="2"/>
                  <a:pt x="1105208" y="397187"/>
                  <a:pt x="1105208" y="887143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206376" tIns="148148" rIns="251335" bIns="148148" numCol="1" spcCol="1270" anchor="ctr" anchorCtr="0">
            <a:noAutofit/>
          </a:bodyPr>
          <a:lstStyle/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Audit user access to system and database containing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PHI -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Yes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Test and Document configuration settings to help meet HIPAA compliance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requirements -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Yes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Audit Transmission settings on system for validating secure transmit of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PHI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- Yes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</p:txBody>
      </p:sp>
      <p:sp>
        <p:nvSpPr>
          <p:cNvPr id="134" name="Freeform 133"/>
          <p:cNvSpPr/>
          <p:nvPr/>
        </p:nvSpPr>
        <p:spPr>
          <a:xfrm>
            <a:off x="6476881" y="4091005"/>
            <a:ext cx="1066252" cy="1046596"/>
          </a:xfrm>
          <a:custGeom>
            <a:avLst/>
            <a:gdLst>
              <a:gd name="connsiteX0" fmla="*/ 0 w 1396758"/>
              <a:gd name="connsiteY0" fmla="*/ 190294 h 1141741"/>
              <a:gd name="connsiteX1" fmla="*/ 190294 w 1396758"/>
              <a:gd name="connsiteY1" fmla="*/ 0 h 1141741"/>
              <a:gd name="connsiteX2" fmla="*/ 1206464 w 1396758"/>
              <a:gd name="connsiteY2" fmla="*/ 0 h 1141741"/>
              <a:gd name="connsiteX3" fmla="*/ 1396758 w 1396758"/>
              <a:gd name="connsiteY3" fmla="*/ 190294 h 1141741"/>
              <a:gd name="connsiteX4" fmla="*/ 1396758 w 1396758"/>
              <a:gd name="connsiteY4" fmla="*/ 951447 h 1141741"/>
              <a:gd name="connsiteX5" fmla="*/ 1206464 w 1396758"/>
              <a:gd name="connsiteY5" fmla="*/ 1141741 h 1141741"/>
              <a:gd name="connsiteX6" fmla="*/ 190294 w 1396758"/>
              <a:gd name="connsiteY6" fmla="*/ 1141741 h 1141741"/>
              <a:gd name="connsiteX7" fmla="*/ 0 w 1396758"/>
              <a:gd name="connsiteY7" fmla="*/ 951447 h 1141741"/>
              <a:gd name="connsiteX8" fmla="*/ 0 w 1396758"/>
              <a:gd name="connsiteY8" fmla="*/ 190294 h 114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6758" h="1141741">
                <a:moveTo>
                  <a:pt x="0" y="190294"/>
                </a:moveTo>
                <a:cubicBezTo>
                  <a:pt x="0" y="85198"/>
                  <a:pt x="85198" y="0"/>
                  <a:pt x="190294" y="0"/>
                </a:cubicBezTo>
                <a:lnTo>
                  <a:pt x="1206464" y="0"/>
                </a:lnTo>
                <a:cubicBezTo>
                  <a:pt x="1311560" y="0"/>
                  <a:pt x="1396758" y="85198"/>
                  <a:pt x="1396758" y="190294"/>
                </a:cubicBezTo>
                <a:lnTo>
                  <a:pt x="1396758" y="951447"/>
                </a:lnTo>
                <a:cubicBezTo>
                  <a:pt x="1396758" y="1056543"/>
                  <a:pt x="1311560" y="1141741"/>
                  <a:pt x="1206464" y="1141741"/>
                </a:cubicBezTo>
                <a:lnTo>
                  <a:pt x="190294" y="1141741"/>
                </a:lnTo>
                <a:cubicBezTo>
                  <a:pt x="85198" y="1141741"/>
                  <a:pt x="0" y="1056543"/>
                  <a:pt x="0" y="951447"/>
                </a:cubicBezTo>
                <a:lnTo>
                  <a:pt x="0" y="190294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7245" tIns="71845" rIns="97245" bIns="71845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 err="1">
                <a:solidFill>
                  <a:prstClr val="white"/>
                </a:solidFill>
                <a:latin typeface="Arial"/>
              </a:rPr>
              <a:t>QualysGuard</a:t>
            </a:r>
            <a:endParaRPr lang="en-US" sz="1000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5" name="Freeform 134"/>
          <p:cNvSpPr/>
          <p:nvPr/>
        </p:nvSpPr>
        <p:spPr>
          <a:xfrm>
            <a:off x="7249027" y="5163376"/>
            <a:ext cx="4655107" cy="921008"/>
          </a:xfrm>
          <a:custGeom>
            <a:avLst/>
            <a:gdLst>
              <a:gd name="connsiteX0" fmla="*/ 184205 w 1105208"/>
              <a:gd name="connsiteY0" fmla="*/ 0 h 5322743"/>
              <a:gd name="connsiteX1" fmla="*/ 921003 w 1105208"/>
              <a:gd name="connsiteY1" fmla="*/ 0 h 5322743"/>
              <a:gd name="connsiteX2" fmla="*/ 1105208 w 1105208"/>
              <a:gd name="connsiteY2" fmla="*/ 184205 h 5322743"/>
              <a:gd name="connsiteX3" fmla="*/ 1105208 w 1105208"/>
              <a:gd name="connsiteY3" fmla="*/ 5322743 h 5322743"/>
              <a:gd name="connsiteX4" fmla="*/ 1105208 w 1105208"/>
              <a:gd name="connsiteY4" fmla="*/ 5322743 h 5322743"/>
              <a:gd name="connsiteX5" fmla="*/ 0 w 1105208"/>
              <a:gd name="connsiteY5" fmla="*/ 5322743 h 5322743"/>
              <a:gd name="connsiteX6" fmla="*/ 0 w 1105208"/>
              <a:gd name="connsiteY6" fmla="*/ 5322743 h 5322743"/>
              <a:gd name="connsiteX7" fmla="*/ 0 w 1105208"/>
              <a:gd name="connsiteY7" fmla="*/ 184205 h 5322743"/>
              <a:gd name="connsiteX8" fmla="*/ 184205 w 1105208"/>
              <a:gd name="connsiteY8" fmla="*/ 0 h 532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08" h="5322743">
                <a:moveTo>
                  <a:pt x="1105208" y="887143"/>
                </a:moveTo>
                <a:lnTo>
                  <a:pt x="1105208" y="4435600"/>
                </a:lnTo>
                <a:cubicBezTo>
                  <a:pt x="1105208" y="4925556"/>
                  <a:pt x="1088084" y="5322741"/>
                  <a:pt x="1066960" y="5322741"/>
                </a:cubicBezTo>
                <a:lnTo>
                  <a:pt x="0" y="5322741"/>
                </a:lnTo>
                <a:lnTo>
                  <a:pt x="0" y="5322741"/>
                </a:lnTo>
                <a:lnTo>
                  <a:pt x="0" y="2"/>
                </a:lnTo>
                <a:lnTo>
                  <a:pt x="0" y="2"/>
                </a:lnTo>
                <a:lnTo>
                  <a:pt x="1066960" y="2"/>
                </a:lnTo>
                <a:cubicBezTo>
                  <a:pt x="1088084" y="2"/>
                  <a:pt x="1105208" y="397187"/>
                  <a:pt x="1105208" y="887143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206376" tIns="148148" rIns="251335" bIns="148148" numCol="1" spcCol="1270" anchor="ctr" anchorCtr="0">
            <a:noAutofit/>
          </a:bodyPr>
          <a:lstStyle/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Azure Management Portal to monitor Cloud Services and Storage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Accounts -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Yes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Azure App Service to monitor Web Apps, </a:t>
            </a:r>
            <a:r>
              <a:rPr lang="en-US" sz="1084" dirty="0" err="1">
                <a:solidFill>
                  <a:srgbClr val="141414"/>
                </a:solidFill>
                <a:latin typeface="Arial"/>
              </a:rPr>
              <a:t>Ambari</a:t>
            </a:r>
            <a:r>
              <a:rPr lang="en-US" sz="1084" dirty="0">
                <a:solidFill>
                  <a:srgbClr val="141414"/>
                </a:solidFill>
                <a:latin typeface="Arial"/>
              </a:rPr>
              <a:t> API for Hadoop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clusters -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Yes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  <a:p>
            <a:pPr marL="95248" lvl="1" indent="-95248" defTabSz="481529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084" dirty="0">
                <a:solidFill>
                  <a:srgbClr val="141414"/>
                </a:solidFill>
                <a:latin typeface="Arial"/>
              </a:rPr>
              <a:t>OMS for </a:t>
            </a:r>
            <a:r>
              <a:rPr lang="en-US" sz="1084" dirty="0" smtClean="0">
                <a:solidFill>
                  <a:srgbClr val="141414"/>
                </a:solidFill>
                <a:latin typeface="Arial"/>
              </a:rPr>
              <a:t>Monitoring – 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Yes </a:t>
            </a:r>
            <a:r>
              <a:rPr lang="en-US" sz="1084" dirty="0" err="1" smtClean="0">
                <a:solidFill>
                  <a:srgbClr val="00B050"/>
                </a:solidFill>
                <a:latin typeface="Arial"/>
              </a:rPr>
              <a:t>Splunk</a:t>
            </a:r>
            <a:r>
              <a:rPr lang="en-US" sz="1084" dirty="0" smtClean="0">
                <a:solidFill>
                  <a:srgbClr val="00B050"/>
                </a:solidFill>
                <a:latin typeface="Arial"/>
              </a:rPr>
              <a:t> + log Analytics</a:t>
            </a:r>
            <a:endParaRPr lang="en-US" sz="1084" dirty="0">
              <a:solidFill>
                <a:srgbClr val="00B050"/>
              </a:solidFill>
              <a:latin typeface="Arial"/>
            </a:endParaRPr>
          </a:p>
        </p:txBody>
      </p:sp>
      <p:sp>
        <p:nvSpPr>
          <p:cNvPr id="136" name="Freeform 135"/>
          <p:cNvSpPr/>
          <p:nvPr/>
        </p:nvSpPr>
        <p:spPr>
          <a:xfrm>
            <a:off x="6476641" y="5167945"/>
            <a:ext cx="952860" cy="951451"/>
          </a:xfrm>
          <a:custGeom>
            <a:avLst/>
            <a:gdLst>
              <a:gd name="connsiteX0" fmla="*/ 0 w 1536439"/>
              <a:gd name="connsiteY0" fmla="*/ 190294 h 1141741"/>
              <a:gd name="connsiteX1" fmla="*/ 190294 w 1536439"/>
              <a:gd name="connsiteY1" fmla="*/ 0 h 1141741"/>
              <a:gd name="connsiteX2" fmla="*/ 1346145 w 1536439"/>
              <a:gd name="connsiteY2" fmla="*/ 0 h 1141741"/>
              <a:gd name="connsiteX3" fmla="*/ 1536439 w 1536439"/>
              <a:gd name="connsiteY3" fmla="*/ 190294 h 1141741"/>
              <a:gd name="connsiteX4" fmla="*/ 1536439 w 1536439"/>
              <a:gd name="connsiteY4" fmla="*/ 951447 h 1141741"/>
              <a:gd name="connsiteX5" fmla="*/ 1346145 w 1536439"/>
              <a:gd name="connsiteY5" fmla="*/ 1141741 h 1141741"/>
              <a:gd name="connsiteX6" fmla="*/ 190294 w 1536439"/>
              <a:gd name="connsiteY6" fmla="*/ 1141741 h 1141741"/>
              <a:gd name="connsiteX7" fmla="*/ 0 w 1536439"/>
              <a:gd name="connsiteY7" fmla="*/ 951447 h 1141741"/>
              <a:gd name="connsiteX8" fmla="*/ 0 w 1536439"/>
              <a:gd name="connsiteY8" fmla="*/ 190294 h 114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6439" h="1141741">
                <a:moveTo>
                  <a:pt x="0" y="190294"/>
                </a:moveTo>
                <a:cubicBezTo>
                  <a:pt x="0" y="85198"/>
                  <a:pt x="85198" y="0"/>
                  <a:pt x="190294" y="0"/>
                </a:cubicBezTo>
                <a:lnTo>
                  <a:pt x="1346145" y="0"/>
                </a:lnTo>
                <a:cubicBezTo>
                  <a:pt x="1451241" y="0"/>
                  <a:pt x="1536439" y="85198"/>
                  <a:pt x="1536439" y="190294"/>
                </a:cubicBezTo>
                <a:lnTo>
                  <a:pt x="1536439" y="951447"/>
                </a:lnTo>
                <a:cubicBezTo>
                  <a:pt x="1536439" y="1056543"/>
                  <a:pt x="1451241" y="1141741"/>
                  <a:pt x="1346145" y="1141741"/>
                </a:cubicBezTo>
                <a:lnTo>
                  <a:pt x="190294" y="1141741"/>
                </a:lnTo>
                <a:cubicBezTo>
                  <a:pt x="85198" y="1141741"/>
                  <a:pt x="0" y="1056543"/>
                  <a:pt x="0" y="951447"/>
                </a:cubicBezTo>
                <a:lnTo>
                  <a:pt x="0" y="190294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7245" tIns="71845" rIns="97245" bIns="71845" numCol="1" spcCol="1270" anchor="ctr" anchorCtr="0">
            <a:noAutofit/>
          </a:bodyPr>
          <a:lstStyle/>
          <a:p>
            <a:pPr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prstClr val="white"/>
                </a:solidFill>
                <a:latin typeface="Arial"/>
              </a:rPr>
              <a:t>Logging and Monitoring</a:t>
            </a:r>
          </a:p>
        </p:txBody>
      </p:sp>
      <p:sp>
        <p:nvSpPr>
          <p:cNvPr id="137" name="Title 2"/>
          <p:cNvSpPr txBox="1">
            <a:spLocks/>
          </p:cNvSpPr>
          <p:nvPr/>
        </p:nvSpPr>
        <p:spPr>
          <a:xfrm>
            <a:off x="73939" y="222821"/>
            <a:ext cx="11498317" cy="607259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kern="1200" baseline="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12760"/>
            <a:r>
              <a:rPr lang="en-US" sz="3200" b="1" dirty="0">
                <a:solidFill>
                  <a:srgbClr val="0070C0"/>
                </a:solidFill>
                <a:latin typeface="Arial"/>
              </a:rPr>
              <a:t>HIPAA on Azure: </a:t>
            </a:r>
            <a:r>
              <a:rPr lang="en-US" sz="3200" dirty="0">
                <a:solidFill>
                  <a:srgbClr val="0070C0"/>
                </a:solidFill>
                <a:latin typeface="Arial"/>
              </a:rPr>
              <a:t>Compliance Controls</a:t>
            </a:r>
          </a:p>
        </p:txBody>
      </p:sp>
      <p:sp>
        <p:nvSpPr>
          <p:cNvPr id="13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2862" y="6313226"/>
            <a:ext cx="718927" cy="501028"/>
          </a:xfrm>
        </p:spPr>
        <p:txBody>
          <a:bodyPr/>
          <a:lstStyle/>
          <a:p>
            <a:pPr defTabSz="609585"/>
            <a:r>
              <a:rPr lang="en-US" dirty="0">
                <a:solidFill>
                  <a:prstClr val="white"/>
                </a:solidFill>
                <a:latin typeface="Arial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5118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Corp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2017_Corporate.potx" id="{F2FF7F8B-80DB-4760-B3BC-FC048FDE757B}" vid="{26ADC0C1-7476-429A-BB03-D62824D3CA0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86baa0-54c4-49df-bef9-75ac650c9231">
      <Terms xmlns="http://schemas.microsoft.com/office/infopath/2007/PartnerControls"/>
    </lcf76f155ced4ddcb4097134ff3c332f>
    <TaxCatchAll xmlns="3c35e321-f73a-4dae-ae38-a0459de2473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986C782C49F04B8C37B2E2BC1F297A" ma:contentTypeVersion="15" ma:contentTypeDescription="Create a new document." ma:contentTypeScope="" ma:versionID="9840df715c4bf22cc375c17978bd9fb6">
  <xsd:schema xmlns:xsd="http://www.w3.org/2001/XMLSchema" xmlns:xs="http://www.w3.org/2001/XMLSchema" xmlns:p="http://schemas.microsoft.com/office/2006/metadata/properties" xmlns:ns2="2d86baa0-54c4-49df-bef9-75ac650c9231" xmlns:ns3="e475e084-c086-4ec8-87ff-bc30e7db572f" xmlns:ns4="3c35e321-f73a-4dae-ae38-a0459de24735" targetNamespace="http://schemas.microsoft.com/office/2006/metadata/properties" ma:root="true" ma:fieldsID="990ac2c84552d5e1a8c749a8654bab97" ns2:_="" ns3:_="" ns4:_="">
    <xsd:import namespace="2d86baa0-54c4-49df-bef9-75ac650c9231"/>
    <xsd:import namespace="e475e084-c086-4ec8-87ff-bc30e7db572f"/>
    <xsd:import namespace="3c35e321-f73a-4dae-ae38-a0459de247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6baa0-54c4-49df-bef9-75ac650c92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3b7d1d5-7262-4eb7-85df-493a730aa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75e084-c086-4ec8-87ff-bc30e7db572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5e321-f73a-4dae-ae38-a0459de24735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e2068ccc-2a30-45f6-b035-14262b87acfc}" ma:internalName="TaxCatchAll" ma:showField="CatchAllData" ma:web="e475e084-c086-4ec8-87ff-bc30e7db57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86A83E786E9840A11EE41E368AD3C9" ma:contentTypeVersion="1" ma:contentTypeDescription="Create a new document." ma:contentTypeScope="" ma:versionID="815910c8b47c6747e2448fe1fe2c9c41">
  <xsd:schema xmlns:xsd="http://www.w3.org/2001/XMLSchema" xmlns:xs="http://www.w3.org/2001/XMLSchema" xmlns:p="http://schemas.microsoft.com/office/2006/metadata/properties" xmlns:ns2="bf560d8f-b0d2-447a-aa09-bb5a1b08d7a2" xmlns:ns3="a5fc871c-6d60-44b8-ad1d-0154f05bcf37" targetNamespace="http://schemas.microsoft.com/office/2006/metadata/properties" ma:root="true" ma:fieldsID="374c0fc1cb47d3f4dfab1b4e1f513268" ns2:_="" ns3:_="">
    <xsd:import namespace="bf560d8f-b0d2-447a-aa09-bb5a1b08d7a2"/>
    <xsd:import namespace="a5fc871c-6d60-44b8-ad1d-0154f05bcf3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560d8f-b0d2-447a-aa09-bb5a1b08d7a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fc871c-6d60-44b8-ad1d-0154f05bcf37" elementFormDefault="qualified">
    <xsd:import namespace="http://schemas.microsoft.com/office/2006/documentManagement/types"/>
    <xsd:import namespace="http://schemas.microsoft.com/office/infopath/2007/PartnerControls"/>
    <xsd:element name="Description0" ma:index="11" nillable="true" ma:displayName="Description" ma:description="Add Group of folks details in the descriptions" ma:internalName="Description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165105-1310-4A86-8C00-734AA2294CE7}"/>
</file>

<file path=customXml/itemProps2.xml><?xml version="1.0" encoding="utf-8"?>
<ds:datastoreItem xmlns:ds="http://schemas.openxmlformats.org/officeDocument/2006/customXml" ds:itemID="{C54C15FD-6393-40B2-B060-D31131D08260}"/>
</file>

<file path=customXml/itemProps3.xml><?xml version="1.0" encoding="utf-8"?>
<ds:datastoreItem xmlns:ds="http://schemas.openxmlformats.org/officeDocument/2006/customXml" ds:itemID="{7835A16C-BC2C-41ED-B174-08AD603D6773}"/>
</file>

<file path=customXml/itemProps4.xml><?xml version="1.0" encoding="utf-8"?>
<ds:datastoreItem xmlns:ds="http://schemas.openxmlformats.org/officeDocument/2006/customXml" ds:itemID="{E2E0855D-53F7-43D5-8947-7C89220F93A0}"/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338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COGNIZANT_Corp_16x9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Lack, Gerald (Cognizant)</dc:creator>
  <cp:lastModifiedBy>Pilli, Sujan Sunil (Cognizant)</cp:lastModifiedBy>
  <cp:revision>7</cp:revision>
  <dcterms:created xsi:type="dcterms:W3CDTF">2018-06-05T14:59:31Z</dcterms:created>
  <dcterms:modified xsi:type="dcterms:W3CDTF">2018-09-27T19:14:28Z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cbcff407-0876-4f49-82b1-53cb650e039e</vt:lpwstr>
  </property>
  <property fmtid="{D5CDD505-2E9C-101B-9397-08002B2CF9AE}" pid="3" name="ContentTypeId">
    <vt:lpwstr>0x010100AF986C782C49F04B8C37B2E2BC1F297A</vt:lpwstr>
  </property>
</Properties>
</file>