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handoutMasterIdLst>
    <p:handoutMasterId r:id="rId17"/>
  </p:handoutMasterIdLst>
  <p:sldIdLst>
    <p:sldId id="259" r:id="rId2"/>
    <p:sldId id="321" r:id="rId3"/>
    <p:sldId id="340" r:id="rId4"/>
    <p:sldId id="339" r:id="rId5"/>
    <p:sldId id="338" r:id="rId6"/>
    <p:sldId id="337" r:id="rId7"/>
    <p:sldId id="348" r:id="rId8"/>
    <p:sldId id="347" r:id="rId9"/>
    <p:sldId id="346" r:id="rId10"/>
    <p:sldId id="345" r:id="rId11"/>
    <p:sldId id="344" r:id="rId12"/>
    <p:sldId id="343" r:id="rId13"/>
    <p:sldId id="342" r:id="rId14"/>
    <p:sldId id="34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321"/>
            <p14:sldId id="340"/>
            <p14:sldId id="339"/>
            <p14:sldId id="338"/>
            <p14:sldId id="337"/>
            <p14:sldId id="348"/>
            <p14:sldId id="347"/>
            <p14:sldId id="346"/>
            <p14:sldId id="345"/>
            <p14:sldId id="344"/>
            <p14:sldId id="343"/>
            <p14:sldId id="342"/>
            <p14:sldId id="341"/>
          </p14:sldIdLst>
        </p14:section>
        <p14:section name="Overview and Objectives" id="{ABA716BF-3A5C-4ADB-94C9-CFEF84EBA240}">
          <p14:sldIdLst/>
        </p14:section>
        <p14:section name="Untitled Section" id="{89AD3C0C-2F62-4BA9-8369-461E2D1E55BE}">
          <p14:sldIdLst/>
        </p14:section>
        <p14:section name="Topic 1" id="{6D9936A3-3945-4757-BC8B-B5C252D8E036}">
          <p14:sldIdLst/>
        </p14:section>
        <p14:section name="Sample Slides for Visuals" id="{BAB3A466-96C9-4230-9978-795378D75699}">
          <p14:sldIdLst/>
        </p14:section>
        <p14:section name="Case Study" id="{8C0305C9-B152-4FBA-A789-FE1976D53990}">
          <p14:sldIdLst/>
        </p14:section>
        <p14:section name="Conclusion and Summary" id="{790CEF5B-569A-4C2F-BED5-750B08C0E5AD}">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5" autoAdjust="0"/>
    <p:restoredTop sz="83977" autoAdjust="0"/>
  </p:normalViewPr>
  <p:slideViewPr>
    <p:cSldViewPr>
      <p:cViewPr varScale="1">
        <p:scale>
          <a:sx n="61" d="100"/>
          <a:sy n="61" d="100"/>
        </p:scale>
        <p:origin x="-1092" y="-9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12/27/2023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14375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12/27/2023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749473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12/27/2023</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12/27/2023</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.NET/C# Training </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err="1" smtClean="0">
                <a:latin typeface="+mn-lt"/>
              </a:rPr>
              <a:t>Parthiban</a:t>
            </a:r>
            <a:endParaRPr lang="en-US" sz="2400" dirty="0">
              <a:latin typeface="+mn-lt"/>
            </a:endParaRPr>
          </a:p>
          <a:p>
            <a:r>
              <a:rPr lang="en-US" sz="2400" dirty="0" smtClean="0">
                <a:latin typeface="+mn-lt"/>
              </a:rPr>
              <a:t>27</a:t>
            </a:r>
            <a:r>
              <a:rPr lang="en-US" sz="2400" dirty="0" smtClean="0">
                <a:latin typeface="+mn-lt"/>
              </a:rPr>
              <a:t>/12/2023</a:t>
            </a:r>
            <a:endParaRPr lang="en-US" sz="2400" dirty="0" smtClean="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0484835"/>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3820138"/>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698968"/>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8889620"/>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4212104"/>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260648"/>
            <a:ext cx="1851533" cy="461665"/>
          </a:xfrm>
          <a:prstGeom prst="rect">
            <a:avLst/>
          </a:prstGeom>
        </p:spPr>
        <p:txBody>
          <a:bodyPr wrap="none">
            <a:spAutoFit/>
          </a:bodyPr>
          <a:lstStyle/>
          <a:p>
            <a:r>
              <a:rPr lang="en-GB" sz="2400" b="1" dirty="0" err="1" smtClean="0"/>
              <a:t>Middlewares</a:t>
            </a:r>
            <a:endParaRPr lang="en-IN" sz="2400" b="1" dirty="0"/>
          </a:p>
        </p:txBody>
      </p:sp>
      <p:sp>
        <p:nvSpPr>
          <p:cNvPr id="2" name="Rectangle 1"/>
          <p:cNvSpPr/>
          <p:nvPr/>
        </p:nvSpPr>
        <p:spPr>
          <a:xfrm>
            <a:off x="1115616" y="1196752"/>
            <a:ext cx="5526360" cy="646331"/>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GB" dirty="0"/>
              <a:t>Middleware is a component that is assembled into an application pipeline to handle requests and responses.</a:t>
            </a:r>
            <a:endParaRPr lang="en-IN" dirty="0"/>
          </a:p>
        </p:txBody>
      </p:sp>
      <p:sp>
        <p:nvSpPr>
          <p:cNvPr id="4" name="Rectangle 3"/>
          <p:cNvSpPr/>
          <p:nvPr/>
        </p:nvSpPr>
        <p:spPr>
          <a:xfrm>
            <a:off x="1115616" y="2708920"/>
            <a:ext cx="5454352"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dirty="0"/>
              <a:t>Middleware:</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Sits between the requestor and the target.</a:t>
            </a:r>
          </a:p>
          <a:p>
            <a:pPr marL="285750" indent="-285750">
              <a:buFont typeface="Wingdings" panose="05000000000000000000" pitchFamily="2" charset="2"/>
              <a:buChar char="Ø"/>
            </a:pPr>
            <a:r>
              <a:rPr lang="en-GB" dirty="0"/>
              <a:t>Can directly modify the response.</a:t>
            </a:r>
          </a:p>
          <a:p>
            <a:pPr marL="285750" indent="-285750">
              <a:buFont typeface="Wingdings" panose="05000000000000000000" pitchFamily="2" charset="2"/>
              <a:buChar char="Ø"/>
            </a:pPr>
            <a:r>
              <a:rPr lang="en-GB" dirty="0"/>
              <a:t>Can log things.</a:t>
            </a:r>
          </a:p>
          <a:p>
            <a:pPr marL="285750" indent="-285750">
              <a:buFont typeface="Wingdings" panose="05000000000000000000" pitchFamily="2" charset="2"/>
              <a:buChar char="Ø"/>
            </a:pPr>
            <a:r>
              <a:rPr lang="en-GB" dirty="0"/>
              <a:t>Can use the data within the request to generate the response.</a:t>
            </a:r>
            <a:endParaRPr lang="en-IN" dirty="0"/>
          </a:p>
        </p:txBody>
      </p:sp>
    </p:spTree>
    <p:custDataLst>
      <p:tags r:id="rId1"/>
    </p:custDataLst>
    <p:extLst>
      <p:ext uri="{BB962C8B-B14F-4D97-AF65-F5344CB8AC3E}">
        <p14:creationId xmlns:p14="http://schemas.microsoft.com/office/powerpoint/2010/main" val="1836526350"/>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3408"/>
            <a:ext cx="7137936" cy="456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71600" y="4324871"/>
            <a:ext cx="5652120" cy="1754326"/>
          </a:xfrm>
          <a:prstGeom prst="rect">
            <a:avLst/>
          </a:prstGeom>
        </p:spPr>
        <p:txBody>
          <a:bodyPr wrap="square">
            <a:spAutoFit/>
          </a:bodyPr>
          <a:lstStyle/>
          <a:p>
            <a:r>
              <a:rPr lang="en-GB" dirty="0"/>
              <a:t>Middleware is a great place to do the following:</a:t>
            </a:r>
          </a:p>
          <a:p>
            <a:endParaRPr lang="en-GB" dirty="0"/>
          </a:p>
          <a:p>
            <a:pPr marL="285750" indent="-285750">
              <a:buFont typeface="Wingdings" panose="05000000000000000000" pitchFamily="2" charset="2"/>
              <a:buChar char="Ø"/>
            </a:pPr>
            <a:r>
              <a:rPr lang="en-GB" dirty="0"/>
              <a:t>Authorization</a:t>
            </a:r>
          </a:p>
          <a:p>
            <a:pPr marL="285750" indent="-285750">
              <a:buFont typeface="Wingdings" panose="05000000000000000000" pitchFamily="2" charset="2"/>
              <a:buChar char="Ø"/>
            </a:pPr>
            <a:r>
              <a:rPr lang="en-GB" dirty="0"/>
              <a:t>Authentication</a:t>
            </a:r>
          </a:p>
          <a:p>
            <a:pPr marL="285750" indent="-285750">
              <a:buFont typeface="Wingdings" panose="05000000000000000000" pitchFamily="2" charset="2"/>
              <a:buChar char="Ø"/>
            </a:pPr>
            <a:r>
              <a:rPr lang="en-GB" dirty="0"/>
              <a:t>Diagnostics</a:t>
            </a:r>
          </a:p>
          <a:p>
            <a:pPr marL="285750" indent="-285750">
              <a:buFont typeface="Wingdings" panose="05000000000000000000" pitchFamily="2" charset="2"/>
              <a:buChar char="Ø"/>
            </a:pPr>
            <a:r>
              <a:rPr lang="en-GB" dirty="0"/>
              <a:t>Error handling and logging</a:t>
            </a:r>
            <a:endParaRPr lang="en-IN" dirty="0"/>
          </a:p>
        </p:txBody>
      </p:sp>
    </p:spTree>
    <p:extLst>
      <p:ext uri="{BB962C8B-B14F-4D97-AF65-F5344CB8AC3E}">
        <p14:creationId xmlns:p14="http://schemas.microsoft.com/office/powerpoint/2010/main" val="3190364597"/>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461864"/>
            <a:ext cx="4536504" cy="461665"/>
          </a:xfrm>
          <a:prstGeom prst="rect">
            <a:avLst/>
          </a:prstGeom>
        </p:spPr>
        <p:txBody>
          <a:bodyPr wrap="square">
            <a:spAutoFit/>
          </a:bodyPr>
          <a:lstStyle/>
          <a:p>
            <a:r>
              <a:rPr lang="en-IN" sz="2400" dirty="0"/>
              <a:t>Run</a:t>
            </a:r>
            <a:r>
              <a:rPr lang="en-IN" sz="2400" dirty="0" smtClean="0"/>
              <a:t>() : </a:t>
            </a:r>
            <a:r>
              <a:rPr lang="en-IN" sz="2400" dirty="0"/>
              <a:t>inline middleware.</a:t>
            </a:r>
            <a:r>
              <a:rPr lang="en-IN" sz="2400" dirty="0" smtClean="0"/>
              <a:t> </a:t>
            </a:r>
            <a:endParaRPr lang="en-IN" sz="2400" dirty="0"/>
          </a:p>
        </p:txBody>
      </p:sp>
      <p:sp>
        <p:nvSpPr>
          <p:cNvPr id="3" name="Rectangle 2"/>
          <p:cNvSpPr/>
          <p:nvPr/>
        </p:nvSpPr>
        <p:spPr>
          <a:xfrm>
            <a:off x="2123728" y="1532691"/>
            <a:ext cx="6462464"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dirty="0" smtClean="0"/>
              <a:t>This </a:t>
            </a:r>
            <a:r>
              <a:rPr lang="en-GB" dirty="0"/>
              <a:t>method only receives only context parameter and doesn’t know about the next middleware. These delegates are usually known as terminal delegates because they terminate or end the middleware pipeline.</a:t>
            </a:r>
            <a:endParaRPr lang="en-IN" dirty="0"/>
          </a:p>
        </p:txBody>
      </p:sp>
      <p:sp>
        <p:nvSpPr>
          <p:cNvPr id="4" name="Rectangle 3"/>
          <p:cNvSpPr/>
          <p:nvPr/>
        </p:nvSpPr>
        <p:spPr>
          <a:xfrm>
            <a:off x="899592" y="3789040"/>
            <a:ext cx="8637044" cy="2246769"/>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IN" sz="2800" dirty="0"/>
              <a:t>Use</a:t>
            </a:r>
            <a:r>
              <a:rPr lang="en-IN" sz="2800" dirty="0" smtClean="0"/>
              <a:t>() </a:t>
            </a:r>
            <a:r>
              <a:rPr lang="en-GB" sz="2800" dirty="0"/>
              <a:t>helps us to chain the delegates one after the other</a:t>
            </a:r>
            <a:r>
              <a:rPr lang="en-GB" sz="2800" dirty="0" smtClean="0"/>
              <a:t>.</a:t>
            </a:r>
          </a:p>
          <a:p>
            <a:endParaRPr lang="en-GB" sz="2800" dirty="0"/>
          </a:p>
          <a:p>
            <a:r>
              <a:rPr lang="en-GB" sz="2800" dirty="0"/>
              <a:t>This method will accept two parameters, context and </a:t>
            </a:r>
            <a:r>
              <a:rPr lang="en-GB" sz="2800" dirty="0" smtClean="0"/>
              <a:t>next</a:t>
            </a:r>
          </a:p>
          <a:p>
            <a:endParaRPr lang="en-GB" sz="2800" dirty="0"/>
          </a:p>
          <a:p>
            <a:endParaRPr lang="en-IN" sz="2800" dirty="0"/>
          </a:p>
        </p:txBody>
      </p:sp>
    </p:spTree>
    <p:extLst>
      <p:ext uri="{BB962C8B-B14F-4D97-AF65-F5344CB8AC3E}">
        <p14:creationId xmlns:p14="http://schemas.microsoft.com/office/powerpoint/2010/main" val="247682448"/>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764704"/>
            <a:ext cx="109774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IN" dirty="0"/>
              <a:t>Map()</a:t>
            </a:r>
          </a:p>
        </p:txBody>
      </p:sp>
      <p:sp>
        <p:nvSpPr>
          <p:cNvPr id="3" name="Rectangle 2"/>
          <p:cNvSpPr/>
          <p:nvPr/>
        </p:nvSpPr>
        <p:spPr>
          <a:xfrm>
            <a:off x="1115616" y="1628800"/>
            <a:ext cx="5742384"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GB" dirty="0"/>
              <a:t>Map extensions are used for branching the pipeline. Map extensions branch the request pipeline based on matching the given request path. If the request path starts with the given path, the branch is executed.</a:t>
            </a:r>
            <a:endParaRPr lang="en-IN" dirty="0"/>
          </a:p>
        </p:txBody>
      </p:sp>
    </p:spTree>
    <p:extLst>
      <p:ext uri="{BB962C8B-B14F-4D97-AF65-F5344CB8AC3E}">
        <p14:creationId xmlns:p14="http://schemas.microsoft.com/office/powerpoint/2010/main" val="396504955"/>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332656"/>
            <a:ext cx="7344816" cy="3416320"/>
          </a:xfrm>
          <a:prstGeom prst="rect">
            <a:avLst/>
          </a:prstGeom>
        </p:spPr>
        <p:txBody>
          <a:bodyPr wrap="square">
            <a:spAutoFit/>
          </a:bodyPr>
          <a:lstStyle/>
          <a:p>
            <a:r>
              <a:rPr lang="en-IN" dirty="0" err="1"/>
              <a:t>app.Map</a:t>
            </a:r>
            <a:r>
              <a:rPr lang="en-IN" dirty="0"/>
              <a:t>("/</a:t>
            </a:r>
            <a:r>
              <a:rPr lang="en-IN" dirty="0" err="1"/>
              <a:t>BranchOne</a:t>
            </a:r>
            <a:r>
              <a:rPr lang="en-IN" dirty="0"/>
              <a:t>", </a:t>
            </a:r>
            <a:r>
              <a:rPr lang="en-IN" dirty="0" err="1"/>
              <a:t>MapBranchOne</a:t>
            </a:r>
            <a:r>
              <a:rPr lang="en-IN" dirty="0"/>
              <a:t>);</a:t>
            </a:r>
          </a:p>
          <a:p>
            <a:r>
              <a:rPr lang="en-IN" dirty="0" err="1"/>
              <a:t>app.Map</a:t>
            </a:r>
            <a:r>
              <a:rPr lang="en-IN" dirty="0"/>
              <a:t>("/</a:t>
            </a:r>
            <a:r>
              <a:rPr lang="en-IN" dirty="0" err="1"/>
              <a:t>BranchTwo</a:t>
            </a:r>
            <a:r>
              <a:rPr lang="en-IN" dirty="0"/>
              <a:t>", </a:t>
            </a:r>
            <a:r>
              <a:rPr lang="en-IN" dirty="0" err="1"/>
              <a:t>MapBranchTwo</a:t>
            </a:r>
            <a:r>
              <a:rPr lang="en-IN" dirty="0"/>
              <a:t>);</a:t>
            </a:r>
          </a:p>
          <a:p>
            <a:r>
              <a:rPr lang="en-IN" dirty="0" err="1"/>
              <a:t>app.Run</a:t>
            </a:r>
            <a:r>
              <a:rPr lang="en-IN" dirty="0"/>
              <a:t>();</a:t>
            </a:r>
          </a:p>
          <a:p>
            <a:r>
              <a:rPr lang="en-IN" dirty="0"/>
              <a:t>static void </a:t>
            </a:r>
            <a:r>
              <a:rPr lang="en-IN" dirty="0" err="1"/>
              <a:t>MapBranchOne</a:t>
            </a:r>
            <a:r>
              <a:rPr lang="en-IN" dirty="0"/>
              <a:t>(</a:t>
            </a:r>
            <a:r>
              <a:rPr lang="en-IN" dirty="0" err="1"/>
              <a:t>IApplicationBuilder</a:t>
            </a:r>
            <a:r>
              <a:rPr lang="en-IN" dirty="0"/>
              <a:t> app) {</a:t>
            </a:r>
          </a:p>
          <a:p>
            <a:r>
              <a:rPr lang="en-IN" dirty="0"/>
              <a:t>    </a:t>
            </a:r>
            <a:r>
              <a:rPr lang="en-IN" dirty="0" err="1"/>
              <a:t>app.Run</a:t>
            </a:r>
            <a:r>
              <a:rPr lang="en-IN" dirty="0"/>
              <a:t>(</a:t>
            </a:r>
            <a:r>
              <a:rPr lang="en-IN" dirty="0" err="1"/>
              <a:t>async</a:t>
            </a:r>
            <a:r>
              <a:rPr lang="en-IN" dirty="0"/>
              <a:t> context =&gt; {</a:t>
            </a:r>
          </a:p>
          <a:p>
            <a:r>
              <a:rPr lang="en-IN" dirty="0"/>
              <a:t>        await </a:t>
            </a:r>
            <a:r>
              <a:rPr lang="en-IN" dirty="0" err="1"/>
              <a:t>context.Response.WriteAsync</a:t>
            </a:r>
            <a:r>
              <a:rPr lang="en-IN" dirty="0"/>
              <a:t>("You are on Branch One!");</a:t>
            </a:r>
          </a:p>
          <a:p>
            <a:r>
              <a:rPr lang="en-IN" dirty="0"/>
              <a:t>    });</a:t>
            </a:r>
          </a:p>
          <a:p>
            <a:r>
              <a:rPr lang="en-IN" dirty="0"/>
              <a:t>}</a:t>
            </a:r>
          </a:p>
          <a:p>
            <a:r>
              <a:rPr lang="en-IN" dirty="0"/>
              <a:t>static void </a:t>
            </a:r>
            <a:r>
              <a:rPr lang="en-IN" dirty="0" err="1"/>
              <a:t>MapBranchTwo</a:t>
            </a:r>
            <a:r>
              <a:rPr lang="en-IN" dirty="0"/>
              <a:t>(</a:t>
            </a:r>
            <a:r>
              <a:rPr lang="en-IN" dirty="0" err="1"/>
              <a:t>IApplicationBuilder</a:t>
            </a:r>
            <a:r>
              <a:rPr lang="en-IN" dirty="0"/>
              <a:t> app) {</a:t>
            </a:r>
          </a:p>
          <a:p>
            <a:r>
              <a:rPr lang="en-IN" dirty="0"/>
              <a:t>    </a:t>
            </a:r>
            <a:r>
              <a:rPr lang="en-IN" dirty="0" err="1"/>
              <a:t>app.Run</a:t>
            </a:r>
            <a:r>
              <a:rPr lang="en-IN" dirty="0"/>
              <a:t>(</a:t>
            </a:r>
            <a:r>
              <a:rPr lang="en-IN" dirty="0" err="1"/>
              <a:t>async</a:t>
            </a:r>
            <a:r>
              <a:rPr lang="en-IN" dirty="0"/>
              <a:t> context =&gt; {</a:t>
            </a:r>
          </a:p>
          <a:p>
            <a:r>
              <a:rPr lang="en-IN" dirty="0"/>
              <a:t>        await </a:t>
            </a:r>
            <a:r>
              <a:rPr lang="en-IN" dirty="0" err="1"/>
              <a:t>context.Response.WriteAsync</a:t>
            </a:r>
            <a:r>
              <a:rPr lang="en-IN" dirty="0"/>
              <a:t>("You are on Branch Two!");</a:t>
            </a:r>
          </a:p>
          <a:p>
            <a:r>
              <a:rPr lang="en-IN" dirty="0"/>
              <a:t>    });</a:t>
            </a:r>
          </a:p>
        </p:txBody>
      </p:sp>
    </p:spTree>
    <p:extLst>
      <p:ext uri="{BB962C8B-B14F-4D97-AF65-F5344CB8AC3E}">
        <p14:creationId xmlns:p14="http://schemas.microsoft.com/office/powerpoint/2010/main" val="563254030"/>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25261"/>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60192"/>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3124785"/>
      </p:ext>
    </p:ext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454</Words>
  <Application>Microsoft Office PowerPoint</Application>
  <PresentationFormat>On-screen Show (4:3)</PresentationFormat>
  <Paragraphs>58</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Training</vt:lpstr>
      <vt:lpstr>.NET/C# Training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2023-10-24T18:28:21Z</dcterms:created>
  <dcterms:modified xsi:type="dcterms:W3CDTF">2023-12-27T07:16:23Z</dcterms:modified>
</cp:coreProperties>
</file>