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6659563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4" userDrawn="1">
          <p15:clr>
            <a:srgbClr val="A4A3A4"/>
          </p15:clr>
        </p15:guide>
        <p15:guide id="2" pos="20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320" y="78"/>
      </p:cViewPr>
      <p:guideLst>
        <p:guide orient="horz" pos="1474"/>
        <p:guide pos="20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467" y="765909"/>
            <a:ext cx="566062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446" y="2458058"/>
            <a:ext cx="4994672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28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19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65750" y="249164"/>
            <a:ext cx="1435968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45" y="249164"/>
            <a:ext cx="4224660" cy="39660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11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91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77" y="1166739"/>
            <a:ext cx="5743873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377" y="3131884"/>
            <a:ext cx="5743873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72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845" y="1245820"/>
            <a:ext cx="2830314" cy="29693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1404" y="1245820"/>
            <a:ext cx="2830314" cy="29693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84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2" y="249165"/>
            <a:ext cx="5743873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13" y="1147238"/>
            <a:ext cx="281730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13" y="1709482"/>
            <a:ext cx="2817307" cy="25143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1404" y="1147238"/>
            <a:ext cx="2831182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1404" y="1709482"/>
            <a:ext cx="2831182" cy="25143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36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07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5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311997"/>
            <a:ext cx="2147882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182" y="673827"/>
            <a:ext cx="3371404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1403985"/>
            <a:ext cx="2147882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43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311997"/>
            <a:ext cx="2147882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1182" y="673827"/>
            <a:ext cx="3371404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1403985"/>
            <a:ext cx="2147882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10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845" y="249165"/>
            <a:ext cx="5743873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45" y="1245820"/>
            <a:ext cx="5743873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845" y="4337621"/>
            <a:ext cx="149840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7C897-2203-447C-8023-8D9097301B59}" type="datetimeFigureOut">
              <a:rPr lang="en-IN" smtClean="0"/>
              <a:t>06-11-2017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980" y="4337621"/>
            <a:ext cx="2247603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3316" y="4337621"/>
            <a:ext cx="149840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54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cket.io/get-started/cha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w3schools.com/jquery/html_val.asp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jqfundamentals.com/chapter/jquery-basic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css-tricks.com/return-false-and-prevent-default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ww.w3schools.com/jquery/event_submit.asp" TargetMode="Externa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ocket.io/get-started/chat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6C7BF1-EB60-4824-B81D-C1C1424535D9}"/>
              </a:ext>
            </a:extLst>
          </p:cNvPr>
          <p:cNvSpPr/>
          <p:nvPr/>
        </p:nvSpPr>
        <p:spPr>
          <a:xfrm>
            <a:off x="87786" y="503112"/>
            <a:ext cx="2347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>
                <a:hlinkClick r:id="rId2"/>
              </a:rPr>
              <a:t>https://socket.io/get-started/chat/</a:t>
            </a:r>
            <a:endParaRPr lang="en-IN" sz="1200"/>
          </a:p>
          <a:p>
            <a:endParaRPr lang="en-IN" sz="1200"/>
          </a:p>
          <a:p>
            <a:r>
              <a:rPr lang="en-IN" sz="1200" b="1"/>
              <a:t>Emitting Events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83CEE1-6800-459D-BE67-6F0FD936D488}"/>
              </a:ext>
            </a:extLst>
          </p:cNvPr>
          <p:cNvSpPr/>
          <p:nvPr/>
        </p:nvSpPr>
        <p:spPr>
          <a:xfrm>
            <a:off x="1261345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860953-8134-498A-8735-15B2368BA690}"/>
              </a:ext>
            </a:extLst>
          </p:cNvPr>
          <p:cNvSpPr/>
          <p:nvPr/>
        </p:nvSpPr>
        <p:spPr>
          <a:xfrm>
            <a:off x="4277870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Server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4E4A8B-E485-4B93-A818-0196B794502D}"/>
              </a:ext>
            </a:extLst>
          </p:cNvPr>
          <p:cNvCxnSpPr>
            <a:stCxn id="5" idx="2"/>
          </p:cNvCxnSpPr>
          <p:nvPr/>
        </p:nvCxnSpPr>
        <p:spPr>
          <a:xfrm>
            <a:off x="1663909" y="1672777"/>
            <a:ext cx="0" cy="607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FBFD1A-6E6B-4DB5-922C-51C8897EDAD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680434" y="1672777"/>
            <a:ext cx="0" cy="586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93C328-7D80-4E95-8671-962058F64906}"/>
              </a:ext>
            </a:extLst>
          </p:cNvPr>
          <p:cNvCxnSpPr>
            <a:cxnSpLocks/>
          </p:cNvCxnSpPr>
          <p:nvPr/>
        </p:nvCxnSpPr>
        <p:spPr>
          <a:xfrm>
            <a:off x="1663911" y="1969210"/>
            <a:ext cx="3016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EF756E-C4E5-472D-BF68-FC588CE14408}"/>
              </a:ext>
            </a:extLst>
          </p:cNvPr>
          <p:cNvSpPr txBox="1"/>
          <p:nvPr/>
        </p:nvSpPr>
        <p:spPr>
          <a:xfrm>
            <a:off x="2355593" y="1786228"/>
            <a:ext cx="1439305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1200"/>
              <a:t>New Message Event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6B84A-287B-47D5-8F69-91590C99D8B2}"/>
              </a:ext>
            </a:extLst>
          </p:cNvPr>
          <p:cNvSpPr txBox="1"/>
          <p:nvPr/>
        </p:nvSpPr>
        <p:spPr>
          <a:xfrm>
            <a:off x="121365" y="2418786"/>
            <a:ext cx="2408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socketClient</a:t>
            </a:r>
            <a:r>
              <a:rPr lang="en-IN" sz="1000"/>
              <a:t>.emit(“</a:t>
            </a:r>
            <a:r>
              <a:rPr lang="en-IN" sz="1000">
                <a:solidFill>
                  <a:srgbClr val="0070C0"/>
                </a:solidFill>
              </a:rPr>
              <a:t>New Message Event</a:t>
            </a:r>
            <a:r>
              <a:rPr lang="en-IN" sz="1000"/>
              <a:t>”,…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7FBCD4-BC93-41E7-9D13-F2E85CF00099}"/>
              </a:ext>
            </a:extLst>
          </p:cNvPr>
          <p:cNvSpPr txBox="1"/>
          <p:nvPr/>
        </p:nvSpPr>
        <p:spPr>
          <a:xfrm>
            <a:off x="3559908" y="2280285"/>
            <a:ext cx="304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socketServer</a:t>
            </a:r>
            <a:r>
              <a:rPr lang="en-IN" sz="1000"/>
              <a:t>.on(“Connected”, ..</a:t>
            </a:r>
          </a:p>
          <a:p>
            <a:r>
              <a:rPr lang="en-IN" sz="1000"/>
              <a:t>{</a:t>
            </a:r>
          </a:p>
          <a:p>
            <a:r>
              <a:rPr lang="en-IN" sz="1000"/>
              <a:t>	</a:t>
            </a:r>
            <a:r>
              <a:rPr lang="en-IN" sz="1000">
                <a:solidFill>
                  <a:srgbClr val="0070C0"/>
                </a:solidFill>
              </a:rPr>
              <a:t>socketFromClient</a:t>
            </a:r>
            <a:r>
              <a:rPr lang="en-IN" sz="1000"/>
              <a:t>.on(“</a:t>
            </a:r>
            <a:r>
              <a:rPr lang="en-IN" sz="1000">
                <a:solidFill>
                  <a:srgbClr val="0070C0"/>
                </a:solidFill>
              </a:rPr>
              <a:t>New Message Event</a:t>
            </a:r>
            <a:r>
              <a:rPr lang="en-IN" sz="1000"/>
              <a:t>”, ..</a:t>
            </a:r>
          </a:p>
          <a:p>
            <a:r>
              <a:rPr lang="en-IN" sz="1000"/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C5B2AA-F84C-4756-9DC0-7CEFC5B65DF8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</p:spTree>
    <p:extLst>
      <p:ext uri="{BB962C8B-B14F-4D97-AF65-F5344CB8AC3E}">
        <p14:creationId xmlns:p14="http://schemas.microsoft.com/office/powerpoint/2010/main" val="385197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5C4B9-FFED-4311-BEB9-A4AE679A3CC9}"/>
              </a:ext>
            </a:extLst>
          </p:cNvPr>
          <p:cNvSpPr/>
          <p:nvPr/>
        </p:nvSpPr>
        <p:spPr>
          <a:xfrm>
            <a:off x="87786" y="503112"/>
            <a:ext cx="6070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/>
              <a:t>1.0 Enter username first – to be unique in current and session – then enters chat window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E867F-51BF-4FDA-B7B1-6DAAB11FB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27" y="1437685"/>
            <a:ext cx="4092961" cy="237391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9D4869-66FE-4B67-AD46-C15D22E6A38E}"/>
              </a:ext>
            </a:extLst>
          </p:cNvPr>
          <p:cNvSpPr/>
          <p:nvPr/>
        </p:nvSpPr>
        <p:spPr>
          <a:xfrm>
            <a:off x="306927" y="1095211"/>
            <a:ext cx="50983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How do we send validity via callback? Just as below</a:t>
            </a:r>
            <a:endParaRPr lang="en-IN" sz="1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55C71E-6844-45B2-80A2-0768608BCB26}"/>
              </a:ext>
            </a:extLst>
          </p:cNvPr>
          <p:cNvSpPr/>
          <p:nvPr/>
        </p:nvSpPr>
        <p:spPr>
          <a:xfrm>
            <a:off x="228321" y="3907856"/>
            <a:ext cx="50983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/>
              <a:t>callback(true), that value true is received as confirmation (or any argument) in callback function on caller or client side</a:t>
            </a:r>
          </a:p>
        </p:txBody>
      </p:sp>
    </p:spTree>
    <p:extLst>
      <p:ext uri="{BB962C8B-B14F-4D97-AF65-F5344CB8AC3E}">
        <p14:creationId xmlns:p14="http://schemas.microsoft.com/office/powerpoint/2010/main" val="102921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5C4B9-FFED-4311-BEB9-A4AE679A3CC9}"/>
              </a:ext>
            </a:extLst>
          </p:cNvPr>
          <p:cNvSpPr/>
          <p:nvPr/>
        </p:nvSpPr>
        <p:spPr>
          <a:xfrm>
            <a:off x="87786" y="503112"/>
            <a:ext cx="6070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/>
              <a:t>1.0 Enter username first – to be unique in current and session – then enters chat window 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D94A2C-615B-404B-A986-0B7EA0583BBD}"/>
              </a:ext>
            </a:extLst>
          </p:cNvPr>
          <p:cNvSpPr/>
          <p:nvPr/>
        </p:nvSpPr>
        <p:spPr>
          <a:xfrm>
            <a:off x="306927" y="1095211"/>
            <a:ext cx="50983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/>
              <a:t>In javascript, it is possible to define a new property for an object, but just giving it a value.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6A4BE-78AF-4A47-997E-4FDB87508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70" y="1457234"/>
            <a:ext cx="5308510" cy="195973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4285637-6E7E-46A4-A249-E75D85E8AA67}"/>
              </a:ext>
            </a:extLst>
          </p:cNvPr>
          <p:cNvSpPr/>
          <p:nvPr/>
        </p:nvSpPr>
        <p:spPr>
          <a:xfrm>
            <a:off x="386170" y="1578542"/>
            <a:ext cx="5308510" cy="327259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8F1CA-659F-4393-B5DE-C3DDBA60518C}"/>
              </a:ext>
            </a:extLst>
          </p:cNvPr>
          <p:cNvSpPr/>
          <p:nvPr/>
        </p:nvSpPr>
        <p:spPr>
          <a:xfrm>
            <a:off x="455413" y="3663552"/>
            <a:ext cx="50983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/>
              <a:t>We need to know this basics, because we will attach username to the incoming socket from each client, to be able to identify particular socket later for other operations..</a:t>
            </a:r>
          </a:p>
        </p:txBody>
      </p:sp>
    </p:spTree>
    <p:extLst>
      <p:ext uri="{BB962C8B-B14F-4D97-AF65-F5344CB8AC3E}">
        <p14:creationId xmlns:p14="http://schemas.microsoft.com/office/powerpoint/2010/main" val="167214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D94A2C-615B-404B-A986-0B7EA0583BBD}"/>
              </a:ext>
            </a:extLst>
          </p:cNvPr>
          <p:cNvSpPr/>
          <p:nvPr/>
        </p:nvSpPr>
        <p:spPr>
          <a:xfrm>
            <a:off x="318156" y="667570"/>
            <a:ext cx="7467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Server: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EFE2BA-EB88-4D25-BFF0-56D9A07B7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2" y="1293792"/>
            <a:ext cx="4674714" cy="2276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0EEA3F-83CC-43BF-958E-71B4EF434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2" y="913791"/>
            <a:ext cx="2703038" cy="2433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45F9BD9-0531-4244-94A5-8CC5E74A777D}"/>
              </a:ext>
            </a:extLst>
          </p:cNvPr>
          <p:cNvSpPr/>
          <p:nvPr/>
        </p:nvSpPr>
        <p:spPr>
          <a:xfrm>
            <a:off x="318156" y="3570752"/>
            <a:ext cx="50983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/>
              <a:t>Note above, how socket gets new property “username” with new username, and how its pushed in the usersArray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15378D-0F03-4CB9-ADDC-DCFCD2A3289D}"/>
              </a:ext>
            </a:extLst>
          </p:cNvPr>
          <p:cNvSpPr/>
          <p:nvPr/>
        </p:nvSpPr>
        <p:spPr>
          <a:xfrm>
            <a:off x="1024531" y="2719690"/>
            <a:ext cx="2710071" cy="264142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06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D94A2C-615B-404B-A986-0B7EA0583BBD}"/>
              </a:ext>
            </a:extLst>
          </p:cNvPr>
          <p:cNvSpPr/>
          <p:nvPr/>
        </p:nvSpPr>
        <p:spPr>
          <a:xfrm>
            <a:off x="-61768" y="1052501"/>
            <a:ext cx="7467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Client: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18F85-A0C3-4210-A2A6-F2EE17F06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283"/>
            <a:ext cx="4895850" cy="3352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9A9019-88F9-4C62-86F0-E13534C0B9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60"/>
          <a:stretch/>
        </p:blipFill>
        <p:spPr>
          <a:xfrm>
            <a:off x="1097276" y="393780"/>
            <a:ext cx="2363189" cy="75968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340D9A-EAA4-4D24-8423-68FE9D6AC027}"/>
              </a:ext>
            </a:extLst>
          </p:cNvPr>
          <p:cNvSpPr/>
          <p:nvPr/>
        </p:nvSpPr>
        <p:spPr>
          <a:xfrm>
            <a:off x="1443516" y="929391"/>
            <a:ext cx="1442559" cy="224078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B71450-29B0-472D-9356-B280EF7D0C12}"/>
              </a:ext>
            </a:extLst>
          </p:cNvPr>
          <p:cNvSpPr/>
          <p:nvPr/>
        </p:nvSpPr>
        <p:spPr>
          <a:xfrm>
            <a:off x="3806705" y="929391"/>
            <a:ext cx="17373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/>
              <a:t>We hide chatWindow initially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656A48F-F349-442B-B6F6-4DD901AAE90E}"/>
              </a:ext>
            </a:extLst>
          </p:cNvPr>
          <p:cNvSpPr/>
          <p:nvPr/>
        </p:nvSpPr>
        <p:spPr>
          <a:xfrm>
            <a:off x="3009900" y="1041430"/>
            <a:ext cx="719041" cy="11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6AC5BD-4D8B-4EC1-ACEA-80A0AC7F6C1F}"/>
              </a:ext>
            </a:extLst>
          </p:cNvPr>
          <p:cNvSpPr/>
          <p:nvPr/>
        </p:nvSpPr>
        <p:spPr>
          <a:xfrm>
            <a:off x="1201281" y="2779538"/>
            <a:ext cx="1416791" cy="300546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40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5C4B9-FFED-4311-BEB9-A4AE679A3CC9}"/>
              </a:ext>
            </a:extLst>
          </p:cNvPr>
          <p:cNvSpPr/>
          <p:nvPr/>
        </p:nvSpPr>
        <p:spPr>
          <a:xfrm>
            <a:off x="87786" y="503112"/>
            <a:ext cx="607038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1.0 Enter username first – to be unique in current and session – then enters chat window page</a:t>
            </a:r>
          </a:p>
          <a:p>
            <a:r>
              <a:rPr lang="en-IN" sz="1200"/>
              <a:t>1.1 Online Userlists display on right/left pane</a:t>
            </a:r>
          </a:p>
          <a:p>
            <a:r>
              <a:rPr lang="en-IN" sz="1200"/>
              <a:t>1.2 Display User’s message on right, others on left of chat window</a:t>
            </a:r>
          </a:p>
          <a:p>
            <a:endParaRPr lang="en-IN" sz="1200"/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2.1 Private messaging (italicized, diff color)</a:t>
            </a:r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2.2 When receiver offline, inform sender, it is so.</a:t>
            </a:r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2.3 Auto Scroll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60D6F-55C1-4A2A-9A1B-694A889A9A8E}"/>
              </a:ext>
            </a:extLst>
          </p:cNvPr>
          <p:cNvSpPr txBox="1"/>
          <p:nvPr/>
        </p:nvSpPr>
        <p:spPr>
          <a:xfrm>
            <a:off x="375385" y="2050181"/>
            <a:ext cx="6273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Object.keys plays a helpful role in retrieving online users. If you recall, how we stored online users</a:t>
            </a:r>
          </a:p>
          <a:p>
            <a:r>
              <a:rPr lang="en-IN" sz="1200"/>
              <a:t>It is as below:</a:t>
            </a:r>
          </a:p>
          <a:p>
            <a:endParaRPr lang="en-IN" sz="1200"/>
          </a:p>
          <a:p>
            <a:endParaRPr lang="en-IN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35AAF-DB39-48CD-B5D7-01ECD79D4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3" y="2547858"/>
            <a:ext cx="4153480" cy="181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21E142-C1D7-495F-AAE1-9E7946C308E8}"/>
              </a:ext>
            </a:extLst>
          </p:cNvPr>
          <p:cNvSpPr txBox="1"/>
          <p:nvPr/>
        </p:nvSpPr>
        <p:spPr>
          <a:xfrm>
            <a:off x="375385" y="2811036"/>
            <a:ext cx="6030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Here, username string is used as a key and value is respective socket object itself in userArray.</a:t>
            </a:r>
          </a:p>
          <a:p>
            <a:r>
              <a:rPr lang="en-IN" sz="1200"/>
              <a:t>So when you print Object.keys(usersArray), you get the list of keys, that is the userNames.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4865E3-1653-4F3D-8D8A-23E9D6567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48" y="3378855"/>
            <a:ext cx="6287377" cy="219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5D53FF-1CAA-4EA6-87B6-1FEA9188B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5" y="3642033"/>
            <a:ext cx="3734321" cy="2762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6F6263-7023-4180-AF28-CCCF9DBC8705}"/>
              </a:ext>
            </a:extLst>
          </p:cNvPr>
          <p:cNvSpPr txBox="1"/>
          <p:nvPr/>
        </p:nvSpPr>
        <p:spPr>
          <a:xfrm>
            <a:off x="248145" y="3938362"/>
            <a:ext cx="6464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So to display online users, we could just send Object.keys(usersArray) to client, and client can simply </a:t>
            </a:r>
          </a:p>
          <a:p>
            <a:r>
              <a:rPr lang="en-IN" sz="1200"/>
              <a:t>iterate to list the key Names.  (Of course we have to remove them in usersArray when socket </a:t>
            </a:r>
          </a:p>
          <a:p>
            <a:r>
              <a:rPr lang="en-IN" sz="1200"/>
              <a:t>Disconnects)</a:t>
            </a:r>
          </a:p>
        </p:txBody>
      </p:sp>
    </p:spTree>
    <p:extLst>
      <p:ext uri="{BB962C8B-B14F-4D97-AF65-F5344CB8AC3E}">
        <p14:creationId xmlns:p14="http://schemas.microsoft.com/office/powerpoint/2010/main" val="1485157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CD41E9-3556-4C95-8EC7-EB55AE94B104}"/>
              </a:ext>
            </a:extLst>
          </p:cNvPr>
          <p:cNvSpPr txBox="1"/>
          <p:nvPr/>
        </p:nvSpPr>
        <p:spPr>
          <a:xfrm>
            <a:off x="173255" y="510139"/>
            <a:ext cx="59760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/>
              <a:t>We need to update online lists on basically two occasions: </a:t>
            </a:r>
          </a:p>
          <a:p>
            <a:endParaRPr lang="en-IN" sz="1200"/>
          </a:p>
          <a:p>
            <a:r>
              <a:rPr lang="en-IN" sz="1200"/>
              <a:t>When new user joins,  (New User Validation Event)</a:t>
            </a:r>
          </a:p>
          <a:p>
            <a:r>
              <a:rPr lang="en-IN" sz="1200"/>
              <a:t>When existing user quits  (Disconnect Event)</a:t>
            </a:r>
          </a:p>
          <a:p>
            <a:endParaRPr lang="en-IN" sz="1200"/>
          </a:p>
          <a:p>
            <a:r>
              <a:rPr lang="en-IN" sz="1200"/>
              <a:t>So we will define the server emitting usersArray in a function, so we could call at both above </a:t>
            </a:r>
          </a:p>
          <a:p>
            <a:r>
              <a:rPr lang="en-IN" sz="1200"/>
              <a:t>Scenarios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51D7C3-0898-4782-9BD5-2056753CE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9139"/>
            <a:ext cx="2333604" cy="777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4F50D3-9E61-4070-B41B-74328E65B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7626"/>
            <a:ext cx="2846742" cy="1164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F38C81-47E1-48CC-88B8-01EAAA35D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74" y="2560320"/>
            <a:ext cx="3562728" cy="186211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C26836-B48B-4EC6-A436-B3E9E6AE418A}"/>
              </a:ext>
            </a:extLst>
          </p:cNvPr>
          <p:cNvSpPr/>
          <p:nvPr/>
        </p:nvSpPr>
        <p:spPr>
          <a:xfrm>
            <a:off x="298110" y="4028726"/>
            <a:ext cx="1442559" cy="224078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4348D0-5788-4C91-BC5E-0708D3FAC999}"/>
              </a:ext>
            </a:extLst>
          </p:cNvPr>
          <p:cNvSpPr/>
          <p:nvPr/>
        </p:nvSpPr>
        <p:spPr>
          <a:xfrm>
            <a:off x="3289963" y="3974068"/>
            <a:ext cx="1442559" cy="224078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536680-5F7F-412D-8F59-11193288FC13}"/>
              </a:ext>
            </a:extLst>
          </p:cNvPr>
          <p:cNvSpPr/>
          <p:nvPr/>
        </p:nvSpPr>
        <p:spPr>
          <a:xfrm>
            <a:off x="2787897" y="1899532"/>
            <a:ext cx="7467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024572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536680-5F7F-412D-8F59-11193288FC13}"/>
              </a:ext>
            </a:extLst>
          </p:cNvPr>
          <p:cNvSpPr/>
          <p:nvPr/>
        </p:nvSpPr>
        <p:spPr>
          <a:xfrm>
            <a:off x="272614" y="619951"/>
            <a:ext cx="7467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Client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8D59B0-9E5C-48B0-83FD-46F075719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3" y="2399908"/>
            <a:ext cx="4677878" cy="168720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FA1389-814E-47CE-9EA4-8A974700EC19}"/>
              </a:ext>
            </a:extLst>
          </p:cNvPr>
          <p:cNvSpPr/>
          <p:nvPr/>
        </p:nvSpPr>
        <p:spPr>
          <a:xfrm>
            <a:off x="910827" y="3102434"/>
            <a:ext cx="1428112" cy="141279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C6DA4B9-02D0-4E10-B32E-08B97FD9A2D5}"/>
              </a:ext>
            </a:extLst>
          </p:cNvPr>
          <p:cNvSpPr/>
          <p:nvPr/>
        </p:nvSpPr>
        <p:spPr>
          <a:xfrm>
            <a:off x="1116531" y="3447339"/>
            <a:ext cx="4023360" cy="258387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837B10-E1E3-42CB-9EDA-594DFA5DB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3" y="1080310"/>
            <a:ext cx="3644649" cy="1115972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16B0850-C849-4C52-AFF3-2CD67116F30D}"/>
              </a:ext>
            </a:extLst>
          </p:cNvPr>
          <p:cNvSpPr/>
          <p:nvPr/>
        </p:nvSpPr>
        <p:spPr>
          <a:xfrm>
            <a:off x="1116530" y="1676196"/>
            <a:ext cx="2358189" cy="210356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009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ABF9A-6724-48FA-94D8-4AED8B1F5609}"/>
              </a:ext>
            </a:extLst>
          </p:cNvPr>
          <p:cNvSpPr/>
          <p:nvPr/>
        </p:nvSpPr>
        <p:spPr>
          <a:xfrm>
            <a:off x="87786" y="503112"/>
            <a:ext cx="607038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1.0 Enter username first – to be unique in current and session – then enters chat window page</a:t>
            </a:r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1.1 Online Userlists display on right/left pane</a:t>
            </a:r>
          </a:p>
          <a:p>
            <a:r>
              <a:rPr lang="en-IN" sz="1200"/>
              <a:t>1.2 Display User’s message on right, others on left of chat window</a:t>
            </a:r>
          </a:p>
          <a:p>
            <a:endParaRPr lang="en-IN" sz="1200"/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2.1 Private messaging (italicized, diff color)</a:t>
            </a:r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2.2 When receiver offline, inform sender, it is so.</a:t>
            </a:r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2.3 Auto Scroll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B75434-2481-45AA-A513-5E4F36EC4B8E}"/>
              </a:ext>
            </a:extLst>
          </p:cNvPr>
          <p:cNvSpPr txBox="1"/>
          <p:nvPr/>
        </p:nvSpPr>
        <p:spPr>
          <a:xfrm>
            <a:off x="87786" y="2223436"/>
            <a:ext cx="62371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/>
              <a:t>This is the essence: </a:t>
            </a:r>
          </a:p>
          <a:p>
            <a:pPr marL="228600" indent="-228600">
              <a:buAutoNum type="arabicPeriod"/>
            </a:pPr>
            <a:r>
              <a:rPr lang="en-IN" sz="1200"/>
              <a:t>When we get user name validated, we store current user name temporarily on client side.</a:t>
            </a:r>
          </a:p>
          <a:p>
            <a:pPr marL="228600" indent="-228600">
              <a:buAutoNum type="arabicPeriod"/>
            </a:pPr>
            <a:r>
              <a:rPr lang="en-IN" sz="1200"/>
              <a:t>When new message broadcasted, on client side, we shall check if incoming data’s username matches with client side. If so, align accordingly. </a:t>
            </a:r>
          </a:p>
          <a:p>
            <a:endParaRPr lang="en-IN" sz="1200"/>
          </a:p>
          <a:p>
            <a:r>
              <a:rPr lang="en-IN" sz="1200"/>
              <a:t>Oh, for this, from server side, we send both message and username who sent that message.</a:t>
            </a:r>
          </a:p>
          <a:p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451236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FEEA3B-A679-4414-A9DD-14A0196B8140}"/>
              </a:ext>
            </a:extLst>
          </p:cNvPr>
          <p:cNvSpPr/>
          <p:nvPr/>
        </p:nvSpPr>
        <p:spPr>
          <a:xfrm>
            <a:off x="164052" y="542370"/>
            <a:ext cx="7467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Client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8BDE29-4669-45FD-9FAF-DA42D37A7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6" y="788591"/>
            <a:ext cx="4404597" cy="103058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986209-06DF-4E4A-A53A-69F276E2F605}"/>
              </a:ext>
            </a:extLst>
          </p:cNvPr>
          <p:cNvSpPr/>
          <p:nvPr/>
        </p:nvSpPr>
        <p:spPr>
          <a:xfrm>
            <a:off x="1315088" y="1303883"/>
            <a:ext cx="1428112" cy="141279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B4FF46-9857-4146-8B8B-E6A790C82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6" y="2238434"/>
            <a:ext cx="2100418" cy="1451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A5DF64-C263-4CBE-ACBB-FB49ECAC6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6" y="2490090"/>
            <a:ext cx="4347276" cy="218985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F6F56A-24C8-4789-A649-4B36ACB0F82C}"/>
              </a:ext>
            </a:extLst>
          </p:cNvPr>
          <p:cNvSpPr/>
          <p:nvPr/>
        </p:nvSpPr>
        <p:spPr>
          <a:xfrm>
            <a:off x="812970" y="3313959"/>
            <a:ext cx="1930230" cy="170386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28087E-FE3D-411E-9F87-23F85A7EA028}"/>
              </a:ext>
            </a:extLst>
          </p:cNvPr>
          <p:cNvSpPr/>
          <p:nvPr/>
        </p:nvSpPr>
        <p:spPr>
          <a:xfrm>
            <a:off x="1653758" y="3514379"/>
            <a:ext cx="925813" cy="152846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8A607D-6262-47E9-A370-4B4EB2995089}"/>
              </a:ext>
            </a:extLst>
          </p:cNvPr>
          <p:cNvSpPr/>
          <p:nvPr/>
        </p:nvSpPr>
        <p:spPr>
          <a:xfrm>
            <a:off x="1653758" y="3929301"/>
            <a:ext cx="925813" cy="152846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162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FEEA3B-A679-4414-A9DD-14A0196B8140}"/>
              </a:ext>
            </a:extLst>
          </p:cNvPr>
          <p:cNvSpPr/>
          <p:nvPr/>
        </p:nvSpPr>
        <p:spPr>
          <a:xfrm>
            <a:off x="164052" y="542370"/>
            <a:ext cx="7467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28D8F-2D15-46A3-80F9-46CAEEA14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53" y="788591"/>
            <a:ext cx="4788586" cy="314164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732016-3A16-4513-9220-1709F53F6191}"/>
              </a:ext>
            </a:extLst>
          </p:cNvPr>
          <p:cNvSpPr/>
          <p:nvPr/>
        </p:nvSpPr>
        <p:spPr>
          <a:xfrm>
            <a:off x="710482" y="1436358"/>
            <a:ext cx="2321476" cy="142185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4AC3935-EB0D-4EFE-8DAF-2109688534E1}"/>
              </a:ext>
            </a:extLst>
          </p:cNvPr>
          <p:cNvSpPr/>
          <p:nvPr/>
        </p:nvSpPr>
        <p:spPr>
          <a:xfrm>
            <a:off x="910827" y="1824764"/>
            <a:ext cx="1014226" cy="173038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42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0AC91D-3A66-4B25-AA16-0AF74AA110A2}"/>
              </a:ext>
            </a:extLst>
          </p:cNvPr>
          <p:cNvSpPr/>
          <p:nvPr/>
        </p:nvSpPr>
        <p:spPr>
          <a:xfrm>
            <a:off x="412774" y="318921"/>
            <a:ext cx="186730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Client Side:</a:t>
            </a:r>
          </a:p>
          <a:p>
            <a:endParaRPr lang="en-IN" sz="1200"/>
          </a:p>
          <a:p>
            <a:r>
              <a:rPr lang="en-IN" sz="1200"/>
              <a:t>Getting started with </a:t>
            </a:r>
          </a:p>
          <a:p>
            <a:r>
              <a:rPr lang="en-IN" sz="1200"/>
              <a:t>Jquery function:</a:t>
            </a:r>
          </a:p>
          <a:p>
            <a:endParaRPr lang="en-IN" sz="1200"/>
          </a:p>
          <a:p>
            <a:pPr marL="228600" indent="-228600">
              <a:buAutoNum type="arabicPeriod"/>
            </a:pPr>
            <a:r>
              <a:rPr lang="en-IN" sz="1200"/>
              <a:t>Define a function to</a:t>
            </a:r>
          </a:p>
          <a:p>
            <a:r>
              <a:rPr lang="en-IN" sz="1200"/>
              <a:t>do client socket operations</a:t>
            </a:r>
          </a:p>
          <a:p>
            <a:endParaRPr lang="en-IN" sz="1200"/>
          </a:p>
          <a:p>
            <a:pPr marL="228600" indent="-228600">
              <a:buAutoNum type="arabicPeriod" startAt="2"/>
            </a:pPr>
            <a:r>
              <a:rPr lang="en-IN" sz="1200"/>
              <a:t>Access html elements</a:t>
            </a:r>
          </a:p>
          <a:p>
            <a:r>
              <a:rPr lang="en-IN" sz="1200"/>
              <a:t>Via jquery, modify them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91131-9920-4944-9059-9FC4399503CC}"/>
              </a:ext>
            </a:extLst>
          </p:cNvPr>
          <p:cNvSpPr txBox="1"/>
          <p:nvPr/>
        </p:nvSpPr>
        <p:spPr>
          <a:xfrm>
            <a:off x="132032" y="4096845"/>
            <a:ext cx="22926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00" b="1">
                <a:hlinkClick r:id="rId2"/>
              </a:rPr>
              <a:t>http://jqfundamentals.com/chapter/jquery-basics</a:t>
            </a:r>
            <a:endParaRPr lang="en-IN" sz="700" b="1"/>
          </a:p>
          <a:p>
            <a:r>
              <a:rPr lang="en-IN" sz="700" b="1">
                <a:hlinkClick r:id="rId3"/>
              </a:rPr>
              <a:t>https://www.w3schools.com/jquery/html_val.asp</a:t>
            </a:r>
            <a:endParaRPr lang="en-IN" sz="700" b="1"/>
          </a:p>
          <a:p>
            <a:r>
              <a:rPr lang="en-IN" sz="700" b="1">
                <a:hlinkClick r:id="rId4"/>
              </a:rPr>
              <a:t>https://www.w3schools.com/jquery/event_submit.asp</a:t>
            </a:r>
            <a:endParaRPr lang="en-IN" sz="700" b="1"/>
          </a:p>
          <a:p>
            <a:r>
              <a:rPr lang="en-IN" sz="700" b="1">
                <a:hlinkClick r:id="rId5"/>
              </a:rPr>
              <a:t>https://css-tricks.com/return-false-and-prevent-default/</a:t>
            </a:r>
            <a:endParaRPr lang="en-IN" sz="700" b="1"/>
          </a:p>
          <a:p>
            <a:endParaRPr lang="en-IN" sz="7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D72A7-C9C3-4901-B4D4-35C907FFC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54" y="2160192"/>
            <a:ext cx="3942917" cy="219826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A63884-71B3-45AE-8FEB-3B37D608E5D9}"/>
              </a:ext>
            </a:extLst>
          </p:cNvPr>
          <p:cNvSpPr/>
          <p:nvPr/>
        </p:nvSpPr>
        <p:spPr>
          <a:xfrm>
            <a:off x="2695264" y="3921836"/>
            <a:ext cx="1092552" cy="343317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BEDB22-087A-4979-9791-2984EF0003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72" y="158525"/>
            <a:ext cx="3938799" cy="181105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640640-A74F-493D-B914-E94946471C48}"/>
              </a:ext>
            </a:extLst>
          </p:cNvPr>
          <p:cNvSpPr/>
          <p:nvPr/>
        </p:nvSpPr>
        <p:spPr>
          <a:xfrm>
            <a:off x="3417711" y="779388"/>
            <a:ext cx="632652" cy="185864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377E12-529E-460A-846D-EE033CBCBA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6796" y="2981731"/>
            <a:ext cx="999169" cy="3870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9E3B84D0-D42A-401F-817F-C0BD5549EF58}"/>
              </a:ext>
            </a:extLst>
          </p:cNvPr>
          <p:cNvSpPr/>
          <p:nvPr/>
        </p:nvSpPr>
        <p:spPr>
          <a:xfrm>
            <a:off x="4606212" y="2003518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BDC5571-42B4-45A4-B47E-D68AE2D79F55}"/>
              </a:ext>
            </a:extLst>
          </p:cNvPr>
          <p:cNvSpPr/>
          <p:nvPr/>
        </p:nvSpPr>
        <p:spPr>
          <a:xfrm rot="5400000">
            <a:off x="2242045" y="3089946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115E6F-1FF6-4296-BEBD-1E3CE0AA6C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13" y="2426790"/>
            <a:ext cx="1227352" cy="4241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738A7170-4FD5-4C6F-9658-2398192D2546}"/>
              </a:ext>
            </a:extLst>
          </p:cNvPr>
          <p:cNvSpPr/>
          <p:nvPr/>
        </p:nvSpPr>
        <p:spPr>
          <a:xfrm rot="5400000">
            <a:off x="2257300" y="2555018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20F4D2-FC6B-4BFA-8D78-83E6D4B5B0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38" y="3473142"/>
            <a:ext cx="1043927" cy="4242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0FD0AF3E-A23B-44D0-AA06-1310EA768500}"/>
              </a:ext>
            </a:extLst>
          </p:cNvPr>
          <p:cNvSpPr/>
          <p:nvPr/>
        </p:nvSpPr>
        <p:spPr>
          <a:xfrm rot="5400000">
            <a:off x="2257299" y="3671453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AD8343-4150-489D-9898-C23B7BB48A8C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</p:spTree>
    <p:extLst>
      <p:ext uri="{BB962C8B-B14F-4D97-AF65-F5344CB8AC3E}">
        <p14:creationId xmlns:p14="http://schemas.microsoft.com/office/powerpoint/2010/main" val="384012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FEEA3B-A679-4414-A9DD-14A0196B8140}"/>
              </a:ext>
            </a:extLst>
          </p:cNvPr>
          <p:cNvSpPr/>
          <p:nvPr/>
        </p:nvSpPr>
        <p:spPr>
          <a:xfrm>
            <a:off x="164052" y="542370"/>
            <a:ext cx="7467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FA1D03-F271-4889-B369-88973BAB3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7" y="867414"/>
            <a:ext cx="4918509" cy="143583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BBA391-B2D0-4A85-9F45-55BB0812C261}"/>
              </a:ext>
            </a:extLst>
          </p:cNvPr>
          <p:cNvSpPr/>
          <p:nvPr/>
        </p:nvSpPr>
        <p:spPr>
          <a:xfrm>
            <a:off x="2377440" y="1776638"/>
            <a:ext cx="2974206" cy="235042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64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5F09-4166-4506-8EA4-126E04E70349}"/>
              </a:ext>
            </a:extLst>
          </p:cNvPr>
          <p:cNvSpPr/>
          <p:nvPr/>
        </p:nvSpPr>
        <p:spPr>
          <a:xfrm>
            <a:off x="412774" y="318921"/>
            <a:ext cx="431560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Client Side: (Sender)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/>
              <a:t>1. (when document is ready)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2. Initialize socket</a:t>
            </a:r>
          </a:p>
          <a:p>
            <a:r>
              <a:rPr lang="en-IN" sz="800"/>
              <a:t>	3. (when form button is submitted)</a:t>
            </a:r>
          </a:p>
          <a:p>
            <a:r>
              <a:rPr lang="en-IN" sz="800"/>
              <a:t>	{</a:t>
            </a:r>
          </a:p>
          <a:p>
            <a:r>
              <a:rPr lang="en-IN" sz="800"/>
              <a:t>		4. Emit socket with “</a:t>
            </a:r>
            <a:r>
              <a:rPr lang="en-IN" sz="800">
                <a:solidFill>
                  <a:srgbClr val="0070C0"/>
                </a:solidFill>
              </a:rPr>
              <a:t>New Message Event</a:t>
            </a:r>
            <a:r>
              <a:rPr lang="en-IN" sz="800"/>
              <a:t>” and new Message from form input</a:t>
            </a:r>
          </a:p>
          <a:p>
            <a:r>
              <a:rPr lang="en-IN" sz="800"/>
              <a:t>		5. Clear new Message in form input</a:t>
            </a:r>
          </a:p>
          <a:p>
            <a:r>
              <a:rPr lang="en-IN" sz="800"/>
              <a:t>		6. Avoid any default button action further</a:t>
            </a:r>
          </a:p>
          <a:p>
            <a:r>
              <a:rPr lang="en-IN" sz="800"/>
              <a:t>	}</a:t>
            </a:r>
          </a:p>
          <a:p>
            <a:r>
              <a:rPr lang="en-IN" sz="80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A9A8D-96A7-4103-9548-54CF298FA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8" y="2339975"/>
            <a:ext cx="4753074" cy="23399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028114-FAB5-4741-A34E-ACA76F7A6FE7}"/>
              </a:ext>
            </a:extLst>
          </p:cNvPr>
          <p:cNvSpPr/>
          <p:nvPr/>
        </p:nvSpPr>
        <p:spPr>
          <a:xfrm>
            <a:off x="1207131" y="3509962"/>
            <a:ext cx="2754314" cy="245829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400500" y="2124439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03238-7C62-4D78-BC62-A3FC30188DA2}"/>
              </a:ext>
            </a:extLst>
          </p:cNvPr>
          <p:cNvSpPr txBox="1"/>
          <p:nvPr/>
        </p:nvSpPr>
        <p:spPr>
          <a:xfrm>
            <a:off x="1155926" y="2124439"/>
            <a:ext cx="49023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00" b="1"/>
              <a:t>Note</a:t>
            </a:r>
            <a:r>
              <a:rPr lang="en-IN" sz="700"/>
              <a:t>: since we user jquery, it has to be included before socket operations in client, so include </a:t>
            </a:r>
            <a:r>
              <a:rPr lang="en-IN" sz="700" b="1">
                <a:solidFill>
                  <a:srgbClr val="FF0000"/>
                </a:solidFill>
              </a:rPr>
              <a:t>jsincludes.ejs </a:t>
            </a:r>
            <a:r>
              <a:rPr lang="en-IN" sz="700">
                <a:solidFill>
                  <a:srgbClr val="FF0000"/>
                </a:solidFill>
              </a:rPr>
              <a:t>above the code below</a:t>
            </a:r>
          </a:p>
        </p:txBody>
      </p:sp>
    </p:spTree>
    <p:extLst>
      <p:ext uri="{BB962C8B-B14F-4D97-AF65-F5344CB8AC3E}">
        <p14:creationId xmlns:p14="http://schemas.microsoft.com/office/powerpoint/2010/main" val="6351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5F09-4166-4506-8EA4-126E04E70349}"/>
              </a:ext>
            </a:extLst>
          </p:cNvPr>
          <p:cNvSpPr/>
          <p:nvPr/>
        </p:nvSpPr>
        <p:spPr>
          <a:xfrm>
            <a:off x="412774" y="318921"/>
            <a:ext cx="254589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Server Side: (Receiver)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 i="1"/>
              <a:t>Inside socket connected code module..</a:t>
            </a:r>
          </a:p>
          <a:p>
            <a:endParaRPr lang="en-IN" sz="800"/>
          </a:p>
          <a:p>
            <a:r>
              <a:rPr lang="en-IN" sz="800"/>
              <a:t>(when socketFromClient receives “New Message Event”)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Print that to console</a:t>
            </a:r>
          </a:p>
          <a:p>
            <a:r>
              <a:rPr lang="en-IN" sz="800"/>
              <a:t>}</a:t>
            </a:r>
          </a:p>
          <a:p>
            <a:endParaRPr lang="en-IN" sz="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412774" y="1765471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F9DD16-0F32-4217-A5ED-623E5A355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3" y="2011692"/>
            <a:ext cx="3081575" cy="247512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908DD5-4000-4FFD-958D-17769373C853}"/>
              </a:ext>
            </a:extLst>
          </p:cNvPr>
          <p:cNvSpPr/>
          <p:nvPr/>
        </p:nvSpPr>
        <p:spPr>
          <a:xfrm>
            <a:off x="696756" y="2629779"/>
            <a:ext cx="2782873" cy="823426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44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FA6294-7392-4952-B39B-FC61CCE74675}"/>
              </a:ext>
            </a:extLst>
          </p:cNvPr>
          <p:cNvSpPr/>
          <p:nvPr/>
        </p:nvSpPr>
        <p:spPr>
          <a:xfrm>
            <a:off x="87786" y="503112"/>
            <a:ext cx="27126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>
                <a:hlinkClick r:id="rId2"/>
              </a:rPr>
              <a:t>https://socket.io/get-started/chat/</a:t>
            </a:r>
            <a:endParaRPr lang="en-IN" sz="1200"/>
          </a:p>
          <a:p>
            <a:endParaRPr lang="en-IN" sz="1200"/>
          </a:p>
          <a:p>
            <a:r>
              <a:rPr lang="en-IN" sz="1200" b="1"/>
              <a:t>Broadcasting Events </a:t>
            </a:r>
          </a:p>
          <a:p>
            <a:r>
              <a:rPr lang="en-IN" sz="800"/>
              <a:t>(Server broadcasting new messages it received, to all clients)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194BA-38AD-4684-AE47-A2A3913C1A8C}"/>
              </a:ext>
            </a:extLst>
          </p:cNvPr>
          <p:cNvSpPr/>
          <p:nvPr/>
        </p:nvSpPr>
        <p:spPr>
          <a:xfrm>
            <a:off x="1261345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Client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1647D1-ECB3-4E5B-9979-0DDC4EB91C74}"/>
              </a:ext>
            </a:extLst>
          </p:cNvPr>
          <p:cNvSpPr/>
          <p:nvPr/>
        </p:nvSpPr>
        <p:spPr>
          <a:xfrm>
            <a:off x="4277870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94E9C4-1AB0-4FC0-807F-4ACB19F2CFD4}"/>
              </a:ext>
            </a:extLst>
          </p:cNvPr>
          <p:cNvCxnSpPr>
            <a:stCxn id="11" idx="2"/>
          </p:cNvCxnSpPr>
          <p:nvPr/>
        </p:nvCxnSpPr>
        <p:spPr>
          <a:xfrm>
            <a:off x="1663909" y="1672777"/>
            <a:ext cx="0" cy="607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65A9A8-AD22-4A6D-A84C-40B9540F241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680434" y="1672777"/>
            <a:ext cx="0" cy="586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970C91-A5CF-47AF-A38C-964027451FF1}"/>
              </a:ext>
            </a:extLst>
          </p:cNvPr>
          <p:cNvCxnSpPr>
            <a:cxnSpLocks/>
          </p:cNvCxnSpPr>
          <p:nvPr/>
        </p:nvCxnSpPr>
        <p:spPr>
          <a:xfrm>
            <a:off x="1663911" y="1969210"/>
            <a:ext cx="3016525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D3EA67-0390-4198-A6FA-386C8BF90166}"/>
              </a:ext>
            </a:extLst>
          </p:cNvPr>
          <p:cNvSpPr txBox="1"/>
          <p:nvPr/>
        </p:nvSpPr>
        <p:spPr>
          <a:xfrm>
            <a:off x="2355593" y="1786228"/>
            <a:ext cx="118417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1200"/>
              <a:t>Broadcast Event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0C983-AA29-4D5D-A657-9DC74DBE4D37}"/>
              </a:ext>
            </a:extLst>
          </p:cNvPr>
          <p:cNvSpPr txBox="1"/>
          <p:nvPr/>
        </p:nvSpPr>
        <p:spPr>
          <a:xfrm>
            <a:off x="3626490" y="2573230"/>
            <a:ext cx="2175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socketServer</a:t>
            </a:r>
            <a:r>
              <a:rPr lang="en-IN" sz="1000"/>
              <a:t>.emit(“</a:t>
            </a:r>
            <a:r>
              <a:rPr lang="en-IN" sz="1000">
                <a:solidFill>
                  <a:srgbClr val="0070C0"/>
                </a:solidFill>
              </a:rPr>
              <a:t>Broadcast Event</a:t>
            </a:r>
            <a:r>
              <a:rPr lang="en-IN" sz="1000"/>
              <a:t>”, </a:t>
            </a:r>
          </a:p>
          <a:p>
            <a:r>
              <a:rPr lang="en-IN" sz="1000"/>
              <a:t> //message to be broadcastsed);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40AE96-E7CE-449B-ACD3-CAF28D1CF4E3}"/>
              </a:ext>
            </a:extLst>
          </p:cNvPr>
          <p:cNvSpPr txBox="1"/>
          <p:nvPr/>
        </p:nvSpPr>
        <p:spPr>
          <a:xfrm>
            <a:off x="374851" y="2405941"/>
            <a:ext cx="2101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socketClient</a:t>
            </a:r>
            <a:r>
              <a:rPr lang="en-IN" sz="1000"/>
              <a:t>.on(“</a:t>
            </a:r>
            <a:r>
              <a:rPr lang="en-IN" sz="1000">
                <a:solidFill>
                  <a:srgbClr val="0070C0"/>
                </a:solidFill>
              </a:rPr>
              <a:t>Broadcast Event</a:t>
            </a:r>
            <a:r>
              <a:rPr lang="en-IN" sz="1000"/>
              <a:t>”, ..</a:t>
            </a:r>
          </a:p>
          <a:p>
            <a:r>
              <a:rPr lang="en-IN" sz="1000"/>
              <a:t>{</a:t>
            </a:r>
          </a:p>
          <a:p>
            <a:r>
              <a:rPr lang="en-IN" sz="1000"/>
              <a:t>	//update that in page</a:t>
            </a:r>
          </a:p>
          <a:p>
            <a:r>
              <a:rPr lang="en-IN" sz="100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BF3BC-9B36-4222-A1B7-A96402DBAD21}"/>
              </a:ext>
            </a:extLst>
          </p:cNvPr>
          <p:cNvSpPr/>
          <p:nvPr/>
        </p:nvSpPr>
        <p:spPr>
          <a:xfrm>
            <a:off x="402778" y="3379292"/>
            <a:ext cx="53993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/>
              <a:t>We could also skip the client which sent that message in first place, using </a:t>
            </a:r>
            <a:r>
              <a:rPr lang="en-IN" sz="800">
                <a:solidFill>
                  <a:srgbClr val="0070C0"/>
                </a:solidFill>
              </a:rPr>
              <a:t>socketServer.broadcast.emit </a:t>
            </a:r>
            <a:r>
              <a:rPr lang="en-IN" sz="800"/>
              <a:t>but that’s for  later.</a:t>
            </a:r>
          </a:p>
          <a:p>
            <a:r>
              <a:rPr lang="en-IN" sz="800"/>
              <a:t>Now broadcasting to all clients.</a:t>
            </a:r>
          </a:p>
        </p:txBody>
      </p:sp>
    </p:spTree>
    <p:extLst>
      <p:ext uri="{BB962C8B-B14F-4D97-AF65-F5344CB8AC3E}">
        <p14:creationId xmlns:p14="http://schemas.microsoft.com/office/powerpoint/2010/main" val="117469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2779973" y="504145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05658-8A7C-4427-B68C-465AABC2CB31}"/>
              </a:ext>
            </a:extLst>
          </p:cNvPr>
          <p:cNvSpPr/>
          <p:nvPr/>
        </p:nvSpPr>
        <p:spPr>
          <a:xfrm>
            <a:off x="0" y="466206"/>
            <a:ext cx="269336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Server Side:  (Sender)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 i="1"/>
              <a:t>Inside socket connected code module..</a:t>
            </a:r>
          </a:p>
          <a:p>
            <a:endParaRPr lang="en-IN" sz="800"/>
          </a:p>
          <a:p>
            <a:r>
              <a:rPr lang="en-IN" sz="800"/>
              <a:t>(when socketFromClient receives “New Message Event”)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</a:t>
            </a:r>
            <a:r>
              <a:rPr lang="en-IN" sz="800">
                <a:solidFill>
                  <a:srgbClr val="0070C0"/>
                </a:solidFill>
              </a:rPr>
              <a:t>(broadcast that to all clients incl, one that sent it)</a:t>
            </a:r>
          </a:p>
          <a:p>
            <a:r>
              <a:rPr lang="en-IN" sz="800">
                <a:solidFill>
                  <a:srgbClr val="0070C0"/>
                </a:solidFill>
              </a:rPr>
              <a:t>	(event name: Broadcast Event)</a:t>
            </a:r>
          </a:p>
          <a:p>
            <a:r>
              <a:rPr lang="en-IN" sz="800"/>
              <a:t>}</a:t>
            </a:r>
          </a:p>
          <a:p>
            <a:endParaRPr lang="en-IN" sz="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9135B8-9F19-4064-B467-E1B1DB906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050" y="773251"/>
            <a:ext cx="3350754" cy="335075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06E592F-84D4-4476-A5BD-8D3058CA53BD}"/>
              </a:ext>
            </a:extLst>
          </p:cNvPr>
          <p:cNvSpPr/>
          <p:nvPr/>
        </p:nvSpPr>
        <p:spPr>
          <a:xfrm>
            <a:off x="3526884" y="2399181"/>
            <a:ext cx="2682920" cy="245829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87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5F09-4166-4506-8EA4-126E04E70349}"/>
              </a:ext>
            </a:extLst>
          </p:cNvPr>
          <p:cNvSpPr/>
          <p:nvPr/>
        </p:nvSpPr>
        <p:spPr>
          <a:xfrm>
            <a:off x="0" y="391621"/>
            <a:ext cx="223170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Client Side: (Receiver)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/>
              <a:t>(when document is ready)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// after previous stuff</a:t>
            </a:r>
          </a:p>
          <a:p>
            <a:r>
              <a:rPr lang="en-IN" sz="800"/>
              <a:t>	(</a:t>
            </a:r>
            <a:r>
              <a:rPr lang="en-IN" sz="800">
                <a:solidFill>
                  <a:srgbClr val="0070C0"/>
                </a:solidFill>
              </a:rPr>
              <a:t>when server broadcast anything, </a:t>
            </a:r>
          </a:p>
          <a:p>
            <a:r>
              <a:rPr lang="en-IN" sz="800">
                <a:solidFill>
                  <a:srgbClr val="0070C0"/>
                </a:solidFill>
              </a:rPr>
              <a:t>	get that by agreed event name </a:t>
            </a:r>
          </a:p>
          <a:p>
            <a:r>
              <a:rPr lang="en-IN" sz="800">
                <a:solidFill>
                  <a:srgbClr val="0070C0"/>
                </a:solidFill>
              </a:rPr>
              <a:t>	“Broadcast event” along with its data</a:t>
            </a:r>
            <a:r>
              <a:rPr lang="en-IN" sz="800"/>
              <a:t>)</a:t>
            </a:r>
          </a:p>
          <a:p>
            <a:r>
              <a:rPr lang="en-IN" sz="800"/>
              <a:t>	{</a:t>
            </a:r>
          </a:p>
          <a:p>
            <a:r>
              <a:rPr lang="en-IN" sz="800"/>
              <a:t>		</a:t>
            </a:r>
            <a:r>
              <a:rPr lang="en-IN" sz="800">
                <a:solidFill>
                  <a:srgbClr val="0070C0"/>
                </a:solidFill>
              </a:rPr>
              <a:t>update that data in html</a:t>
            </a:r>
          </a:p>
          <a:p>
            <a:r>
              <a:rPr lang="en-IN" sz="800"/>
              <a:t>	}</a:t>
            </a:r>
          </a:p>
          <a:p>
            <a:r>
              <a:rPr lang="en-IN" sz="80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2180205" y="518561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7226E-B515-4BC3-A456-DE819615F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58" y="764782"/>
            <a:ext cx="4341338" cy="377653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DA42D1-1EDE-4805-AF83-1B1C749BA7B3}"/>
              </a:ext>
            </a:extLst>
          </p:cNvPr>
          <p:cNvSpPr/>
          <p:nvPr/>
        </p:nvSpPr>
        <p:spPr>
          <a:xfrm>
            <a:off x="2729085" y="3215390"/>
            <a:ext cx="3720810" cy="1025217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41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5C4B9-FFED-4311-BEB9-A4AE679A3CC9}"/>
              </a:ext>
            </a:extLst>
          </p:cNvPr>
          <p:cNvSpPr/>
          <p:nvPr/>
        </p:nvSpPr>
        <p:spPr>
          <a:xfrm>
            <a:off x="87786" y="503112"/>
            <a:ext cx="607038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/>
              <a:t>1.0 Enter username first – to be unique in current and session – then enters chat window page</a:t>
            </a:r>
          </a:p>
          <a:p>
            <a:r>
              <a:rPr lang="en-IN" sz="1200"/>
              <a:t>1.1 Online Userlists display on right/left pane</a:t>
            </a:r>
          </a:p>
          <a:p>
            <a:r>
              <a:rPr lang="en-IN" sz="1200"/>
              <a:t>1.2 Display User’s message on right, others on left of chat window</a:t>
            </a:r>
          </a:p>
          <a:p>
            <a:endParaRPr lang="en-IN" sz="1200"/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2.1 Private messaging (italicized, diff color)</a:t>
            </a:r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2.2 When receiver offline, inform sender, it is so.</a:t>
            </a:r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2.3 Auto Scroll</a:t>
            </a:r>
          </a:p>
        </p:txBody>
      </p:sp>
    </p:spTree>
    <p:extLst>
      <p:ext uri="{BB962C8B-B14F-4D97-AF65-F5344CB8AC3E}">
        <p14:creationId xmlns:p14="http://schemas.microsoft.com/office/powerpoint/2010/main" val="151451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BC39180-08AD-46B4-8172-2BCA13B57D1F}"/>
              </a:ext>
            </a:extLst>
          </p:cNvPr>
          <p:cNvSpPr/>
          <p:nvPr/>
        </p:nvSpPr>
        <p:spPr>
          <a:xfrm>
            <a:off x="150665" y="1558071"/>
            <a:ext cx="3179910" cy="200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5C4B9-FFED-4311-BEB9-A4AE679A3CC9}"/>
              </a:ext>
            </a:extLst>
          </p:cNvPr>
          <p:cNvSpPr/>
          <p:nvPr/>
        </p:nvSpPr>
        <p:spPr>
          <a:xfrm>
            <a:off x="87786" y="503112"/>
            <a:ext cx="6070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/>
              <a:t>1.0 Enter username first – to be unique in current and session – then enters chat window page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9A61AA-E459-48A5-818E-20C4F53EFDB0}"/>
              </a:ext>
            </a:extLst>
          </p:cNvPr>
          <p:cNvSpPr/>
          <p:nvPr/>
        </p:nvSpPr>
        <p:spPr>
          <a:xfrm>
            <a:off x="150665" y="1132237"/>
            <a:ext cx="3179910" cy="375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01FC8-A769-4452-8025-19BAB2A66470}"/>
              </a:ext>
            </a:extLst>
          </p:cNvPr>
          <p:cNvSpPr/>
          <p:nvPr/>
        </p:nvSpPr>
        <p:spPr>
          <a:xfrm>
            <a:off x="150665" y="1610711"/>
            <a:ext cx="2130757" cy="16747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9FC08D-68EC-47B8-81E2-B110503D2DBA}"/>
              </a:ext>
            </a:extLst>
          </p:cNvPr>
          <p:cNvSpPr/>
          <p:nvPr/>
        </p:nvSpPr>
        <p:spPr>
          <a:xfrm>
            <a:off x="2281422" y="1610712"/>
            <a:ext cx="981776" cy="16747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6BC5C-6C32-4B38-9DB5-9FB0DC2C1420}"/>
              </a:ext>
            </a:extLst>
          </p:cNvPr>
          <p:cNvSpPr txBox="1"/>
          <p:nvPr/>
        </p:nvSpPr>
        <p:spPr>
          <a:xfrm>
            <a:off x="752614" y="2324998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/>
              <a:t>Message Card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AECD2-AA1E-4B04-9990-192146CB8F0A}"/>
              </a:ext>
            </a:extLst>
          </p:cNvPr>
          <p:cNvSpPr txBox="1"/>
          <p:nvPr/>
        </p:nvSpPr>
        <p:spPr>
          <a:xfrm>
            <a:off x="2336341" y="2324997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/>
              <a:t>Online Users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ED9DC-1D29-4C0A-AB2E-9D67342A1D77}"/>
              </a:ext>
            </a:extLst>
          </p:cNvPr>
          <p:cNvSpPr txBox="1"/>
          <p:nvPr/>
        </p:nvSpPr>
        <p:spPr>
          <a:xfrm>
            <a:off x="1136953" y="1215059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chemeClr val="bg1"/>
                </a:solidFill>
              </a:rPr>
              <a:t>username Window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A201B5-C398-4A68-94DA-8EB6BEB99A39}"/>
              </a:ext>
            </a:extLst>
          </p:cNvPr>
          <p:cNvSpPr txBox="1"/>
          <p:nvPr/>
        </p:nvSpPr>
        <p:spPr>
          <a:xfrm>
            <a:off x="1284170" y="3301964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chemeClr val="bg1"/>
                </a:solidFill>
              </a:rPr>
              <a:t>Chat Window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E20BA9-F352-4B2D-B271-141287E34949}"/>
              </a:ext>
            </a:extLst>
          </p:cNvPr>
          <p:cNvSpPr/>
          <p:nvPr/>
        </p:nvSpPr>
        <p:spPr>
          <a:xfrm>
            <a:off x="3750855" y="940638"/>
            <a:ext cx="262865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Client:</a:t>
            </a:r>
          </a:p>
          <a:p>
            <a:endParaRPr lang="en-IN" sz="1000"/>
          </a:p>
          <a:p>
            <a:r>
              <a:rPr lang="en-IN" sz="1000"/>
              <a:t>Initially  username window is visible</a:t>
            </a:r>
          </a:p>
          <a:p>
            <a:r>
              <a:rPr lang="en-IN" sz="1000"/>
              <a:t>Chat Window is not</a:t>
            </a:r>
          </a:p>
          <a:p>
            <a:endParaRPr lang="en-IN" sz="1000"/>
          </a:p>
          <a:p>
            <a:r>
              <a:rPr lang="en-IN" sz="1000"/>
              <a:t>After userNamevalidation, if new User in session. Chat Window is visible. Till then not. </a:t>
            </a:r>
          </a:p>
          <a:p>
            <a:endParaRPr lang="en-IN" sz="1000"/>
          </a:p>
          <a:p>
            <a:r>
              <a:rPr lang="en-IN" sz="1000"/>
              <a:t>userNameValidation:</a:t>
            </a:r>
          </a:p>
          <a:p>
            <a:r>
              <a:rPr lang="en-IN" sz="1000"/>
              <a:t>Client sends username to Server</a:t>
            </a:r>
          </a:p>
          <a:p>
            <a:r>
              <a:rPr lang="en-IN" sz="1000"/>
              <a:t>Server checks and responds validity</a:t>
            </a:r>
          </a:p>
          <a:p>
            <a:r>
              <a:rPr lang="en-IN" sz="1000"/>
              <a:t>Client shows Chat window or ask another user name accordingly.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F993EC-C5EB-44A5-A98B-8D83001011F1}"/>
              </a:ext>
            </a:extLst>
          </p:cNvPr>
          <p:cNvSpPr/>
          <p:nvPr/>
        </p:nvSpPr>
        <p:spPr>
          <a:xfrm>
            <a:off x="3750855" y="3154245"/>
            <a:ext cx="26286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Sever:</a:t>
            </a:r>
          </a:p>
          <a:p>
            <a:endParaRPr lang="en-IN" sz="1000"/>
          </a:p>
          <a:p>
            <a:r>
              <a:rPr lang="en-IN" sz="1000"/>
              <a:t>Client sends newUser event with username. </a:t>
            </a:r>
          </a:p>
          <a:p>
            <a:r>
              <a:rPr lang="en-IN" sz="1000"/>
              <a:t>If username already exists, send failure response (send false via callback)</a:t>
            </a:r>
          </a:p>
          <a:p>
            <a:r>
              <a:rPr lang="en-IN" sz="1000"/>
              <a:t>If no, add to user array, and send success response (send true via callback)</a:t>
            </a:r>
          </a:p>
        </p:txBody>
      </p:sp>
    </p:spTree>
    <p:extLst>
      <p:ext uri="{BB962C8B-B14F-4D97-AF65-F5344CB8AC3E}">
        <p14:creationId xmlns:p14="http://schemas.microsoft.com/office/powerpoint/2010/main" val="268032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933</TotalTime>
  <Words>1039</Words>
  <Application>Microsoft Office PowerPoint</Application>
  <PresentationFormat>Custom</PresentationFormat>
  <Paragraphs>186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Parthiban Rajendran</dc:creator>
  <cp:lastModifiedBy>Parthiban Rajendran</cp:lastModifiedBy>
  <cp:revision>112</cp:revision>
  <dcterms:created xsi:type="dcterms:W3CDTF">2017-10-20T06:23:30Z</dcterms:created>
  <dcterms:modified xsi:type="dcterms:W3CDTF">2017-11-06T10:19:08Z</dcterms:modified>
</cp:coreProperties>
</file>