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6595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1542" y="138"/>
      </p:cViewPr>
      <p:guideLst>
        <p:guide orient="horz" pos="1474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765909"/>
            <a:ext cx="566062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458058"/>
            <a:ext cx="499467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49164"/>
            <a:ext cx="143596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49164"/>
            <a:ext cx="4224660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166739"/>
            <a:ext cx="574387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131884"/>
            <a:ext cx="574387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49165"/>
            <a:ext cx="574387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147238"/>
            <a:ext cx="281730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709482"/>
            <a:ext cx="281730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147238"/>
            <a:ext cx="28311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709482"/>
            <a:ext cx="2831182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673827"/>
            <a:ext cx="337140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673827"/>
            <a:ext cx="337140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49165"/>
            <a:ext cx="574387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245820"/>
            <a:ext cx="574387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4337621"/>
            <a:ext cx="22476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query/html_val.as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qfundamentals.com/chapter/jquery-bas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css-tricks.com/return-false-and-prevent-defaul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jquery/event_submit.asp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C7BF1-EB60-4824-B81D-C1C1424535D9}"/>
              </a:ext>
            </a:extLst>
          </p:cNvPr>
          <p:cNvSpPr/>
          <p:nvPr/>
        </p:nvSpPr>
        <p:spPr>
          <a:xfrm>
            <a:off x="87786" y="50311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Emitting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CEE1-6800-459D-BE67-6F0FD936D488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60953-8134-498A-8735-15B2368BA690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4A8B-E485-4B93-A818-0196B794502D}"/>
              </a:ext>
            </a:extLst>
          </p:cNvPr>
          <p:cNvCxnSpPr>
            <a:stCxn id="5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BFD1A-6E6B-4DB5-922C-51C8897EDA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93C328-7D80-4E95-8671-962058F64906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56E-C4E5-472D-BF68-FC588CE14408}"/>
              </a:ext>
            </a:extLst>
          </p:cNvPr>
          <p:cNvSpPr txBox="1"/>
          <p:nvPr/>
        </p:nvSpPr>
        <p:spPr>
          <a:xfrm>
            <a:off x="2355593" y="1786228"/>
            <a:ext cx="143930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New Message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B84A-287B-47D5-8F69-91590C99D8B2}"/>
              </a:ext>
            </a:extLst>
          </p:cNvPr>
          <p:cNvSpPr txBox="1"/>
          <p:nvPr/>
        </p:nvSpPr>
        <p:spPr>
          <a:xfrm>
            <a:off x="121365" y="2418786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BCD4-BC93-41E7-9D13-F2E85CF00099}"/>
              </a:ext>
            </a:extLst>
          </p:cNvPr>
          <p:cNvSpPr txBox="1"/>
          <p:nvPr/>
        </p:nvSpPr>
        <p:spPr>
          <a:xfrm>
            <a:off x="3559908" y="2280285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.on(“Connected”,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</a:t>
            </a:r>
            <a:r>
              <a:rPr lang="en-IN" sz="1000">
                <a:solidFill>
                  <a:srgbClr val="0070C0"/>
                </a:solidFill>
              </a:rPr>
              <a:t>socketFromClient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 ..</a:t>
            </a:r>
          </a:p>
          <a:p>
            <a:r>
              <a:rPr lang="en-IN" sz="100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5B2AA-F84C-4756-9DC0-7CEFC5B65DF8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519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AC91D-3A66-4B25-AA16-0AF74AA110A2}"/>
              </a:ext>
            </a:extLst>
          </p:cNvPr>
          <p:cNvSpPr/>
          <p:nvPr/>
        </p:nvSpPr>
        <p:spPr>
          <a:xfrm>
            <a:off x="412774" y="318921"/>
            <a:ext cx="18673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200"/>
          </a:p>
          <a:p>
            <a:r>
              <a:rPr lang="en-IN" sz="1200"/>
              <a:t>Getting started with </a:t>
            </a:r>
          </a:p>
          <a:p>
            <a:r>
              <a:rPr lang="en-IN" sz="1200"/>
              <a:t>Jquery function:</a:t>
            </a:r>
          </a:p>
          <a:p>
            <a:endParaRPr lang="en-IN" sz="1200"/>
          </a:p>
          <a:p>
            <a:pPr marL="228600" indent="-228600">
              <a:buAutoNum type="arabicPeriod"/>
            </a:pPr>
            <a:r>
              <a:rPr lang="en-IN" sz="1200"/>
              <a:t>Define a function to</a:t>
            </a:r>
          </a:p>
          <a:p>
            <a:r>
              <a:rPr lang="en-IN" sz="1200"/>
              <a:t>do client socket operations</a:t>
            </a:r>
          </a:p>
          <a:p>
            <a:endParaRPr lang="en-IN" sz="1200"/>
          </a:p>
          <a:p>
            <a:pPr marL="228600" indent="-228600">
              <a:buAutoNum type="arabicPeriod" startAt="2"/>
            </a:pPr>
            <a:r>
              <a:rPr lang="en-IN" sz="1200"/>
              <a:t>Access html elements</a:t>
            </a:r>
          </a:p>
          <a:p>
            <a:r>
              <a:rPr lang="en-IN" sz="1200"/>
              <a:t>Via jquery, modify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91131-9920-4944-9059-9FC4399503CC}"/>
              </a:ext>
            </a:extLst>
          </p:cNvPr>
          <p:cNvSpPr txBox="1"/>
          <p:nvPr/>
        </p:nvSpPr>
        <p:spPr>
          <a:xfrm>
            <a:off x="132032" y="4096845"/>
            <a:ext cx="229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>
                <a:hlinkClick r:id="rId2"/>
              </a:rPr>
              <a:t>http://jqfundamentals.com/chapter/jquery-basics</a:t>
            </a:r>
            <a:endParaRPr lang="en-IN" sz="700" b="1"/>
          </a:p>
          <a:p>
            <a:r>
              <a:rPr lang="en-IN" sz="700" b="1">
                <a:hlinkClick r:id="rId3"/>
              </a:rPr>
              <a:t>https://www.w3schools.com/jquery/html_val.asp</a:t>
            </a:r>
            <a:endParaRPr lang="en-IN" sz="700" b="1"/>
          </a:p>
          <a:p>
            <a:r>
              <a:rPr lang="en-IN" sz="700" b="1">
                <a:hlinkClick r:id="rId4"/>
              </a:rPr>
              <a:t>https://www.w3schools.com/jquery/event_submit.asp</a:t>
            </a:r>
            <a:endParaRPr lang="en-IN" sz="700" b="1"/>
          </a:p>
          <a:p>
            <a:r>
              <a:rPr lang="en-IN" sz="700" b="1">
                <a:hlinkClick r:id="rId5"/>
              </a:rPr>
              <a:t>https://css-tricks.com/return-false-and-prevent-default/</a:t>
            </a:r>
            <a:endParaRPr lang="en-IN" sz="700" b="1"/>
          </a:p>
          <a:p>
            <a:endParaRPr lang="en-IN" sz="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72A7-C9C3-4901-B4D4-35C907FF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4" y="2160192"/>
            <a:ext cx="3942917" cy="2198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63884-71B3-45AE-8FEB-3B37D608E5D9}"/>
              </a:ext>
            </a:extLst>
          </p:cNvPr>
          <p:cNvSpPr/>
          <p:nvPr/>
        </p:nvSpPr>
        <p:spPr>
          <a:xfrm>
            <a:off x="2695264" y="3921836"/>
            <a:ext cx="1092552" cy="3433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DB22-087A-4979-9791-2984EF000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2" y="158525"/>
            <a:ext cx="3938799" cy="18110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40640-A74F-493D-B914-E94946471C48}"/>
              </a:ext>
            </a:extLst>
          </p:cNvPr>
          <p:cNvSpPr/>
          <p:nvPr/>
        </p:nvSpPr>
        <p:spPr>
          <a:xfrm>
            <a:off x="3417711" y="779388"/>
            <a:ext cx="632652" cy="18586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7E12-529E-460A-846D-EE033CBC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96" y="2981731"/>
            <a:ext cx="999169" cy="387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E3B84D0-D42A-401F-817F-C0BD5549EF58}"/>
              </a:ext>
            </a:extLst>
          </p:cNvPr>
          <p:cNvSpPr/>
          <p:nvPr/>
        </p:nvSpPr>
        <p:spPr>
          <a:xfrm>
            <a:off x="4606212" y="20035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DC5571-42B4-45A4-B47E-D68AE2D79F55}"/>
              </a:ext>
            </a:extLst>
          </p:cNvPr>
          <p:cNvSpPr/>
          <p:nvPr/>
        </p:nvSpPr>
        <p:spPr>
          <a:xfrm rot="5400000">
            <a:off x="2242045" y="3089946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15E6F-1FF6-4296-BEBD-1E3CE0AA6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" y="2426790"/>
            <a:ext cx="1227352" cy="424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8A7170-4FD5-4C6F-9658-2398192D2546}"/>
              </a:ext>
            </a:extLst>
          </p:cNvPr>
          <p:cNvSpPr/>
          <p:nvPr/>
        </p:nvSpPr>
        <p:spPr>
          <a:xfrm rot="5400000">
            <a:off x="2257300" y="25550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0F4D2-FC6B-4BFA-8D78-83E6D4B5B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8" y="3473142"/>
            <a:ext cx="1043927" cy="424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D0AF3E-A23B-44D0-AA06-1310EA768500}"/>
              </a:ext>
            </a:extLst>
          </p:cNvPr>
          <p:cNvSpPr/>
          <p:nvPr/>
        </p:nvSpPr>
        <p:spPr>
          <a:xfrm rot="5400000">
            <a:off x="2257299" y="3671453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8343-4150-489D-9898-C23B7BB48A8C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40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43156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1. 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2. Initialize socket</a:t>
            </a:r>
          </a:p>
          <a:p>
            <a:r>
              <a:rPr lang="en-IN" sz="800"/>
              <a:t>	3. (when form button is submitted)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4. Emit socket with “</a:t>
            </a:r>
            <a:r>
              <a:rPr lang="en-IN" sz="800">
                <a:solidFill>
                  <a:srgbClr val="0070C0"/>
                </a:solidFill>
              </a:rPr>
              <a:t>New Message Event</a:t>
            </a:r>
            <a:r>
              <a:rPr lang="en-IN" sz="800"/>
              <a:t>” and new Message from form input</a:t>
            </a:r>
          </a:p>
          <a:p>
            <a:r>
              <a:rPr lang="en-IN" sz="800"/>
              <a:t>		5. Clear new Message in form input</a:t>
            </a:r>
          </a:p>
          <a:p>
            <a:r>
              <a:rPr lang="en-IN" sz="800"/>
              <a:t>		6. Avoid any default button action further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A8D-96A7-4103-9548-54CF298F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2339975"/>
            <a:ext cx="4753074" cy="2339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28114-FAB5-4741-A34E-ACA76F7A6FE7}"/>
              </a:ext>
            </a:extLst>
          </p:cNvPr>
          <p:cNvSpPr/>
          <p:nvPr/>
        </p:nvSpPr>
        <p:spPr>
          <a:xfrm>
            <a:off x="1207131" y="3509962"/>
            <a:ext cx="2754314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00500" y="212443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03238-7C62-4D78-BC62-A3FC30188DA2}"/>
              </a:ext>
            </a:extLst>
          </p:cNvPr>
          <p:cNvSpPr txBox="1"/>
          <p:nvPr/>
        </p:nvSpPr>
        <p:spPr>
          <a:xfrm>
            <a:off x="1155926" y="2124439"/>
            <a:ext cx="4902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Note</a:t>
            </a:r>
            <a:r>
              <a:rPr lang="en-IN" sz="700"/>
              <a:t>: since we user jquery, it has to be included before socket operations in client, so include </a:t>
            </a:r>
            <a:r>
              <a:rPr lang="en-IN" sz="700" b="1">
                <a:solidFill>
                  <a:srgbClr val="FF0000"/>
                </a:solidFill>
              </a:rPr>
              <a:t>jsincludes.ejs </a:t>
            </a:r>
            <a:r>
              <a:rPr lang="en-IN" sz="700">
                <a:solidFill>
                  <a:srgbClr val="FF0000"/>
                </a:solidFill>
              </a:rPr>
              <a:t>above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635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25458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Print that to console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12774" y="176547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9DD16-0F32-4217-A5ED-623E5A35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011692"/>
            <a:ext cx="3081575" cy="24751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08DD5-4000-4FFD-958D-17769373C853}"/>
              </a:ext>
            </a:extLst>
          </p:cNvPr>
          <p:cNvSpPr/>
          <p:nvPr/>
        </p:nvSpPr>
        <p:spPr>
          <a:xfrm>
            <a:off x="696756" y="2629779"/>
            <a:ext cx="2782873" cy="82342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A6294-7392-4952-B39B-FC61CCE74675}"/>
              </a:ext>
            </a:extLst>
          </p:cNvPr>
          <p:cNvSpPr/>
          <p:nvPr/>
        </p:nvSpPr>
        <p:spPr>
          <a:xfrm>
            <a:off x="87786" y="503112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Broadcasting Events </a:t>
            </a:r>
          </a:p>
          <a:p>
            <a:r>
              <a:rPr lang="en-IN" sz="800"/>
              <a:t>(Server broadcasting new messages it received, to all clients)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194BA-38AD-4684-AE47-A2A3913C1A8C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647D1-ECB3-4E5B-9979-0DDC4EB91C74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4E9C4-1AB0-4FC0-807F-4ACB19F2CFD4}"/>
              </a:ext>
            </a:extLst>
          </p:cNvPr>
          <p:cNvCxnSpPr>
            <a:stCxn id="11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5A9A8-AD22-4A6D-A84C-40B9540F24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70C91-A5CF-47AF-A38C-964027451FF1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D3EA67-0390-4198-A6FA-386C8BF90166}"/>
              </a:ext>
            </a:extLst>
          </p:cNvPr>
          <p:cNvSpPr txBox="1"/>
          <p:nvPr/>
        </p:nvSpPr>
        <p:spPr>
          <a:xfrm>
            <a:off x="2355593" y="1786228"/>
            <a:ext cx="118417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Broadcast 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0C983-AA29-4D5D-A657-9DC74DBE4D37}"/>
              </a:ext>
            </a:extLst>
          </p:cNvPr>
          <p:cNvSpPr txBox="1"/>
          <p:nvPr/>
        </p:nvSpPr>
        <p:spPr>
          <a:xfrm>
            <a:off x="3626490" y="2573230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</a:t>
            </a:r>
          </a:p>
          <a:p>
            <a:r>
              <a:rPr lang="en-IN" sz="1000"/>
              <a:t> //message to be broadcastsed);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0AE96-E7CE-449B-ACD3-CAF28D1CF4E3}"/>
              </a:ext>
            </a:extLst>
          </p:cNvPr>
          <p:cNvSpPr txBox="1"/>
          <p:nvPr/>
        </p:nvSpPr>
        <p:spPr>
          <a:xfrm>
            <a:off x="374851" y="2405941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//update that in page</a:t>
            </a:r>
          </a:p>
          <a:p>
            <a:r>
              <a:rPr lang="en-IN" sz="10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F3BC-9B36-4222-A1B7-A96402DBAD21}"/>
              </a:ext>
            </a:extLst>
          </p:cNvPr>
          <p:cNvSpPr/>
          <p:nvPr/>
        </p:nvSpPr>
        <p:spPr>
          <a:xfrm>
            <a:off x="402778" y="3379292"/>
            <a:ext cx="5399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/>
              <a:t>We could also skip the client which sent that message in first place, using </a:t>
            </a:r>
            <a:r>
              <a:rPr lang="en-IN" sz="800">
                <a:solidFill>
                  <a:srgbClr val="0070C0"/>
                </a:solidFill>
              </a:rPr>
              <a:t>socketServer.broadcast.emit </a:t>
            </a:r>
            <a:r>
              <a:rPr lang="en-IN" sz="800"/>
              <a:t>but that’s for  later.</a:t>
            </a:r>
          </a:p>
          <a:p>
            <a:r>
              <a:rPr lang="en-IN" sz="800"/>
              <a:t>Now broadcasting to all clients.</a:t>
            </a:r>
          </a:p>
        </p:txBody>
      </p:sp>
    </p:spTree>
    <p:extLst>
      <p:ext uri="{BB962C8B-B14F-4D97-AF65-F5344CB8AC3E}">
        <p14:creationId xmlns:p14="http://schemas.microsoft.com/office/powerpoint/2010/main" val="1174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779973" y="504145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5658-8A7C-4427-B68C-465AABC2CB31}"/>
              </a:ext>
            </a:extLst>
          </p:cNvPr>
          <p:cNvSpPr/>
          <p:nvPr/>
        </p:nvSpPr>
        <p:spPr>
          <a:xfrm>
            <a:off x="0" y="466206"/>
            <a:ext cx="26933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</a:t>
            </a:r>
            <a:r>
              <a:rPr lang="en-IN" sz="800">
                <a:solidFill>
                  <a:srgbClr val="0070C0"/>
                </a:solidFill>
              </a:rPr>
              <a:t>(broadcast that to all clients incl, one that sent it)</a:t>
            </a:r>
          </a:p>
          <a:p>
            <a:r>
              <a:rPr lang="en-IN" sz="800">
                <a:solidFill>
                  <a:srgbClr val="0070C0"/>
                </a:solidFill>
              </a:rPr>
              <a:t>	(event name: Broadcast Event)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135B8-9F19-4064-B467-E1B1DB90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50" y="773251"/>
            <a:ext cx="3350754" cy="3350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6E592F-84D4-4476-A5BD-8D3058CA53BD}"/>
              </a:ext>
            </a:extLst>
          </p:cNvPr>
          <p:cNvSpPr/>
          <p:nvPr/>
        </p:nvSpPr>
        <p:spPr>
          <a:xfrm>
            <a:off x="3526884" y="2399181"/>
            <a:ext cx="2682920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0" y="391621"/>
            <a:ext cx="22317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// after previous stuff</a:t>
            </a:r>
          </a:p>
          <a:p>
            <a:r>
              <a:rPr lang="en-IN" sz="800"/>
              <a:t>	(</a:t>
            </a:r>
            <a:r>
              <a:rPr lang="en-IN" sz="800">
                <a:solidFill>
                  <a:srgbClr val="0070C0"/>
                </a:solidFill>
              </a:rPr>
              <a:t>when server broadcast anything, </a:t>
            </a:r>
          </a:p>
          <a:p>
            <a:r>
              <a:rPr lang="en-IN" sz="800">
                <a:solidFill>
                  <a:srgbClr val="0070C0"/>
                </a:solidFill>
              </a:rPr>
              <a:t>	get that by agreed event name </a:t>
            </a:r>
          </a:p>
          <a:p>
            <a:r>
              <a:rPr lang="en-IN" sz="800">
                <a:solidFill>
                  <a:srgbClr val="0070C0"/>
                </a:solidFill>
              </a:rPr>
              <a:t>	“Broadcast event” along with its data</a:t>
            </a:r>
            <a:r>
              <a:rPr lang="en-IN" sz="800"/>
              <a:t>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</a:t>
            </a:r>
            <a:r>
              <a:rPr lang="en-IN" sz="800">
                <a:solidFill>
                  <a:srgbClr val="0070C0"/>
                </a:solidFill>
              </a:rPr>
              <a:t>update that data in html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180205" y="51856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226E-B515-4BC3-A456-DE81961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8" y="764782"/>
            <a:ext cx="4341338" cy="37765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A42D1-1EDE-4805-AF83-1B1C749BA7B3}"/>
              </a:ext>
            </a:extLst>
          </p:cNvPr>
          <p:cNvSpPr/>
          <p:nvPr/>
        </p:nvSpPr>
        <p:spPr>
          <a:xfrm>
            <a:off x="2729085" y="3215390"/>
            <a:ext cx="3720810" cy="10252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312</Words>
  <Application>Microsoft Office PowerPoint</Application>
  <PresentationFormat>Custom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48</cp:revision>
  <dcterms:created xsi:type="dcterms:W3CDTF">2017-10-20T06:23:30Z</dcterms:created>
  <dcterms:modified xsi:type="dcterms:W3CDTF">2017-10-20T09:10:51Z</dcterms:modified>
</cp:coreProperties>
</file>