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65956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0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320" y="78"/>
      </p:cViewPr>
      <p:guideLst>
        <p:guide orient="horz" pos="1474"/>
        <p:guide pos="20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765909"/>
            <a:ext cx="566062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2458058"/>
            <a:ext cx="4994672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249164"/>
            <a:ext cx="143596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249164"/>
            <a:ext cx="4224660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1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166739"/>
            <a:ext cx="5743873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3131884"/>
            <a:ext cx="5743873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2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245820"/>
            <a:ext cx="2830314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4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249165"/>
            <a:ext cx="5743873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147238"/>
            <a:ext cx="281730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1709482"/>
            <a:ext cx="2817307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147238"/>
            <a:ext cx="28311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1709482"/>
            <a:ext cx="2831182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2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673827"/>
            <a:ext cx="3371404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311997"/>
            <a:ext cx="2147882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673827"/>
            <a:ext cx="3371404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403985"/>
            <a:ext cx="2147882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10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249165"/>
            <a:ext cx="5743873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245820"/>
            <a:ext cx="5743873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7C897-2203-447C-8023-8D9097301B59}" type="datetimeFigureOut">
              <a:rPr lang="en-IN" smtClean="0"/>
              <a:t>05-11-2017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4337621"/>
            <a:ext cx="224760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4337621"/>
            <a:ext cx="149840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64E2F-A2B4-4F99-8DF2-F883574AD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4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query/html_val.as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jqfundamentals.com/chapter/jquery-basic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css-tricks.com/return-false-and-prevent-default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w3schools.com/jquery/event_submit.asp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cket.io/get-started/chat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6C7BF1-EB60-4824-B81D-C1C1424535D9}"/>
              </a:ext>
            </a:extLst>
          </p:cNvPr>
          <p:cNvSpPr/>
          <p:nvPr/>
        </p:nvSpPr>
        <p:spPr>
          <a:xfrm>
            <a:off x="87786" y="503112"/>
            <a:ext cx="2347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Emitting 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CEE1-6800-459D-BE67-6F0FD936D488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60953-8134-498A-8735-15B2368BA690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4E4A8B-E485-4B93-A818-0196B794502D}"/>
              </a:ext>
            </a:extLst>
          </p:cNvPr>
          <p:cNvCxnSpPr>
            <a:stCxn id="5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BFD1A-6E6B-4DB5-922C-51C8897EDAD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93C328-7D80-4E95-8671-962058F64906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F756E-C4E5-472D-BF68-FC588CE14408}"/>
              </a:ext>
            </a:extLst>
          </p:cNvPr>
          <p:cNvSpPr txBox="1"/>
          <p:nvPr/>
        </p:nvSpPr>
        <p:spPr>
          <a:xfrm>
            <a:off x="2355593" y="1786228"/>
            <a:ext cx="143930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New Message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6B84A-287B-47D5-8F69-91590C99D8B2}"/>
              </a:ext>
            </a:extLst>
          </p:cNvPr>
          <p:cNvSpPr txBox="1"/>
          <p:nvPr/>
        </p:nvSpPr>
        <p:spPr>
          <a:xfrm>
            <a:off x="121365" y="2418786"/>
            <a:ext cx="2408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FBCD4-BC93-41E7-9D13-F2E85CF00099}"/>
              </a:ext>
            </a:extLst>
          </p:cNvPr>
          <p:cNvSpPr txBox="1"/>
          <p:nvPr/>
        </p:nvSpPr>
        <p:spPr>
          <a:xfrm>
            <a:off x="3559908" y="2280285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.on(“Connected”,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</a:t>
            </a:r>
            <a:r>
              <a:rPr lang="en-IN" sz="1000">
                <a:solidFill>
                  <a:srgbClr val="0070C0"/>
                </a:solidFill>
              </a:rPr>
              <a:t>socketFromClient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New Message Event</a:t>
            </a:r>
            <a:r>
              <a:rPr lang="en-IN" sz="1000"/>
              <a:t>”, ..</a:t>
            </a:r>
          </a:p>
          <a:p>
            <a:r>
              <a:rPr lang="en-IN" sz="100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C5B2AA-F84C-4756-9DC0-7CEFC5B65DF8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5197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E867F-51BF-4FDA-B7B1-6DAAB11FB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7" y="1437685"/>
            <a:ext cx="4092961" cy="23739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9D4869-66FE-4B67-AD46-C15D22E6A38E}"/>
              </a:ext>
            </a:extLst>
          </p:cNvPr>
          <p:cNvSpPr/>
          <p:nvPr/>
        </p:nvSpPr>
        <p:spPr>
          <a:xfrm>
            <a:off x="306927" y="1095211"/>
            <a:ext cx="509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How do we send validity via callback? Just as below</a:t>
            </a:r>
            <a:endParaRPr lang="en-IN" sz="1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5C71E-6844-45B2-80A2-0768608BCB26}"/>
              </a:ext>
            </a:extLst>
          </p:cNvPr>
          <p:cNvSpPr/>
          <p:nvPr/>
        </p:nvSpPr>
        <p:spPr>
          <a:xfrm>
            <a:off x="228321" y="3907856"/>
            <a:ext cx="5098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/>
              <a:t>callback(true), that value true is received as confirmation (or any argument) in callback function on caller or client side</a:t>
            </a:r>
          </a:p>
        </p:txBody>
      </p:sp>
    </p:spTree>
    <p:extLst>
      <p:ext uri="{BB962C8B-B14F-4D97-AF65-F5344CB8AC3E}">
        <p14:creationId xmlns:p14="http://schemas.microsoft.com/office/powerpoint/2010/main" val="10292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BAE59-B6DA-454E-A06A-79AE96C0D04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2037D-E455-459D-99AD-C010F228A28F}"/>
              </a:ext>
            </a:extLst>
          </p:cNvPr>
          <p:cNvSpPr/>
          <p:nvPr/>
        </p:nvSpPr>
        <p:spPr>
          <a:xfrm>
            <a:off x="455413" y="1232034"/>
            <a:ext cx="1710271" cy="1732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>
                <a:solidFill>
                  <a:schemeClr val="tx1"/>
                </a:solidFill>
              </a:rPr>
              <a:t>Enter user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3835D-4939-40FD-BBDA-D11B3BB58E90}"/>
              </a:ext>
            </a:extLst>
          </p:cNvPr>
          <p:cNvSpPr/>
          <p:nvPr/>
        </p:nvSpPr>
        <p:spPr>
          <a:xfrm>
            <a:off x="2348564" y="1241659"/>
            <a:ext cx="774412" cy="1636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Enter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8A713-5897-4261-888B-BFE091D400EA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B879B-0C94-4135-B93A-3B5FFDB79A6C}"/>
              </a:ext>
            </a:extLst>
          </p:cNvPr>
          <p:cNvSpPr txBox="1"/>
          <p:nvPr/>
        </p:nvSpPr>
        <p:spPr>
          <a:xfrm>
            <a:off x="1275697" y="2438245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16721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0AC91D-3A66-4B25-AA16-0AF74AA110A2}"/>
              </a:ext>
            </a:extLst>
          </p:cNvPr>
          <p:cNvSpPr/>
          <p:nvPr/>
        </p:nvSpPr>
        <p:spPr>
          <a:xfrm>
            <a:off x="412774" y="318921"/>
            <a:ext cx="186730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</a:t>
            </a:r>
          </a:p>
          <a:p>
            <a:endParaRPr lang="en-IN" sz="1200"/>
          </a:p>
          <a:p>
            <a:r>
              <a:rPr lang="en-IN" sz="1200"/>
              <a:t>Getting started with </a:t>
            </a:r>
          </a:p>
          <a:p>
            <a:r>
              <a:rPr lang="en-IN" sz="1200"/>
              <a:t>Jquery function:</a:t>
            </a:r>
          </a:p>
          <a:p>
            <a:endParaRPr lang="en-IN" sz="1200"/>
          </a:p>
          <a:p>
            <a:pPr marL="228600" indent="-228600">
              <a:buAutoNum type="arabicPeriod"/>
            </a:pPr>
            <a:r>
              <a:rPr lang="en-IN" sz="1200"/>
              <a:t>Define a function to</a:t>
            </a:r>
          </a:p>
          <a:p>
            <a:r>
              <a:rPr lang="en-IN" sz="1200"/>
              <a:t>do client socket operations</a:t>
            </a:r>
          </a:p>
          <a:p>
            <a:endParaRPr lang="en-IN" sz="1200"/>
          </a:p>
          <a:p>
            <a:pPr marL="228600" indent="-228600">
              <a:buAutoNum type="arabicPeriod" startAt="2"/>
            </a:pPr>
            <a:r>
              <a:rPr lang="en-IN" sz="1200"/>
              <a:t>Access html elements</a:t>
            </a:r>
          </a:p>
          <a:p>
            <a:r>
              <a:rPr lang="en-IN" sz="1200"/>
              <a:t>Via jquery, modify them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91131-9920-4944-9059-9FC4399503CC}"/>
              </a:ext>
            </a:extLst>
          </p:cNvPr>
          <p:cNvSpPr txBox="1"/>
          <p:nvPr/>
        </p:nvSpPr>
        <p:spPr>
          <a:xfrm>
            <a:off x="132032" y="4096845"/>
            <a:ext cx="22926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>
                <a:hlinkClick r:id="rId2"/>
              </a:rPr>
              <a:t>http://jqfundamentals.com/chapter/jquery-basics</a:t>
            </a:r>
            <a:endParaRPr lang="en-IN" sz="700" b="1"/>
          </a:p>
          <a:p>
            <a:r>
              <a:rPr lang="en-IN" sz="700" b="1">
                <a:hlinkClick r:id="rId3"/>
              </a:rPr>
              <a:t>https://www.w3schools.com/jquery/html_val.asp</a:t>
            </a:r>
            <a:endParaRPr lang="en-IN" sz="700" b="1"/>
          </a:p>
          <a:p>
            <a:r>
              <a:rPr lang="en-IN" sz="700" b="1">
                <a:hlinkClick r:id="rId4"/>
              </a:rPr>
              <a:t>https://www.w3schools.com/jquery/event_submit.asp</a:t>
            </a:r>
            <a:endParaRPr lang="en-IN" sz="700" b="1"/>
          </a:p>
          <a:p>
            <a:r>
              <a:rPr lang="en-IN" sz="700" b="1">
                <a:hlinkClick r:id="rId5"/>
              </a:rPr>
              <a:t>https://css-tricks.com/return-false-and-prevent-default/</a:t>
            </a:r>
            <a:endParaRPr lang="en-IN" sz="700" b="1"/>
          </a:p>
          <a:p>
            <a:endParaRPr lang="en-IN" sz="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D72A7-C9C3-4901-B4D4-35C907FF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54" y="2160192"/>
            <a:ext cx="3942917" cy="21982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A63884-71B3-45AE-8FEB-3B37D608E5D9}"/>
              </a:ext>
            </a:extLst>
          </p:cNvPr>
          <p:cNvSpPr/>
          <p:nvPr/>
        </p:nvSpPr>
        <p:spPr>
          <a:xfrm>
            <a:off x="2695264" y="3921836"/>
            <a:ext cx="1092552" cy="3433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EDB22-087A-4979-9791-2984EF000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2" y="158525"/>
            <a:ext cx="3938799" cy="181105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40640-A74F-493D-B914-E94946471C48}"/>
              </a:ext>
            </a:extLst>
          </p:cNvPr>
          <p:cNvSpPr/>
          <p:nvPr/>
        </p:nvSpPr>
        <p:spPr>
          <a:xfrm>
            <a:off x="3417711" y="779388"/>
            <a:ext cx="632652" cy="185864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77E12-529E-460A-846D-EE033CBCB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796" y="2981731"/>
            <a:ext cx="999169" cy="387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E3B84D0-D42A-401F-817F-C0BD5549EF58}"/>
              </a:ext>
            </a:extLst>
          </p:cNvPr>
          <p:cNvSpPr/>
          <p:nvPr/>
        </p:nvSpPr>
        <p:spPr>
          <a:xfrm>
            <a:off x="4606212" y="20035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DC5571-42B4-45A4-B47E-D68AE2D79F55}"/>
              </a:ext>
            </a:extLst>
          </p:cNvPr>
          <p:cNvSpPr/>
          <p:nvPr/>
        </p:nvSpPr>
        <p:spPr>
          <a:xfrm rot="5400000">
            <a:off x="2242045" y="3089946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115E6F-1FF6-4296-BEBD-1E3CE0AA6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13" y="2426790"/>
            <a:ext cx="1227352" cy="4241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738A7170-4FD5-4C6F-9658-2398192D2546}"/>
              </a:ext>
            </a:extLst>
          </p:cNvPr>
          <p:cNvSpPr/>
          <p:nvPr/>
        </p:nvSpPr>
        <p:spPr>
          <a:xfrm rot="5400000">
            <a:off x="2257300" y="2555018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20F4D2-FC6B-4BFA-8D78-83E6D4B5B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38" y="3473142"/>
            <a:ext cx="1043927" cy="4242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FD0AF3E-A23B-44D0-AA06-1310EA768500}"/>
              </a:ext>
            </a:extLst>
          </p:cNvPr>
          <p:cNvSpPr/>
          <p:nvPr/>
        </p:nvSpPr>
        <p:spPr>
          <a:xfrm rot="5400000">
            <a:off x="2257299" y="3671453"/>
            <a:ext cx="135012" cy="122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AD8343-4150-489D-9898-C23B7BB48A8C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</p:spTree>
    <p:extLst>
      <p:ext uri="{BB962C8B-B14F-4D97-AF65-F5344CB8AC3E}">
        <p14:creationId xmlns:p14="http://schemas.microsoft.com/office/powerpoint/2010/main" val="3840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431560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1. 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2. Initialize socket</a:t>
            </a:r>
          </a:p>
          <a:p>
            <a:r>
              <a:rPr lang="en-IN" sz="800"/>
              <a:t>	3. (when form button is submitted)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4. Emit socket with “</a:t>
            </a:r>
            <a:r>
              <a:rPr lang="en-IN" sz="800">
                <a:solidFill>
                  <a:srgbClr val="0070C0"/>
                </a:solidFill>
              </a:rPr>
              <a:t>New Message Event</a:t>
            </a:r>
            <a:r>
              <a:rPr lang="en-IN" sz="800"/>
              <a:t>” and new Message from form input</a:t>
            </a:r>
          </a:p>
          <a:p>
            <a:r>
              <a:rPr lang="en-IN" sz="800"/>
              <a:t>		5. Clear new Message in form input</a:t>
            </a:r>
          </a:p>
          <a:p>
            <a:r>
              <a:rPr lang="en-IN" sz="800"/>
              <a:t>		6. Avoid any default button action further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A9A8D-96A7-4103-9548-54CF298F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8" y="2339975"/>
            <a:ext cx="4753074" cy="23399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028114-FAB5-4741-A34E-ACA76F7A6FE7}"/>
              </a:ext>
            </a:extLst>
          </p:cNvPr>
          <p:cNvSpPr/>
          <p:nvPr/>
        </p:nvSpPr>
        <p:spPr>
          <a:xfrm>
            <a:off x="1207131" y="3509962"/>
            <a:ext cx="2754314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00500" y="212443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03238-7C62-4D78-BC62-A3FC30188DA2}"/>
              </a:ext>
            </a:extLst>
          </p:cNvPr>
          <p:cNvSpPr txBox="1"/>
          <p:nvPr/>
        </p:nvSpPr>
        <p:spPr>
          <a:xfrm>
            <a:off x="1155926" y="2124439"/>
            <a:ext cx="4902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Note</a:t>
            </a:r>
            <a:r>
              <a:rPr lang="en-IN" sz="700"/>
              <a:t>: since we user jquery, it has to be included before socket operations in client, so include </a:t>
            </a:r>
            <a:r>
              <a:rPr lang="en-IN" sz="700" b="1">
                <a:solidFill>
                  <a:srgbClr val="FF0000"/>
                </a:solidFill>
              </a:rPr>
              <a:t>jsincludes.ejs </a:t>
            </a:r>
            <a:r>
              <a:rPr lang="en-IN" sz="700">
                <a:solidFill>
                  <a:srgbClr val="FF0000"/>
                </a:solidFill>
              </a:rPr>
              <a:t>above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635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412774" y="318921"/>
            <a:ext cx="254589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Print that to console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412774" y="176547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F9DD16-0F32-4217-A5ED-623E5A355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3" y="2011692"/>
            <a:ext cx="3081575" cy="24751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08DD5-4000-4FFD-958D-17769373C853}"/>
              </a:ext>
            </a:extLst>
          </p:cNvPr>
          <p:cNvSpPr/>
          <p:nvPr/>
        </p:nvSpPr>
        <p:spPr>
          <a:xfrm>
            <a:off x="696756" y="2629779"/>
            <a:ext cx="2782873" cy="823426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4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FA6294-7392-4952-B39B-FC61CCE74675}"/>
              </a:ext>
            </a:extLst>
          </p:cNvPr>
          <p:cNvSpPr/>
          <p:nvPr/>
        </p:nvSpPr>
        <p:spPr>
          <a:xfrm>
            <a:off x="87786" y="503112"/>
            <a:ext cx="2712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>
                <a:hlinkClick r:id="rId2"/>
              </a:rPr>
              <a:t>https://socket.io/get-started/chat/</a:t>
            </a:r>
            <a:endParaRPr lang="en-IN" sz="1200"/>
          </a:p>
          <a:p>
            <a:endParaRPr lang="en-IN" sz="1200"/>
          </a:p>
          <a:p>
            <a:r>
              <a:rPr lang="en-IN" sz="1200" b="1"/>
              <a:t>Broadcasting Events </a:t>
            </a:r>
          </a:p>
          <a:p>
            <a:r>
              <a:rPr lang="en-IN" sz="800"/>
              <a:t>(Server broadcasting new messages it received, to all clients)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194BA-38AD-4684-AE47-A2A3913C1A8C}"/>
              </a:ext>
            </a:extLst>
          </p:cNvPr>
          <p:cNvSpPr/>
          <p:nvPr/>
        </p:nvSpPr>
        <p:spPr>
          <a:xfrm>
            <a:off x="1261345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1647D1-ECB3-4E5B-9979-0DDC4EB91C74}"/>
              </a:ext>
            </a:extLst>
          </p:cNvPr>
          <p:cNvSpPr/>
          <p:nvPr/>
        </p:nvSpPr>
        <p:spPr>
          <a:xfrm>
            <a:off x="4277870" y="1445876"/>
            <a:ext cx="805133" cy="22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695" tIns="18847" rIns="37695" bIns="188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4E9C4-1AB0-4FC0-807F-4ACB19F2CFD4}"/>
              </a:ext>
            </a:extLst>
          </p:cNvPr>
          <p:cNvCxnSpPr>
            <a:stCxn id="11" idx="2"/>
          </p:cNvCxnSpPr>
          <p:nvPr/>
        </p:nvCxnSpPr>
        <p:spPr>
          <a:xfrm>
            <a:off x="1663909" y="1672777"/>
            <a:ext cx="0" cy="60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5A9A8-AD22-4A6D-A84C-40B9540F24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0434" y="1672777"/>
            <a:ext cx="0" cy="58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970C91-A5CF-47AF-A38C-964027451FF1}"/>
              </a:ext>
            </a:extLst>
          </p:cNvPr>
          <p:cNvCxnSpPr>
            <a:cxnSpLocks/>
          </p:cNvCxnSpPr>
          <p:nvPr/>
        </p:nvCxnSpPr>
        <p:spPr>
          <a:xfrm>
            <a:off x="1663911" y="1969210"/>
            <a:ext cx="3016525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D3EA67-0390-4198-A6FA-386C8BF90166}"/>
              </a:ext>
            </a:extLst>
          </p:cNvPr>
          <p:cNvSpPr txBox="1"/>
          <p:nvPr/>
        </p:nvSpPr>
        <p:spPr>
          <a:xfrm>
            <a:off x="2355593" y="1786228"/>
            <a:ext cx="118417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1200"/>
              <a:t>Broadcast Event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0C983-AA29-4D5D-A657-9DC74DBE4D37}"/>
              </a:ext>
            </a:extLst>
          </p:cNvPr>
          <p:cNvSpPr txBox="1"/>
          <p:nvPr/>
        </p:nvSpPr>
        <p:spPr>
          <a:xfrm>
            <a:off x="3626490" y="2573230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socketServer</a:t>
            </a:r>
            <a:r>
              <a:rPr lang="en-IN" sz="1000"/>
              <a:t>.emit(“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</a:t>
            </a:r>
          </a:p>
          <a:p>
            <a:r>
              <a:rPr lang="en-IN" sz="1000"/>
              <a:t> //message to be broadcastsed);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0AE96-E7CE-449B-ACD3-CAF28D1CF4E3}"/>
              </a:ext>
            </a:extLst>
          </p:cNvPr>
          <p:cNvSpPr txBox="1"/>
          <p:nvPr/>
        </p:nvSpPr>
        <p:spPr>
          <a:xfrm>
            <a:off x="374851" y="2405941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rgbClr val="0070C0"/>
                </a:solidFill>
              </a:rPr>
              <a:t>socketClient</a:t>
            </a:r>
            <a:r>
              <a:rPr lang="en-IN" sz="1000"/>
              <a:t>.on(“</a:t>
            </a:r>
            <a:r>
              <a:rPr lang="en-IN" sz="1000">
                <a:solidFill>
                  <a:srgbClr val="0070C0"/>
                </a:solidFill>
              </a:rPr>
              <a:t>Broadcast Event</a:t>
            </a:r>
            <a:r>
              <a:rPr lang="en-IN" sz="1000"/>
              <a:t>”, ..</a:t>
            </a:r>
          </a:p>
          <a:p>
            <a:r>
              <a:rPr lang="en-IN" sz="1000"/>
              <a:t>{</a:t>
            </a:r>
          </a:p>
          <a:p>
            <a:r>
              <a:rPr lang="en-IN" sz="1000"/>
              <a:t>	//update that in page</a:t>
            </a:r>
          </a:p>
          <a:p>
            <a:r>
              <a:rPr lang="en-IN" sz="100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BF3BC-9B36-4222-A1B7-A96402DBAD21}"/>
              </a:ext>
            </a:extLst>
          </p:cNvPr>
          <p:cNvSpPr/>
          <p:nvPr/>
        </p:nvSpPr>
        <p:spPr>
          <a:xfrm>
            <a:off x="402778" y="3379292"/>
            <a:ext cx="5399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/>
              <a:t>We could also skip the client which sent that message in first place, using </a:t>
            </a:r>
            <a:r>
              <a:rPr lang="en-IN" sz="800">
                <a:solidFill>
                  <a:srgbClr val="0070C0"/>
                </a:solidFill>
              </a:rPr>
              <a:t>socketServer.broadcast.emit </a:t>
            </a:r>
            <a:r>
              <a:rPr lang="en-IN" sz="800"/>
              <a:t>but that’s for  later.</a:t>
            </a:r>
          </a:p>
          <a:p>
            <a:r>
              <a:rPr lang="en-IN" sz="800"/>
              <a:t>Now broadcasting to all clients.</a:t>
            </a:r>
          </a:p>
        </p:txBody>
      </p:sp>
    </p:spTree>
    <p:extLst>
      <p:ext uri="{BB962C8B-B14F-4D97-AF65-F5344CB8AC3E}">
        <p14:creationId xmlns:p14="http://schemas.microsoft.com/office/powerpoint/2010/main" val="117469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779973" y="504145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05658-8A7C-4427-B68C-465AABC2CB31}"/>
              </a:ext>
            </a:extLst>
          </p:cNvPr>
          <p:cNvSpPr/>
          <p:nvPr/>
        </p:nvSpPr>
        <p:spPr>
          <a:xfrm>
            <a:off x="0" y="466206"/>
            <a:ext cx="269336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Server Side:  (Sender)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 i="1"/>
              <a:t>Inside socket connected code module..</a:t>
            </a:r>
          </a:p>
          <a:p>
            <a:endParaRPr lang="en-IN" sz="800"/>
          </a:p>
          <a:p>
            <a:r>
              <a:rPr lang="en-IN" sz="800"/>
              <a:t>(when socketFromClient receives “New Message Event”)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</a:t>
            </a:r>
            <a:r>
              <a:rPr lang="en-IN" sz="800">
                <a:solidFill>
                  <a:srgbClr val="0070C0"/>
                </a:solidFill>
              </a:rPr>
              <a:t>(broadcast that to all clients incl, one that sent it)</a:t>
            </a:r>
          </a:p>
          <a:p>
            <a:r>
              <a:rPr lang="en-IN" sz="800">
                <a:solidFill>
                  <a:srgbClr val="0070C0"/>
                </a:solidFill>
              </a:rPr>
              <a:t>	(event name: Broadcast Event)</a:t>
            </a:r>
          </a:p>
          <a:p>
            <a:r>
              <a:rPr lang="en-IN" sz="800"/>
              <a:t>}</a:t>
            </a:r>
          </a:p>
          <a:p>
            <a:endParaRPr lang="en-IN" sz="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9135B8-9F19-4064-B467-E1B1DB90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50" y="773251"/>
            <a:ext cx="3350754" cy="3350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6E592F-84D4-4476-A5BD-8D3058CA53BD}"/>
              </a:ext>
            </a:extLst>
          </p:cNvPr>
          <p:cNvSpPr/>
          <p:nvPr/>
        </p:nvSpPr>
        <p:spPr>
          <a:xfrm>
            <a:off x="3526884" y="2399181"/>
            <a:ext cx="2682920" cy="245829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7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05F09-4166-4506-8EA4-126E04E70349}"/>
              </a:ext>
            </a:extLst>
          </p:cNvPr>
          <p:cNvSpPr/>
          <p:nvPr/>
        </p:nvSpPr>
        <p:spPr>
          <a:xfrm>
            <a:off x="0" y="391621"/>
            <a:ext cx="2231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/>
              <a:t>Client Side: (Receiver)</a:t>
            </a:r>
          </a:p>
          <a:p>
            <a:endParaRPr lang="en-IN" sz="1000" b="1">
              <a:solidFill>
                <a:srgbClr val="0070C0"/>
              </a:solidFill>
            </a:endParaRPr>
          </a:p>
          <a:p>
            <a:r>
              <a:rPr lang="en-IN" sz="1000" b="1">
                <a:solidFill>
                  <a:srgbClr val="0070C0"/>
                </a:solidFill>
              </a:rPr>
              <a:t>Psuedocode</a:t>
            </a:r>
          </a:p>
          <a:p>
            <a:r>
              <a:rPr lang="en-IN" sz="800"/>
              <a:t>(when document is ready)</a:t>
            </a:r>
          </a:p>
          <a:p>
            <a:r>
              <a:rPr lang="en-IN" sz="800"/>
              <a:t>{</a:t>
            </a:r>
          </a:p>
          <a:p>
            <a:r>
              <a:rPr lang="en-IN" sz="800"/>
              <a:t>	// after previous stuff</a:t>
            </a:r>
          </a:p>
          <a:p>
            <a:r>
              <a:rPr lang="en-IN" sz="800"/>
              <a:t>	(</a:t>
            </a:r>
            <a:r>
              <a:rPr lang="en-IN" sz="800">
                <a:solidFill>
                  <a:srgbClr val="0070C0"/>
                </a:solidFill>
              </a:rPr>
              <a:t>when server broadcast anything, </a:t>
            </a:r>
          </a:p>
          <a:p>
            <a:r>
              <a:rPr lang="en-IN" sz="800">
                <a:solidFill>
                  <a:srgbClr val="0070C0"/>
                </a:solidFill>
              </a:rPr>
              <a:t>	get that by agreed event name </a:t>
            </a:r>
          </a:p>
          <a:p>
            <a:r>
              <a:rPr lang="en-IN" sz="800">
                <a:solidFill>
                  <a:srgbClr val="0070C0"/>
                </a:solidFill>
              </a:rPr>
              <a:t>	“Broadcast event” along with its data</a:t>
            </a:r>
            <a:r>
              <a:rPr lang="en-IN" sz="800"/>
              <a:t>)</a:t>
            </a:r>
          </a:p>
          <a:p>
            <a:r>
              <a:rPr lang="en-IN" sz="800"/>
              <a:t>	{</a:t>
            </a:r>
          </a:p>
          <a:p>
            <a:r>
              <a:rPr lang="en-IN" sz="800"/>
              <a:t>		</a:t>
            </a:r>
            <a:r>
              <a:rPr lang="en-IN" sz="800">
                <a:solidFill>
                  <a:srgbClr val="0070C0"/>
                </a:solidFill>
              </a:rPr>
              <a:t>update that data in html</a:t>
            </a:r>
          </a:p>
          <a:p>
            <a:r>
              <a:rPr lang="en-IN" sz="800"/>
              <a:t>	}</a:t>
            </a:r>
          </a:p>
          <a:p>
            <a:r>
              <a:rPr lang="en-IN" sz="80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25BB3-6005-43CB-835F-1CC72C0E70E2}"/>
              </a:ext>
            </a:extLst>
          </p:cNvPr>
          <p:cNvSpPr/>
          <p:nvPr/>
        </p:nvSpPr>
        <p:spPr>
          <a:xfrm>
            <a:off x="2180205" y="518561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>
                <a:solidFill>
                  <a:srgbClr val="0070C0"/>
                </a:solidFill>
              </a:rPr>
              <a:t>Actual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226E-B515-4BC3-A456-DE81961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8" y="764782"/>
            <a:ext cx="4341338" cy="37765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DA42D1-1EDE-4805-AF83-1B1C749BA7B3}"/>
              </a:ext>
            </a:extLst>
          </p:cNvPr>
          <p:cNvSpPr/>
          <p:nvPr/>
        </p:nvSpPr>
        <p:spPr>
          <a:xfrm>
            <a:off x="2729085" y="3215390"/>
            <a:ext cx="3720810" cy="1025217"/>
          </a:xfrm>
          <a:prstGeom prst="round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  <a:p>
            <a:r>
              <a:rPr lang="en-IN" sz="1200"/>
              <a:t>1.1 Online Userlists display on right/left pane</a:t>
            </a:r>
          </a:p>
          <a:p>
            <a:r>
              <a:rPr lang="en-IN" sz="1200"/>
              <a:t>1.2 Display User’s message on right, others on left of chat window</a:t>
            </a:r>
          </a:p>
          <a:p>
            <a:endParaRPr lang="en-IN" sz="1200"/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2.1 Private messaging (italicized, diff color)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2.2 When receiver offline, inform sender, it is so.</a:t>
            </a:r>
          </a:p>
          <a:p>
            <a:r>
              <a:rPr lang="en-IN" sz="1200">
                <a:solidFill>
                  <a:schemeClr val="bg1">
                    <a:lumMod val="75000"/>
                  </a:schemeClr>
                </a:solidFill>
              </a:rPr>
              <a:t>2.3 Auto Scroll</a:t>
            </a:r>
          </a:p>
        </p:txBody>
      </p:sp>
    </p:spTree>
    <p:extLst>
      <p:ext uri="{BB962C8B-B14F-4D97-AF65-F5344CB8AC3E}">
        <p14:creationId xmlns:p14="http://schemas.microsoft.com/office/powerpoint/2010/main" val="151451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39180-08AD-46B4-8172-2BCA13B57D1F}"/>
              </a:ext>
            </a:extLst>
          </p:cNvPr>
          <p:cNvSpPr/>
          <p:nvPr/>
        </p:nvSpPr>
        <p:spPr>
          <a:xfrm>
            <a:off x="150665" y="1558071"/>
            <a:ext cx="3179910" cy="2006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C9C4D-8096-4F7B-9016-6C449FB864BB}"/>
              </a:ext>
            </a:extLst>
          </p:cNvPr>
          <p:cNvSpPr txBox="1"/>
          <p:nvPr/>
        </p:nvSpPr>
        <p:spPr>
          <a:xfrm>
            <a:off x="0" y="0"/>
            <a:ext cx="91082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/>
              <a:t>Phase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5C4B9-FFED-4311-BEB9-A4AE679A3CC9}"/>
              </a:ext>
            </a:extLst>
          </p:cNvPr>
          <p:cNvSpPr/>
          <p:nvPr/>
        </p:nvSpPr>
        <p:spPr>
          <a:xfrm>
            <a:off x="87786" y="503112"/>
            <a:ext cx="6070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/>
              <a:t>1.0 Enter username first – to be unique in current and session – then enters chat window page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9A61AA-E459-48A5-818E-20C4F53EFDB0}"/>
              </a:ext>
            </a:extLst>
          </p:cNvPr>
          <p:cNvSpPr/>
          <p:nvPr/>
        </p:nvSpPr>
        <p:spPr>
          <a:xfrm>
            <a:off x="150665" y="1132237"/>
            <a:ext cx="3179910" cy="375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01FC8-A769-4452-8025-19BAB2A66470}"/>
              </a:ext>
            </a:extLst>
          </p:cNvPr>
          <p:cNvSpPr/>
          <p:nvPr/>
        </p:nvSpPr>
        <p:spPr>
          <a:xfrm>
            <a:off x="150665" y="1610711"/>
            <a:ext cx="2130757" cy="1674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FC08D-68EC-47B8-81E2-B110503D2DBA}"/>
              </a:ext>
            </a:extLst>
          </p:cNvPr>
          <p:cNvSpPr/>
          <p:nvPr/>
        </p:nvSpPr>
        <p:spPr>
          <a:xfrm>
            <a:off x="2281422" y="1610712"/>
            <a:ext cx="981776" cy="16747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6BC5C-6C32-4B38-9DB5-9FB0DC2C1420}"/>
              </a:ext>
            </a:extLst>
          </p:cNvPr>
          <p:cNvSpPr txBox="1"/>
          <p:nvPr/>
        </p:nvSpPr>
        <p:spPr>
          <a:xfrm>
            <a:off x="752614" y="2324998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Message Card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AECD2-AA1E-4B04-9990-192146CB8F0A}"/>
              </a:ext>
            </a:extLst>
          </p:cNvPr>
          <p:cNvSpPr txBox="1"/>
          <p:nvPr/>
        </p:nvSpPr>
        <p:spPr>
          <a:xfrm>
            <a:off x="2336341" y="232499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/>
              <a:t>Online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ED9DC-1D29-4C0A-AB2E-9D67342A1D77}"/>
              </a:ext>
            </a:extLst>
          </p:cNvPr>
          <p:cNvSpPr txBox="1"/>
          <p:nvPr/>
        </p:nvSpPr>
        <p:spPr>
          <a:xfrm>
            <a:off x="1136953" y="1215059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username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01B5-C398-4A68-94DA-8EB6BEB99A39}"/>
              </a:ext>
            </a:extLst>
          </p:cNvPr>
          <p:cNvSpPr txBox="1"/>
          <p:nvPr/>
        </p:nvSpPr>
        <p:spPr>
          <a:xfrm>
            <a:off x="1284170" y="3301964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>
                <a:solidFill>
                  <a:schemeClr val="bg1"/>
                </a:solidFill>
              </a:rPr>
              <a:t>Chat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20BA9-F352-4B2D-B271-141287E34949}"/>
              </a:ext>
            </a:extLst>
          </p:cNvPr>
          <p:cNvSpPr/>
          <p:nvPr/>
        </p:nvSpPr>
        <p:spPr>
          <a:xfrm>
            <a:off x="3750855" y="940638"/>
            <a:ext cx="26286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Client:</a:t>
            </a:r>
          </a:p>
          <a:p>
            <a:endParaRPr lang="en-IN" sz="1000"/>
          </a:p>
          <a:p>
            <a:r>
              <a:rPr lang="en-IN" sz="1000"/>
              <a:t>Initially  username window is visible</a:t>
            </a:r>
          </a:p>
          <a:p>
            <a:r>
              <a:rPr lang="en-IN" sz="1000"/>
              <a:t>Chat Window is not</a:t>
            </a:r>
          </a:p>
          <a:p>
            <a:endParaRPr lang="en-IN" sz="1000"/>
          </a:p>
          <a:p>
            <a:r>
              <a:rPr lang="en-IN" sz="1000"/>
              <a:t>After userNamevalidation, if new User in session. Chat Window is visible. Till then not. </a:t>
            </a:r>
          </a:p>
          <a:p>
            <a:endParaRPr lang="en-IN" sz="1000"/>
          </a:p>
          <a:p>
            <a:r>
              <a:rPr lang="en-IN" sz="1000"/>
              <a:t>userNameValidation:</a:t>
            </a:r>
          </a:p>
          <a:p>
            <a:r>
              <a:rPr lang="en-IN" sz="1000"/>
              <a:t>Client sends username to Server</a:t>
            </a:r>
          </a:p>
          <a:p>
            <a:r>
              <a:rPr lang="en-IN" sz="1000"/>
              <a:t>Server checks and responds validity</a:t>
            </a:r>
          </a:p>
          <a:p>
            <a:r>
              <a:rPr lang="en-IN" sz="1000"/>
              <a:t>Client shows Chat window or ask another user name accordingly.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F993EC-C5EB-44A5-A98B-8D83001011F1}"/>
              </a:ext>
            </a:extLst>
          </p:cNvPr>
          <p:cNvSpPr/>
          <p:nvPr/>
        </p:nvSpPr>
        <p:spPr>
          <a:xfrm>
            <a:off x="3750855" y="3154245"/>
            <a:ext cx="26286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/>
              <a:t>Sever:</a:t>
            </a:r>
          </a:p>
          <a:p>
            <a:endParaRPr lang="en-IN" sz="1000"/>
          </a:p>
          <a:p>
            <a:r>
              <a:rPr lang="en-IN" sz="1000"/>
              <a:t>Client sends newUser event with username. </a:t>
            </a:r>
          </a:p>
          <a:p>
            <a:r>
              <a:rPr lang="en-IN" sz="1000"/>
              <a:t>If username already exists, send failure response (send false via callback)</a:t>
            </a:r>
          </a:p>
          <a:p>
            <a:r>
              <a:rPr lang="en-IN" sz="1000"/>
              <a:t>If no, add to user array, and send success response (send true via callback)</a:t>
            </a:r>
          </a:p>
        </p:txBody>
      </p:sp>
    </p:spTree>
    <p:extLst>
      <p:ext uri="{BB962C8B-B14F-4D97-AF65-F5344CB8AC3E}">
        <p14:creationId xmlns:p14="http://schemas.microsoft.com/office/powerpoint/2010/main" val="26803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580</Words>
  <Application>Microsoft Office PowerPoint</Application>
  <PresentationFormat>Custom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77</cp:revision>
  <dcterms:created xsi:type="dcterms:W3CDTF">2017-10-20T06:23:30Z</dcterms:created>
  <dcterms:modified xsi:type="dcterms:W3CDTF">2017-11-05T09:14:20Z</dcterms:modified>
</cp:coreProperties>
</file>