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6659563" cy="4679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74" userDrawn="1">
          <p15:clr>
            <a:srgbClr val="A4A3A4"/>
          </p15:clr>
        </p15:guide>
        <p15:guide id="2" pos="209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56" d="100"/>
          <a:sy n="156" d="100"/>
        </p:scale>
        <p:origin x="804" y="138"/>
      </p:cViewPr>
      <p:guideLst>
        <p:guide orient="horz" pos="1474"/>
        <p:guide pos="20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467" y="765909"/>
            <a:ext cx="5660629" cy="1629316"/>
          </a:xfrm>
        </p:spPr>
        <p:txBody>
          <a:bodyPr anchor="b"/>
          <a:lstStyle>
            <a:lvl1pPr algn="ctr">
              <a:defRPr sz="40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2446" y="2458058"/>
            <a:ext cx="4994672" cy="1129904"/>
          </a:xfrm>
        </p:spPr>
        <p:txBody>
          <a:bodyPr/>
          <a:lstStyle>
            <a:lvl1pPr marL="0" indent="0" algn="ctr">
              <a:buNone/>
              <a:defRPr sz="1638"/>
            </a:lvl1pPr>
            <a:lvl2pPr marL="311993" indent="0" algn="ctr">
              <a:buNone/>
              <a:defRPr sz="1365"/>
            </a:lvl2pPr>
            <a:lvl3pPr marL="623987" indent="0" algn="ctr">
              <a:buNone/>
              <a:defRPr sz="1228"/>
            </a:lvl3pPr>
            <a:lvl4pPr marL="935980" indent="0" algn="ctr">
              <a:buNone/>
              <a:defRPr sz="1092"/>
            </a:lvl4pPr>
            <a:lvl5pPr marL="1247973" indent="0" algn="ctr">
              <a:buNone/>
              <a:defRPr sz="1092"/>
            </a:lvl5pPr>
            <a:lvl6pPr marL="1559966" indent="0" algn="ctr">
              <a:buNone/>
              <a:defRPr sz="1092"/>
            </a:lvl6pPr>
            <a:lvl7pPr marL="1871960" indent="0" algn="ctr">
              <a:buNone/>
              <a:defRPr sz="1092"/>
            </a:lvl7pPr>
            <a:lvl8pPr marL="2183953" indent="0" algn="ctr">
              <a:buNone/>
              <a:defRPr sz="1092"/>
            </a:lvl8pPr>
            <a:lvl9pPr marL="2495946" indent="0" algn="ctr">
              <a:buNone/>
              <a:defRPr sz="109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C897-2203-447C-8023-8D9097301B59}" type="datetimeFigureOut">
              <a:rPr lang="en-IN" smtClean="0"/>
              <a:t>20-10-2017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64E2F-A2B4-4F99-8DF2-F883574AD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284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C897-2203-447C-8023-8D9097301B59}" type="datetimeFigureOut">
              <a:rPr lang="en-IN" smtClean="0"/>
              <a:t>20-10-2017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64E2F-A2B4-4F99-8DF2-F883574AD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198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65750" y="249164"/>
            <a:ext cx="1435968" cy="39660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845" y="249164"/>
            <a:ext cx="4224660" cy="396604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C897-2203-447C-8023-8D9097301B59}" type="datetimeFigureOut">
              <a:rPr lang="en-IN" smtClean="0"/>
              <a:t>20-10-2017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64E2F-A2B4-4F99-8DF2-F883574AD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111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C897-2203-447C-8023-8D9097301B59}" type="datetimeFigureOut">
              <a:rPr lang="en-IN" smtClean="0"/>
              <a:t>20-10-2017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64E2F-A2B4-4F99-8DF2-F883574AD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913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377" y="1166739"/>
            <a:ext cx="5743873" cy="1946729"/>
          </a:xfrm>
        </p:spPr>
        <p:txBody>
          <a:bodyPr anchor="b"/>
          <a:lstStyle>
            <a:lvl1pPr>
              <a:defRPr sz="40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4377" y="3131884"/>
            <a:ext cx="5743873" cy="1023739"/>
          </a:xfrm>
        </p:spPr>
        <p:txBody>
          <a:bodyPr/>
          <a:lstStyle>
            <a:lvl1pPr marL="0" indent="0">
              <a:buNone/>
              <a:defRPr sz="1638">
                <a:solidFill>
                  <a:schemeClr val="tx1"/>
                </a:solidFill>
              </a:defRPr>
            </a:lvl1pPr>
            <a:lvl2pPr marL="311993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2pPr>
            <a:lvl3pPr marL="623987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3pPr>
            <a:lvl4pPr marL="93598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4pPr>
            <a:lvl5pPr marL="124797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5pPr>
            <a:lvl6pPr marL="155996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6pPr>
            <a:lvl7pPr marL="187196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7pPr>
            <a:lvl8pPr marL="218395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8pPr>
            <a:lvl9pPr marL="249594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C897-2203-447C-8023-8D9097301B59}" type="datetimeFigureOut">
              <a:rPr lang="en-IN" smtClean="0"/>
              <a:t>20-10-2017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64E2F-A2B4-4F99-8DF2-F883574AD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720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845" y="1245820"/>
            <a:ext cx="2830314" cy="29693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1404" y="1245820"/>
            <a:ext cx="2830314" cy="29693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C897-2203-447C-8023-8D9097301B59}" type="datetimeFigureOut">
              <a:rPr lang="en-IN" smtClean="0"/>
              <a:t>20-10-2017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64E2F-A2B4-4F99-8DF2-F883574AD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848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12" y="249165"/>
            <a:ext cx="5743873" cy="90457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8713" y="1147238"/>
            <a:ext cx="2817307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713" y="1709482"/>
            <a:ext cx="2817307" cy="25143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71404" y="1147238"/>
            <a:ext cx="2831182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71404" y="1709482"/>
            <a:ext cx="2831182" cy="25143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C897-2203-447C-8023-8D9097301B59}" type="datetimeFigureOut">
              <a:rPr lang="en-IN" smtClean="0"/>
              <a:t>20-10-2017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64E2F-A2B4-4F99-8DF2-F883574AD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5364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C897-2203-447C-8023-8D9097301B59}" type="datetimeFigureOut">
              <a:rPr lang="en-IN" smtClean="0"/>
              <a:t>20-10-2017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64E2F-A2B4-4F99-8DF2-F883574AD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07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C897-2203-447C-8023-8D9097301B59}" type="datetimeFigureOut">
              <a:rPr lang="en-IN" smtClean="0"/>
              <a:t>20-10-2017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64E2F-A2B4-4F99-8DF2-F883574AD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528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13" y="311997"/>
            <a:ext cx="2147882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1182" y="673827"/>
            <a:ext cx="3371404" cy="3325798"/>
          </a:xfrm>
        </p:spPr>
        <p:txBody>
          <a:bodyPr/>
          <a:lstStyle>
            <a:lvl1pPr>
              <a:defRPr sz="2184"/>
            </a:lvl1pPr>
            <a:lvl2pPr>
              <a:defRPr sz="1911"/>
            </a:lvl2pPr>
            <a:lvl3pPr>
              <a:defRPr sz="1638"/>
            </a:lvl3pPr>
            <a:lvl4pPr>
              <a:defRPr sz="1365"/>
            </a:lvl4pPr>
            <a:lvl5pPr>
              <a:defRPr sz="1365"/>
            </a:lvl5pPr>
            <a:lvl6pPr>
              <a:defRPr sz="1365"/>
            </a:lvl6pPr>
            <a:lvl7pPr>
              <a:defRPr sz="1365"/>
            </a:lvl7pPr>
            <a:lvl8pPr>
              <a:defRPr sz="1365"/>
            </a:lvl8pPr>
            <a:lvl9pPr>
              <a:defRPr sz="136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13" y="1403985"/>
            <a:ext cx="2147882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C897-2203-447C-8023-8D9097301B59}" type="datetimeFigureOut">
              <a:rPr lang="en-IN" smtClean="0"/>
              <a:t>20-10-2017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64E2F-A2B4-4F99-8DF2-F883574AD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436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13" y="311997"/>
            <a:ext cx="2147882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1182" y="673827"/>
            <a:ext cx="3371404" cy="3325798"/>
          </a:xfrm>
        </p:spPr>
        <p:txBody>
          <a:bodyPr anchor="t"/>
          <a:lstStyle>
            <a:lvl1pPr marL="0" indent="0">
              <a:buNone/>
              <a:defRPr sz="2184"/>
            </a:lvl1pPr>
            <a:lvl2pPr marL="311993" indent="0">
              <a:buNone/>
              <a:defRPr sz="1911"/>
            </a:lvl2pPr>
            <a:lvl3pPr marL="623987" indent="0">
              <a:buNone/>
              <a:defRPr sz="1638"/>
            </a:lvl3pPr>
            <a:lvl4pPr marL="935980" indent="0">
              <a:buNone/>
              <a:defRPr sz="1365"/>
            </a:lvl4pPr>
            <a:lvl5pPr marL="1247973" indent="0">
              <a:buNone/>
              <a:defRPr sz="1365"/>
            </a:lvl5pPr>
            <a:lvl6pPr marL="1559966" indent="0">
              <a:buNone/>
              <a:defRPr sz="1365"/>
            </a:lvl6pPr>
            <a:lvl7pPr marL="1871960" indent="0">
              <a:buNone/>
              <a:defRPr sz="1365"/>
            </a:lvl7pPr>
            <a:lvl8pPr marL="2183953" indent="0">
              <a:buNone/>
              <a:defRPr sz="1365"/>
            </a:lvl8pPr>
            <a:lvl9pPr marL="2495946" indent="0">
              <a:buNone/>
              <a:defRPr sz="136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13" y="1403985"/>
            <a:ext cx="2147882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C897-2203-447C-8023-8D9097301B59}" type="datetimeFigureOut">
              <a:rPr lang="en-IN" smtClean="0"/>
              <a:t>20-10-2017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64E2F-A2B4-4F99-8DF2-F883574AD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102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845" y="249165"/>
            <a:ext cx="5743873" cy="90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845" y="1245820"/>
            <a:ext cx="5743873" cy="2969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845" y="4337621"/>
            <a:ext cx="1498402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7C897-2203-447C-8023-8D9097301B59}" type="datetimeFigureOut">
              <a:rPr lang="en-IN" smtClean="0"/>
              <a:t>20-10-2017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5980" y="4337621"/>
            <a:ext cx="2247603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03316" y="4337621"/>
            <a:ext cx="1498402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64E2F-A2B4-4F99-8DF2-F883574AD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547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23987" rtl="0" eaLnBrk="1" latinLnBrk="0" hangingPunct="1">
        <a:lnSpc>
          <a:spcPct val="90000"/>
        </a:lnSpc>
        <a:spcBef>
          <a:spcPct val="0"/>
        </a:spcBef>
        <a:buNone/>
        <a:defRPr sz="30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997" indent="-155997" algn="l" defTabSz="623987" rtl="0" eaLnBrk="1" latinLnBrk="0" hangingPunct="1">
        <a:lnSpc>
          <a:spcPct val="90000"/>
        </a:lnSpc>
        <a:spcBef>
          <a:spcPts val="682"/>
        </a:spcBef>
        <a:buFont typeface="Arial" panose="020B0604020202020204" pitchFamily="34" charset="0"/>
        <a:buChar char="•"/>
        <a:defRPr sz="1911" kern="1200">
          <a:solidFill>
            <a:schemeClr val="tx1"/>
          </a:solidFill>
          <a:latin typeface="+mn-lt"/>
          <a:ea typeface="+mn-ea"/>
          <a:cs typeface="+mn-cs"/>
        </a:defRPr>
      </a:lvl1pPr>
      <a:lvl2pPr marL="46799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2pPr>
      <a:lvl3pPr marL="77998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365" kern="1200">
          <a:solidFill>
            <a:schemeClr val="tx1"/>
          </a:solidFill>
          <a:latin typeface="+mn-lt"/>
          <a:ea typeface="+mn-ea"/>
          <a:cs typeface="+mn-cs"/>
        </a:defRPr>
      </a:lvl3pPr>
      <a:lvl4pPr marL="109197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40397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71596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202795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33995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65194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1pPr>
      <a:lvl2pPr marL="31199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2pPr>
      <a:lvl3pPr marL="623987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3pPr>
      <a:lvl4pPr marL="93598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24797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55996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187196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18395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49594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ocket.io/get-started/chat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www.w3schools.com/jquery/html_val.asp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://jqfundamentals.com/chapter/jquery-basics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hyperlink" Target="https://css-tricks.com/return-false-and-prevent-default/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s://www.w3schools.com/jquery/event_submit.asp" TargetMode="Externa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6C7BF1-EB60-4824-B81D-C1C1424535D9}"/>
              </a:ext>
            </a:extLst>
          </p:cNvPr>
          <p:cNvSpPr/>
          <p:nvPr/>
        </p:nvSpPr>
        <p:spPr>
          <a:xfrm>
            <a:off x="87786" y="503112"/>
            <a:ext cx="23471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>
                <a:hlinkClick r:id="rId2"/>
              </a:rPr>
              <a:t>https://socket.io/get-started/chat/</a:t>
            </a:r>
            <a:endParaRPr lang="en-IN" sz="1200"/>
          </a:p>
          <a:p>
            <a:endParaRPr lang="en-IN" sz="1200"/>
          </a:p>
          <a:p>
            <a:r>
              <a:rPr lang="en-IN" sz="1200" b="1"/>
              <a:t>Emitting Events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83CEE1-6800-459D-BE67-6F0FD936D488}"/>
              </a:ext>
            </a:extLst>
          </p:cNvPr>
          <p:cNvSpPr/>
          <p:nvPr/>
        </p:nvSpPr>
        <p:spPr>
          <a:xfrm>
            <a:off x="1261345" y="1445876"/>
            <a:ext cx="805133" cy="226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7695" tIns="18847" rIns="37695" bIns="188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200"/>
              <a:t>Client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860953-8134-498A-8735-15B2368BA690}"/>
              </a:ext>
            </a:extLst>
          </p:cNvPr>
          <p:cNvSpPr/>
          <p:nvPr/>
        </p:nvSpPr>
        <p:spPr>
          <a:xfrm>
            <a:off x="4277870" y="1445876"/>
            <a:ext cx="805133" cy="226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7695" tIns="18847" rIns="37695" bIns="188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200"/>
              <a:t>Server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24E4A8B-E485-4B93-A818-0196B794502D}"/>
              </a:ext>
            </a:extLst>
          </p:cNvPr>
          <p:cNvCxnSpPr>
            <a:stCxn id="5" idx="2"/>
          </p:cNvCxnSpPr>
          <p:nvPr/>
        </p:nvCxnSpPr>
        <p:spPr>
          <a:xfrm>
            <a:off x="1663909" y="1672777"/>
            <a:ext cx="0" cy="607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FBFD1A-6E6B-4DB5-922C-51C8897EDADC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680434" y="1672777"/>
            <a:ext cx="0" cy="586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E93C328-7D80-4E95-8671-962058F64906}"/>
              </a:ext>
            </a:extLst>
          </p:cNvPr>
          <p:cNvCxnSpPr>
            <a:cxnSpLocks/>
          </p:cNvCxnSpPr>
          <p:nvPr/>
        </p:nvCxnSpPr>
        <p:spPr>
          <a:xfrm>
            <a:off x="1663911" y="1969210"/>
            <a:ext cx="30165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2EF756E-C4E5-472D-BF68-FC588CE14408}"/>
              </a:ext>
            </a:extLst>
          </p:cNvPr>
          <p:cNvSpPr txBox="1"/>
          <p:nvPr/>
        </p:nvSpPr>
        <p:spPr>
          <a:xfrm>
            <a:off x="2355593" y="1786228"/>
            <a:ext cx="1439305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sz="1200"/>
              <a:t>New Message Event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86B84A-287B-47D5-8F69-91590C99D8B2}"/>
              </a:ext>
            </a:extLst>
          </p:cNvPr>
          <p:cNvSpPr txBox="1"/>
          <p:nvPr/>
        </p:nvSpPr>
        <p:spPr>
          <a:xfrm>
            <a:off x="121365" y="2418786"/>
            <a:ext cx="24080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>
                <a:solidFill>
                  <a:srgbClr val="0070C0"/>
                </a:solidFill>
              </a:rPr>
              <a:t>socketClient</a:t>
            </a:r>
            <a:r>
              <a:rPr lang="en-IN" sz="1000"/>
              <a:t>.emit(“</a:t>
            </a:r>
            <a:r>
              <a:rPr lang="en-IN" sz="1000">
                <a:solidFill>
                  <a:srgbClr val="0070C0"/>
                </a:solidFill>
              </a:rPr>
              <a:t>New Message Event</a:t>
            </a:r>
            <a:r>
              <a:rPr lang="en-IN" sz="1000"/>
              <a:t>”,…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7FBCD4-BC93-41E7-9D13-F2E85CF00099}"/>
              </a:ext>
            </a:extLst>
          </p:cNvPr>
          <p:cNvSpPr txBox="1"/>
          <p:nvPr/>
        </p:nvSpPr>
        <p:spPr>
          <a:xfrm>
            <a:off x="3559908" y="2280285"/>
            <a:ext cx="30444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>
                <a:solidFill>
                  <a:srgbClr val="0070C0"/>
                </a:solidFill>
              </a:rPr>
              <a:t>socketServer</a:t>
            </a:r>
            <a:r>
              <a:rPr lang="en-IN" sz="1000"/>
              <a:t>.on(“Connected”, ..</a:t>
            </a:r>
          </a:p>
          <a:p>
            <a:r>
              <a:rPr lang="en-IN" sz="1000"/>
              <a:t>{</a:t>
            </a:r>
          </a:p>
          <a:p>
            <a:r>
              <a:rPr lang="en-IN" sz="1000"/>
              <a:t>	</a:t>
            </a:r>
            <a:r>
              <a:rPr lang="en-IN" sz="1000">
                <a:solidFill>
                  <a:srgbClr val="0070C0"/>
                </a:solidFill>
              </a:rPr>
              <a:t>socketFromClient</a:t>
            </a:r>
            <a:r>
              <a:rPr lang="en-IN" sz="1000"/>
              <a:t>.on(“</a:t>
            </a:r>
            <a:r>
              <a:rPr lang="en-IN" sz="1000">
                <a:solidFill>
                  <a:srgbClr val="0070C0"/>
                </a:solidFill>
              </a:rPr>
              <a:t>New Message Event</a:t>
            </a:r>
            <a:r>
              <a:rPr lang="en-IN" sz="1000"/>
              <a:t>”, ..</a:t>
            </a:r>
          </a:p>
          <a:p>
            <a:r>
              <a:rPr lang="en-IN" sz="1000"/>
              <a:t>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4C5B2AA-F84C-4756-9DC0-7CEFC5B65DF8}"/>
              </a:ext>
            </a:extLst>
          </p:cNvPr>
          <p:cNvSpPr txBox="1"/>
          <p:nvPr/>
        </p:nvSpPr>
        <p:spPr>
          <a:xfrm>
            <a:off x="0" y="0"/>
            <a:ext cx="91082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/>
              <a:t>Phase 0</a:t>
            </a:r>
          </a:p>
        </p:txBody>
      </p:sp>
    </p:spTree>
    <p:extLst>
      <p:ext uri="{BB962C8B-B14F-4D97-AF65-F5344CB8AC3E}">
        <p14:creationId xmlns:p14="http://schemas.microsoft.com/office/powerpoint/2010/main" val="3851973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E0AC91D-3A66-4B25-AA16-0AF74AA110A2}"/>
              </a:ext>
            </a:extLst>
          </p:cNvPr>
          <p:cNvSpPr/>
          <p:nvPr/>
        </p:nvSpPr>
        <p:spPr>
          <a:xfrm>
            <a:off x="412774" y="318921"/>
            <a:ext cx="1867306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b="1"/>
              <a:t>Client Side:</a:t>
            </a:r>
          </a:p>
          <a:p>
            <a:endParaRPr lang="en-IN" sz="1200"/>
          </a:p>
          <a:p>
            <a:r>
              <a:rPr lang="en-IN" sz="1200"/>
              <a:t>Getting started with </a:t>
            </a:r>
          </a:p>
          <a:p>
            <a:r>
              <a:rPr lang="en-IN" sz="1200"/>
              <a:t>Jquery function:</a:t>
            </a:r>
          </a:p>
          <a:p>
            <a:endParaRPr lang="en-IN" sz="1200"/>
          </a:p>
          <a:p>
            <a:pPr marL="228600" indent="-228600">
              <a:buAutoNum type="arabicPeriod"/>
            </a:pPr>
            <a:r>
              <a:rPr lang="en-IN" sz="1200"/>
              <a:t>Define a function to</a:t>
            </a:r>
          </a:p>
          <a:p>
            <a:r>
              <a:rPr lang="en-IN" sz="1200"/>
              <a:t>do client socket operations</a:t>
            </a:r>
          </a:p>
          <a:p>
            <a:endParaRPr lang="en-IN" sz="1200"/>
          </a:p>
          <a:p>
            <a:pPr marL="228600" indent="-228600">
              <a:buAutoNum type="arabicPeriod" startAt="2"/>
            </a:pPr>
            <a:r>
              <a:rPr lang="en-IN" sz="1200"/>
              <a:t>Access html elements</a:t>
            </a:r>
          </a:p>
          <a:p>
            <a:r>
              <a:rPr lang="en-IN" sz="1200"/>
              <a:t>Via jquery, modify them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C91131-9920-4944-9059-9FC4399503CC}"/>
              </a:ext>
            </a:extLst>
          </p:cNvPr>
          <p:cNvSpPr txBox="1"/>
          <p:nvPr/>
        </p:nvSpPr>
        <p:spPr>
          <a:xfrm>
            <a:off x="132032" y="4096845"/>
            <a:ext cx="229261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700" b="1">
                <a:hlinkClick r:id="rId2"/>
              </a:rPr>
              <a:t>http://jqfundamentals.com/chapter/jquery-basics</a:t>
            </a:r>
            <a:endParaRPr lang="en-IN" sz="700" b="1"/>
          </a:p>
          <a:p>
            <a:r>
              <a:rPr lang="en-IN" sz="700" b="1">
                <a:hlinkClick r:id="rId3"/>
              </a:rPr>
              <a:t>https://www.w3schools.com/jquery/html_val.asp</a:t>
            </a:r>
            <a:endParaRPr lang="en-IN" sz="700" b="1"/>
          </a:p>
          <a:p>
            <a:r>
              <a:rPr lang="en-IN" sz="700" b="1">
                <a:hlinkClick r:id="rId4"/>
              </a:rPr>
              <a:t>https://www.w3schools.com/jquery/event_submit.asp</a:t>
            </a:r>
            <a:endParaRPr lang="en-IN" sz="700" b="1"/>
          </a:p>
          <a:p>
            <a:r>
              <a:rPr lang="en-IN" sz="700" b="1">
                <a:hlinkClick r:id="rId5"/>
              </a:rPr>
              <a:t>https://css-tricks.com/return-false-and-prevent-default/</a:t>
            </a:r>
            <a:endParaRPr lang="en-IN" sz="700" b="1"/>
          </a:p>
          <a:p>
            <a:endParaRPr lang="en-IN" sz="700" b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2D72A7-C9C3-4901-B4D4-35C907FFC8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754" y="2160192"/>
            <a:ext cx="3942917" cy="2198263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BA63884-71B3-45AE-8FEB-3B37D608E5D9}"/>
              </a:ext>
            </a:extLst>
          </p:cNvPr>
          <p:cNvSpPr/>
          <p:nvPr/>
        </p:nvSpPr>
        <p:spPr>
          <a:xfrm>
            <a:off x="2695264" y="3921836"/>
            <a:ext cx="1092552" cy="343317"/>
          </a:xfrm>
          <a:prstGeom prst="round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BEDB22-087A-4979-9791-2984EF0003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872" y="158525"/>
            <a:ext cx="3938799" cy="181105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9640640-A74F-493D-B914-E94946471C48}"/>
              </a:ext>
            </a:extLst>
          </p:cNvPr>
          <p:cNvSpPr/>
          <p:nvPr/>
        </p:nvSpPr>
        <p:spPr>
          <a:xfrm>
            <a:off x="3417711" y="779388"/>
            <a:ext cx="632652" cy="185864"/>
          </a:xfrm>
          <a:prstGeom prst="round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377E12-529E-460A-846D-EE033CBCBA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6796" y="2981731"/>
            <a:ext cx="999169" cy="38706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9E3B84D0-D42A-401F-817F-C0BD5549EF58}"/>
              </a:ext>
            </a:extLst>
          </p:cNvPr>
          <p:cNvSpPr/>
          <p:nvPr/>
        </p:nvSpPr>
        <p:spPr>
          <a:xfrm>
            <a:off x="4606212" y="2003518"/>
            <a:ext cx="135012" cy="1227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BDC5571-42B4-45A4-B47E-D68AE2D79F55}"/>
              </a:ext>
            </a:extLst>
          </p:cNvPr>
          <p:cNvSpPr/>
          <p:nvPr/>
        </p:nvSpPr>
        <p:spPr>
          <a:xfrm rot="5400000">
            <a:off x="2242045" y="3089946"/>
            <a:ext cx="135012" cy="1227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7115E6F-1FF6-4296-BEBD-1E3CE0AA6CA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13" y="2426790"/>
            <a:ext cx="1227352" cy="42415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738A7170-4FD5-4C6F-9658-2398192D2546}"/>
              </a:ext>
            </a:extLst>
          </p:cNvPr>
          <p:cNvSpPr/>
          <p:nvPr/>
        </p:nvSpPr>
        <p:spPr>
          <a:xfrm rot="5400000">
            <a:off x="2257300" y="2555018"/>
            <a:ext cx="135012" cy="1227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520F4D2-FC6B-4BFA-8D78-83E6D4B5B0F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38" y="3473142"/>
            <a:ext cx="1043927" cy="42424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7" name="Arrow: Down 16">
            <a:extLst>
              <a:ext uri="{FF2B5EF4-FFF2-40B4-BE49-F238E27FC236}">
                <a16:creationId xmlns:a16="http://schemas.microsoft.com/office/drawing/2014/main" id="{0FD0AF3E-A23B-44D0-AA06-1310EA768500}"/>
              </a:ext>
            </a:extLst>
          </p:cNvPr>
          <p:cNvSpPr/>
          <p:nvPr/>
        </p:nvSpPr>
        <p:spPr>
          <a:xfrm rot="5400000">
            <a:off x="2257299" y="3671453"/>
            <a:ext cx="135012" cy="1227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AD8343-4150-489D-9898-C23B7BB48A8C}"/>
              </a:ext>
            </a:extLst>
          </p:cNvPr>
          <p:cNvSpPr txBox="1"/>
          <p:nvPr/>
        </p:nvSpPr>
        <p:spPr>
          <a:xfrm>
            <a:off x="0" y="0"/>
            <a:ext cx="91082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/>
              <a:t>Phase 0</a:t>
            </a:r>
          </a:p>
        </p:txBody>
      </p:sp>
    </p:spTree>
    <p:extLst>
      <p:ext uri="{BB962C8B-B14F-4D97-AF65-F5344CB8AC3E}">
        <p14:creationId xmlns:p14="http://schemas.microsoft.com/office/powerpoint/2010/main" val="384012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D05F09-4166-4506-8EA4-126E04E70349}"/>
              </a:ext>
            </a:extLst>
          </p:cNvPr>
          <p:cNvSpPr/>
          <p:nvPr/>
        </p:nvSpPr>
        <p:spPr>
          <a:xfrm>
            <a:off x="412774" y="318921"/>
            <a:ext cx="4315605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b="1"/>
              <a:t>Client Side:</a:t>
            </a:r>
          </a:p>
          <a:p>
            <a:endParaRPr lang="en-IN" sz="1000" b="1">
              <a:solidFill>
                <a:srgbClr val="0070C0"/>
              </a:solidFill>
            </a:endParaRPr>
          </a:p>
          <a:p>
            <a:r>
              <a:rPr lang="en-IN" sz="1000" b="1">
                <a:solidFill>
                  <a:srgbClr val="0070C0"/>
                </a:solidFill>
              </a:rPr>
              <a:t>Psuedocode</a:t>
            </a:r>
          </a:p>
          <a:p>
            <a:r>
              <a:rPr lang="en-IN" sz="800"/>
              <a:t>1. (when document is ready)</a:t>
            </a:r>
          </a:p>
          <a:p>
            <a:r>
              <a:rPr lang="en-IN" sz="800"/>
              <a:t>{</a:t>
            </a:r>
          </a:p>
          <a:p>
            <a:r>
              <a:rPr lang="en-IN" sz="800"/>
              <a:t>	2. Initialize socket</a:t>
            </a:r>
          </a:p>
          <a:p>
            <a:r>
              <a:rPr lang="en-IN" sz="800"/>
              <a:t>	3. (when form button is submitted)</a:t>
            </a:r>
          </a:p>
          <a:p>
            <a:r>
              <a:rPr lang="en-IN" sz="800"/>
              <a:t>	{</a:t>
            </a:r>
          </a:p>
          <a:p>
            <a:r>
              <a:rPr lang="en-IN" sz="800"/>
              <a:t>		4. Emit socket with “</a:t>
            </a:r>
            <a:r>
              <a:rPr lang="en-IN" sz="800">
                <a:solidFill>
                  <a:srgbClr val="0070C0"/>
                </a:solidFill>
              </a:rPr>
              <a:t>New Message Event</a:t>
            </a:r>
            <a:r>
              <a:rPr lang="en-IN" sz="800"/>
              <a:t>” and new Message from form input</a:t>
            </a:r>
          </a:p>
          <a:p>
            <a:r>
              <a:rPr lang="en-IN" sz="800"/>
              <a:t>		5. Clear new Message in form input</a:t>
            </a:r>
          </a:p>
          <a:p>
            <a:r>
              <a:rPr lang="en-IN" sz="800"/>
              <a:t>		6. Avoid any default button action further</a:t>
            </a:r>
          </a:p>
          <a:p>
            <a:r>
              <a:rPr lang="en-IN" sz="800"/>
              <a:t>	}</a:t>
            </a:r>
          </a:p>
          <a:p>
            <a:r>
              <a:rPr lang="en-IN" sz="800"/>
              <a:t>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7A9A8D-96A7-4103-9548-54CF298FA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98" y="2339975"/>
            <a:ext cx="4753074" cy="2339975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3028114-FAB5-4741-A34E-ACA76F7A6FE7}"/>
              </a:ext>
            </a:extLst>
          </p:cNvPr>
          <p:cNvSpPr/>
          <p:nvPr/>
        </p:nvSpPr>
        <p:spPr>
          <a:xfrm>
            <a:off x="1207131" y="3509962"/>
            <a:ext cx="2754314" cy="245829"/>
          </a:xfrm>
          <a:prstGeom prst="round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E25BB3-6005-43CB-835F-1CC72C0E70E2}"/>
              </a:ext>
            </a:extLst>
          </p:cNvPr>
          <p:cNvSpPr/>
          <p:nvPr/>
        </p:nvSpPr>
        <p:spPr>
          <a:xfrm>
            <a:off x="400500" y="2124439"/>
            <a:ext cx="80663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000" b="1">
                <a:solidFill>
                  <a:srgbClr val="0070C0"/>
                </a:solidFill>
              </a:rPr>
              <a:t>Actual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2C9C4D-8096-4F7B-9016-6C449FB864BB}"/>
              </a:ext>
            </a:extLst>
          </p:cNvPr>
          <p:cNvSpPr txBox="1"/>
          <p:nvPr/>
        </p:nvSpPr>
        <p:spPr>
          <a:xfrm>
            <a:off x="0" y="0"/>
            <a:ext cx="91082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/>
              <a:t>Phase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203238-7C62-4D78-BC62-A3FC30188DA2}"/>
              </a:ext>
            </a:extLst>
          </p:cNvPr>
          <p:cNvSpPr txBox="1"/>
          <p:nvPr/>
        </p:nvSpPr>
        <p:spPr>
          <a:xfrm>
            <a:off x="1155926" y="2124439"/>
            <a:ext cx="490230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700" b="1"/>
              <a:t>Note</a:t>
            </a:r>
            <a:r>
              <a:rPr lang="en-IN" sz="700"/>
              <a:t>: since we user jquery, it has to be included before socket operations in client, so include </a:t>
            </a:r>
            <a:r>
              <a:rPr lang="en-IN" sz="700" b="1">
                <a:solidFill>
                  <a:srgbClr val="FF0000"/>
                </a:solidFill>
              </a:rPr>
              <a:t>jsincludes.ejs </a:t>
            </a:r>
            <a:r>
              <a:rPr lang="en-IN" sz="700">
                <a:solidFill>
                  <a:srgbClr val="FF0000"/>
                </a:solidFill>
              </a:rPr>
              <a:t>above the code below</a:t>
            </a:r>
          </a:p>
        </p:txBody>
      </p:sp>
    </p:spTree>
    <p:extLst>
      <p:ext uri="{BB962C8B-B14F-4D97-AF65-F5344CB8AC3E}">
        <p14:creationId xmlns:p14="http://schemas.microsoft.com/office/powerpoint/2010/main" val="63511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D05F09-4166-4506-8EA4-126E04E70349}"/>
              </a:ext>
            </a:extLst>
          </p:cNvPr>
          <p:cNvSpPr/>
          <p:nvPr/>
        </p:nvSpPr>
        <p:spPr>
          <a:xfrm>
            <a:off x="412774" y="318921"/>
            <a:ext cx="2545890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b="1"/>
              <a:t>Server Side:</a:t>
            </a:r>
          </a:p>
          <a:p>
            <a:endParaRPr lang="en-IN" sz="1000" b="1">
              <a:solidFill>
                <a:srgbClr val="0070C0"/>
              </a:solidFill>
            </a:endParaRPr>
          </a:p>
          <a:p>
            <a:r>
              <a:rPr lang="en-IN" sz="1000" b="1">
                <a:solidFill>
                  <a:srgbClr val="0070C0"/>
                </a:solidFill>
              </a:rPr>
              <a:t>Psuedocode</a:t>
            </a:r>
          </a:p>
          <a:p>
            <a:r>
              <a:rPr lang="en-IN" sz="800" i="1"/>
              <a:t>Inside socket connected code module..</a:t>
            </a:r>
          </a:p>
          <a:p>
            <a:endParaRPr lang="en-IN" sz="800"/>
          </a:p>
          <a:p>
            <a:r>
              <a:rPr lang="en-IN" sz="800"/>
              <a:t>(when socketFromClient receives “New Message Event”)</a:t>
            </a:r>
          </a:p>
          <a:p>
            <a:r>
              <a:rPr lang="en-IN" sz="800"/>
              <a:t>{</a:t>
            </a:r>
          </a:p>
          <a:p>
            <a:r>
              <a:rPr lang="en-IN" sz="800"/>
              <a:t>	Print that to console</a:t>
            </a:r>
          </a:p>
          <a:p>
            <a:r>
              <a:rPr lang="en-IN" sz="800"/>
              <a:t>}</a:t>
            </a:r>
          </a:p>
          <a:p>
            <a:endParaRPr lang="en-IN" sz="8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E25BB3-6005-43CB-835F-1CC72C0E70E2}"/>
              </a:ext>
            </a:extLst>
          </p:cNvPr>
          <p:cNvSpPr/>
          <p:nvPr/>
        </p:nvSpPr>
        <p:spPr>
          <a:xfrm>
            <a:off x="412774" y="1765471"/>
            <a:ext cx="80663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000" b="1">
                <a:solidFill>
                  <a:srgbClr val="0070C0"/>
                </a:solidFill>
              </a:rPr>
              <a:t>Actual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2C9C4D-8096-4F7B-9016-6C449FB864BB}"/>
              </a:ext>
            </a:extLst>
          </p:cNvPr>
          <p:cNvSpPr txBox="1"/>
          <p:nvPr/>
        </p:nvSpPr>
        <p:spPr>
          <a:xfrm>
            <a:off x="0" y="0"/>
            <a:ext cx="91082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/>
              <a:t>Phase 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F9DD16-0F32-4217-A5ED-623E5A3550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13" y="2011692"/>
            <a:ext cx="3081575" cy="2475121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908DD5-4000-4FFD-958D-17769373C853}"/>
              </a:ext>
            </a:extLst>
          </p:cNvPr>
          <p:cNvSpPr/>
          <p:nvPr/>
        </p:nvSpPr>
        <p:spPr>
          <a:xfrm>
            <a:off x="696756" y="2629779"/>
            <a:ext cx="2782873" cy="823426"/>
          </a:xfrm>
          <a:prstGeom prst="round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448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</TotalTime>
  <Words>177</Words>
  <Application>Microsoft Office PowerPoint</Application>
  <PresentationFormat>Custom</PresentationFormat>
  <Paragraphs>54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Parthiban Rajendran</dc:creator>
  <cp:lastModifiedBy>Parthiban Rajendran</cp:lastModifiedBy>
  <cp:revision>34</cp:revision>
  <dcterms:created xsi:type="dcterms:W3CDTF">2017-10-20T06:23:30Z</dcterms:created>
  <dcterms:modified xsi:type="dcterms:W3CDTF">2017-10-20T07:35:32Z</dcterms:modified>
</cp:coreProperties>
</file>