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sldIdLst>
    <p:sldId id="259" r:id="rId2"/>
    <p:sldId id="260" r:id="rId3"/>
    <p:sldId id="261" r:id="rId4"/>
    <p:sldId id="262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</p:sldIdLst>
  <p:sldSz cx="14400213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3173" autoAdjust="0"/>
  </p:normalViewPr>
  <p:slideViewPr>
    <p:cSldViewPr snapToGrid="0" showGuides="1">
      <p:cViewPr varScale="1">
        <p:scale>
          <a:sx n="104" d="100"/>
          <a:sy n="104" d="100"/>
        </p:scale>
        <p:origin x="12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33A393-DAB2-4034-922D-E0C16E3D4877}" type="datetimeFigureOut">
              <a:rPr lang="en-IN" smtClean="0"/>
              <a:t>16-10-2017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90500" y="1143000"/>
            <a:ext cx="64770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1836B-ABB2-4E29-9EF8-6A735EC1F7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9210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0500" y="1143000"/>
            <a:ext cx="64770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1836B-ABB2-4E29-9EF8-6A735EC1F7A9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57551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1836B-ABB2-4E29-9EF8-6A735EC1F7A9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9737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0027" y="1122363"/>
            <a:ext cx="1080016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3602038"/>
            <a:ext cx="1080016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99" indent="0" algn="ctr">
              <a:buNone/>
              <a:defRPr sz="2000"/>
            </a:lvl2pPr>
            <a:lvl3pPr marL="914398" indent="0" algn="ctr">
              <a:buNone/>
              <a:defRPr sz="1800"/>
            </a:lvl3pPr>
            <a:lvl4pPr marL="1371597" indent="0" algn="ctr">
              <a:buNone/>
              <a:defRPr sz="1600"/>
            </a:lvl4pPr>
            <a:lvl5pPr marL="1828796" indent="0" algn="ctr">
              <a:buNone/>
              <a:defRPr sz="1600"/>
            </a:lvl5pPr>
            <a:lvl6pPr marL="2285995" indent="0" algn="ctr">
              <a:buNone/>
              <a:defRPr sz="1600"/>
            </a:lvl6pPr>
            <a:lvl7pPr marL="2743195" indent="0" algn="ctr">
              <a:buNone/>
              <a:defRPr sz="1600"/>
            </a:lvl7pPr>
            <a:lvl8pPr marL="3200394" indent="0" algn="ctr">
              <a:buNone/>
              <a:defRPr sz="1600"/>
            </a:lvl8pPr>
            <a:lvl9pPr marL="365759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83FD9-7D71-4B97-B325-4182E961AB8D}" type="datetimeFigureOut">
              <a:rPr lang="en-IN" smtClean="0"/>
              <a:t>16-10-2017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2B40A-A22D-47FD-A698-FB8BEAA3E6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9298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83FD9-7D71-4B97-B325-4182E961AB8D}" type="datetimeFigureOut">
              <a:rPr lang="en-IN" smtClean="0"/>
              <a:t>16-10-2017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2B40A-A22D-47FD-A698-FB8BEAA3E6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5020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3" y="365125"/>
            <a:ext cx="3105046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7" y="365125"/>
            <a:ext cx="913513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83FD9-7D71-4B97-B325-4182E961AB8D}" type="datetimeFigureOut">
              <a:rPr lang="en-IN" smtClean="0"/>
              <a:t>16-10-2017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2B40A-A22D-47FD-A698-FB8BEAA3E6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6180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83FD9-7D71-4B97-B325-4182E961AB8D}" type="datetimeFigureOut">
              <a:rPr lang="en-IN" smtClean="0"/>
              <a:t>16-10-2017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2B40A-A22D-47FD-A698-FB8BEAA3E6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4570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4" y="1709741"/>
            <a:ext cx="12420184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4" y="4589466"/>
            <a:ext cx="12420184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9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9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9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9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9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9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9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9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83FD9-7D71-4B97-B325-4182E961AB8D}" type="datetimeFigureOut">
              <a:rPr lang="en-IN" smtClean="0"/>
              <a:t>16-10-2017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2B40A-A22D-47FD-A698-FB8BEAA3E6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0091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1825625"/>
            <a:ext cx="6120091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9" y="1825625"/>
            <a:ext cx="6120091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83FD9-7D71-4B97-B325-4182E961AB8D}" type="datetimeFigureOut">
              <a:rPr lang="en-IN" smtClean="0"/>
              <a:t>16-10-2017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2B40A-A22D-47FD-A698-FB8BEAA3E6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4487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365128"/>
            <a:ext cx="12420184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2" y="1681163"/>
            <a:ext cx="609196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9" indent="0">
              <a:buNone/>
              <a:defRPr sz="2000" b="1"/>
            </a:lvl2pPr>
            <a:lvl3pPr marL="914398" indent="0">
              <a:buNone/>
              <a:defRPr sz="1800" b="1"/>
            </a:lvl3pPr>
            <a:lvl4pPr marL="1371597" indent="0">
              <a:buNone/>
              <a:defRPr sz="1600" b="1"/>
            </a:lvl4pPr>
            <a:lvl5pPr marL="1828796" indent="0">
              <a:buNone/>
              <a:defRPr sz="1600" b="1"/>
            </a:lvl5pPr>
            <a:lvl6pPr marL="2285995" indent="0">
              <a:buNone/>
              <a:defRPr sz="1600" b="1"/>
            </a:lvl6pPr>
            <a:lvl7pPr marL="2743195" indent="0">
              <a:buNone/>
              <a:defRPr sz="1600" b="1"/>
            </a:lvl7pPr>
            <a:lvl8pPr marL="3200394" indent="0">
              <a:buNone/>
              <a:defRPr sz="1600" b="1"/>
            </a:lvl8pPr>
            <a:lvl9pPr marL="365759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2" y="2505075"/>
            <a:ext cx="6091966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9" y="1681163"/>
            <a:ext cx="612196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9" indent="0">
              <a:buNone/>
              <a:defRPr sz="2000" b="1"/>
            </a:lvl2pPr>
            <a:lvl3pPr marL="914398" indent="0">
              <a:buNone/>
              <a:defRPr sz="1800" b="1"/>
            </a:lvl3pPr>
            <a:lvl4pPr marL="1371597" indent="0">
              <a:buNone/>
              <a:defRPr sz="1600" b="1"/>
            </a:lvl4pPr>
            <a:lvl5pPr marL="1828796" indent="0">
              <a:buNone/>
              <a:defRPr sz="1600" b="1"/>
            </a:lvl5pPr>
            <a:lvl6pPr marL="2285995" indent="0">
              <a:buNone/>
              <a:defRPr sz="1600" b="1"/>
            </a:lvl6pPr>
            <a:lvl7pPr marL="2743195" indent="0">
              <a:buNone/>
              <a:defRPr sz="1600" b="1"/>
            </a:lvl7pPr>
            <a:lvl8pPr marL="3200394" indent="0">
              <a:buNone/>
              <a:defRPr sz="1600" b="1"/>
            </a:lvl8pPr>
            <a:lvl9pPr marL="365759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9" y="2505075"/>
            <a:ext cx="6121966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83FD9-7D71-4B97-B325-4182E961AB8D}" type="datetimeFigureOut">
              <a:rPr lang="en-IN" smtClean="0"/>
              <a:t>16-10-2017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2B40A-A22D-47FD-A698-FB8BEAA3E6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2037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83FD9-7D71-4B97-B325-4182E961AB8D}" type="datetimeFigureOut">
              <a:rPr lang="en-IN" smtClean="0"/>
              <a:t>16-10-2017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2B40A-A22D-47FD-A698-FB8BEAA3E6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5655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83FD9-7D71-4B97-B325-4182E961AB8D}" type="datetimeFigureOut">
              <a:rPr lang="en-IN" smtClean="0"/>
              <a:t>16-10-2017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2B40A-A22D-47FD-A698-FB8BEAA3E6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8227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2" y="457200"/>
            <a:ext cx="4644444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987428"/>
            <a:ext cx="729010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2" y="2057400"/>
            <a:ext cx="4644444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99" indent="0">
              <a:buNone/>
              <a:defRPr sz="1400"/>
            </a:lvl2pPr>
            <a:lvl3pPr marL="914398" indent="0">
              <a:buNone/>
              <a:defRPr sz="1200"/>
            </a:lvl3pPr>
            <a:lvl4pPr marL="1371597" indent="0">
              <a:buNone/>
              <a:defRPr sz="1000"/>
            </a:lvl4pPr>
            <a:lvl5pPr marL="1828796" indent="0">
              <a:buNone/>
              <a:defRPr sz="1000"/>
            </a:lvl5pPr>
            <a:lvl6pPr marL="2285995" indent="0">
              <a:buNone/>
              <a:defRPr sz="1000"/>
            </a:lvl6pPr>
            <a:lvl7pPr marL="2743195" indent="0">
              <a:buNone/>
              <a:defRPr sz="1000"/>
            </a:lvl7pPr>
            <a:lvl8pPr marL="3200394" indent="0">
              <a:buNone/>
              <a:defRPr sz="1000"/>
            </a:lvl8pPr>
            <a:lvl9pPr marL="365759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83FD9-7D71-4B97-B325-4182E961AB8D}" type="datetimeFigureOut">
              <a:rPr lang="en-IN" smtClean="0"/>
              <a:t>16-10-2017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2B40A-A22D-47FD-A698-FB8BEAA3E6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1329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2" y="457200"/>
            <a:ext cx="4644444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987428"/>
            <a:ext cx="7290108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99" indent="0">
              <a:buNone/>
              <a:defRPr sz="2800"/>
            </a:lvl2pPr>
            <a:lvl3pPr marL="914398" indent="0">
              <a:buNone/>
              <a:defRPr sz="2400"/>
            </a:lvl3pPr>
            <a:lvl4pPr marL="1371597" indent="0">
              <a:buNone/>
              <a:defRPr sz="2000"/>
            </a:lvl4pPr>
            <a:lvl5pPr marL="1828796" indent="0">
              <a:buNone/>
              <a:defRPr sz="2000"/>
            </a:lvl5pPr>
            <a:lvl6pPr marL="2285995" indent="0">
              <a:buNone/>
              <a:defRPr sz="2000"/>
            </a:lvl6pPr>
            <a:lvl7pPr marL="2743195" indent="0">
              <a:buNone/>
              <a:defRPr sz="2000"/>
            </a:lvl7pPr>
            <a:lvl8pPr marL="3200394" indent="0">
              <a:buNone/>
              <a:defRPr sz="2000"/>
            </a:lvl8pPr>
            <a:lvl9pPr marL="3657593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2" y="2057400"/>
            <a:ext cx="4644444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99" indent="0">
              <a:buNone/>
              <a:defRPr sz="1400"/>
            </a:lvl2pPr>
            <a:lvl3pPr marL="914398" indent="0">
              <a:buNone/>
              <a:defRPr sz="1200"/>
            </a:lvl3pPr>
            <a:lvl4pPr marL="1371597" indent="0">
              <a:buNone/>
              <a:defRPr sz="1000"/>
            </a:lvl4pPr>
            <a:lvl5pPr marL="1828796" indent="0">
              <a:buNone/>
              <a:defRPr sz="1000"/>
            </a:lvl5pPr>
            <a:lvl6pPr marL="2285995" indent="0">
              <a:buNone/>
              <a:defRPr sz="1000"/>
            </a:lvl6pPr>
            <a:lvl7pPr marL="2743195" indent="0">
              <a:buNone/>
              <a:defRPr sz="1000"/>
            </a:lvl7pPr>
            <a:lvl8pPr marL="3200394" indent="0">
              <a:buNone/>
              <a:defRPr sz="1000"/>
            </a:lvl8pPr>
            <a:lvl9pPr marL="365759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83FD9-7D71-4B97-B325-4182E961AB8D}" type="datetimeFigureOut">
              <a:rPr lang="en-IN" smtClean="0"/>
              <a:t>16-10-2017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2B40A-A22D-47FD-A698-FB8BEAA3E6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1037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365128"/>
            <a:ext cx="1242018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1825625"/>
            <a:ext cx="1242018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6356353"/>
            <a:ext cx="3240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283FD9-7D71-4B97-B325-4182E961AB8D}" type="datetimeFigureOut">
              <a:rPr lang="en-IN" smtClean="0"/>
              <a:t>16-10-2017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6356353"/>
            <a:ext cx="48600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6356353"/>
            <a:ext cx="3240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02B40A-A22D-47FD-A698-FB8BEAA3E6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2084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398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398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9" indent="-228600" algn="l" defTabSz="914398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98" indent="-228600" algn="l" defTabSz="914398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97" indent="-228600" algn="l" defTabSz="914398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96" indent="-228600" algn="l" defTabSz="914398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95" indent="-228600" algn="l" defTabSz="914398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94" indent="-228600" algn="l" defTabSz="914398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93" indent="-228600" algn="l" defTabSz="914398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92" indent="-228600" algn="l" defTabSz="914398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9" algn="l" defTabSz="9143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8" algn="l" defTabSz="9143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97" algn="l" defTabSz="9143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96" algn="l" defTabSz="9143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95" algn="l" defTabSz="9143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95" algn="l" defTabSz="9143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94" algn="l" defTabSz="9143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93" algn="l" defTabSz="9143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4230846/what-is-the-etymology-of-slu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hyperlink" Target="https://stackoverflow.com/questions/38274979/how-to-use-a-mongoose-model-defined-in-a-separate-file-if-the-file-is-not-export" TargetMode="Externa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3B86F010-F30C-4628-B6DC-8935678628E4}"/>
              </a:ext>
            </a:extLst>
          </p:cNvPr>
          <p:cNvSpPr/>
          <p:nvPr/>
        </p:nvSpPr>
        <p:spPr>
          <a:xfrm>
            <a:off x="6387010" y="575445"/>
            <a:ext cx="1012873" cy="40796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Index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C9FD9ED-3488-4B98-A9AC-D66B380EC3DC}"/>
              </a:ext>
            </a:extLst>
          </p:cNvPr>
          <p:cNvSpPr txBox="1"/>
          <p:nvPr/>
        </p:nvSpPr>
        <p:spPr>
          <a:xfrm>
            <a:off x="6984060" y="962603"/>
            <a:ext cx="2584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u="sng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/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99AD9AC-FD41-470D-B9F1-4D388C1DC41E}"/>
              </a:ext>
            </a:extLst>
          </p:cNvPr>
          <p:cNvSpPr txBox="1"/>
          <p:nvPr/>
        </p:nvSpPr>
        <p:spPr>
          <a:xfrm>
            <a:off x="5578995" y="625537"/>
            <a:ext cx="7473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i="1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(Guest)</a:t>
            </a: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32458394-6821-4E0A-B96E-4B1666C10AAD}"/>
              </a:ext>
            </a:extLst>
          </p:cNvPr>
          <p:cNvSpPr/>
          <p:nvPr/>
        </p:nvSpPr>
        <p:spPr>
          <a:xfrm>
            <a:off x="1897055" y="2892697"/>
            <a:ext cx="1012873" cy="40796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Login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4DFB784-0446-47A3-9C7C-EC86E8B10E04}"/>
              </a:ext>
            </a:extLst>
          </p:cNvPr>
          <p:cNvSpPr txBox="1"/>
          <p:nvPr/>
        </p:nvSpPr>
        <p:spPr>
          <a:xfrm>
            <a:off x="2391615" y="3267189"/>
            <a:ext cx="6559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u="sng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/login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FEBDFC75-623E-4408-BB5E-17823CE2B9EF}"/>
              </a:ext>
            </a:extLst>
          </p:cNvPr>
          <p:cNvSpPr/>
          <p:nvPr/>
        </p:nvSpPr>
        <p:spPr>
          <a:xfrm>
            <a:off x="4126879" y="1439254"/>
            <a:ext cx="1012873" cy="40796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Signup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A7BBEB8-3348-4E4A-9EEB-08AE924E3811}"/>
              </a:ext>
            </a:extLst>
          </p:cNvPr>
          <p:cNvSpPr txBox="1"/>
          <p:nvPr/>
        </p:nvSpPr>
        <p:spPr>
          <a:xfrm>
            <a:off x="4648468" y="1813746"/>
            <a:ext cx="873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u="sng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/register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B19E853C-A175-404F-8A1A-B8AF76861F76}"/>
              </a:ext>
            </a:extLst>
          </p:cNvPr>
          <p:cNvSpPr/>
          <p:nvPr/>
        </p:nvSpPr>
        <p:spPr>
          <a:xfrm>
            <a:off x="1759419" y="3978992"/>
            <a:ext cx="1288145" cy="407964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New Story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227C682-346A-4403-8EF0-284FC37E8227}"/>
              </a:ext>
            </a:extLst>
          </p:cNvPr>
          <p:cNvSpPr txBox="1"/>
          <p:nvPr/>
        </p:nvSpPr>
        <p:spPr>
          <a:xfrm>
            <a:off x="2308807" y="4386955"/>
            <a:ext cx="1281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u="sng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/newstory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8663B50-5B1E-46E2-8E21-4E600B805818}"/>
              </a:ext>
            </a:extLst>
          </p:cNvPr>
          <p:cNvSpPr txBox="1"/>
          <p:nvPr/>
        </p:nvSpPr>
        <p:spPr>
          <a:xfrm>
            <a:off x="651413" y="3921364"/>
            <a:ext cx="1015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i="1">
                <a:latin typeface="Roboto" panose="02000000000000000000" pitchFamily="2" charset="0"/>
                <a:ea typeface="Roboto" panose="02000000000000000000" pitchFamily="2" charset="0"/>
              </a:rPr>
              <a:t>Write story</a:t>
            </a:r>
          </a:p>
          <a:p>
            <a:r>
              <a:rPr lang="en-IN" sz="1400" i="1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Signed in</a:t>
            </a: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455BF995-1D9A-4F89-ADC9-D7CE7D68C9EF}"/>
              </a:ext>
            </a:extLst>
          </p:cNvPr>
          <p:cNvSpPr/>
          <p:nvPr/>
        </p:nvSpPr>
        <p:spPr>
          <a:xfrm>
            <a:off x="6249374" y="3983930"/>
            <a:ext cx="1288145" cy="407964"/>
          </a:xfrm>
          <a:prstGeom prst="roundRect">
            <a:avLst/>
          </a:prstGeom>
          <a:gradFill flip="none" rotWithShape="1">
            <a:gsLst>
              <a:gs pos="0">
                <a:srgbClr val="0070C0"/>
              </a:gs>
              <a:gs pos="74000">
                <a:schemeClr val="accent6">
                  <a:lumMod val="60000"/>
                  <a:lumOff val="40000"/>
                </a:schemeClr>
              </a:gs>
              <a:gs pos="100000">
                <a:srgbClr val="00B050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AllStories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8516E89-4274-469E-9410-14FB5EB75335}"/>
              </a:ext>
            </a:extLst>
          </p:cNvPr>
          <p:cNvSpPr txBox="1"/>
          <p:nvPr/>
        </p:nvSpPr>
        <p:spPr>
          <a:xfrm>
            <a:off x="6835943" y="4354423"/>
            <a:ext cx="10021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u="sng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/allstories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75735EE-C179-460A-A2E6-C7A5D846D79F}"/>
              </a:ext>
            </a:extLst>
          </p:cNvPr>
          <p:cNvSpPr txBox="1"/>
          <p:nvPr/>
        </p:nvSpPr>
        <p:spPr>
          <a:xfrm>
            <a:off x="6893445" y="3419901"/>
            <a:ext cx="13821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i="1">
                <a:latin typeface="Roboto" panose="02000000000000000000" pitchFamily="2" charset="0"/>
                <a:ea typeface="Roboto" panose="02000000000000000000" pitchFamily="2" charset="0"/>
              </a:rPr>
              <a:t>All Stories page</a:t>
            </a:r>
          </a:p>
          <a:p>
            <a:r>
              <a:rPr lang="en-IN" sz="1400" i="1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Guest</a:t>
            </a: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04078630-B55B-4BF7-B5B6-4013298416B1}"/>
              </a:ext>
            </a:extLst>
          </p:cNvPr>
          <p:cNvCxnSpPr>
            <a:stCxn id="58" idx="2"/>
            <a:endCxn id="70" idx="0"/>
          </p:cNvCxnSpPr>
          <p:nvPr/>
        </p:nvCxnSpPr>
        <p:spPr>
          <a:xfrm rot="5400000">
            <a:off x="3693826" y="-306924"/>
            <a:ext cx="1909288" cy="4489955"/>
          </a:xfrm>
          <a:prstGeom prst="bentConnector3">
            <a:avLst>
              <a:gd name="adj1" fmla="val 1051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F6DAD115-8AEE-429D-BCC0-D81D9639725B}"/>
              </a:ext>
            </a:extLst>
          </p:cNvPr>
          <p:cNvCxnSpPr>
            <a:stCxn id="58" idx="2"/>
            <a:endCxn id="76" idx="0"/>
          </p:cNvCxnSpPr>
          <p:nvPr/>
        </p:nvCxnSpPr>
        <p:spPr>
          <a:xfrm rot="5400000">
            <a:off x="5535460" y="81266"/>
            <a:ext cx="455845" cy="2260131"/>
          </a:xfrm>
          <a:prstGeom prst="bentConnector3">
            <a:avLst>
              <a:gd name="adj1" fmla="val 432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B5357AC-E1B7-4306-9978-F5A73C57905D}"/>
              </a:ext>
            </a:extLst>
          </p:cNvPr>
          <p:cNvCxnSpPr>
            <a:cxnSpLocks/>
            <a:endCxn id="78" idx="0"/>
          </p:cNvCxnSpPr>
          <p:nvPr/>
        </p:nvCxnSpPr>
        <p:spPr>
          <a:xfrm>
            <a:off x="2403492" y="3267189"/>
            <a:ext cx="0" cy="711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9077E64-53E6-4E33-B554-E76233D79C3A}"/>
              </a:ext>
            </a:extLst>
          </p:cNvPr>
          <p:cNvCxnSpPr>
            <a:cxnSpLocks/>
            <a:endCxn id="81" idx="0"/>
          </p:cNvCxnSpPr>
          <p:nvPr/>
        </p:nvCxnSpPr>
        <p:spPr>
          <a:xfrm flipH="1">
            <a:off x="6893447" y="983408"/>
            <a:ext cx="2" cy="30005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3FED9FDC-78E0-4607-B7A7-62E7DEC7C88B}"/>
              </a:ext>
            </a:extLst>
          </p:cNvPr>
          <p:cNvCxnSpPr>
            <a:cxnSpLocks/>
            <a:stCxn id="78" idx="3"/>
            <a:endCxn id="81" idx="1"/>
          </p:cNvCxnSpPr>
          <p:nvPr/>
        </p:nvCxnSpPr>
        <p:spPr>
          <a:xfrm>
            <a:off x="3047564" y="4182974"/>
            <a:ext cx="3201810" cy="4938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EC73756C-3C19-4000-9702-29355FC0584D}"/>
              </a:ext>
            </a:extLst>
          </p:cNvPr>
          <p:cNvSpPr/>
          <p:nvPr/>
        </p:nvSpPr>
        <p:spPr>
          <a:xfrm>
            <a:off x="6249373" y="5596722"/>
            <a:ext cx="1288145" cy="407964"/>
          </a:xfrm>
          <a:prstGeom prst="roundRect">
            <a:avLst/>
          </a:prstGeom>
          <a:gradFill>
            <a:gsLst>
              <a:gs pos="0">
                <a:srgbClr val="0070C0"/>
              </a:gs>
              <a:gs pos="74000">
                <a:schemeClr val="accent6">
                  <a:lumMod val="60000"/>
                  <a:lumOff val="40000"/>
                </a:schemeClr>
              </a:gs>
              <a:gs pos="100000">
                <a:srgbClr val="00B050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Story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5EC8FB2-8DE3-4EB3-B867-E03FC29720BE}"/>
              </a:ext>
            </a:extLst>
          </p:cNvPr>
          <p:cNvSpPr txBox="1"/>
          <p:nvPr/>
        </p:nvSpPr>
        <p:spPr>
          <a:xfrm>
            <a:off x="6893445" y="6004686"/>
            <a:ext cx="15840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i="1" u="sng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/stories/</a:t>
            </a:r>
            <a:r>
              <a:rPr lang="en-IN" sz="1400" b="1" i="1" u="sng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slugStory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B7A99DC3-377C-469D-9EC2-003323A3248B}"/>
              </a:ext>
            </a:extLst>
          </p:cNvPr>
          <p:cNvSpPr txBox="1"/>
          <p:nvPr/>
        </p:nvSpPr>
        <p:spPr>
          <a:xfrm>
            <a:off x="4786437" y="5221148"/>
            <a:ext cx="16914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400" i="1">
                <a:latin typeface="Roboto" panose="02000000000000000000" pitchFamily="2" charset="0"/>
                <a:ea typeface="Roboto" panose="02000000000000000000" pitchFamily="2" charset="0"/>
              </a:rPr>
              <a:t>Specific story page </a:t>
            </a:r>
          </a:p>
          <a:p>
            <a:pPr algn="ctr"/>
            <a:r>
              <a:rPr lang="en-IN" sz="1400" i="1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Signed in 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C8B5C93-6284-413C-A561-65F22D24E219}"/>
              </a:ext>
            </a:extLst>
          </p:cNvPr>
          <p:cNvCxnSpPr>
            <a:cxnSpLocks/>
            <a:stCxn id="81" idx="2"/>
            <a:endCxn id="88" idx="0"/>
          </p:cNvCxnSpPr>
          <p:nvPr/>
        </p:nvCxnSpPr>
        <p:spPr>
          <a:xfrm flipH="1">
            <a:off x="6893446" y="4391894"/>
            <a:ext cx="1" cy="12048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3218E344-0DAC-488C-9402-9F49C3CED5E8}"/>
              </a:ext>
            </a:extLst>
          </p:cNvPr>
          <p:cNvSpPr txBox="1"/>
          <p:nvPr/>
        </p:nvSpPr>
        <p:spPr>
          <a:xfrm>
            <a:off x="4941126" y="3625082"/>
            <a:ext cx="13821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400" i="1">
                <a:latin typeface="Roboto" panose="02000000000000000000" pitchFamily="2" charset="0"/>
                <a:ea typeface="Roboto" panose="02000000000000000000" pitchFamily="2" charset="0"/>
              </a:rPr>
              <a:t>All Stories page</a:t>
            </a:r>
          </a:p>
          <a:p>
            <a:pPr algn="ctr"/>
            <a:r>
              <a:rPr lang="en-IN" sz="1400" i="1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Signed in</a:t>
            </a:r>
          </a:p>
        </p:txBody>
      </p: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46B07C74-E6D3-456F-B926-3E2586B9EA16}"/>
              </a:ext>
            </a:extLst>
          </p:cNvPr>
          <p:cNvCxnSpPr>
            <a:cxnSpLocks/>
            <a:stCxn id="78" idx="3"/>
            <a:endCxn id="88" idx="1"/>
          </p:cNvCxnSpPr>
          <p:nvPr/>
        </p:nvCxnSpPr>
        <p:spPr>
          <a:xfrm>
            <a:off x="3047564" y="4182974"/>
            <a:ext cx="3201809" cy="1617730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id="{93144549-F5FC-4992-8C6A-A47C7338BC46}"/>
              </a:ext>
            </a:extLst>
          </p:cNvPr>
          <p:cNvSpPr/>
          <p:nvPr/>
        </p:nvSpPr>
        <p:spPr>
          <a:xfrm>
            <a:off x="8176753" y="2265929"/>
            <a:ext cx="1288145" cy="407964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Logout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803A7E3A-C6A2-4297-BA43-10D477F345E5}"/>
              </a:ext>
            </a:extLst>
          </p:cNvPr>
          <p:cNvSpPr txBox="1"/>
          <p:nvPr/>
        </p:nvSpPr>
        <p:spPr>
          <a:xfrm>
            <a:off x="8917027" y="2636119"/>
            <a:ext cx="776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u="sng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/logout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3E91C49F-2DA0-4866-81FA-AB82CCE512AB}"/>
              </a:ext>
            </a:extLst>
          </p:cNvPr>
          <p:cNvSpPr txBox="1"/>
          <p:nvPr/>
        </p:nvSpPr>
        <p:spPr>
          <a:xfrm>
            <a:off x="8859681" y="1742709"/>
            <a:ext cx="11384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i="1">
                <a:latin typeface="Roboto" panose="02000000000000000000" pitchFamily="2" charset="0"/>
                <a:ea typeface="Roboto" panose="02000000000000000000" pitchFamily="2" charset="0"/>
              </a:rPr>
              <a:t>Logout page</a:t>
            </a:r>
          </a:p>
          <a:p>
            <a:r>
              <a:rPr lang="en-IN" sz="1400" i="1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Guest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7360313E-31E4-492A-AAFB-AC498EAE32CE}"/>
              </a:ext>
            </a:extLst>
          </p:cNvPr>
          <p:cNvSpPr txBox="1"/>
          <p:nvPr/>
        </p:nvSpPr>
        <p:spPr>
          <a:xfrm>
            <a:off x="6908091" y="5117865"/>
            <a:ext cx="16914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i="1">
                <a:latin typeface="Roboto" panose="02000000000000000000" pitchFamily="2" charset="0"/>
                <a:ea typeface="Roboto" panose="02000000000000000000" pitchFamily="2" charset="0"/>
              </a:rPr>
              <a:t>Specific story page </a:t>
            </a:r>
          </a:p>
          <a:p>
            <a:r>
              <a:rPr lang="en-IN" sz="1400" i="1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Guest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B881EBE1-D967-4C89-8188-F2F81138E813}"/>
              </a:ext>
            </a:extLst>
          </p:cNvPr>
          <p:cNvSpPr txBox="1"/>
          <p:nvPr/>
        </p:nvSpPr>
        <p:spPr>
          <a:xfrm>
            <a:off x="1315116" y="2383933"/>
            <a:ext cx="10262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N" sz="1400" i="1">
                <a:latin typeface="Roboto" panose="02000000000000000000" pitchFamily="2" charset="0"/>
                <a:ea typeface="Roboto" panose="02000000000000000000" pitchFamily="2" charset="0"/>
              </a:rPr>
              <a:t>Login page</a:t>
            </a:r>
          </a:p>
          <a:p>
            <a:pPr algn="r"/>
            <a:r>
              <a:rPr lang="en-IN" sz="1400" i="1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Guest</a:t>
            </a:r>
          </a:p>
        </p:txBody>
      </p: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9C2B3E4D-F5E4-4D56-997D-29A6C5D55044}"/>
              </a:ext>
            </a:extLst>
          </p:cNvPr>
          <p:cNvCxnSpPr>
            <a:stCxn id="88" idx="3"/>
            <a:endCxn id="105" idx="2"/>
          </p:cNvCxnSpPr>
          <p:nvPr/>
        </p:nvCxnSpPr>
        <p:spPr>
          <a:xfrm flipV="1">
            <a:off x="7537518" y="2673893"/>
            <a:ext cx="1283308" cy="3126811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or: Elbow 118">
            <a:extLst>
              <a:ext uri="{FF2B5EF4-FFF2-40B4-BE49-F238E27FC236}">
                <a16:creationId xmlns:a16="http://schemas.microsoft.com/office/drawing/2014/main" id="{F4F624EE-62E0-4520-AA1F-6F0B3DFA9206}"/>
              </a:ext>
            </a:extLst>
          </p:cNvPr>
          <p:cNvCxnSpPr>
            <a:stCxn id="105" idx="0"/>
            <a:endCxn id="58" idx="3"/>
          </p:cNvCxnSpPr>
          <p:nvPr/>
        </p:nvCxnSpPr>
        <p:spPr>
          <a:xfrm rot="16200000" flipV="1">
            <a:off x="7367104" y="812206"/>
            <a:ext cx="1486502" cy="1420943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Explosion: 8 Points 119">
            <a:extLst>
              <a:ext uri="{FF2B5EF4-FFF2-40B4-BE49-F238E27FC236}">
                <a16:creationId xmlns:a16="http://schemas.microsoft.com/office/drawing/2014/main" id="{1998567F-2EA5-493D-ABDA-D0B50D5D8CE4}"/>
              </a:ext>
            </a:extLst>
          </p:cNvPr>
          <p:cNvSpPr/>
          <p:nvPr/>
        </p:nvSpPr>
        <p:spPr>
          <a:xfrm>
            <a:off x="10603823" y="2655138"/>
            <a:ext cx="288758" cy="288758"/>
          </a:xfrm>
          <a:prstGeom prst="irregularSeal1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77A02B28-96D4-4513-AF99-C7A6C527A9DD}"/>
              </a:ext>
            </a:extLst>
          </p:cNvPr>
          <p:cNvCxnSpPr>
            <a:cxnSpLocks/>
            <a:stCxn id="120" idx="2"/>
          </p:cNvCxnSpPr>
          <p:nvPr/>
        </p:nvCxnSpPr>
        <p:spPr>
          <a:xfrm>
            <a:off x="10717254" y="2943896"/>
            <a:ext cx="175327" cy="681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C5CCF4C3-1416-4D66-A310-B60F46046B44}"/>
              </a:ext>
            </a:extLst>
          </p:cNvPr>
          <p:cNvCxnSpPr>
            <a:stCxn id="120" idx="3"/>
          </p:cNvCxnSpPr>
          <p:nvPr/>
        </p:nvCxnSpPr>
        <p:spPr>
          <a:xfrm>
            <a:off x="10892581" y="2832804"/>
            <a:ext cx="850240" cy="334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A04D3EBC-0E0B-40A5-A3D8-72FEE801EE0B}"/>
              </a:ext>
            </a:extLst>
          </p:cNvPr>
          <p:cNvSpPr txBox="1"/>
          <p:nvPr/>
        </p:nvSpPr>
        <p:spPr>
          <a:xfrm>
            <a:off x="11803202" y="2905780"/>
            <a:ext cx="13548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i="1">
                <a:latin typeface="Roboto" panose="02000000000000000000" pitchFamily="2" charset="0"/>
                <a:ea typeface="Roboto" panose="02000000000000000000" pitchFamily="2" charset="0"/>
              </a:rPr>
              <a:t>Page not found</a:t>
            </a:r>
          </a:p>
          <a:p>
            <a:r>
              <a:rPr lang="en-IN" sz="1400" i="1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404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9335BE2A-DE5F-4126-9840-1DAF1A0091D6}"/>
              </a:ext>
            </a:extLst>
          </p:cNvPr>
          <p:cNvSpPr txBox="1"/>
          <p:nvPr/>
        </p:nvSpPr>
        <p:spPr>
          <a:xfrm>
            <a:off x="10603823" y="3585078"/>
            <a:ext cx="1560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i="1">
                <a:latin typeface="Roboto" panose="02000000000000000000" pitchFamily="2" charset="0"/>
                <a:ea typeface="Roboto" panose="02000000000000000000" pitchFamily="2" charset="0"/>
              </a:rPr>
              <a:t>Any run time error</a:t>
            </a:r>
          </a:p>
          <a:p>
            <a:r>
              <a:rPr lang="en-IN" sz="1400" i="1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500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7D88B5FA-AD10-47EF-8D59-29DAA3E4F3AF}"/>
              </a:ext>
            </a:extLst>
          </p:cNvPr>
          <p:cNvSpPr txBox="1"/>
          <p:nvPr/>
        </p:nvSpPr>
        <p:spPr>
          <a:xfrm>
            <a:off x="3014589" y="1415098"/>
            <a:ext cx="1133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N" sz="1400" i="1">
                <a:latin typeface="Roboto" panose="02000000000000000000" pitchFamily="2" charset="0"/>
                <a:ea typeface="Roboto" panose="02000000000000000000" pitchFamily="2" charset="0"/>
              </a:rPr>
              <a:t>Signup page</a:t>
            </a:r>
          </a:p>
          <a:p>
            <a:pPr algn="r"/>
            <a:r>
              <a:rPr lang="en-IN" sz="1400" i="1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Guest</a:t>
            </a:r>
          </a:p>
        </p:txBody>
      </p:sp>
      <p:sp>
        <p:nvSpPr>
          <p:cNvPr id="130" name="Rectangle: Rounded Corners 129">
            <a:extLst>
              <a:ext uri="{FF2B5EF4-FFF2-40B4-BE49-F238E27FC236}">
                <a16:creationId xmlns:a16="http://schemas.microsoft.com/office/drawing/2014/main" id="{D6E0AC20-B129-42E9-B97D-F1CE1C2AB8C3}"/>
              </a:ext>
            </a:extLst>
          </p:cNvPr>
          <p:cNvSpPr/>
          <p:nvPr/>
        </p:nvSpPr>
        <p:spPr>
          <a:xfrm>
            <a:off x="4126879" y="2306110"/>
            <a:ext cx="1012873" cy="40796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>
                <a:latin typeface="Roboto" panose="02000000000000000000" pitchFamily="2" charset="0"/>
                <a:ea typeface="Roboto" panose="02000000000000000000" pitchFamily="2" charset="0"/>
              </a:rPr>
              <a:t>New Saved User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0B5C1FA2-FAD7-4E49-843E-5347F9531E52}"/>
              </a:ext>
            </a:extLst>
          </p:cNvPr>
          <p:cNvSpPr txBox="1"/>
          <p:nvPr/>
        </p:nvSpPr>
        <p:spPr>
          <a:xfrm>
            <a:off x="4598828" y="2680602"/>
            <a:ext cx="1462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u="sng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/newSavedUser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4E2B1244-AE2F-47B1-8E48-E0203288A63F}"/>
              </a:ext>
            </a:extLst>
          </p:cNvPr>
          <p:cNvSpPr txBox="1"/>
          <p:nvPr/>
        </p:nvSpPr>
        <p:spPr>
          <a:xfrm>
            <a:off x="2703197" y="2265192"/>
            <a:ext cx="1407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N" sz="1400" i="1">
                <a:latin typeface="Roboto" panose="02000000000000000000" pitchFamily="2" charset="0"/>
                <a:ea typeface="Roboto" panose="02000000000000000000" pitchFamily="2" charset="0"/>
              </a:rPr>
              <a:t>New Saved user</a:t>
            </a:r>
          </a:p>
          <a:p>
            <a:pPr algn="r"/>
            <a:r>
              <a:rPr lang="en-IN" sz="1400" i="1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Guest</a:t>
            </a:r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0E75170F-B175-45DC-A746-D938CDBF7A00}"/>
              </a:ext>
            </a:extLst>
          </p:cNvPr>
          <p:cNvCxnSpPr>
            <a:cxnSpLocks/>
            <a:stCxn id="76" idx="2"/>
            <a:endCxn id="130" idx="0"/>
          </p:cNvCxnSpPr>
          <p:nvPr/>
        </p:nvCxnSpPr>
        <p:spPr>
          <a:xfrm>
            <a:off x="4633316" y="1847218"/>
            <a:ext cx="0" cy="45889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or: Elbow 146">
            <a:extLst>
              <a:ext uri="{FF2B5EF4-FFF2-40B4-BE49-F238E27FC236}">
                <a16:creationId xmlns:a16="http://schemas.microsoft.com/office/drawing/2014/main" id="{5E73AAC5-661D-4143-9D51-498D3F49846E}"/>
              </a:ext>
            </a:extLst>
          </p:cNvPr>
          <p:cNvCxnSpPr>
            <a:cxnSpLocks/>
            <a:stCxn id="130" idx="2"/>
            <a:endCxn id="70" idx="3"/>
          </p:cNvCxnSpPr>
          <p:nvPr/>
        </p:nvCxnSpPr>
        <p:spPr>
          <a:xfrm rot="5400000">
            <a:off x="3580320" y="2043682"/>
            <a:ext cx="382605" cy="1723388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42BF758-1CE3-4719-82BA-7BD076C974B8}"/>
              </a:ext>
            </a:extLst>
          </p:cNvPr>
          <p:cNvSpPr txBox="1"/>
          <p:nvPr/>
        </p:nvSpPr>
        <p:spPr>
          <a:xfrm>
            <a:off x="121798" y="6546172"/>
            <a:ext cx="43740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Tutorial website: http://leave-the-marks.herokuapp.com/</a:t>
            </a:r>
            <a:endParaRPr lang="en-IN" sz="140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53BCFA9-2DE8-45B7-9073-B6F8A7951298}"/>
              </a:ext>
            </a:extLst>
          </p:cNvPr>
          <p:cNvSpPr txBox="1"/>
          <p:nvPr/>
        </p:nvSpPr>
        <p:spPr>
          <a:xfrm>
            <a:off x="9278775" y="5590479"/>
            <a:ext cx="43894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N" sz="1400" b="1" i="1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Slug</a:t>
            </a:r>
            <a:r>
              <a:rPr lang="en-IN" sz="1400" i="1">
                <a:latin typeface="Roboto" panose="02000000000000000000" pitchFamily="2" charset="0"/>
                <a:ea typeface="Roboto" panose="02000000000000000000" pitchFamily="2" charset="0"/>
              </a:rPr>
              <a:t>: It refers to shortenedURL friendly name of a story</a:t>
            </a:r>
          </a:p>
          <a:p>
            <a:pPr algn="r"/>
            <a:r>
              <a:rPr lang="en-IN" sz="1400" i="1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Its informal way of reference anyway. Check </a:t>
            </a:r>
            <a:r>
              <a:rPr lang="en-IN" sz="1400" i="1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hlinkClick r:id="rId3"/>
              </a:rPr>
              <a:t>here</a:t>
            </a:r>
            <a:r>
              <a:rPr lang="en-IN" sz="1400" i="1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402690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7306820-21E5-486B-94CD-428C40C20A50}"/>
              </a:ext>
            </a:extLst>
          </p:cNvPr>
          <p:cNvSpPr txBox="1"/>
          <p:nvPr/>
        </p:nvSpPr>
        <p:spPr>
          <a:xfrm>
            <a:off x="155809" y="30475"/>
            <a:ext cx="1517812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IN" sz="2800" u="sng">
                <a:latin typeface="Roboto" panose="02000000000000000000" pitchFamily="2" charset="0"/>
                <a:ea typeface="Roboto" panose="02000000000000000000" pitchFamily="2" charset="0"/>
              </a:rPr>
              <a:t>Phase 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7D3F05A-C6DA-4B7E-92A9-CDCB848BA046}"/>
              </a:ext>
            </a:extLst>
          </p:cNvPr>
          <p:cNvSpPr/>
          <p:nvPr/>
        </p:nvSpPr>
        <p:spPr>
          <a:xfrm>
            <a:off x="323453" y="742405"/>
            <a:ext cx="900112" cy="595463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Temp</a:t>
            </a:r>
          </a:p>
          <a:p>
            <a:pPr algn="ctr"/>
            <a:r>
              <a:rPr lang="en-IN" sz="14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Session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A1A9113-A2A4-4732-8A9C-F0B63C9F4B2F}"/>
              </a:ext>
            </a:extLst>
          </p:cNvPr>
          <p:cNvSpPr/>
          <p:nvPr/>
        </p:nvSpPr>
        <p:spPr>
          <a:xfrm>
            <a:off x="1770676" y="1973267"/>
            <a:ext cx="900112" cy="91439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Side bar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AB315EB-8753-4096-9624-0AD2477CF57C}"/>
              </a:ext>
            </a:extLst>
          </p:cNvPr>
          <p:cNvCxnSpPr/>
          <p:nvPr/>
        </p:nvCxnSpPr>
        <p:spPr>
          <a:xfrm flipH="1">
            <a:off x="1223566" y="2428929"/>
            <a:ext cx="547109" cy="1533"/>
          </a:xfrm>
          <a:prstGeom prst="straightConnector1">
            <a:avLst/>
          </a:prstGeom>
          <a:ln w="38100">
            <a:solidFill>
              <a:srgbClr val="3333CC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5404DB07-6093-465F-AF71-48FA474E1649}"/>
              </a:ext>
            </a:extLst>
          </p:cNvPr>
          <p:cNvSpPr/>
          <p:nvPr/>
        </p:nvSpPr>
        <p:spPr>
          <a:xfrm>
            <a:off x="1770674" y="742405"/>
            <a:ext cx="900112" cy="91439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Logout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3365D4C-3623-41B6-8C1D-B2EE6706811F}"/>
              </a:ext>
            </a:extLst>
          </p:cNvPr>
          <p:cNvCxnSpPr/>
          <p:nvPr/>
        </p:nvCxnSpPr>
        <p:spPr>
          <a:xfrm flipH="1">
            <a:off x="1223565" y="1199600"/>
            <a:ext cx="547109" cy="1533"/>
          </a:xfrm>
          <a:prstGeom prst="straightConnector1">
            <a:avLst/>
          </a:prstGeom>
          <a:ln w="38100">
            <a:solidFill>
              <a:srgbClr val="3333CC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8D78403-77EC-4BD8-8E3C-210CF6DF56A1}"/>
              </a:ext>
            </a:extLst>
          </p:cNvPr>
          <p:cNvSpPr txBox="1"/>
          <p:nvPr/>
        </p:nvSpPr>
        <p:spPr>
          <a:xfrm>
            <a:off x="2874848" y="1844153"/>
            <a:ext cx="625203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If logged in current session, display logout button</a:t>
            </a:r>
          </a:p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If not, display login and signup buttons</a:t>
            </a:r>
          </a:p>
          <a:p>
            <a:endParaRPr lang="en-IN" sz="140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IN" sz="140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So in routing, for all EJS that uses sidebar, session info to be passed on</a:t>
            </a:r>
          </a:p>
          <a:p>
            <a:r>
              <a:rPr lang="en-IN" sz="1400" b="1" i="1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Allstories, index, logout, newUser, slugStory</a:t>
            </a:r>
          </a:p>
          <a:p>
            <a:endParaRPr lang="en-IN" sz="1400" b="1" i="1">
              <a:solidFill>
                <a:srgbClr val="FF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IN" sz="1400" i="1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Further, Because we destroy session in logout, we cant use common sidebar as</a:t>
            </a:r>
          </a:p>
          <a:p>
            <a:r>
              <a:rPr lang="en-IN" sz="1400" i="1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Session variable no more available when logout page is constructed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ECD90B-CCF9-416B-B815-589381F423AB}"/>
              </a:ext>
            </a:extLst>
          </p:cNvPr>
          <p:cNvSpPr txBox="1"/>
          <p:nvPr/>
        </p:nvSpPr>
        <p:spPr>
          <a:xfrm>
            <a:off x="2874848" y="891823"/>
            <a:ext cx="39869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Destroy current session and show log out page</a:t>
            </a:r>
          </a:p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Say bye to user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7330461-FEED-4442-862C-BC1789CA5E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3621" y="4115453"/>
            <a:ext cx="3925887" cy="241079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A58E921-8980-461C-B32A-39F9A1759039}"/>
              </a:ext>
            </a:extLst>
          </p:cNvPr>
          <p:cNvSpPr txBox="1"/>
          <p:nvPr/>
        </p:nvSpPr>
        <p:spPr>
          <a:xfrm>
            <a:off x="1662538" y="3782807"/>
            <a:ext cx="15552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Routing (Logout)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09A66CA-E455-4B57-BE5F-E1694BF72E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0909" y="5506935"/>
            <a:ext cx="7316221" cy="101931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F7266D6-5199-4555-9662-613BE9E68AE4}"/>
              </a:ext>
            </a:extLst>
          </p:cNvPr>
          <p:cNvSpPr txBox="1"/>
          <p:nvPr/>
        </p:nvSpPr>
        <p:spPr>
          <a:xfrm>
            <a:off x="6109801" y="5166963"/>
            <a:ext cx="25555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Logout.ejs saying bye to user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DA87716E-B862-456F-9FFC-AF70F20D615A}"/>
              </a:ext>
            </a:extLst>
          </p:cNvPr>
          <p:cNvSpPr/>
          <p:nvPr/>
        </p:nvSpPr>
        <p:spPr>
          <a:xfrm>
            <a:off x="5743575" y="6016593"/>
            <a:ext cx="257289" cy="2699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50EFADC-2F40-4241-B0A8-FE91D45833BF}"/>
              </a:ext>
            </a:extLst>
          </p:cNvPr>
          <p:cNvSpPr/>
          <p:nvPr/>
        </p:nvSpPr>
        <p:spPr>
          <a:xfrm>
            <a:off x="2046013" y="4631965"/>
            <a:ext cx="3553495" cy="353769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F5E6917-3057-41F6-8D03-544E46928B2D}"/>
              </a:ext>
            </a:extLst>
          </p:cNvPr>
          <p:cNvSpPr/>
          <p:nvPr/>
        </p:nvSpPr>
        <p:spPr>
          <a:xfrm>
            <a:off x="8152272" y="5839708"/>
            <a:ext cx="2791954" cy="303917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6361C22-4CAC-44D3-9326-E8CAEB5D23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9159" y="337225"/>
            <a:ext cx="6878010" cy="206721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D35D22E-96AD-470B-B123-E6832A4FB2BD}"/>
              </a:ext>
            </a:extLst>
          </p:cNvPr>
          <p:cNvSpPr txBox="1"/>
          <p:nvPr/>
        </p:nvSpPr>
        <p:spPr>
          <a:xfrm>
            <a:off x="7339159" y="16950"/>
            <a:ext cx="23471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Sidebar evaluating status..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16F847E-AE03-4E25-8775-9580FAF78DEC}"/>
              </a:ext>
            </a:extLst>
          </p:cNvPr>
          <p:cNvSpPr/>
          <p:nvPr/>
        </p:nvSpPr>
        <p:spPr>
          <a:xfrm>
            <a:off x="8534194" y="953018"/>
            <a:ext cx="5467556" cy="1020249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723ED8A9-ADA0-475C-B447-2715A25767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7047" y="2752094"/>
            <a:ext cx="3949956" cy="2713157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DCAC2202-5E73-425E-B922-CB6EE4F397F3}"/>
              </a:ext>
            </a:extLst>
          </p:cNvPr>
          <p:cNvSpPr/>
          <p:nvPr/>
        </p:nvSpPr>
        <p:spPr>
          <a:xfrm>
            <a:off x="10476372" y="4631965"/>
            <a:ext cx="2791954" cy="303917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6862B6F-9C44-426E-B8D0-22E3B6429440}"/>
              </a:ext>
            </a:extLst>
          </p:cNvPr>
          <p:cNvSpPr txBox="1"/>
          <p:nvPr/>
        </p:nvSpPr>
        <p:spPr>
          <a:xfrm>
            <a:off x="9679072" y="2463910"/>
            <a:ext cx="48429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Logout.ejs having hard coded sidebar as no more session</a:t>
            </a:r>
          </a:p>
        </p:txBody>
      </p:sp>
    </p:spTree>
    <p:extLst>
      <p:ext uri="{BB962C8B-B14F-4D97-AF65-F5344CB8AC3E}">
        <p14:creationId xmlns:p14="http://schemas.microsoft.com/office/powerpoint/2010/main" val="2600304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AB5E3F-29BD-4AB6-B2D0-D2A363E9057B}"/>
              </a:ext>
            </a:extLst>
          </p:cNvPr>
          <p:cNvSpPr txBox="1"/>
          <p:nvPr/>
        </p:nvSpPr>
        <p:spPr>
          <a:xfrm>
            <a:off x="155809" y="30475"/>
            <a:ext cx="1517812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IN" sz="2800" u="sng">
                <a:latin typeface="Roboto" panose="02000000000000000000" pitchFamily="2" charset="0"/>
                <a:ea typeface="Roboto" panose="02000000000000000000" pitchFamily="2" charset="0"/>
              </a:rPr>
              <a:t>Phase 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F0AE6B6-6C87-4E5B-9AE6-0756496CFC3F}"/>
              </a:ext>
            </a:extLst>
          </p:cNvPr>
          <p:cNvSpPr/>
          <p:nvPr/>
        </p:nvSpPr>
        <p:spPr>
          <a:xfrm>
            <a:off x="323453" y="742405"/>
            <a:ext cx="900112" cy="595463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Temp</a:t>
            </a:r>
          </a:p>
          <a:p>
            <a:pPr algn="ctr"/>
            <a:r>
              <a:rPr lang="en-IN" sz="14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Session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BDF2A7-9187-44DF-BDF5-3606C725FD13}"/>
              </a:ext>
            </a:extLst>
          </p:cNvPr>
          <p:cNvSpPr/>
          <p:nvPr/>
        </p:nvSpPr>
        <p:spPr>
          <a:xfrm>
            <a:off x="1770676" y="1973267"/>
            <a:ext cx="900112" cy="91439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Side bar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7F496F8-3F7D-469C-B65B-9B1071C40A9C}"/>
              </a:ext>
            </a:extLst>
          </p:cNvPr>
          <p:cNvCxnSpPr/>
          <p:nvPr/>
        </p:nvCxnSpPr>
        <p:spPr>
          <a:xfrm flipH="1">
            <a:off x="1223566" y="2428929"/>
            <a:ext cx="547109" cy="1533"/>
          </a:xfrm>
          <a:prstGeom prst="straightConnector1">
            <a:avLst/>
          </a:prstGeom>
          <a:ln w="38100">
            <a:solidFill>
              <a:srgbClr val="3333CC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307CC8AF-E6DF-468D-BFF9-36107EE6D9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898" y="292085"/>
            <a:ext cx="4953691" cy="21815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17AD990-C5F6-4315-B9B5-EF96844B46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899" y="2845017"/>
            <a:ext cx="4953691" cy="385202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45727F3-B93C-47DF-A4B4-09B81169DB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2272" y="292085"/>
            <a:ext cx="4230990" cy="382940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065A008-C8C8-47AE-946C-4C9877F42F8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945"/>
          <a:stretch/>
        </p:blipFill>
        <p:spPr>
          <a:xfrm>
            <a:off x="10112272" y="4771030"/>
            <a:ext cx="4230990" cy="15491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2DBAF0F-AD7B-4628-8105-55B2C8C4337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407" r="20428"/>
          <a:stretch/>
        </p:blipFill>
        <p:spPr>
          <a:xfrm>
            <a:off x="1346247" y="5161935"/>
            <a:ext cx="3566970" cy="153510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C388D4F-ADE6-42C6-BC3E-A566079A0415}"/>
              </a:ext>
            </a:extLst>
          </p:cNvPr>
          <p:cNvSpPr txBox="1"/>
          <p:nvPr/>
        </p:nvSpPr>
        <p:spPr>
          <a:xfrm>
            <a:off x="1297836" y="4781326"/>
            <a:ext cx="9573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slugStory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398B204-0C82-4935-AC1F-BFF273CA3170}"/>
              </a:ext>
            </a:extLst>
          </p:cNvPr>
          <p:cNvSpPr txBox="1"/>
          <p:nvPr/>
        </p:nvSpPr>
        <p:spPr>
          <a:xfrm>
            <a:off x="4913215" y="-15692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index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DF2161-4131-46C7-9D2E-E7859BF37DAC}"/>
              </a:ext>
            </a:extLst>
          </p:cNvPr>
          <p:cNvSpPr txBox="1"/>
          <p:nvPr/>
        </p:nvSpPr>
        <p:spPr>
          <a:xfrm>
            <a:off x="4913215" y="2515035"/>
            <a:ext cx="8899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newUser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CB8BCF3-BE3D-4195-94F0-0DC047687778}"/>
              </a:ext>
            </a:extLst>
          </p:cNvPr>
          <p:cNvSpPr txBox="1"/>
          <p:nvPr/>
        </p:nvSpPr>
        <p:spPr>
          <a:xfrm>
            <a:off x="10112271" y="0"/>
            <a:ext cx="1207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authenticate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6112EAC-B798-4806-AC53-67499C0E4DE6}"/>
              </a:ext>
            </a:extLst>
          </p:cNvPr>
          <p:cNvSpPr txBox="1"/>
          <p:nvPr/>
        </p:nvSpPr>
        <p:spPr>
          <a:xfrm>
            <a:off x="9989589" y="4413575"/>
            <a:ext cx="9460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allStories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9A54FB-6A87-4415-8B95-32C006458A4C}"/>
              </a:ext>
            </a:extLst>
          </p:cNvPr>
          <p:cNvSpPr txBox="1"/>
          <p:nvPr/>
        </p:nvSpPr>
        <p:spPr>
          <a:xfrm>
            <a:off x="1453882" y="3909200"/>
            <a:ext cx="2803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“sessionForEJS” parameter sent</a:t>
            </a:r>
          </a:p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from all these routing modules..</a:t>
            </a:r>
          </a:p>
        </p:txBody>
      </p:sp>
    </p:spTree>
    <p:extLst>
      <p:ext uri="{BB962C8B-B14F-4D97-AF65-F5344CB8AC3E}">
        <p14:creationId xmlns:p14="http://schemas.microsoft.com/office/powerpoint/2010/main" val="8929297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12B4E61-7BB4-428C-B053-308A0AEB3E3D}"/>
              </a:ext>
            </a:extLst>
          </p:cNvPr>
          <p:cNvSpPr/>
          <p:nvPr/>
        </p:nvSpPr>
        <p:spPr>
          <a:xfrm>
            <a:off x="171451" y="746271"/>
            <a:ext cx="900112" cy="595463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Temp</a:t>
            </a:r>
          </a:p>
          <a:p>
            <a:pPr algn="ctr"/>
            <a:r>
              <a:rPr lang="en-IN" sz="14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Session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7EA97D3-4B16-4753-9EF0-0E6252FECFE9}"/>
              </a:ext>
            </a:extLst>
          </p:cNvPr>
          <p:cNvSpPr/>
          <p:nvPr/>
        </p:nvSpPr>
        <p:spPr>
          <a:xfrm>
            <a:off x="1618672" y="746271"/>
            <a:ext cx="900112" cy="91439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Other Pages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BE3435B-3F62-4EF4-A9CE-B490046846E2}"/>
              </a:ext>
            </a:extLst>
          </p:cNvPr>
          <p:cNvCxnSpPr/>
          <p:nvPr/>
        </p:nvCxnSpPr>
        <p:spPr>
          <a:xfrm flipH="1">
            <a:off x="1071562" y="1201933"/>
            <a:ext cx="547109" cy="1533"/>
          </a:xfrm>
          <a:prstGeom prst="straightConnector1">
            <a:avLst/>
          </a:prstGeom>
          <a:ln w="38100">
            <a:solidFill>
              <a:srgbClr val="3333CC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C812B19-61AD-442D-9BF7-355A39D0CDB0}"/>
              </a:ext>
            </a:extLst>
          </p:cNvPr>
          <p:cNvSpPr txBox="1"/>
          <p:nvPr/>
        </p:nvSpPr>
        <p:spPr>
          <a:xfrm>
            <a:off x="2518784" y="940323"/>
            <a:ext cx="72507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If all stories page, show even without login –</a:t>
            </a:r>
            <a:r>
              <a:rPr lang="en-IN" sz="1400" i="1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automatically taken care in previous steps</a:t>
            </a:r>
          </a:p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If new story, check if logged in session, if not ask to login first.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EC22EFC-0D3E-49F2-B36F-43E10B1D13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0750" y="3199538"/>
            <a:ext cx="6530976" cy="1133107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EB795A4D-641F-4D0B-B3E9-F4E54C6FB419}"/>
              </a:ext>
            </a:extLst>
          </p:cNvPr>
          <p:cNvGrpSpPr/>
          <p:nvPr/>
        </p:nvGrpSpPr>
        <p:grpSpPr>
          <a:xfrm>
            <a:off x="1475205" y="2499353"/>
            <a:ext cx="5391902" cy="3820058"/>
            <a:chOff x="1475205" y="2499353"/>
            <a:chExt cx="5391902" cy="3820058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2467DF4-9468-4BC1-85A7-0927C9F73ACB}"/>
                </a:ext>
              </a:extLst>
            </p:cNvPr>
            <p:cNvGrpSpPr/>
            <p:nvPr/>
          </p:nvGrpSpPr>
          <p:grpSpPr>
            <a:xfrm>
              <a:off x="1475205" y="2499353"/>
              <a:ext cx="5391902" cy="3820058"/>
              <a:chOff x="1475205" y="2499353"/>
              <a:chExt cx="5391902" cy="3820058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8E5D77BF-A38A-4B19-A6CA-5242C351F4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75205" y="2499353"/>
                <a:ext cx="5391902" cy="3820058"/>
              </a:xfrm>
              <a:prstGeom prst="rect">
                <a:avLst/>
              </a:prstGeom>
            </p:spPr>
          </p:pic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583EB35-2F22-4222-990A-92B763166158}"/>
                  </a:ext>
                </a:extLst>
              </p:cNvPr>
              <p:cNvSpPr/>
              <p:nvPr/>
            </p:nvSpPr>
            <p:spPr>
              <a:xfrm>
                <a:off x="1860276" y="3199539"/>
                <a:ext cx="2168800" cy="243750"/>
              </a:xfrm>
              <a:prstGeom prst="rect">
                <a:avLst/>
              </a:prstGeom>
              <a:solidFill>
                <a:srgbClr val="FFFF00">
                  <a:alpha val="2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816BB8E-FBCA-4BFE-B4FB-D0C2B1B0A0A5}"/>
                </a:ext>
              </a:extLst>
            </p:cNvPr>
            <p:cNvSpPr/>
            <p:nvPr/>
          </p:nvSpPr>
          <p:spPr>
            <a:xfrm>
              <a:off x="2669901" y="4038231"/>
              <a:ext cx="2273574" cy="294414"/>
            </a:xfrm>
            <a:prstGeom prst="rect">
              <a:avLst/>
            </a:prstGeom>
            <a:solidFill>
              <a:srgbClr val="FFFF0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5B83862B-0BEC-4588-BA15-9E8FC69439D6}"/>
              </a:ext>
            </a:extLst>
          </p:cNvPr>
          <p:cNvSpPr/>
          <p:nvPr/>
        </p:nvSpPr>
        <p:spPr>
          <a:xfrm>
            <a:off x="8715375" y="3475209"/>
            <a:ext cx="2857500" cy="325266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0A01355-4A25-4858-9825-39AA27E988B1}"/>
              </a:ext>
            </a:extLst>
          </p:cNvPr>
          <p:cNvSpPr txBox="1"/>
          <p:nvPr/>
        </p:nvSpPr>
        <p:spPr>
          <a:xfrm>
            <a:off x="1381619" y="2154716"/>
            <a:ext cx="821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Routing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B748B4-DC45-4720-8073-DE1D32B3E9D8}"/>
              </a:ext>
            </a:extLst>
          </p:cNvPr>
          <p:cNvSpPr txBox="1"/>
          <p:nvPr/>
        </p:nvSpPr>
        <p:spPr>
          <a:xfrm>
            <a:off x="7134719" y="2859324"/>
            <a:ext cx="23711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Address user in new story..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7D3EB5A-B171-47B6-8EA6-D599DBAEA569}"/>
              </a:ext>
            </a:extLst>
          </p:cNvPr>
          <p:cNvSpPr txBox="1"/>
          <p:nvPr/>
        </p:nvSpPr>
        <p:spPr>
          <a:xfrm>
            <a:off x="155809" y="30475"/>
            <a:ext cx="1517812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IN" sz="2800" u="sng">
                <a:latin typeface="Roboto" panose="02000000000000000000" pitchFamily="2" charset="0"/>
                <a:ea typeface="Roboto" panose="02000000000000000000" pitchFamily="2" charset="0"/>
              </a:rPr>
              <a:t>Phase 2</a:t>
            </a:r>
          </a:p>
        </p:txBody>
      </p:sp>
    </p:spTree>
    <p:extLst>
      <p:ext uri="{BB962C8B-B14F-4D97-AF65-F5344CB8AC3E}">
        <p14:creationId xmlns:p14="http://schemas.microsoft.com/office/powerpoint/2010/main" val="35530796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2DA2DB3-0902-4CEC-9781-025ADE4EEA7A}"/>
              </a:ext>
            </a:extLst>
          </p:cNvPr>
          <p:cNvSpPr/>
          <p:nvPr/>
        </p:nvSpPr>
        <p:spPr>
          <a:xfrm>
            <a:off x="5910201" y="1808911"/>
            <a:ext cx="1255363" cy="373255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159C58-CB28-44C8-8AE9-7FB68641EAD1}"/>
              </a:ext>
            </a:extLst>
          </p:cNvPr>
          <p:cNvSpPr txBox="1"/>
          <p:nvPr/>
        </p:nvSpPr>
        <p:spPr>
          <a:xfrm>
            <a:off x="155809" y="30475"/>
            <a:ext cx="1517812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IN" sz="2800" u="sng">
                <a:latin typeface="Roboto" panose="02000000000000000000" pitchFamily="2" charset="0"/>
                <a:ea typeface="Roboto" panose="02000000000000000000" pitchFamily="2" charset="0"/>
              </a:rPr>
              <a:t>Phase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E092A4A-B07A-4EE5-9B58-FD92416359EF}"/>
              </a:ext>
            </a:extLst>
          </p:cNvPr>
          <p:cNvSpPr/>
          <p:nvPr/>
        </p:nvSpPr>
        <p:spPr>
          <a:xfrm>
            <a:off x="707154" y="2303349"/>
            <a:ext cx="1167620" cy="71745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User Mgmt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E3D209-B4C1-4AE3-86C3-F362F50FB0E7}"/>
              </a:ext>
            </a:extLst>
          </p:cNvPr>
          <p:cNvSpPr/>
          <p:nvPr/>
        </p:nvSpPr>
        <p:spPr>
          <a:xfrm>
            <a:off x="355464" y="3020802"/>
            <a:ext cx="1871003" cy="7174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Templates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84FDF0-DA78-4F58-926F-2553B9B2AA3D}"/>
              </a:ext>
            </a:extLst>
          </p:cNvPr>
          <p:cNvSpPr/>
          <p:nvPr/>
        </p:nvSpPr>
        <p:spPr>
          <a:xfrm>
            <a:off x="355463" y="3710121"/>
            <a:ext cx="1871003" cy="71745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MongoDB</a:t>
            </a:r>
          </a:p>
          <a:p>
            <a:pPr algn="ctr"/>
            <a:r>
              <a:rPr lang="en-IN"/>
              <a:t>(local)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7A0584-CAF1-4C11-9F8F-9C3436D80515}"/>
              </a:ext>
            </a:extLst>
          </p:cNvPr>
          <p:cNvSpPr txBox="1"/>
          <p:nvPr/>
        </p:nvSpPr>
        <p:spPr>
          <a:xfrm>
            <a:off x="565772" y="4755179"/>
            <a:ext cx="140160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/>
              <a:t>Complete user</a:t>
            </a:r>
          </a:p>
          <a:p>
            <a:r>
              <a:rPr lang="en-IN" sz="1400"/>
              <a:t>Management</a:t>
            </a:r>
          </a:p>
          <a:p>
            <a:r>
              <a:rPr lang="en-IN" sz="1400"/>
              <a:t>Excluding stories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D652C59-3B38-46F0-A2C9-96E67127D3FA}"/>
              </a:ext>
            </a:extLst>
          </p:cNvPr>
          <p:cNvSpPr/>
          <p:nvPr/>
        </p:nvSpPr>
        <p:spPr>
          <a:xfrm>
            <a:off x="4645229" y="1844476"/>
            <a:ext cx="900112" cy="369699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Temp</a:t>
            </a:r>
          </a:p>
          <a:p>
            <a:pPr algn="ctr"/>
            <a:r>
              <a:rPr lang="en-IN" sz="14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Session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109A70-8E0C-482A-9391-85A9EF3DF47D}"/>
              </a:ext>
            </a:extLst>
          </p:cNvPr>
          <p:cNvSpPr/>
          <p:nvPr/>
        </p:nvSpPr>
        <p:spPr>
          <a:xfrm>
            <a:off x="7547986" y="2001487"/>
            <a:ext cx="900112" cy="91439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Signup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D04D731-F61A-4198-80DE-DB5DF63FC05D}"/>
              </a:ext>
            </a:extLst>
          </p:cNvPr>
          <p:cNvSpPr/>
          <p:nvPr/>
        </p:nvSpPr>
        <p:spPr>
          <a:xfrm>
            <a:off x="6100764" y="1999954"/>
            <a:ext cx="900112" cy="91439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Save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1D59155-B7DE-472A-BD35-CBD8B5E12D99}"/>
              </a:ext>
            </a:extLst>
          </p:cNvPr>
          <p:cNvCxnSpPr/>
          <p:nvPr/>
        </p:nvCxnSpPr>
        <p:spPr>
          <a:xfrm flipH="1">
            <a:off x="7000877" y="2457149"/>
            <a:ext cx="547109" cy="1533"/>
          </a:xfrm>
          <a:prstGeom prst="straightConnector1">
            <a:avLst/>
          </a:prstGeom>
          <a:ln w="38100">
            <a:solidFill>
              <a:srgbClr val="33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A4F76A0-BC6C-45B0-8DC3-980D2BA4C24C}"/>
              </a:ext>
            </a:extLst>
          </p:cNvPr>
          <p:cNvSpPr txBox="1"/>
          <p:nvPr/>
        </p:nvSpPr>
        <p:spPr>
          <a:xfrm>
            <a:off x="6015944" y="1313204"/>
            <a:ext cx="1043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>
                <a:latin typeface="Roboto" panose="02000000000000000000" pitchFamily="2" charset="0"/>
                <a:ea typeface="Roboto" panose="02000000000000000000" pitchFamily="2" charset="0"/>
              </a:rPr>
              <a:t>Mongoose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7AF7387-B01C-4AD1-94B6-7965B0F52261}"/>
              </a:ext>
            </a:extLst>
          </p:cNvPr>
          <p:cNvSpPr/>
          <p:nvPr/>
        </p:nvSpPr>
        <p:spPr>
          <a:xfrm>
            <a:off x="7547986" y="3223767"/>
            <a:ext cx="900112" cy="91439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Login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F3F80C0-8BAF-474D-A423-78CB77218B9B}"/>
              </a:ext>
            </a:extLst>
          </p:cNvPr>
          <p:cNvCxnSpPr/>
          <p:nvPr/>
        </p:nvCxnSpPr>
        <p:spPr>
          <a:xfrm flipH="1">
            <a:off x="7000876" y="3679429"/>
            <a:ext cx="547109" cy="1533"/>
          </a:xfrm>
          <a:prstGeom prst="straightConnector1">
            <a:avLst/>
          </a:prstGeom>
          <a:ln w="38100">
            <a:solidFill>
              <a:srgbClr val="3333CC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16E0FB0D-B372-4F41-8473-DC460B41E3E5}"/>
              </a:ext>
            </a:extLst>
          </p:cNvPr>
          <p:cNvSpPr/>
          <p:nvPr/>
        </p:nvSpPr>
        <p:spPr>
          <a:xfrm>
            <a:off x="6101675" y="3223767"/>
            <a:ext cx="900112" cy="91439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findOne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CE1DA5-D15F-48F4-B04D-39C49739D3AF}"/>
              </a:ext>
            </a:extLst>
          </p:cNvPr>
          <p:cNvSpPr/>
          <p:nvPr/>
        </p:nvSpPr>
        <p:spPr>
          <a:xfrm>
            <a:off x="6100764" y="4366133"/>
            <a:ext cx="900112" cy="91439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Compare</a:t>
            </a:r>
          </a:p>
          <a:p>
            <a:pPr algn="ctr"/>
            <a:r>
              <a:rPr lang="en-IN" sz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Password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551CBFE9-ADE3-4F9C-9444-A49CEFFD7378}"/>
              </a:ext>
            </a:extLst>
          </p:cNvPr>
          <p:cNvCxnSpPr>
            <a:stCxn id="14" idx="2"/>
            <a:endCxn id="18" idx="3"/>
          </p:cNvCxnSpPr>
          <p:nvPr/>
        </p:nvCxnSpPr>
        <p:spPr>
          <a:xfrm rot="5400000">
            <a:off x="7156874" y="3982159"/>
            <a:ext cx="685171" cy="997166"/>
          </a:xfrm>
          <a:prstGeom prst="bentConnector2">
            <a:avLst/>
          </a:prstGeom>
          <a:ln w="28575">
            <a:solidFill>
              <a:srgbClr val="3333CC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140C71C-51F4-4048-A3DC-A264FF38551D}"/>
              </a:ext>
            </a:extLst>
          </p:cNvPr>
          <p:cNvCxnSpPr/>
          <p:nvPr/>
        </p:nvCxnSpPr>
        <p:spPr>
          <a:xfrm flipH="1">
            <a:off x="5527779" y="2455616"/>
            <a:ext cx="547109" cy="1533"/>
          </a:xfrm>
          <a:prstGeom prst="straightConnector1">
            <a:avLst/>
          </a:prstGeom>
          <a:ln w="38100">
            <a:solidFill>
              <a:srgbClr val="33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DC593E6-A31D-45C7-B644-47D2D193370B}"/>
              </a:ext>
            </a:extLst>
          </p:cNvPr>
          <p:cNvCxnSpPr/>
          <p:nvPr/>
        </p:nvCxnSpPr>
        <p:spPr>
          <a:xfrm flipH="1">
            <a:off x="5553655" y="4821795"/>
            <a:ext cx="547109" cy="1533"/>
          </a:xfrm>
          <a:prstGeom prst="straightConnector1">
            <a:avLst/>
          </a:prstGeom>
          <a:ln w="38100">
            <a:solidFill>
              <a:srgbClr val="33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C9EE741-EDA9-4FDC-910A-3A878E1E18DB}"/>
              </a:ext>
            </a:extLst>
          </p:cNvPr>
          <p:cNvSpPr txBox="1"/>
          <p:nvPr/>
        </p:nvSpPr>
        <p:spPr>
          <a:xfrm>
            <a:off x="9557238" y="1467092"/>
            <a:ext cx="4118435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600">
                <a:latin typeface="Roboto" panose="02000000000000000000" pitchFamily="2" charset="0"/>
                <a:ea typeface="Roboto" panose="02000000000000000000" pitchFamily="2" charset="0"/>
              </a:rPr>
              <a:t>Note that, DB now comes in middle </a:t>
            </a:r>
          </a:p>
          <a:p>
            <a:pPr algn="ctr"/>
            <a:r>
              <a:rPr lang="en-IN" sz="1600">
                <a:latin typeface="Roboto" panose="02000000000000000000" pitchFamily="2" charset="0"/>
                <a:ea typeface="Roboto" panose="02000000000000000000" pitchFamily="2" charset="0"/>
              </a:rPr>
              <a:t>Between session and front end, not after.</a:t>
            </a:r>
          </a:p>
          <a:p>
            <a:pPr algn="ctr"/>
            <a:endParaRPr lang="en-IN" sz="160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ctr"/>
            <a:r>
              <a:rPr lang="en-IN" sz="1600">
                <a:latin typeface="Roboto" panose="02000000000000000000" pitchFamily="2" charset="0"/>
                <a:ea typeface="Roboto" panose="02000000000000000000" pitchFamily="2" charset="0"/>
              </a:rPr>
              <a:t>This is because, we store in DB, and</a:t>
            </a:r>
          </a:p>
          <a:p>
            <a:pPr algn="ctr"/>
            <a:r>
              <a:rPr lang="en-IN" sz="1600">
                <a:latin typeface="Roboto" panose="02000000000000000000" pitchFamily="2" charset="0"/>
                <a:ea typeface="Roboto" panose="02000000000000000000" pitchFamily="2" charset="0"/>
              </a:rPr>
              <a:t>Then update that to session</a:t>
            </a:r>
          </a:p>
          <a:p>
            <a:pPr algn="ctr"/>
            <a:endParaRPr lang="en-IN" sz="160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ctr"/>
            <a:r>
              <a:rPr lang="en-IN" sz="1600">
                <a:latin typeface="Roboto" panose="02000000000000000000" pitchFamily="2" charset="0"/>
                <a:ea typeface="Roboto" panose="02000000000000000000" pitchFamily="2" charset="0"/>
              </a:rPr>
              <a:t>We store both username, and Pw in DB</a:t>
            </a:r>
          </a:p>
          <a:p>
            <a:pPr algn="ctr"/>
            <a:r>
              <a:rPr lang="en-IN" sz="1600">
                <a:latin typeface="Roboto" panose="02000000000000000000" pitchFamily="2" charset="0"/>
                <a:ea typeface="Roboto" panose="02000000000000000000" pitchFamily="2" charset="0"/>
              </a:rPr>
              <a:t>And retrieve only username to use</a:t>
            </a:r>
          </a:p>
          <a:p>
            <a:pPr algn="ctr"/>
            <a:r>
              <a:rPr lang="en-IN" sz="1600">
                <a:latin typeface="Roboto" panose="02000000000000000000" pitchFamily="2" charset="0"/>
                <a:ea typeface="Roboto" panose="02000000000000000000" pitchFamily="2" charset="0"/>
              </a:rPr>
              <a:t>across session</a:t>
            </a:r>
          </a:p>
          <a:p>
            <a:pPr algn="ctr"/>
            <a:endParaRPr lang="en-IN" sz="160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ctr"/>
            <a:r>
              <a:rPr lang="en-IN" sz="1600" b="1">
                <a:latin typeface="Roboto" panose="02000000000000000000" pitchFamily="2" charset="0"/>
                <a:ea typeface="Roboto" panose="02000000000000000000" pitchFamily="2" charset="0"/>
              </a:rPr>
              <a:t>Step 1</a:t>
            </a:r>
            <a:r>
              <a:rPr lang="en-IN" sz="1600">
                <a:latin typeface="Roboto" panose="02000000000000000000" pitchFamily="2" charset="0"/>
                <a:ea typeface="Roboto" panose="02000000000000000000" pitchFamily="2" charset="0"/>
              </a:rPr>
              <a:t>: Bare minimum DB for signup&amp;login</a:t>
            </a:r>
          </a:p>
          <a:p>
            <a:pPr algn="ctr"/>
            <a:endParaRPr lang="en-IN" sz="160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ctr"/>
            <a:r>
              <a:rPr lang="en-IN" sz="1600" b="1">
                <a:latin typeface="Roboto" panose="02000000000000000000" pitchFamily="2" charset="0"/>
                <a:ea typeface="Roboto" panose="02000000000000000000" pitchFamily="2" charset="0"/>
              </a:rPr>
              <a:t>Step 2</a:t>
            </a:r>
            <a:r>
              <a:rPr lang="en-IN" sz="1600">
                <a:latin typeface="Roboto" panose="02000000000000000000" pitchFamily="2" charset="0"/>
                <a:ea typeface="Roboto" panose="02000000000000000000" pitchFamily="2" charset="0"/>
              </a:rPr>
              <a:t>: Hashed PW</a:t>
            </a:r>
          </a:p>
          <a:p>
            <a:pPr algn="ctr"/>
            <a:endParaRPr lang="en-IN" sz="160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ctr"/>
            <a:r>
              <a:rPr lang="en-IN" sz="1600">
                <a:latin typeface="Roboto" panose="02000000000000000000" pitchFamily="2" charset="0"/>
                <a:ea typeface="Roboto" panose="02000000000000000000" pitchFamily="2" charset="0"/>
              </a:rPr>
              <a:t>Story DB we will do in later Phase</a:t>
            </a:r>
          </a:p>
        </p:txBody>
      </p:sp>
    </p:spTree>
    <p:extLst>
      <p:ext uri="{BB962C8B-B14F-4D97-AF65-F5344CB8AC3E}">
        <p14:creationId xmlns:p14="http://schemas.microsoft.com/office/powerpoint/2010/main" val="14497199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159C58-CB28-44C8-8AE9-7FB68641EAD1}"/>
              </a:ext>
            </a:extLst>
          </p:cNvPr>
          <p:cNvSpPr txBox="1"/>
          <p:nvPr/>
        </p:nvSpPr>
        <p:spPr>
          <a:xfrm>
            <a:off x="155809" y="30475"/>
            <a:ext cx="1517812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IN" sz="2800" u="sng">
                <a:latin typeface="Roboto" panose="02000000000000000000" pitchFamily="2" charset="0"/>
                <a:ea typeface="Roboto" panose="02000000000000000000" pitchFamily="2" charset="0"/>
              </a:rPr>
              <a:t>Phase 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C9EE741-EDA9-4FDC-910A-3A878E1E18DB}"/>
              </a:ext>
            </a:extLst>
          </p:cNvPr>
          <p:cNvSpPr txBox="1"/>
          <p:nvPr/>
        </p:nvSpPr>
        <p:spPr>
          <a:xfrm>
            <a:off x="155809" y="995604"/>
            <a:ext cx="6846746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>
                <a:latin typeface="Roboto" panose="02000000000000000000" pitchFamily="2" charset="0"/>
                <a:ea typeface="Roboto" panose="02000000000000000000" pitchFamily="2" charset="0"/>
              </a:rPr>
              <a:t>First we will initialize, and keep the mongoose </a:t>
            </a:r>
          </a:p>
          <a:p>
            <a:r>
              <a:rPr lang="en-IN" sz="1600">
                <a:latin typeface="Roboto" panose="02000000000000000000" pitchFamily="2" charset="0"/>
                <a:ea typeface="Roboto" panose="02000000000000000000" pitchFamily="2" charset="0"/>
              </a:rPr>
              <a:t>Connected to the DB</a:t>
            </a:r>
          </a:p>
          <a:p>
            <a:endParaRPr lang="en-IN" sz="160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IN" sz="1600">
                <a:latin typeface="Roboto" panose="02000000000000000000" pitchFamily="2" charset="0"/>
                <a:ea typeface="Roboto" panose="02000000000000000000" pitchFamily="2" charset="0"/>
              </a:rPr>
              <a:t>Then as per need we will implement further methods</a:t>
            </a:r>
          </a:p>
          <a:p>
            <a:r>
              <a:rPr lang="en-IN" sz="1600">
                <a:latin typeface="Roboto" panose="02000000000000000000" pitchFamily="2" charset="0"/>
                <a:ea typeface="Roboto" panose="02000000000000000000" pitchFamily="2" charset="0"/>
              </a:rPr>
              <a:t>Shortly</a:t>
            </a:r>
          </a:p>
          <a:p>
            <a:endParaRPr lang="en-IN" sz="160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IN" sz="1600" b="1">
                <a:latin typeface="Roboto" panose="02000000000000000000" pitchFamily="2" charset="0"/>
                <a:ea typeface="Roboto" panose="02000000000000000000" pitchFamily="2" charset="0"/>
              </a:rPr>
              <a:t>Overview: </a:t>
            </a:r>
          </a:p>
          <a:p>
            <a:pPr marL="342900" indent="-342900">
              <a:buAutoNum type="arabicPeriod"/>
            </a:pPr>
            <a:r>
              <a:rPr lang="en-IN" sz="1600">
                <a:latin typeface="Roboto" panose="02000000000000000000" pitchFamily="2" charset="0"/>
                <a:ea typeface="Roboto" panose="02000000000000000000" pitchFamily="2" charset="0"/>
              </a:rPr>
              <a:t>Create mongoose instance and connect to DB (connection.on)</a:t>
            </a:r>
          </a:p>
          <a:p>
            <a:pPr marL="342900" indent="-342900">
              <a:buAutoNum type="arabicPeriod"/>
            </a:pPr>
            <a:r>
              <a:rPr lang="en-IN" sz="160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Create Schema (User – as later we would need one more for Stories)</a:t>
            </a:r>
          </a:p>
          <a:p>
            <a:pPr marL="342900" indent="-342900">
              <a:buAutoNum type="arabicPeriod"/>
            </a:pPr>
            <a:r>
              <a:rPr lang="en-IN" sz="160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Create model and export</a:t>
            </a:r>
          </a:p>
          <a:p>
            <a:pPr marL="342900" indent="-342900">
              <a:buAutoNum type="arabicPeriod"/>
            </a:pPr>
            <a:r>
              <a:rPr lang="en-IN" sz="160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Use in other route modules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5685EBD-782E-42C2-9E8B-A2E1E2D67D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5090" y="684939"/>
            <a:ext cx="5068007" cy="6173061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928D32DC-955D-49C7-8C12-34F094DFC271}"/>
              </a:ext>
            </a:extLst>
          </p:cNvPr>
          <p:cNvSpPr txBox="1"/>
          <p:nvPr/>
        </p:nvSpPr>
        <p:spPr>
          <a:xfrm>
            <a:off x="7995090" y="346385"/>
            <a:ext cx="6511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>
                <a:latin typeface="Roboto" panose="02000000000000000000" pitchFamily="2" charset="0"/>
                <a:ea typeface="Roboto" panose="02000000000000000000" pitchFamily="2" charset="0"/>
              </a:rPr>
              <a:t>Db.js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317D6B9-4173-4A07-A14F-8F5A896C554D}"/>
              </a:ext>
            </a:extLst>
          </p:cNvPr>
          <p:cNvSpPr txBox="1"/>
          <p:nvPr/>
        </p:nvSpPr>
        <p:spPr>
          <a:xfrm>
            <a:off x="155809" y="3899726"/>
            <a:ext cx="66399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>
                <a:latin typeface="Roboto" panose="02000000000000000000" pitchFamily="2" charset="0"/>
                <a:ea typeface="Roboto" panose="02000000000000000000" pitchFamily="2" charset="0"/>
              </a:rPr>
              <a:t>Just require it in app.js, will get it loaded (mongoose connected to DB)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39F96B62-A00D-4E50-B298-7537D0AED0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320" y="4341635"/>
            <a:ext cx="4531827" cy="83044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BE7CA663-C5CF-4EA2-A693-CE6D2291CCAF}"/>
              </a:ext>
            </a:extLst>
          </p:cNvPr>
          <p:cNvSpPr/>
          <p:nvPr/>
        </p:nvSpPr>
        <p:spPr>
          <a:xfrm>
            <a:off x="1314450" y="4794610"/>
            <a:ext cx="2886075" cy="263165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4FA028B-93EE-48B9-AB90-6EE551B3D3A3}"/>
              </a:ext>
            </a:extLst>
          </p:cNvPr>
          <p:cNvGrpSpPr/>
          <p:nvPr/>
        </p:nvGrpSpPr>
        <p:grpSpPr>
          <a:xfrm>
            <a:off x="322320" y="5695788"/>
            <a:ext cx="3115110" cy="1162212"/>
            <a:chOff x="464072" y="5510750"/>
            <a:chExt cx="3115110" cy="1162212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4C316E0F-E0F7-4E96-9E2B-86C6CA6A270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072" y="5510750"/>
              <a:ext cx="3115110" cy="1162212"/>
            </a:xfrm>
            <a:prstGeom prst="rect">
              <a:avLst/>
            </a:prstGeom>
          </p:spPr>
        </p:pic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3128909-247B-46A9-9A76-38F35347B1A0}"/>
                </a:ext>
              </a:extLst>
            </p:cNvPr>
            <p:cNvSpPr/>
            <p:nvPr/>
          </p:nvSpPr>
          <p:spPr>
            <a:xfrm>
              <a:off x="464072" y="6409797"/>
              <a:ext cx="2886075" cy="263165"/>
            </a:xfrm>
            <a:prstGeom prst="rect">
              <a:avLst/>
            </a:prstGeom>
            <a:solidFill>
              <a:srgbClr val="FFFF0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358B9BFB-694D-4363-A372-2C13A3D6A383}"/>
              </a:ext>
            </a:extLst>
          </p:cNvPr>
          <p:cNvSpPr txBox="1"/>
          <p:nvPr/>
        </p:nvSpPr>
        <p:spPr>
          <a:xfrm>
            <a:off x="259202" y="5382874"/>
            <a:ext cx="8274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>
                <a:solidFill>
                  <a:srgbClr val="3333CC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Result:</a:t>
            </a:r>
          </a:p>
        </p:txBody>
      </p:sp>
    </p:spTree>
    <p:extLst>
      <p:ext uri="{BB962C8B-B14F-4D97-AF65-F5344CB8AC3E}">
        <p14:creationId xmlns:p14="http://schemas.microsoft.com/office/powerpoint/2010/main" val="31391190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159C58-CB28-44C8-8AE9-7FB68641EAD1}"/>
              </a:ext>
            </a:extLst>
          </p:cNvPr>
          <p:cNvSpPr txBox="1"/>
          <p:nvPr/>
        </p:nvSpPr>
        <p:spPr>
          <a:xfrm>
            <a:off x="155809" y="30475"/>
            <a:ext cx="1517812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IN" sz="2800" u="sng">
                <a:latin typeface="Roboto" panose="02000000000000000000" pitchFamily="2" charset="0"/>
                <a:ea typeface="Roboto" panose="02000000000000000000" pitchFamily="2" charset="0"/>
              </a:rPr>
              <a:t>Phase 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C9EE741-EDA9-4FDC-910A-3A878E1E18DB}"/>
              </a:ext>
            </a:extLst>
          </p:cNvPr>
          <p:cNvSpPr txBox="1"/>
          <p:nvPr/>
        </p:nvSpPr>
        <p:spPr>
          <a:xfrm>
            <a:off x="155809" y="995604"/>
            <a:ext cx="684674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>
                <a:latin typeface="Roboto" panose="02000000000000000000" pitchFamily="2" charset="0"/>
                <a:ea typeface="Roboto" panose="02000000000000000000" pitchFamily="2" charset="0"/>
              </a:rPr>
              <a:t>Overview: </a:t>
            </a:r>
          </a:p>
          <a:p>
            <a:pPr marL="342900" indent="-342900">
              <a:buAutoNum type="arabicPeriod"/>
            </a:pPr>
            <a:r>
              <a:rPr lang="en-IN" sz="160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Create mongoose instance and connect to DB (connection.on)</a:t>
            </a:r>
          </a:p>
          <a:p>
            <a:pPr marL="342900" indent="-342900">
              <a:buAutoNum type="arabicPeriod"/>
            </a:pPr>
            <a:r>
              <a:rPr lang="en-IN" sz="1600">
                <a:latin typeface="Roboto" panose="02000000000000000000" pitchFamily="2" charset="0"/>
                <a:ea typeface="Roboto" panose="02000000000000000000" pitchFamily="2" charset="0"/>
              </a:rPr>
              <a:t>Create Schema (User – as later we would need one more for Stories)</a:t>
            </a:r>
          </a:p>
          <a:p>
            <a:pPr marL="342900" indent="-342900">
              <a:buAutoNum type="arabicPeriod"/>
            </a:pPr>
            <a:r>
              <a:rPr lang="en-IN" sz="1600">
                <a:latin typeface="Roboto" panose="02000000000000000000" pitchFamily="2" charset="0"/>
                <a:ea typeface="Roboto" panose="02000000000000000000" pitchFamily="2" charset="0"/>
              </a:rPr>
              <a:t>Create model and export</a:t>
            </a:r>
          </a:p>
          <a:p>
            <a:pPr marL="342900" indent="-342900">
              <a:buAutoNum type="arabicPeriod"/>
            </a:pPr>
            <a:r>
              <a:rPr lang="en-IN" sz="160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Use in other route modules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0DC7FD-8D77-4A3B-BF97-271847C7F019}"/>
              </a:ext>
            </a:extLst>
          </p:cNvPr>
          <p:cNvSpPr txBox="1"/>
          <p:nvPr/>
        </p:nvSpPr>
        <p:spPr>
          <a:xfrm>
            <a:off x="312971" y="2643319"/>
            <a:ext cx="466345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>
                <a:latin typeface="Roboto" panose="02000000000000000000" pitchFamily="2" charset="0"/>
                <a:ea typeface="Roboto" panose="02000000000000000000" pitchFamily="2" charset="0"/>
              </a:rPr>
              <a:t>We shall store only following in DB</a:t>
            </a:r>
          </a:p>
          <a:p>
            <a:endParaRPr lang="en-IN" sz="160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IN" sz="1600">
                <a:latin typeface="Roboto" panose="02000000000000000000" pitchFamily="2" charset="0"/>
                <a:ea typeface="Roboto" panose="02000000000000000000" pitchFamily="2" charset="0"/>
              </a:rPr>
              <a:t>username  (unique)</a:t>
            </a:r>
          </a:p>
          <a:p>
            <a:r>
              <a:rPr lang="en-IN" sz="1600">
                <a:latin typeface="Roboto" panose="02000000000000000000" pitchFamily="2" charset="0"/>
                <a:ea typeface="Roboto" panose="02000000000000000000" pitchFamily="2" charset="0"/>
              </a:rPr>
              <a:t>Password (not yet hashed)  (need not be unique)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A57633-78B6-4C3A-BFC5-13242B567B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0839" y="826327"/>
            <a:ext cx="4067743" cy="258163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4AF8B63-172F-42FE-BC68-F589C2EE0B31}"/>
              </a:ext>
            </a:extLst>
          </p:cNvPr>
          <p:cNvSpPr txBox="1"/>
          <p:nvPr/>
        </p:nvSpPr>
        <p:spPr>
          <a:xfrm>
            <a:off x="7646525" y="524945"/>
            <a:ext cx="46217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>
                <a:solidFill>
                  <a:srgbClr val="3333CC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Reference to export model and use it elsewhere: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48458D7-4CD5-4650-B62C-7EA057D38E0C}"/>
              </a:ext>
            </a:extLst>
          </p:cNvPr>
          <p:cNvGrpSpPr/>
          <p:nvPr/>
        </p:nvGrpSpPr>
        <p:grpSpPr>
          <a:xfrm>
            <a:off x="7206205" y="4120587"/>
            <a:ext cx="5297009" cy="2463724"/>
            <a:chOff x="7206205" y="4120587"/>
            <a:chExt cx="5297009" cy="2463724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F263516-E580-42F3-9751-5786BABF81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06205" y="4120587"/>
              <a:ext cx="5297009" cy="2463724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435316A-CE9D-43BD-9B1D-73998B5422BB}"/>
                </a:ext>
              </a:extLst>
            </p:cNvPr>
            <p:cNvSpPr/>
            <p:nvPr/>
          </p:nvSpPr>
          <p:spPr>
            <a:xfrm>
              <a:off x="7206205" y="6321146"/>
              <a:ext cx="2886075" cy="263165"/>
            </a:xfrm>
            <a:prstGeom prst="rect">
              <a:avLst/>
            </a:prstGeom>
            <a:solidFill>
              <a:srgbClr val="FFFF0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D2C21B81-CAF4-4AD1-B878-069F034F6C66}"/>
              </a:ext>
            </a:extLst>
          </p:cNvPr>
          <p:cNvSpPr/>
          <p:nvPr/>
        </p:nvSpPr>
        <p:spPr>
          <a:xfrm>
            <a:off x="7857171" y="2800893"/>
            <a:ext cx="1997538" cy="263165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3DCC198-8C33-4199-9743-D86D6DD7234C}"/>
              </a:ext>
            </a:extLst>
          </p:cNvPr>
          <p:cNvSpPr/>
          <p:nvPr/>
        </p:nvSpPr>
        <p:spPr>
          <a:xfrm>
            <a:off x="7820839" y="2097295"/>
            <a:ext cx="1997538" cy="263165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90377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159C58-CB28-44C8-8AE9-7FB68641EAD1}"/>
              </a:ext>
            </a:extLst>
          </p:cNvPr>
          <p:cNvSpPr txBox="1"/>
          <p:nvPr/>
        </p:nvSpPr>
        <p:spPr>
          <a:xfrm>
            <a:off x="155809" y="30475"/>
            <a:ext cx="1517812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IN" sz="2800" u="sng">
                <a:latin typeface="Roboto" panose="02000000000000000000" pitchFamily="2" charset="0"/>
                <a:ea typeface="Roboto" panose="02000000000000000000" pitchFamily="2" charset="0"/>
              </a:rPr>
              <a:t>Phase 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C9EE741-EDA9-4FDC-910A-3A878E1E18DB}"/>
              </a:ext>
            </a:extLst>
          </p:cNvPr>
          <p:cNvSpPr txBox="1"/>
          <p:nvPr/>
        </p:nvSpPr>
        <p:spPr>
          <a:xfrm>
            <a:off x="1834753" y="0"/>
            <a:ext cx="684674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>
                <a:latin typeface="Roboto" panose="02000000000000000000" pitchFamily="2" charset="0"/>
                <a:ea typeface="Roboto" panose="02000000000000000000" pitchFamily="2" charset="0"/>
              </a:rPr>
              <a:t>Overview: </a:t>
            </a:r>
          </a:p>
          <a:p>
            <a:pPr marL="342900" indent="-342900">
              <a:buAutoNum type="arabicPeriod"/>
            </a:pPr>
            <a:r>
              <a:rPr lang="en-IN" sz="160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Create mongoose instance and connect to DB (connection.on)</a:t>
            </a:r>
          </a:p>
          <a:p>
            <a:pPr marL="342900" indent="-342900">
              <a:buAutoNum type="arabicPeriod"/>
            </a:pPr>
            <a:r>
              <a:rPr lang="en-IN" sz="160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Create Schema (User – as later we would need one more for Stories)</a:t>
            </a:r>
          </a:p>
          <a:p>
            <a:pPr marL="342900" indent="-342900">
              <a:buAutoNum type="arabicPeriod"/>
            </a:pPr>
            <a:r>
              <a:rPr lang="en-IN" sz="160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Create model and export</a:t>
            </a:r>
          </a:p>
          <a:p>
            <a:pPr marL="342900" indent="-342900">
              <a:buAutoNum type="arabicPeriod"/>
            </a:pPr>
            <a:r>
              <a:rPr lang="en-IN" sz="1600">
                <a:latin typeface="Roboto" panose="02000000000000000000" pitchFamily="2" charset="0"/>
                <a:ea typeface="Roboto" panose="02000000000000000000" pitchFamily="2" charset="0"/>
              </a:rPr>
              <a:t>Use it in the route module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3B479AB-FEB1-4AAB-A648-9D308490CF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7916102"/>
              </p:ext>
            </p:extLst>
          </p:nvPr>
        </p:nvGraphicFramePr>
        <p:xfrm>
          <a:off x="291703" y="1251999"/>
          <a:ext cx="13852921" cy="5613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9684">
                  <a:extLst>
                    <a:ext uri="{9D8B030D-6E8A-4147-A177-3AD203B41FA5}">
                      <a16:colId xmlns:a16="http://schemas.microsoft.com/office/drawing/2014/main" val="122798264"/>
                    </a:ext>
                  </a:extLst>
                </a:gridCol>
                <a:gridCol w="1646808">
                  <a:extLst>
                    <a:ext uri="{9D8B030D-6E8A-4147-A177-3AD203B41FA5}">
                      <a16:colId xmlns:a16="http://schemas.microsoft.com/office/drawing/2014/main" val="324931063"/>
                    </a:ext>
                  </a:extLst>
                </a:gridCol>
                <a:gridCol w="5431336">
                  <a:extLst>
                    <a:ext uri="{9D8B030D-6E8A-4147-A177-3AD203B41FA5}">
                      <a16:colId xmlns:a16="http://schemas.microsoft.com/office/drawing/2014/main" val="2913539794"/>
                    </a:ext>
                  </a:extLst>
                </a:gridCol>
                <a:gridCol w="5515093">
                  <a:extLst>
                    <a:ext uri="{9D8B030D-6E8A-4147-A177-3AD203B41FA5}">
                      <a16:colId xmlns:a16="http://schemas.microsoft.com/office/drawing/2014/main" val="37938847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40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Function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Route phase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Current Operation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Needed Operation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024182"/>
                  </a:ext>
                </a:extLst>
              </a:tr>
              <a:tr h="186810">
                <a:tc>
                  <a:txBody>
                    <a:bodyPr/>
                    <a:lstStyle/>
                    <a:p>
                      <a:r>
                        <a:rPr lang="en-IN" sz="140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Signup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/</a:t>
                      </a:r>
                      <a:r>
                        <a:rPr lang="en-IN" sz="1400">
                          <a:solidFill>
                            <a:srgbClr val="3333CC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newUser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u="sng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Storing in session</a:t>
                      </a:r>
                    </a:p>
                    <a:p>
                      <a:r>
                        <a:rPr lang="en-IN" sz="140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Check if user already in session’s username. </a:t>
                      </a:r>
                    </a:p>
                    <a:p>
                      <a:endParaRPr lang="en-IN" sz="140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  <a:p>
                      <a:r>
                        <a:rPr lang="en-IN" sz="140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If so, user already exists error, </a:t>
                      </a:r>
                    </a:p>
                    <a:p>
                      <a:r>
                        <a:rPr lang="en-IN" sz="140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Render </a:t>
                      </a:r>
                      <a:r>
                        <a:rPr lang="en-IN" sz="1400">
                          <a:solidFill>
                            <a:srgbClr val="3333CC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/register </a:t>
                      </a:r>
                      <a:r>
                        <a:rPr lang="en-IN" sz="140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with errorMessage</a:t>
                      </a:r>
                    </a:p>
                    <a:p>
                      <a:endParaRPr lang="en-IN" sz="140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  <a:p>
                      <a:r>
                        <a:rPr lang="en-IN" sz="140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If not, store it as session’s user name.</a:t>
                      </a:r>
                    </a:p>
                    <a:p>
                      <a:pPr marL="0" marR="0" lvl="0" indent="0" algn="l" defTabSz="9143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Render </a:t>
                      </a:r>
                      <a:r>
                        <a:rPr lang="en-IN" sz="1400">
                          <a:solidFill>
                            <a:srgbClr val="3333CC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/newSavedUser </a:t>
                      </a:r>
                      <a:r>
                        <a:rPr lang="en-IN" sz="140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(pass on session details)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u="sng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Store in DB</a:t>
                      </a:r>
                    </a:p>
                    <a:p>
                      <a:r>
                        <a:rPr lang="en-IN" sz="140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Create new mongoose model with given credentials</a:t>
                      </a:r>
                    </a:p>
                    <a:p>
                      <a:endParaRPr lang="en-IN" sz="140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  <a:p>
                      <a:r>
                        <a:rPr lang="en-IN" sz="140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Save the model (writes to DB)</a:t>
                      </a:r>
                    </a:p>
                    <a:p>
                      <a:endParaRPr lang="en-IN" sz="140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  <a:p>
                      <a:r>
                        <a:rPr lang="en-IN" sz="140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If error returned, “user already exists”, </a:t>
                      </a:r>
                    </a:p>
                    <a:p>
                      <a:r>
                        <a:rPr lang="en-IN" sz="140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Render </a:t>
                      </a:r>
                      <a:r>
                        <a:rPr lang="en-IN" sz="1400">
                          <a:solidFill>
                            <a:srgbClr val="3333CC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/register</a:t>
                      </a:r>
                      <a:r>
                        <a:rPr lang="en-IN" sz="140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with errorMessage</a:t>
                      </a:r>
                    </a:p>
                    <a:p>
                      <a:endParaRPr lang="en-IN" sz="140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  <a:p>
                      <a:r>
                        <a:rPr lang="en-IN" sz="140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If no error, store returned username as session’s user name. </a:t>
                      </a:r>
                    </a:p>
                    <a:p>
                      <a:r>
                        <a:rPr lang="en-IN" sz="140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Render </a:t>
                      </a:r>
                      <a:r>
                        <a:rPr lang="en-IN" sz="1400">
                          <a:solidFill>
                            <a:srgbClr val="3333CC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/newSavedUser</a:t>
                      </a:r>
                      <a:r>
                        <a:rPr lang="en-IN" sz="140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(pass on session details)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841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Login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/</a:t>
                      </a:r>
                      <a:r>
                        <a:rPr lang="en-IN" sz="1400">
                          <a:solidFill>
                            <a:srgbClr val="3333CC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authenticate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u="sng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Logging in session</a:t>
                      </a:r>
                    </a:p>
                    <a:p>
                      <a:r>
                        <a:rPr lang="en-IN" sz="140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Check if user credential’s match with current session</a:t>
                      </a:r>
                    </a:p>
                    <a:p>
                      <a:endParaRPr lang="en-IN" sz="140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  <a:p>
                      <a:r>
                        <a:rPr lang="en-IN" sz="140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If so, render /</a:t>
                      </a:r>
                      <a:r>
                        <a:rPr lang="en-IN" sz="1400">
                          <a:solidFill>
                            <a:srgbClr val="3333CC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newStory</a:t>
                      </a:r>
                      <a:r>
                        <a:rPr lang="en-IN" sz="140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(pass on session details)</a:t>
                      </a:r>
                    </a:p>
                    <a:p>
                      <a:r>
                        <a:rPr lang="en-IN" sz="1400">
                          <a:solidFill>
                            <a:srgbClr val="3333CC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Session.loggedIn = true</a:t>
                      </a:r>
                    </a:p>
                    <a:p>
                      <a:endParaRPr lang="en-IN" sz="140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  <a:p>
                      <a:r>
                        <a:rPr lang="en-IN" sz="140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If not, render /</a:t>
                      </a:r>
                      <a:r>
                        <a:rPr lang="en-IN" sz="1400">
                          <a:solidFill>
                            <a:srgbClr val="3333CC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login</a:t>
                      </a:r>
                      <a:r>
                        <a:rPr lang="en-IN" sz="140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with errorMessage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u="sng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Logging using DB</a:t>
                      </a:r>
                    </a:p>
                    <a:p>
                      <a:r>
                        <a:rPr lang="en-IN" sz="140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Check if username is in the DB</a:t>
                      </a:r>
                    </a:p>
                    <a:p>
                      <a:endParaRPr lang="en-IN" sz="140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  <a:p>
                      <a:r>
                        <a:rPr lang="en-IN" sz="140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If null returned, render /</a:t>
                      </a:r>
                      <a:r>
                        <a:rPr lang="en-IN" sz="1400">
                          <a:solidFill>
                            <a:srgbClr val="3333CC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login</a:t>
                      </a:r>
                      <a:r>
                        <a:rPr lang="en-IN" sz="140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with errorMessage (user does not exist). Exit function.</a:t>
                      </a:r>
                    </a:p>
                    <a:p>
                      <a:endParaRPr lang="en-IN" sz="140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  <a:p>
                      <a:r>
                        <a:rPr lang="en-IN" sz="140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If not null, check if password matches in DB. </a:t>
                      </a:r>
                    </a:p>
                    <a:p>
                      <a:endParaRPr lang="en-IN" sz="140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  <a:p>
                      <a:r>
                        <a:rPr lang="en-IN" sz="140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If so, render /</a:t>
                      </a:r>
                      <a:r>
                        <a:rPr lang="en-IN" sz="1400">
                          <a:solidFill>
                            <a:srgbClr val="3333CC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newStory</a:t>
                      </a:r>
                      <a:r>
                        <a:rPr lang="en-IN" sz="140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(pass on session details)</a:t>
                      </a:r>
                    </a:p>
                    <a:p>
                      <a:pPr marL="0" marR="0" lvl="0" indent="0" algn="l" defTabSz="9143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>
                          <a:solidFill>
                            <a:srgbClr val="3333CC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Session.loggedIn = true</a:t>
                      </a:r>
                      <a:endParaRPr lang="en-IN" sz="140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  <a:p>
                      <a:endParaRPr lang="en-IN" sz="140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  <a:p>
                      <a:pPr marL="0" marR="0" lvl="0" indent="0" algn="l" defTabSz="9143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If not, render /</a:t>
                      </a:r>
                      <a:r>
                        <a:rPr lang="en-IN" sz="1400">
                          <a:solidFill>
                            <a:srgbClr val="3333CC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login</a:t>
                      </a:r>
                      <a:r>
                        <a:rPr lang="en-IN" sz="140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with errorMessage (pw does not match) </a:t>
                      </a:r>
                      <a:r>
                        <a:rPr lang="en-IN" sz="120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(Not a good practise to explicitly say which is not matching, but this is for dev purpose)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23022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49184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159C58-CB28-44C8-8AE9-7FB68641EAD1}"/>
              </a:ext>
            </a:extLst>
          </p:cNvPr>
          <p:cNvSpPr txBox="1"/>
          <p:nvPr/>
        </p:nvSpPr>
        <p:spPr>
          <a:xfrm>
            <a:off x="155809" y="30475"/>
            <a:ext cx="1517812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IN" sz="2800" u="sng">
                <a:latin typeface="Roboto" panose="02000000000000000000" pitchFamily="2" charset="0"/>
                <a:ea typeface="Roboto" panose="02000000000000000000" pitchFamily="2" charset="0"/>
              </a:rPr>
              <a:t>Phase 3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3B479AB-FEB1-4AAB-A648-9D308490CF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5095560"/>
              </p:ext>
            </p:extLst>
          </p:nvPr>
        </p:nvGraphicFramePr>
        <p:xfrm>
          <a:off x="155810" y="723361"/>
          <a:ext cx="7087954" cy="402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5740">
                  <a:extLst>
                    <a:ext uri="{9D8B030D-6E8A-4147-A177-3AD203B41FA5}">
                      <a16:colId xmlns:a16="http://schemas.microsoft.com/office/drawing/2014/main" val="122798264"/>
                    </a:ext>
                  </a:extLst>
                </a:gridCol>
                <a:gridCol w="1100138">
                  <a:extLst>
                    <a:ext uri="{9D8B030D-6E8A-4147-A177-3AD203B41FA5}">
                      <a16:colId xmlns:a16="http://schemas.microsoft.com/office/drawing/2014/main" val="324931063"/>
                    </a:ext>
                  </a:extLst>
                </a:gridCol>
                <a:gridCol w="2350236">
                  <a:extLst>
                    <a:ext uri="{9D8B030D-6E8A-4147-A177-3AD203B41FA5}">
                      <a16:colId xmlns:a16="http://schemas.microsoft.com/office/drawing/2014/main" val="2913539794"/>
                    </a:ext>
                  </a:extLst>
                </a:gridCol>
                <a:gridCol w="2821840">
                  <a:extLst>
                    <a:ext uri="{9D8B030D-6E8A-4147-A177-3AD203B41FA5}">
                      <a16:colId xmlns:a16="http://schemas.microsoft.com/office/drawing/2014/main" val="37938847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40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Function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Route phase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Current Operation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Needed Operation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024182"/>
                  </a:ext>
                </a:extLst>
              </a:tr>
              <a:tr h="186810">
                <a:tc>
                  <a:txBody>
                    <a:bodyPr/>
                    <a:lstStyle/>
                    <a:p>
                      <a:r>
                        <a:rPr lang="en-IN" sz="140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Signup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/</a:t>
                      </a:r>
                      <a:r>
                        <a:rPr lang="en-IN" sz="1400">
                          <a:solidFill>
                            <a:srgbClr val="3333CC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newUser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u="sng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Storing in session</a:t>
                      </a:r>
                    </a:p>
                    <a:p>
                      <a:r>
                        <a:rPr lang="en-IN" sz="140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Check if user already in session’s username. </a:t>
                      </a:r>
                    </a:p>
                    <a:p>
                      <a:endParaRPr lang="en-IN" sz="140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  <a:p>
                      <a:r>
                        <a:rPr lang="en-IN" sz="140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If so, user already exists error, </a:t>
                      </a:r>
                    </a:p>
                    <a:p>
                      <a:r>
                        <a:rPr lang="en-IN" sz="140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Render </a:t>
                      </a:r>
                      <a:r>
                        <a:rPr lang="en-IN" sz="1400">
                          <a:solidFill>
                            <a:srgbClr val="3333CC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/register </a:t>
                      </a:r>
                      <a:r>
                        <a:rPr lang="en-IN" sz="140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with errorMessage</a:t>
                      </a:r>
                    </a:p>
                    <a:p>
                      <a:endParaRPr lang="en-IN" sz="140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  <a:p>
                      <a:r>
                        <a:rPr lang="en-IN" sz="140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If not, store it as session’s user name.</a:t>
                      </a:r>
                    </a:p>
                    <a:p>
                      <a:pPr marL="0" marR="0" lvl="0" indent="0" algn="l" defTabSz="9143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Render </a:t>
                      </a:r>
                      <a:r>
                        <a:rPr lang="en-IN" sz="1400">
                          <a:solidFill>
                            <a:srgbClr val="3333CC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/newSavedUser </a:t>
                      </a:r>
                      <a:r>
                        <a:rPr lang="en-IN" sz="140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(pass on session details)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u="sng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Store in DB</a:t>
                      </a:r>
                    </a:p>
                    <a:p>
                      <a:r>
                        <a:rPr lang="en-IN" sz="140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Create new mongoose model with given credentials</a:t>
                      </a:r>
                    </a:p>
                    <a:p>
                      <a:endParaRPr lang="en-IN" sz="140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  <a:p>
                      <a:r>
                        <a:rPr lang="en-IN" sz="140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Save the model (writes to DB)</a:t>
                      </a:r>
                    </a:p>
                    <a:p>
                      <a:endParaRPr lang="en-IN" sz="140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  <a:p>
                      <a:r>
                        <a:rPr lang="en-IN" sz="140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If error returned, “user already exists”, </a:t>
                      </a:r>
                    </a:p>
                    <a:p>
                      <a:r>
                        <a:rPr lang="en-IN" sz="140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Render </a:t>
                      </a:r>
                      <a:r>
                        <a:rPr lang="en-IN" sz="1400">
                          <a:solidFill>
                            <a:srgbClr val="3333CC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/register</a:t>
                      </a:r>
                      <a:r>
                        <a:rPr lang="en-IN" sz="140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with errorMessage</a:t>
                      </a:r>
                    </a:p>
                    <a:p>
                      <a:endParaRPr lang="en-IN" sz="140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  <a:p>
                      <a:r>
                        <a:rPr lang="en-IN" sz="140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If no error, store returned username as session’s user name. </a:t>
                      </a:r>
                    </a:p>
                    <a:p>
                      <a:r>
                        <a:rPr lang="en-IN" sz="140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Render </a:t>
                      </a:r>
                      <a:r>
                        <a:rPr lang="en-IN" sz="1400">
                          <a:solidFill>
                            <a:srgbClr val="3333CC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/newSavedUser</a:t>
                      </a:r>
                      <a:r>
                        <a:rPr lang="en-IN" sz="140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(pass on session details)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841827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7637D982-BAE6-441A-91CB-63E8B935EF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098" y="837178"/>
            <a:ext cx="4846666" cy="174837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F405413-ED09-44FC-B9AC-7008D8D772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098" y="2585556"/>
            <a:ext cx="4846666" cy="4022352"/>
          </a:xfrm>
          <a:prstGeom prst="rect">
            <a:avLst/>
          </a:prstGeom>
        </p:spPr>
      </p:pic>
      <p:sp>
        <p:nvSpPr>
          <p:cNvPr id="9" name="Arrow: Down 8">
            <a:extLst>
              <a:ext uri="{FF2B5EF4-FFF2-40B4-BE49-F238E27FC236}">
                <a16:creationId xmlns:a16="http://schemas.microsoft.com/office/drawing/2014/main" id="{FEFBB139-8D2C-48CF-B0E8-D476EE705C21}"/>
              </a:ext>
            </a:extLst>
          </p:cNvPr>
          <p:cNvSpPr/>
          <p:nvPr/>
        </p:nvSpPr>
        <p:spPr>
          <a:xfrm>
            <a:off x="10103037" y="473922"/>
            <a:ext cx="242888" cy="2744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7B4B870-6FA5-48D7-85F2-DF408335894E}"/>
              </a:ext>
            </a:extLst>
          </p:cNvPr>
          <p:cNvSpPr/>
          <p:nvPr/>
        </p:nvSpPr>
        <p:spPr>
          <a:xfrm>
            <a:off x="8024159" y="1954464"/>
            <a:ext cx="2448580" cy="267836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6B3D280-180A-4075-ADE0-105D95E83CE0}"/>
              </a:ext>
            </a:extLst>
          </p:cNvPr>
          <p:cNvSpPr/>
          <p:nvPr/>
        </p:nvSpPr>
        <p:spPr>
          <a:xfrm>
            <a:off x="7775901" y="2764849"/>
            <a:ext cx="1482399" cy="183963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C716152-93B4-4387-BA1F-7B35095631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5901" y="266084"/>
            <a:ext cx="3381847" cy="23815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2A7E530-A1A1-4E29-BE9A-ABE5A28E7E4C}"/>
              </a:ext>
            </a:extLst>
          </p:cNvPr>
          <p:cNvSpPr/>
          <p:nvPr/>
        </p:nvSpPr>
        <p:spPr>
          <a:xfrm>
            <a:off x="7775901" y="260803"/>
            <a:ext cx="3381848" cy="213119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9EA4601-72AA-4DC0-8783-423E2AFAE0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09" y="4746721"/>
            <a:ext cx="3357563" cy="2130912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993832C-65FD-4DF6-930F-C5D0E2C6580D}"/>
              </a:ext>
            </a:extLst>
          </p:cNvPr>
          <p:cNvSpPr/>
          <p:nvPr/>
        </p:nvSpPr>
        <p:spPr>
          <a:xfrm>
            <a:off x="305796" y="6394789"/>
            <a:ext cx="1367825" cy="213119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889B727-5689-4E0D-A60D-EA410B55A804}"/>
              </a:ext>
            </a:extLst>
          </p:cNvPr>
          <p:cNvCxnSpPr>
            <a:cxnSpLocks/>
            <a:stCxn id="20" idx="3"/>
          </p:cNvCxnSpPr>
          <p:nvPr/>
        </p:nvCxnSpPr>
        <p:spPr>
          <a:xfrm flipV="1">
            <a:off x="1673621" y="504243"/>
            <a:ext cx="7327504" cy="599710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DCD01CB-4519-470C-B4C0-C68D8120A9CB}"/>
              </a:ext>
            </a:extLst>
          </p:cNvPr>
          <p:cNvCxnSpPr>
            <a:cxnSpLocks/>
          </p:cNvCxnSpPr>
          <p:nvPr/>
        </p:nvCxnSpPr>
        <p:spPr>
          <a:xfrm flipV="1">
            <a:off x="1528763" y="2222300"/>
            <a:ext cx="6600825" cy="450711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44395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159C58-CB28-44C8-8AE9-7FB68641EAD1}"/>
              </a:ext>
            </a:extLst>
          </p:cNvPr>
          <p:cNvSpPr txBox="1"/>
          <p:nvPr/>
        </p:nvSpPr>
        <p:spPr>
          <a:xfrm>
            <a:off x="155809" y="30475"/>
            <a:ext cx="1517812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IN" sz="2800" u="sng">
                <a:latin typeface="Roboto" panose="02000000000000000000" pitchFamily="2" charset="0"/>
                <a:ea typeface="Roboto" panose="02000000000000000000" pitchFamily="2" charset="0"/>
              </a:rPr>
              <a:t>Phase 3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43F1A7F-67AE-471F-B27D-60C4401FDB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9617791"/>
              </p:ext>
            </p:extLst>
          </p:nvPr>
        </p:nvGraphicFramePr>
        <p:xfrm>
          <a:off x="155810" y="794799"/>
          <a:ext cx="8145228" cy="438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7140">
                  <a:extLst>
                    <a:ext uri="{9D8B030D-6E8A-4147-A177-3AD203B41FA5}">
                      <a16:colId xmlns:a16="http://schemas.microsoft.com/office/drawing/2014/main" val="122798264"/>
                    </a:ext>
                  </a:extLst>
                </a:gridCol>
                <a:gridCol w="1271588">
                  <a:extLst>
                    <a:ext uri="{9D8B030D-6E8A-4147-A177-3AD203B41FA5}">
                      <a16:colId xmlns:a16="http://schemas.microsoft.com/office/drawing/2014/main" val="324931063"/>
                    </a:ext>
                  </a:extLst>
                </a:gridCol>
                <a:gridCol w="3043740">
                  <a:extLst>
                    <a:ext uri="{9D8B030D-6E8A-4147-A177-3AD203B41FA5}">
                      <a16:colId xmlns:a16="http://schemas.microsoft.com/office/drawing/2014/main" val="2913539794"/>
                    </a:ext>
                  </a:extLst>
                </a:gridCol>
                <a:gridCol w="3242760">
                  <a:extLst>
                    <a:ext uri="{9D8B030D-6E8A-4147-A177-3AD203B41FA5}">
                      <a16:colId xmlns:a16="http://schemas.microsoft.com/office/drawing/2014/main" val="37938847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40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Function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Route phase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Current Operation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Needed Operation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024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Login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/</a:t>
                      </a:r>
                      <a:r>
                        <a:rPr lang="en-IN" sz="1400">
                          <a:solidFill>
                            <a:srgbClr val="3333CC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authenticate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u="sng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Logging in session</a:t>
                      </a:r>
                    </a:p>
                    <a:p>
                      <a:r>
                        <a:rPr lang="en-IN" sz="140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Check if user credential’s match with current session</a:t>
                      </a:r>
                    </a:p>
                    <a:p>
                      <a:endParaRPr lang="en-IN" sz="140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  <a:p>
                      <a:r>
                        <a:rPr lang="en-IN" sz="140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If so, render /</a:t>
                      </a:r>
                      <a:r>
                        <a:rPr lang="en-IN" sz="1400">
                          <a:solidFill>
                            <a:srgbClr val="3333CC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newStory</a:t>
                      </a:r>
                      <a:r>
                        <a:rPr lang="en-IN" sz="140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(pass on session details)</a:t>
                      </a:r>
                    </a:p>
                    <a:p>
                      <a:r>
                        <a:rPr lang="en-IN" sz="1400">
                          <a:solidFill>
                            <a:srgbClr val="3333CC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Session.loggedIn = true</a:t>
                      </a:r>
                    </a:p>
                    <a:p>
                      <a:endParaRPr lang="en-IN" sz="140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  <a:p>
                      <a:r>
                        <a:rPr lang="en-IN" sz="140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If not, render /</a:t>
                      </a:r>
                      <a:r>
                        <a:rPr lang="en-IN" sz="1400">
                          <a:solidFill>
                            <a:srgbClr val="3333CC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login</a:t>
                      </a:r>
                      <a:r>
                        <a:rPr lang="en-IN" sz="140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with errorMessage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u="sng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Logging using DB</a:t>
                      </a:r>
                    </a:p>
                    <a:p>
                      <a:r>
                        <a:rPr lang="en-IN" sz="140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Check if username is in the DB</a:t>
                      </a:r>
                    </a:p>
                    <a:p>
                      <a:endParaRPr lang="en-IN" sz="140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  <a:p>
                      <a:r>
                        <a:rPr lang="en-IN" sz="140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If null returned, render /</a:t>
                      </a:r>
                      <a:r>
                        <a:rPr lang="en-IN" sz="1400">
                          <a:solidFill>
                            <a:srgbClr val="3333CC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login</a:t>
                      </a:r>
                      <a:r>
                        <a:rPr lang="en-IN" sz="140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with errorMessage (user does not exist). Exit function.</a:t>
                      </a:r>
                    </a:p>
                    <a:p>
                      <a:endParaRPr lang="en-IN" sz="140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  <a:p>
                      <a:r>
                        <a:rPr lang="en-IN" sz="140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If not null, check if password matches in DB. </a:t>
                      </a:r>
                    </a:p>
                    <a:p>
                      <a:endParaRPr lang="en-IN" sz="140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  <a:p>
                      <a:r>
                        <a:rPr lang="en-IN" sz="140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If so, render /</a:t>
                      </a:r>
                      <a:r>
                        <a:rPr lang="en-IN" sz="1400">
                          <a:solidFill>
                            <a:srgbClr val="3333CC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newStory</a:t>
                      </a:r>
                      <a:r>
                        <a:rPr lang="en-IN" sz="140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(pass on session details)</a:t>
                      </a:r>
                    </a:p>
                    <a:p>
                      <a:pPr marL="0" marR="0" lvl="0" indent="0" algn="l" defTabSz="9143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>
                          <a:solidFill>
                            <a:srgbClr val="3333CC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Session.loggedIn = true</a:t>
                      </a:r>
                      <a:endParaRPr lang="en-IN" sz="140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  <a:p>
                      <a:endParaRPr lang="en-IN" sz="140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  <a:p>
                      <a:pPr marL="0" marR="0" lvl="0" indent="0" algn="l" defTabSz="9143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If not, render /</a:t>
                      </a:r>
                      <a:r>
                        <a:rPr lang="en-IN" sz="1400">
                          <a:solidFill>
                            <a:srgbClr val="3333CC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login</a:t>
                      </a:r>
                      <a:r>
                        <a:rPr lang="en-IN" sz="140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with errorMessage (pw does not match) </a:t>
                      </a:r>
                      <a:r>
                        <a:rPr lang="en-IN" sz="120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(Not a good practise to explicitly say which is not matching, but this is for dev purpose)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2302283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94F10D01-EF06-468D-AAEF-4B7DBCE51029}"/>
              </a:ext>
            </a:extLst>
          </p:cNvPr>
          <p:cNvSpPr/>
          <p:nvPr/>
        </p:nvSpPr>
        <p:spPr>
          <a:xfrm>
            <a:off x="10001250" y="167932"/>
            <a:ext cx="1771650" cy="38576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517C9F-A0D8-4A55-A90C-64D1D43F6F41}"/>
              </a:ext>
            </a:extLst>
          </p:cNvPr>
          <p:cNvSpPr txBox="1"/>
          <p:nvPr/>
        </p:nvSpPr>
        <p:spPr>
          <a:xfrm>
            <a:off x="9932619" y="237711"/>
            <a:ext cx="20281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Model.findOne( {userName} 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9D31E23-25AF-4B8C-87A0-8C786F7B47AB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10887075" y="553695"/>
            <a:ext cx="0" cy="728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EC4A2156-D97F-4660-9650-73C94D96E080}"/>
              </a:ext>
            </a:extLst>
          </p:cNvPr>
          <p:cNvSpPr/>
          <p:nvPr/>
        </p:nvSpPr>
        <p:spPr>
          <a:xfrm>
            <a:off x="10721360" y="1282357"/>
            <a:ext cx="331430" cy="3314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046375-0FA1-4C55-AA26-903C831D979D}"/>
              </a:ext>
            </a:extLst>
          </p:cNvPr>
          <p:cNvSpPr txBox="1"/>
          <p:nvPr/>
        </p:nvSpPr>
        <p:spPr>
          <a:xfrm>
            <a:off x="11052790" y="1336788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>
                <a:latin typeface="Roboto" panose="02000000000000000000" pitchFamily="2" charset="0"/>
                <a:ea typeface="Roboto" panose="02000000000000000000" pitchFamily="2" charset="0"/>
              </a:rPr>
              <a:t>Model returns a </a:t>
            </a:r>
          </a:p>
          <a:p>
            <a:r>
              <a:rPr lang="en-IN" sz="1200">
                <a:latin typeface="Roboto" panose="02000000000000000000" pitchFamily="2" charset="0"/>
                <a:ea typeface="Roboto" panose="02000000000000000000" pitchFamily="2" charset="0"/>
              </a:rPr>
              <a:t>User object (user’s mail, pw)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55E8566-EA91-46E6-8030-2859CFD82986}"/>
              </a:ext>
            </a:extLst>
          </p:cNvPr>
          <p:cNvSpPr/>
          <p:nvPr/>
        </p:nvSpPr>
        <p:spPr>
          <a:xfrm>
            <a:off x="9754579" y="2258382"/>
            <a:ext cx="2411238" cy="38576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E2C94B-CAE1-4C61-BE71-976795DCD0CB}"/>
              </a:ext>
            </a:extLst>
          </p:cNvPr>
          <p:cNvSpPr txBox="1"/>
          <p:nvPr/>
        </p:nvSpPr>
        <p:spPr>
          <a:xfrm>
            <a:off x="10017891" y="2312813"/>
            <a:ext cx="20697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Object.compare(password)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0E77B03-6F05-43CF-B47D-F162512863D4}"/>
              </a:ext>
            </a:extLst>
          </p:cNvPr>
          <p:cNvCxnSpPr/>
          <p:nvPr/>
        </p:nvCxnSpPr>
        <p:spPr>
          <a:xfrm>
            <a:off x="10887075" y="1613787"/>
            <a:ext cx="0" cy="644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E730BF4-25D2-4D5D-BA7E-505A40937C9E}"/>
              </a:ext>
            </a:extLst>
          </p:cNvPr>
          <p:cNvSpPr txBox="1"/>
          <p:nvPr/>
        </p:nvSpPr>
        <p:spPr>
          <a:xfrm>
            <a:off x="12165817" y="2220430"/>
            <a:ext cx="1885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>
                <a:latin typeface="Roboto" panose="02000000000000000000" pitchFamily="2" charset="0"/>
                <a:ea typeface="Roboto" panose="02000000000000000000" pitchFamily="2" charset="0"/>
              </a:rPr>
              <a:t>Entered login pw passed</a:t>
            </a:r>
          </a:p>
          <a:p>
            <a:r>
              <a:rPr lang="en-IN" sz="1200">
                <a:latin typeface="Roboto" panose="02000000000000000000" pitchFamily="2" charset="0"/>
                <a:ea typeface="Roboto" panose="02000000000000000000" pitchFamily="2" charset="0"/>
              </a:rPr>
              <a:t>For comparision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888E29C-5EC8-415F-8CF3-8E63262A52B2}"/>
              </a:ext>
            </a:extLst>
          </p:cNvPr>
          <p:cNvSpPr txBox="1"/>
          <p:nvPr/>
        </p:nvSpPr>
        <p:spPr>
          <a:xfrm>
            <a:off x="11772900" y="92030"/>
            <a:ext cx="2000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>
                <a:latin typeface="Roboto" panose="02000000000000000000" pitchFamily="2" charset="0"/>
                <a:ea typeface="Roboto" panose="02000000000000000000" pitchFamily="2" charset="0"/>
              </a:rPr>
              <a:t>Search in DB for matching</a:t>
            </a:r>
          </a:p>
          <a:p>
            <a:r>
              <a:rPr lang="en-IN" sz="1200">
                <a:latin typeface="Roboto" panose="02000000000000000000" pitchFamily="2" charset="0"/>
                <a:ea typeface="Roboto" panose="02000000000000000000" pitchFamily="2" charset="0"/>
              </a:rPr>
              <a:t>userName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854B258-5EE4-4641-AAFF-F573A35A7011}"/>
              </a:ext>
            </a:extLst>
          </p:cNvPr>
          <p:cNvSpPr txBox="1"/>
          <p:nvPr/>
        </p:nvSpPr>
        <p:spPr>
          <a:xfrm>
            <a:off x="8811852" y="2984395"/>
            <a:ext cx="45865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>
                <a:latin typeface="Roboto" panose="02000000000000000000" pitchFamily="2" charset="0"/>
                <a:ea typeface="Roboto" panose="02000000000000000000" pitchFamily="2" charset="0"/>
              </a:rPr>
              <a:t>Learn Mongoose methods in short here to proceed:</a:t>
            </a:r>
          </a:p>
          <a:p>
            <a:r>
              <a:rPr lang="en-IN" sz="1200">
                <a:latin typeface="Roboto" panose="02000000000000000000" pitchFamily="2" charset="0"/>
                <a:ea typeface="Roboto" panose="02000000000000000000" pitchFamily="2" charset="0"/>
              </a:rPr>
              <a:t>http://mongoosejs.com/docs/2.7.x/docs/methods-statics.html</a:t>
            </a:r>
          </a:p>
        </p:txBody>
      </p:sp>
      <p:sp>
        <p:nvSpPr>
          <p:cNvPr id="27" name="Arrow: Bent 26">
            <a:extLst>
              <a:ext uri="{FF2B5EF4-FFF2-40B4-BE49-F238E27FC236}">
                <a16:creationId xmlns:a16="http://schemas.microsoft.com/office/drawing/2014/main" id="{F02D69B3-0CDD-4DCA-ADBF-0DC6CF0C35A4}"/>
              </a:ext>
            </a:extLst>
          </p:cNvPr>
          <p:cNvSpPr/>
          <p:nvPr/>
        </p:nvSpPr>
        <p:spPr>
          <a:xfrm rot="16200000" flipH="1">
            <a:off x="9186863" y="2470238"/>
            <a:ext cx="414337" cy="432739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A2D96195-0890-4E60-A4C5-1B58D0EBE0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924" y="3384816"/>
            <a:ext cx="5617889" cy="3395702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2BF43233-2D65-484F-9CA3-ADDC3C1737D8}"/>
              </a:ext>
            </a:extLst>
          </p:cNvPr>
          <p:cNvSpPr/>
          <p:nvPr/>
        </p:nvSpPr>
        <p:spPr>
          <a:xfrm>
            <a:off x="8623682" y="4403206"/>
            <a:ext cx="2934906" cy="254519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045E37D-D4E7-467B-B23C-9CC7539CA09E}"/>
              </a:ext>
            </a:extLst>
          </p:cNvPr>
          <p:cNvSpPr/>
          <p:nvPr/>
        </p:nvSpPr>
        <p:spPr>
          <a:xfrm>
            <a:off x="8543924" y="5955781"/>
            <a:ext cx="1614489" cy="244994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63958FA-1BF9-4E9A-BEE1-5EDF3EFAD9CD}"/>
              </a:ext>
            </a:extLst>
          </p:cNvPr>
          <p:cNvSpPr txBox="1"/>
          <p:nvPr/>
        </p:nvSpPr>
        <p:spPr>
          <a:xfrm>
            <a:off x="616754" y="5425023"/>
            <a:ext cx="68595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>
                <a:latin typeface="Roboto" panose="02000000000000000000" pitchFamily="2" charset="0"/>
                <a:ea typeface="Roboto" panose="02000000000000000000" pitchFamily="2" charset="0"/>
              </a:rPr>
              <a:t>Note:</a:t>
            </a:r>
          </a:p>
          <a:p>
            <a:r>
              <a:rPr lang="en-IN" sz="1200">
                <a:latin typeface="Roboto" panose="02000000000000000000" pitchFamily="2" charset="0"/>
                <a:ea typeface="Roboto" panose="02000000000000000000" pitchFamily="2" charset="0"/>
              </a:rPr>
              <a:t>As password is still plain, we could have compared in find method itself to filter</a:t>
            </a:r>
          </a:p>
          <a:p>
            <a:r>
              <a:rPr lang="en-IN" sz="1200">
                <a:latin typeface="Roboto" panose="02000000000000000000" pitchFamily="2" charset="0"/>
                <a:ea typeface="Roboto" panose="02000000000000000000" pitchFamily="2" charset="0"/>
              </a:rPr>
              <a:t>For both username and password, but we are using “mongoose methods”</a:t>
            </a:r>
          </a:p>
          <a:p>
            <a:r>
              <a:rPr lang="en-IN" sz="1200">
                <a:latin typeface="Roboto" panose="02000000000000000000" pitchFamily="2" charset="0"/>
                <a:ea typeface="Roboto" panose="02000000000000000000" pitchFamily="2" charset="0"/>
              </a:rPr>
              <a:t>So as to use bcrypt functionality later..</a:t>
            </a:r>
          </a:p>
          <a:p>
            <a:endParaRPr lang="en-IN" sz="120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IN" sz="1200">
                <a:latin typeface="Roboto" panose="02000000000000000000" pitchFamily="2" charset="0"/>
                <a:ea typeface="Roboto" panose="02000000000000000000" pitchFamily="2" charset="0"/>
              </a:rPr>
              <a:t>This way we can confine bcrypt to db.js itself. Also helps you to learn to use mongoose methods</a:t>
            </a:r>
          </a:p>
        </p:txBody>
      </p:sp>
    </p:spTree>
    <p:extLst>
      <p:ext uri="{BB962C8B-B14F-4D97-AF65-F5344CB8AC3E}">
        <p14:creationId xmlns:p14="http://schemas.microsoft.com/office/powerpoint/2010/main" val="454930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159C58-CB28-44C8-8AE9-7FB68641EAD1}"/>
              </a:ext>
            </a:extLst>
          </p:cNvPr>
          <p:cNvSpPr txBox="1"/>
          <p:nvPr/>
        </p:nvSpPr>
        <p:spPr>
          <a:xfrm>
            <a:off x="155809" y="30475"/>
            <a:ext cx="1517812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IN" sz="2800" u="sng">
                <a:latin typeface="Roboto" panose="02000000000000000000" pitchFamily="2" charset="0"/>
                <a:ea typeface="Roboto" panose="02000000000000000000" pitchFamily="2" charset="0"/>
              </a:rPr>
              <a:t>Phase 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4F10D01-EF06-468D-AAEF-4B7DBCE51029}"/>
              </a:ext>
            </a:extLst>
          </p:cNvPr>
          <p:cNvSpPr/>
          <p:nvPr/>
        </p:nvSpPr>
        <p:spPr>
          <a:xfrm>
            <a:off x="1214438" y="931897"/>
            <a:ext cx="1771650" cy="38576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517C9F-A0D8-4A55-A90C-64D1D43F6F41}"/>
              </a:ext>
            </a:extLst>
          </p:cNvPr>
          <p:cNvSpPr txBox="1"/>
          <p:nvPr/>
        </p:nvSpPr>
        <p:spPr>
          <a:xfrm>
            <a:off x="1145807" y="1001676"/>
            <a:ext cx="20281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Model.findOne( {userName} 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9D31E23-25AF-4B8C-87A0-8C786F7B47AB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2100263" y="1317660"/>
            <a:ext cx="0" cy="728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EC4A2156-D97F-4660-9650-73C94D96E080}"/>
              </a:ext>
            </a:extLst>
          </p:cNvPr>
          <p:cNvSpPr/>
          <p:nvPr/>
        </p:nvSpPr>
        <p:spPr>
          <a:xfrm>
            <a:off x="1934548" y="2046322"/>
            <a:ext cx="331430" cy="3314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046375-0FA1-4C55-AA26-903C831D979D}"/>
              </a:ext>
            </a:extLst>
          </p:cNvPr>
          <p:cNvSpPr txBox="1"/>
          <p:nvPr/>
        </p:nvSpPr>
        <p:spPr>
          <a:xfrm>
            <a:off x="2265978" y="2100753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>
                <a:latin typeface="Roboto" panose="02000000000000000000" pitchFamily="2" charset="0"/>
                <a:ea typeface="Roboto" panose="02000000000000000000" pitchFamily="2" charset="0"/>
              </a:rPr>
              <a:t>Model returns a </a:t>
            </a:r>
          </a:p>
          <a:p>
            <a:r>
              <a:rPr lang="en-IN" sz="1200">
                <a:latin typeface="Roboto" panose="02000000000000000000" pitchFamily="2" charset="0"/>
                <a:ea typeface="Roboto" panose="02000000000000000000" pitchFamily="2" charset="0"/>
              </a:rPr>
              <a:t>User object (user’s mail, pw)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55E8566-EA91-46E6-8030-2859CFD82986}"/>
              </a:ext>
            </a:extLst>
          </p:cNvPr>
          <p:cNvSpPr/>
          <p:nvPr/>
        </p:nvSpPr>
        <p:spPr>
          <a:xfrm>
            <a:off x="967767" y="3022347"/>
            <a:ext cx="2411238" cy="38576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E2C94B-CAE1-4C61-BE71-976795DCD0CB}"/>
              </a:ext>
            </a:extLst>
          </p:cNvPr>
          <p:cNvSpPr txBox="1"/>
          <p:nvPr/>
        </p:nvSpPr>
        <p:spPr>
          <a:xfrm>
            <a:off x="1231079" y="3076778"/>
            <a:ext cx="20697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Object.compare(password)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0E77B03-6F05-43CF-B47D-F162512863D4}"/>
              </a:ext>
            </a:extLst>
          </p:cNvPr>
          <p:cNvCxnSpPr/>
          <p:nvPr/>
        </p:nvCxnSpPr>
        <p:spPr>
          <a:xfrm>
            <a:off x="2100263" y="2377752"/>
            <a:ext cx="0" cy="644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E730BF4-25D2-4D5D-BA7E-505A40937C9E}"/>
              </a:ext>
            </a:extLst>
          </p:cNvPr>
          <p:cNvSpPr txBox="1"/>
          <p:nvPr/>
        </p:nvSpPr>
        <p:spPr>
          <a:xfrm>
            <a:off x="3379005" y="2984395"/>
            <a:ext cx="1885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>
                <a:latin typeface="Roboto" panose="02000000000000000000" pitchFamily="2" charset="0"/>
                <a:ea typeface="Roboto" panose="02000000000000000000" pitchFamily="2" charset="0"/>
              </a:rPr>
              <a:t>Entered login pw passed</a:t>
            </a:r>
          </a:p>
          <a:p>
            <a:r>
              <a:rPr lang="en-IN" sz="1200">
                <a:latin typeface="Roboto" panose="02000000000000000000" pitchFamily="2" charset="0"/>
                <a:ea typeface="Roboto" panose="02000000000000000000" pitchFamily="2" charset="0"/>
              </a:rPr>
              <a:t>For comparision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888E29C-5EC8-415F-8CF3-8E63262A52B2}"/>
              </a:ext>
            </a:extLst>
          </p:cNvPr>
          <p:cNvSpPr txBox="1"/>
          <p:nvPr/>
        </p:nvSpPr>
        <p:spPr>
          <a:xfrm>
            <a:off x="2986088" y="855995"/>
            <a:ext cx="2000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>
                <a:latin typeface="Roboto" panose="02000000000000000000" pitchFamily="2" charset="0"/>
                <a:ea typeface="Roboto" panose="02000000000000000000" pitchFamily="2" charset="0"/>
              </a:rPr>
              <a:t>Search in DB for matching</a:t>
            </a:r>
          </a:p>
          <a:p>
            <a:r>
              <a:rPr lang="en-IN" sz="1200">
                <a:latin typeface="Roboto" panose="02000000000000000000" pitchFamily="2" charset="0"/>
                <a:ea typeface="Roboto" panose="02000000000000000000" pitchFamily="2" charset="0"/>
              </a:rPr>
              <a:t>userName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21A0B73-BA0B-4987-B320-2502DF846E74}"/>
              </a:ext>
            </a:extLst>
          </p:cNvPr>
          <p:cNvSpPr/>
          <p:nvPr/>
        </p:nvSpPr>
        <p:spPr>
          <a:xfrm>
            <a:off x="281332" y="4312623"/>
            <a:ext cx="5409512" cy="15552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849EE3B-7D5C-4DB1-9783-553ADC5EB900}"/>
              </a:ext>
            </a:extLst>
          </p:cNvPr>
          <p:cNvSpPr txBox="1"/>
          <p:nvPr/>
        </p:nvSpPr>
        <p:spPr>
          <a:xfrm>
            <a:off x="444366" y="4642915"/>
            <a:ext cx="522450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>
                <a:latin typeface="Roboto" panose="02000000000000000000" pitchFamily="2" charset="0"/>
                <a:ea typeface="Roboto" panose="02000000000000000000" pitchFamily="2" charset="0"/>
              </a:rPr>
              <a:t>userSchema.methods.compare = function(enteredPassword, callBack)</a:t>
            </a:r>
          </a:p>
          <a:p>
            <a:r>
              <a:rPr lang="en-IN" sz="1200">
                <a:latin typeface="Roboto" panose="02000000000000000000" pitchFamily="2" charset="0"/>
                <a:ea typeface="Roboto" panose="02000000000000000000" pitchFamily="2" charset="0"/>
              </a:rPr>
              <a:t>{</a:t>
            </a:r>
          </a:p>
          <a:p>
            <a:r>
              <a:rPr lang="en-IN" sz="1200">
                <a:latin typeface="Roboto" panose="02000000000000000000" pitchFamily="2" charset="0"/>
                <a:ea typeface="Roboto" panose="02000000000000000000" pitchFamily="2" charset="0"/>
              </a:rPr>
              <a:t>	if (this.password == enteredPassword) return callBack</a:t>
            </a:r>
            <a:r>
              <a:rPr lang="ta-IN" sz="1200"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lang="en-US" sz="1200">
                <a:latin typeface="Roboto" panose="02000000000000000000" pitchFamily="2" charset="0"/>
                <a:ea typeface="Roboto" panose="02000000000000000000" pitchFamily="2" charset="0"/>
              </a:rPr>
              <a:t>false</a:t>
            </a:r>
            <a:r>
              <a:rPr lang="ta-IN" sz="1200"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r>
              <a:rPr lang="en-IN" sz="1200">
                <a:latin typeface="Roboto" panose="02000000000000000000" pitchFamily="2" charset="0"/>
                <a:ea typeface="Roboto" panose="02000000000000000000" pitchFamily="2" charset="0"/>
              </a:rPr>
              <a:t>;</a:t>
            </a:r>
          </a:p>
          <a:p>
            <a:r>
              <a:rPr lang="en-IN" sz="1200">
                <a:latin typeface="Roboto" panose="02000000000000000000" pitchFamily="2" charset="0"/>
                <a:ea typeface="Roboto" panose="02000000000000000000" pitchFamily="2" charset="0"/>
              </a:rPr>
              <a:t>	else return callBack(true);</a:t>
            </a:r>
          </a:p>
          <a:p>
            <a:r>
              <a:rPr lang="en-IN" sz="120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DBB63FE-C7EB-4448-94F9-6D8EB839C5A5}"/>
              </a:ext>
            </a:extLst>
          </p:cNvPr>
          <p:cNvSpPr txBox="1"/>
          <p:nvPr/>
        </p:nvSpPr>
        <p:spPr>
          <a:xfrm>
            <a:off x="3096580" y="5921199"/>
            <a:ext cx="27334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Note how callback is called in return!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7927418-1CCA-477A-AEDE-0331B08E8910}"/>
              </a:ext>
            </a:extLst>
          </p:cNvPr>
          <p:cNvCxnSpPr>
            <a:cxnSpLocks/>
          </p:cNvCxnSpPr>
          <p:nvPr/>
        </p:nvCxnSpPr>
        <p:spPr>
          <a:xfrm>
            <a:off x="2100263" y="3384816"/>
            <a:ext cx="0" cy="927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6ED50A4-357A-42FA-8191-A206E6473BE4}"/>
              </a:ext>
            </a:extLst>
          </p:cNvPr>
          <p:cNvSpPr txBox="1"/>
          <p:nvPr/>
        </p:nvSpPr>
        <p:spPr>
          <a:xfrm>
            <a:off x="3379005" y="3994558"/>
            <a:ext cx="21499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>
                <a:latin typeface="Roboto" panose="02000000000000000000" pitchFamily="2" charset="0"/>
                <a:ea typeface="Roboto" panose="02000000000000000000" pitchFamily="2" charset="0"/>
              </a:rPr>
              <a:t>Mongoose method defintion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A43A63A-9565-473F-9350-0B36FA0C90C1}"/>
              </a:ext>
            </a:extLst>
          </p:cNvPr>
          <p:cNvSpPr txBox="1"/>
          <p:nvPr/>
        </p:nvSpPr>
        <p:spPr>
          <a:xfrm>
            <a:off x="7075158" y="1317660"/>
            <a:ext cx="62413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>
                <a:latin typeface="Roboto" panose="02000000000000000000" pitchFamily="2" charset="0"/>
                <a:ea typeface="Roboto" panose="02000000000000000000" pitchFamily="2" charset="0"/>
              </a:rPr>
              <a:t>Mongoose method definition in db.js (Note the “=“, I missed that for long time and breaking my head debugging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44C2BEC-C7D1-465A-8F3B-8D55B74AF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5157" y="2141091"/>
            <a:ext cx="6241398" cy="1686607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969A22DC-8099-4FB8-B4AB-4265AE5F6B98}"/>
              </a:ext>
            </a:extLst>
          </p:cNvPr>
          <p:cNvSpPr/>
          <p:nvPr/>
        </p:nvSpPr>
        <p:spPr>
          <a:xfrm>
            <a:off x="9652383" y="2562418"/>
            <a:ext cx="406018" cy="166495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733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9EF955B-D40E-4C74-B811-F3D7FF2B6B66}"/>
              </a:ext>
            </a:extLst>
          </p:cNvPr>
          <p:cNvSpPr/>
          <p:nvPr/>
        </p:nvSpPr>
        <p:spPr>
          <a:xfrm>
            <a:off x="9126339" y="2548423"/>
            <a:ext cx="1473594" cy="143490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2B8393-B44F-4CF9-8518-42A345D2A2B5}"/>
              </a:ext>
            </a:extLst>
          </p:cNvPr>
          <p:cNvSpPr/>
          <p:nvPr/>
        </p:nvSpPr>
        <p:spPr>
          <a:xfrm>
            <a:off x="703385" y="4023359"/>
            <a:ext cx="1871003" cy="7174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Templates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DB63C05-B2C0-4F51-A14C-452193935089}"/>
              </a:ext>
            </a:extLst>
          </p:cNvPr>
          <p:cNvSpPr/>
          <p:nvPr/>
        </p:nvSpPr>
        <p:spPr>
          <a:xfrm>
            <a:off x="3675170" y="3265876"/>
            <a:ext cx="1167620" cy="71745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User Mgmt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E7E5B13-7A56-48A8-A0ED-B68BD8677C87}"/>
              </a:ext>
            </a:extLst>
          </p:cNvPr>
          <p:cNvSpPr/>
          <p:nvPr/>
        </p:nvSpPr>
        <p:spPr>
          <a:xfrm>
            <a:off x="3311177" y="3983329"/>
            <a:ext cx="1871003" cy="7174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Templates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652DDC1-776C-4EBC-8673-A7A553E50D56}"/>
              </a:ext>
            </a:extLst>
          </p:cNvPr>
          <p:cNvSpPr/>
          <p:nvPr/>
        </p:nvSpPr>
        <p:spPr>
          <a:xfrm>
            <a:off x="6370018" y="3265876"/>
            <a:ext cx="1167620" cy="71745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User Mgmt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FFBA64-3B6D-4C5A-9937-864EF45B2BA3}"/>
              </a:ext>
            </a:extLst>
          </p:cNvPr>
          <p:cNvSpPr/>
          <p:nvPr/>
        </p:nvSpPr>
        <p:spPr>
          <a:xfrm>
            <a:off x="6018328" y="3983329"/>
            <a:ext cx="1871003" cy="7174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Templates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B51478B-2C64-4664-AF8F-2DC301DF287D}"/>
              </a:ext>
            </a:extLst>
          </p:cNvPr>
          <p:cNvSpPr/>
          <p:nvPr/>
        </p:nvSpPr>
        <p:spPr>
          <a:xfrm>
            <a:off x="6018327" y="4672648"/>
            <a:ext cx="1871003" cy="71745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MongoDB</a:t>
            </a:r>
          </a:p>
          <a:p>
            <a:pPr algn="ctr"/>
            <a:r>
              <a:rPr lang="en-IN"/>
              <a:t>(local)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AC12DF-D22F-478D-9D38-851FBAF080AB}"/>
              </a:ext>
            </a:extLst>
          </p:cNvPr>
          <p:cNvSpPr/>
          <p:nvPr/>
        </p:nvSpPr>
        <p:spPr>
          <a:xfrm>
            <a:off x="9126339" y="3265876"/>
            <a:ext cx="1167620" cy="71745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User Mgmt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0994DCC-B16D-41CE-B9B8-556DB83607D1}"/>
              </a:ext>
            </a:extLst>
          </p:cNvPr>
          <p:cNvSpPr/>
          <p:nvPr/>
        </p:nvSpPr>
        <p:spPr>
          <a:xfrm>
            <a:off x="8725477" y="3983329"/>
            <a:ext cx="1871003" cy="7174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Templates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00FAC2-EEE2-4EAA-97A8-224C2F997907}"/>
              </a:ext>
            </a:extLst>
          </p:cNvPr>
          <p:cNvSpPr/>
          <p:nvPr/>
        </p:nvSpPr>
        <p:spPr>
          <a:xfrm>
            <a:off x="8725476" y="4672648"/>
            <a:ext cx="1871003" cy="71745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MongoDB</a:t>
            </a:r>
          </a:p>
          <a:p>
            <a:pPr algn="ctr"/>
            <a:r>
              <a:rPr lang="en-IN"/>
              <a:t>(local)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FDADAE-A4A3-4C91-9BCF-E701B59C43F8}"/>
              </a:ext>
            </a:extLst>
          </p:cNvPr>
          <p:cNvSpPr txBox="1"/>
          <p:nvPr/>
        </p:nvSpPr>
        <p:spPr>
          <a:xfrm>
            <a:off x="9217767" y="2736551"/>
            <a:ext cx="1290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>
                <a:solidFill>
                  <a:schemeClr val="bg1"/>
                </a:solidFill>
              </a:rPr>
              <a:t>Story Mgmt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1571E61-6B7F-46CA-AE28-06A490732C0B}"/>
              </a:ext>
            </a:extLst>
          </p:cNvPr>
          <p:cNvSpPr/>
          <p:nvPr/>
        </p:nvSpPr>
        <p:spPr>
          <a:xfrm>
            <a:off x="11714839" y="2548423"/>
            <a:ext cx="1473594" cy="143490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E34751C-6B9E-4AC5-A884-6AD4097CE35B}"/>
              </a:ext>
            </a:extLst>
          </p:cNvPr>
          <p:cNvSpPr/>
          <p:nvPr/>
        </p:nvSpPr>
        <p:spPr>
          <a:xfrm>
            <a:off x="11714839" y="3265876"/>
            <a:ext cx="1167620" cy="71745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User Mgmt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CE8026A-88B9-47AE-85D8-312743F9D016}"/>
              </a:ext>
            </a:extLst>
          </p:cNvPr>
          <p:cNvSpPr/>
          <p:nvPr/>
        </p:nvSpPr>
        <p:spPr>
          <a:xfrm>
            <a:off x="11317431" y="3983329"/>
            <a:ext cx="1871003" cy="7174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Templates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FFE5D77-9669-4A7E-93CD-77A784FE4128}"/>
              </a:ext>
            </a:extLst>
          </p:cNvPr>
          <p:cNvSpPr/>
          <p:nvPr/>
        </p:nvSpPr>
        <p:spPr>
          <a:xfrm>
            <a:off x="11317430" y="4672648"/>
            <a:ext cx="1871003" cy="71745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MongoDB</a:t>
            </a:r>
          </a:p>
          <a:p>
            <a:pPr algn="ctr"/>
            <a:r>
              <a:rPr lang="en-IN"/>
              <a:t>(Cloud)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3EEC5BB-CE56-4790-B51A-9E5C347B1F82}"/>
              </a:ext>
            </a:extLst>
          </p:cNvPr>
          <p:cNvSpPr txBox="1"/>
          <p:nvPr/>
        </p:nvSpPr>
        <p:spPr>
          <a:xfrm>
            <a:off x="11806267" y="2736551"/>
            <a:ext cx="1290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>
                <a:solidFill>
                  <a:schemeClr val="bg1"/>
                </a:solidFill>
              </a:rPr>
              <a:t>Story Mgmt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EEC9FAE-9783-4276-A390-F0F63FEB08BE}"/>
              </a:ext>
            </a:extLst>
          </p:cNvPr>
          <p:cNvSpPr/>
          <p:nvPr/>
        </p:nvSpPr>
        <p:spPr>
          <a:xfrm>
            <a:off x="11320941" y="2548423"/>
            <a:ext cx="397408" cy="143490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E40EBC0-DA64-4CA1-87C5-0F9AA2A297AA}"/>
              </a:ext>
            </a:extLst>
          </p:cNvPr>
          <p:cNvSpPr txBox="1"/>
          <p:nvPr/>
        </p:nvSpPr>
        <p:spPr>
          <a:xfrm rot="16200000">
            <a:off x="11039357" y="3079036"/>
            <a:ext cx="932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/>
              <a:t>Others*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AFC6D9E1-7F21-4B14-BA7B-509F0523BF5B}"/>
              </a:ext>
            </a:extLst>
          </p:cNvPr>
          <p:cNvSpPr/>
          <p:nvPr/>
        </p:nvSpPr>
        <p:spPr>
          <a:xfrm>
            <a:off x="2846487" y="3575207"/>
            <a:ext cx="281353" cy="30949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AD7F665E-43EB-4C0E-B054-E29C04F11CFB}"/>
              </a:ext>
            </a:extLst>
          </p:cNvPr>
          <p:cNvSpPr/>
          <p:nvPr/>
        </p:nvSpPr>
        <p:spPr>
          <a:xfrm>
            <a:off x="5508333" y="3563153"/>
            <a:ext cx="281353" cy="30949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442381A3-311D-4771-BAF1-6A42E5762609}"/>
              </a:ext>
            </a:extLst>
          </p:cNvPr>
          <p:cNvSpPr/>
          <p:nvPr/>
        </p:nvSpPr>
        <p:spPr>
          <a:xfrm>
            <a:off x="8133331" y="3563153"/>
            <a:ext cx="281353" cy="30949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401CCF39-BE96-45BE-B44A-E8919099AFEB}"/>
              </a:ext>
            </a:extLst>
          </p:cNvPr>
          <p:cNvSpPr/>
          <p:nvPr/>
        </p:nvSpPr>
        <p:spPr>
          <a:xfrm>
            <a:off x="10860118" y="3563153"/>
            <a:ext cx="281353" cy="30949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60C2D27-66B0-4853-9235-F39AF0B3CDA4}"/>
              </a:ext>
            </a:extLst>
          </p:cNvPr>
          <p:cNvSpPr txBox="1"/>
          <p:nvPr/>
        </p:nvSpPr>
        <p:spPr>
          <a:xfrm>
            <a:off x="11141471" y="5717706"/>
            <a:ext cx="2689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/>
              <a:t>Error Mgmt (404, 500,Chalk)</a:t>
            </a:r>
          </a:p>
          <a:p>
            <a:r>
              <a:rPr lang="en-IN" sz="1400"/>
              <a:t>Add comments option (if possible)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ED780C7-ADC6-48B1-B240-B21531AF9787}"/>
              </a:ext>
            </a:extLst>
          </p:cNvPr>
          <p:cNvSpPr txBox="1"/>
          <p:nvPr/>
        </p:nvSpPr>
        <p:spPr>
          <a:xfrm>
            <a:off x="1065768" y="1103502"/>
            <a:ext cx="1146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/>
              <a:t>Phase 1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0929BFC-9E13-4C93-913F-995E640CEA98}"/>
              </a:ext>
            </a:extLst>
          </p:cNvPr>
          <p:cNvCxnSpPr>
            <a:cxnSpLocks/>
          </p:cNvCxnSpPr>
          <p:nvPr/>
        </p:nvCxnSpPr>
        <p:spPr>
          <a:xfrm>
            <a:off x="2846487" y="-11893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1A53601-58C5-4BB7-BA63-4D55A26C1EAA}"/>
              </a:ext>
            </a:extLst>
          </p:cNvPr>
          <p:cNvCxnSpPr>
            <a:cxnSpLocks/>
          </p:cNvCxnSpPr>
          <p:nvPr/>
        </p:nvCxnSpPr>
        <p:spPr>
          <a:xfrm>
            <a:off x="5508333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84664FC-EEE6-4F68-B8BB-D4030F86A62B}"/>
              </a:ext>
            </a:extLst>
          </p:cNvPr>
          <p:cNvCxnSpPr>
            <a:cxnSpLocks/>
          </p:cNvCxnSpPr>
          <p:nvPr/>
        </p:nvCxnSpPr>
        <p:spPr>
          <a:xfrm>
            <a:off x="8133331" y="-36512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1C48465-6FB6-406E-8D48-A250920C84DC}"/>
              </a:ext>
            </a:extLst>
          </p:cNvPr>
          <p:cNvCxnSpPr>
            <a:cxnSpLocks/>
          </p:cNvCxnSpPr>
          <p:nvPr/>
        </p:nvCxnSpPr>
        <p:spPr>
          <a:xfrm>
            <a:off x="10860118" y="-36512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596A9409-36C7-4CC4-A5F2-31959540FA51}"/>
              </a:ext>
            </a:extLst>
          </p:cNvPr>
          <p:cNvSpPr txBox="1"/>
          <p:nvPr/>
        </p:nvSpPr>
        <p:spPr>
          <a:xfrm>
            <a:off x="3690765" y="1103502"/>
            <a:ext cx="1146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/>
              <a:t>Phase 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D4992CF-F7EC-4E05-8912-6363344D5F68}"/>
              </a:ext>
            </a:extLst>
          </p:cNvPr>
          <p:cNvSpPr txBox="1"/>
          <p:nvPr/>
        </p:nvSpPr>
        <p:spPr>
          <a:xfrm>
            <a:off x="6366656" y="1103502"/>
            <a:ext cx="1146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/>
              <a:t>Phase 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FF5920F-5113-40D9-94CF-C0680204040F}"/>
              </a:ext>
            </a:extLst>
          </p:cNvPr>
          <p:cNvSpPr txBox="1"/>
          <p:nvPr/>
        </p:nvSpPr>
        <p:spPr>
          <a:xfrm>
            <a:off x="9093442" y="1103502"/>
            <a:ext cx="1146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/>
              <a:t>Phase 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EE4CA26-1235-44E4-8050-AA84B702637D}"/>
              </a:ext>
            </a:extLst>
          </p:cNvPr>
          <p:cNvSpPr txBox="1"/>
          <p:nvPr/>
        </p:nvSpPr>
        <p:spPr>
          <a:xfrm>
            <a:off x="11737952" y="1071894"/>
            <a:ext cx="1146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/>
              <a:t>Phase 5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B53E8C6-E1CF-4CAB-9381-28FE6071DE58}"/>
              </a:ext>
            </a:extLst>
          </p:cNvPr>
          <p:cNvSpPr txBox="1"/>
          <p:nvPr/>
        </p:nvSpPr>
        <p:spPr>
          <a:xfrm>
            <a:off x="6228636" y="5717706"/>
            <a:ext cx="140160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/>
              <a:t>Complete user</a:t>
            </a:r>
          </a:p>
          <a:p>
            <a:r>
              <a:rPr lang="en-IN" sz="1400"/>
              <a:t>Management</a:t>
            </a:r>
          </a:p>
          <a:p>
            <a:r>
              <a:rPr lang="en-IN" sz="1400"/>
              <a:t>Excluding stories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D1C897C-6229-4E6B-815A-2D55B3EB2F02}"/>
              </a:ext>
            </a:extLst>
          </p:cNvPr>
          <p:cNvSpPr txBox="1"/>
          <p:nvPr/>
        </p:nvSpPr>
        <p:spPr>
          <a:xfrm>
            <a:off x="8933209" y="5717706"/>
            <a:ext cx="137839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/>
              <a:t>Complete</a:t>
            </a:r>
          </a:p>
          <a:p>
            <a:r>
              <a:rPr lang="en-IN" sz="1400"/>
              <a:t>Management</a:t>
            </a:r>
          </a:p>
          <a:p>
            <a:r>
              <a:rPr lang="en-IN" sz="1400"/>
              <a:t>Including stories</a:t>
            </a:r>
          </a:p>
        </p:txBody>
      </p:sp>
    </p:spTree>
    <p:extLst>
      <p:ext uri="{BB962C8B-B14F-4D97-AF65-F5344CB8AC3E}">
        <p14:creationId xmlns:p14="http://schemas.microsoft.com/office/powerpoint/2010/main" val="9703831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159C58-CB28-44C8-8AE9-7FB68641EAD1}"/>
              </a:ext>
            </a:extLst>
          </p:cNvPr>
          <p:cNvSpPr txBox="1"/>
          <p:nvPr/>
        </p:nvSpPr>
        <p:spPr>
          <a:xfrm>
            <a:off x="155809" y="30475"/>
            <a:ext cx="1517812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IN" sz="2800" u="sng">
                <a:latin typeface="Roboto" panose="02000000000000000000" pitchFamily="2" charset="0"/>
                <a:ea typeface="Roboto" panose="02000000000000000000" pitchFamily="2" charset="0"/>
              </a:rPr>
              <a:t>Phase 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277A08-22DD-4972-851D-AA749E1FA7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557" y="1390997"/>
            <a:ext cx="6098465" cy="44118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8A220B-9183-479A-AA8D-D96A0BDDCC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7522" y="967616"/>
            <a:ext cx="5934903" cy="5715798"/>
          </a:xfrm>
          <a:prstGeom prst="rect">
            <a:avLst/>
          </a:prstGeo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7DE38843-457C-4C31-BA83-51EDE9D034F9}"/>
              </a:ext>
            </a:extLst>
          </p:cNvPr>
          <p:cNvSpPr/>
          <p:nvPr/>
        </p:nvSpPr>
        <p:spPr>
          <a:xfrm>
            <a:off x="7058025" y="3314700"/>
            <a:ext cx="400050" cy="2822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BAABA59-57D7-49F5-9E38-BA724279E540}"/>
              </a:ext>
            </a:extLst>
          </p:cNvPr>
          <p:cNvSpPr txBox="1"/>
          <p:nvPr/>
        </p:nvSpPr>
        <p:spPr>
          <a:xfrm>
            <a:off x="443366" y="1113998"/>
            <a:ext cx="56859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</a:t>
            </a:r>
            <a:r>
              <a:rPr lang="en-IN" sz="1200" b="1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sername and password verification – read carefully and understand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F0AB438-5364-4AC8-A899-1994659B410F}"/>
              </a:ext>
            </a:extLst>
          </p:cNvPr>
          <p:cNvSpPr/>
          <p:nvPr/>
        </p:nvSpPr>
        <p:spPr>
          <a:xfrm>
            <a:off x="2271713" y="3333761"/>
            <a:ext cx="700088" cy="263165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2E2348B-14F5-478A-AEBF-CF62DFE784DE}"/>
              </a:ext>
            </a:extLst>
          </p:cNvPr>
          <p:cNvSpPr/>
          <p:nvPr/>
        </p:nvSpPr>
        <p:spPr>
          <a:xfrm>
            <a:off x="9039226" y="1259414"/>
            <a:ext cx="2105024" cy="283636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13796F8-B568-4E82-924A-7C88FB35E7FF}"/>
              </a:ext>
            </a:extLst>
          </p:cNvPr>
          <p:cNvSpPr/>
          <p:nvPr/>
        </p:nvSpPr>
        <p:spPr>
          <a:xfrm>
            <a:off x="10091738" y="2411938"/>
            <a:ext cx="3452812" cy="331261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73E7B01-8140-466E-803A-D0A1F108901D}"/>
              </a:ext>
            </a:extLst>
          </p:cNvPr>
          <p:cNvSpPr/>
          <p:nvPr/>
        </p:nvSpPr>
        <p:spPr>
          <a:xfrm>
            <a:off x="795337" y="2628041"/>
            <a:ext cx="1476375" cy="300897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73886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0301BE49-D561-4D02-A675-FA42057079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79" y="5028484"/>
            <a:ext cx="6712595" cy="170092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1916108-C5F5-4A9C-9A50-BD4BB4B9B5FF}"/>
              </a:ext>
            </a:extLst>
          </p:cNvPr>
          <p:cNvSpPr txBox="1"/>
          <p:nvPr/>
        </p:nvSpPr>
        <p:spPr>
          <a:xfrm>
            <a:off x="155809" y="30475"/>
            <a:ext cx="1517812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IN" sz="2800" u="sng">
                <a:latin typeface="Roboto" panose="02000000000000000000" pitchFamily="2" charset="0"/>
                <a:ea typeface="Roboto" panose="02000000000000000000" pitchFamily="2" charset="0"/>
              </a:rPr>
              <a:t>Phase 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58BFA1-AC6B-4529-9972-1B401AF8715A}"/>
              </a:ext>
            </a:extLst>
          </p:cNvPr>
          <p:cNvSpPr txBox="1"/>
          <p:nvPr/>
        </p:nvSpPr>
        <p:spPr>
          <a:xfrm>
            <a:off x="155809" y="774735"/>
            <a:ext cx="98311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>
                <a:latin typeface="Roboto" panose="02000000000000000000" pitchFamily="2" charset="0"/>
                <a:ea typeface="Roboto" panose="02000000000000000000" pitchFamily="2" charset="0"/>
              </a:rPr>
              <a:t>Step 2: </a:t>
            </a:r>
          </a:p>
          <a:p>
            <a:endParaRPr lang="en-IN" sz="140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AutoNum type="arabicPeriod"/>
            </a:pPr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Let us hash the password using </a:t>
            </a:r>
            <a:r>
              <a:rPr lang="en-IN" sz="1400" b="1">
                <a:solidFill>
                  <a:srgbClr val="3333CC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bcrypt</a:t>
            </a:r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 before saving (so will use pre hook from mongoose)</a:t>
            </a:r>
          </a:p>
          <a:p>
            <a:pPr marL="342900" indent="-342900">
              <a:buAutoNum type="arabicPeriod"/>
            </a:pPr>
            <a:r>
              <a:rPr lang="en-US" sz="1400">
                <a:latin typeface="Roboto" panose="02000000000000000000" pitchFamily="2" charset="0"/>
                <a:ea typeface="Roboto" panose="02000000000000000000" pitchFamily="2" charset="0"/>
              </a:rPr>
              <a:t>S</a:t>
            </a:r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ince its hashed, we need to use </a:t>
            </a:r>
            <a:r>
              <a:rPr lang="en-IN" sz="1400">
                <a:solidFill>
                  <a:srgbClr val="3333CC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bcrypt’s compare method </a:t>
            </a:r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to know if password matches.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9A429B-EB56-4EE4-B110-073228E09113}"/>
              </a:ext>
            </a:extLst>
          </p:cNvPr>
          <p:cNvSpPr txBox="1"/>
          <p:nvPr/>
        </p:nvSpPr>
        <p:spPr>
          <a:xfrm>
            <a:off x="155809" y="1949882"/>
            <a:ext cx="733084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Since bcrypt has installation issues at the time of this tutorial, we will use </a:t>
            </a:r>
            <a:r>
              <a:rPr lang="en-IN" sz="1400" b="1">
                <a:solidFill>
                  <a:srgbClr val="3333CC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bcrypt.js </a:t>
            </a:r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which is same but written in JS. All the coding is same except during installation and require</a:t>
            </a:r>
          </a:p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Use bcryptjs instead of bcrypt. Bcryptjs is too slow so for production, consider bcrypt</a:t>
            </a:r>
          </a:p>
          <a:p>
            <a:endParaRPr lang="en-IN" sz="140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IN" sz="1400" b="1">
                <a:latin typeface="Roboto" panose="02000000000000000000" pitchFamily="2" charset="0"/>
                <a:ea typeface="Roboto" panose="02000000000000000000" pitchFamily="2" charset="0"/>
              </a:rPr>
              <a:t>Ref</a:t>
            </a:r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:https://www.npmjs.com/package/bcrypt</a:t>
            </a:r>
          </a:p>
          <a:p>
            <a:r>
              <a:rPr lang="en-IN" sz="1400" b="1">
                <a:latin typeface="Roboto" panose="02000000000000000000" pitchFamily="2" charset="0"/>
                <a:ea typeface="Roboto" panose="02000000000000000000" pitchFamily="2" charset="0"/>
              </a:rPr>
              <a:t>Ref</a:t>
            </a:r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:https://www.npmjs.com/package/bcryptjs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89AE2E-CFAE-471B-8E97-3DF1D975E8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279" y="3555917"/>
            <a:ext cx="3344627" cy="118157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2C6CB153-14A3-4D3F-A644-2614E4DCC2E5}"/>
              </a:ext>
            </a:extLst>
          </p:cNvPr>
          <p:cNvSpPr/>
          <p:nvPr/>
        </p:nvSpPr>
        <p:spPr>
          <a:xfrm>
            <a:off x="6996874" y="5843587"/>
            <a:ext cx="258330" cy="1609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3AC374-833B-45F3-9A5C-F6414EE35798}"/>
              </a:ext>
            </a:extLst>
          </p:cNvPr>
          <p:cNvSpPr txBox="1"/>
          <p:nvPr/>
        </p:nvSpPr>
        <p:spPr>
          <a:xfrm>
            <a:off x="7255204" y="5662433"/>
            <a:ext cx="73308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This goes in “pre” hook of “save” of mongoose model. That is,we hash the </a:t>
            </a:r>
          </a:p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password, before saving it in DB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C695DE1-A44D-47D3-BC6B-6F015B4894ED}"/>
              </a:ext>
            </a:extLst>
          </p:cNvPr>
          <p:cNvSpPr/>
          <p:nvPr/>
        </p:nvSpPr>
        <p:spPr>
          <a:xfrm>
            <a:off x="3437690" y="3370356"/>
            <a:ext cx="382432" cy="3824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754EEC8-CCEA-4A7A-BE2D-5B117F9152F4}"/>
              </a:ext>
            </a:extLst>
          </p:cNvPr>
          <p:cNvSpPr/>
          <p:nvPr/>
        </p:nvSpPr>
        <p:spPr>
          <a:xfrm>
            <a:off x="6805658" y="4823307"/>
            <a:ext cx="382432" cy="3824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2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E62E0D4-8551-478E-B7DC-2CAD512C31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6650" y="2368922"/>
            <a:ext cx="6516009" cy="21529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61394493-ABFC-430B-AAC8-26DF0FE37B2E}"/>
              </a:ext>
            </a:extLst>
          </p:cNvPr>
          <p:cNvSpPr/>
          <p:nvPr/>
        </p:nvSpPr>
        <p:spPr>
          <a:xfrm>
            <a:off x="13811443" y="2177706"/>
            <a:ext cx="382432" cy="3824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49D2EB7-B7BD-4D8F-9B29-1F32FDAEB8AB}"/>
              </a:ext>
            </a:extLst>
          </p:cNvPr>
          <p:cNvSpPr txBox="1"/>
          <p:nvPr/>
        </p:nvSpPr>
        <p:spPr>
          <a:xfrm>
            <a:off x="8000050" y="1683680"/>
            <a:ext cx="5841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This goes in the mongoose method we defined for comparing password</a:t>
            </a:r>
          </a:p>
        </p:txBody>
      </p:sp>
      <p:sp>
        <p:nvSpPr>
          <p:cNvPr id="19" name="Arrow: Up 18">
            <a:extLst>
              <a:ext uri="{FF2B5EF4-FFF2-40B4-BE49-F238E27FC236}">
                <a16:creationId xmlns:a16="http://schemas.microsoft.com/office/drawing/2014/main" id="{A4A1383D-4F05-45D0-9576-A23FDACE7C1F}"/>
              </a:ext>
            </a:extLst>
          </p:cNvPr>
          <p:cNvSpPr/>
          <p:nvPr/>
        </p:nvSpPr>
        <p:spPr>
          <a:xfrm>
            <a:off x="11029950" y="2005514"/>
            <a:ext cx="157163" cy="3634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40E68E4-FFFE-4656-A6DE-8545CD0768D8}"/>
              </a:ext>
            </a:extLst>
          </p:cNvPr>
          <p:cNvSpPr txBox="1"/>
          <p:nvPr/>
        </p:nvSpPr>
        <p:spPr>
          <a:xfrm>
            <a:off x="6996874" y="392422"/>
            <a:ext cx="73308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i="1">
                <a:latin typeface="Roboto" panose="02000000000000000000" pitchFamily="2" charset="0"/>
                <a:ea typeface="Roboto" panose="02000000000000000000" pitchFamily="2" charset="0"/>
              </a:rPr>
              <a:t>Note that, since we used mongoose method, we need to use bcrypt only in db.js</a:t>
            </a:r>
          </a:p>
          <a:p>
            <a:r>
              <a:rPr lang="en-IN" sz="1400" i="1">
                <a:latin typeface="Roboto" panose="02000000000000000000" pitchFamily="2" charset="0"/>
                <a:ea typeface="Roboto" panose="02000000000000000000" pitchFamily="2" charset="0"/>
              </a:rPr>
              <a:t>As both generation and comparision is done there only</a:t>
            </a:r>
          </a:p>
        </p:txBody>
      </p:sp>
    </p:spTree>
    <p:extLst>
      <p:ext uri="{BB962C8B-B14F-4D97-AF65-F5344CB8AC3E}">
        <p14:creationId xmlns:p14="http://schemas.microsoft.com/office/powerpoint/2010/main" val="30483058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40925798-E86B-4BDE-A542-B6E9462A46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386" y="1609276"/>
            <a:ext cx="6270155" cy="375515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259DCA5-8CA8-4E53-8552-8754EED0DE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48" y="918547"/>
            <a:ext cx="4674677" cy="272476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ABD2DAF-F196-42A9-B164-8022EF148FAE}"/>
              </a:ext>
            </a:extLst>
          </p:cNvPr>
          <p:cNvSpPr txBox="1"/>
          <p:nvPr/>
        </p:nvSpPr>
        <p:spPr>
          <a:xfrm>
            <a:off x="155809" y="30475"/>
            <a:ext cx="1517812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IN" sz="2800" u="sng">
                <a:latin typeface="Roboto" panose="02000000000000000000" pitchFamily="2" charset="0"/>
                <a:ea typeface="Roboto" panose="02000000000000000000" pitchFamily="2" charset="0"/>
              </a:rPr>
              <a:t>Phase 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7D6EE1-E23F-47B0-BA70-092CFBE6F033}"/>
              </a:ext>
            </a:extLst>
          </p:cNvPr>
          <p:cNvSpPr txBox="1"/>
          <p:nvPr/>
        </p:nvSpPr>
        <p:spPr>
          <a:xfrm>
            <a:off x="226748" y="610770"/>
            <a:ext cx="58411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We will use serial pre hook of mongoose for this purpose.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F7FE43-7163-4850-A8D5-F94B4AD3257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696"/>
          <a:stretch/>
        </p:blipFill>
        <p:spPr>
          <a:xfrm>
            <a:off x="326854" y="3851489"/>
            <a:ext cx="3602393" cy="5000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45B1655-6010-4988-B473-D3403CDED0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63954" y="2643551"/>
            <a:ext cx="2143992" cy="168660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D24FA5C-76ED-4EFE-997B-C82D2E321CBF}"/>
              </a:ext>
            </a:extLst>
          </p:cNvPr>
          <p:cNvSpPr txBox="1"/>
          <p:nvPr/>
        </p:nvSpPr>
        <p:spPr>
          <a:xfrm>
            <a:off x="5463954" y="818979"/>
            <a:ext cx="7496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i="1">
                <a:solidFill>
                  <a:srgbClr val="3333CC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Recall, that save is called by userModel instance in route.js. So in this pre hook, “</a:t>
            </a:r>
            <a:r>
              <a:rPr lang="en-IN" sz="1400" i="1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this</a:t>
            </a:r>
            <a:r>
              <a:rPr lang="en-IN" sz="1400" i="1">
                <a:solidFill>
                  <a:srgbClr val="3333CC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” would refer to that model instance. This is how, we could get  the password to be hashed here.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CA630B9B-AF22-4F41-9FEB-0AC97FF6FEAB}"/>
              </a:ext>
            </a:extLst>
          </p:cNvPr>
          <p:cNvSpPr/>
          <p:nvPr/>
        </p:nvSpPr>
        <p:spPr>
          <a:xfrm>
            <a:off x="7759593" y="3406398"/>
            <a:ext cx="258330" cy="1609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4FAF773-10F6-4F11-98C2-DF37EDF1ECBF}"/>
              </a:ext>
            </a:extLst>
          </p:cNvPr>
          <p:cNvSpPr/>
          <p:nvPr/>
        </p:nvSpPr>
        <p:spPr>
          <a:xfrm>
            <a:off x="3546815" y="3660273"/>
            <a:ext cx="382432" cy="3824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1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42794B5-0855-4F72-AC1A-A1B0D7F58886}"/>
              </a:ext>
            </a:extLst>
          </p:cNvPr>
          <p:cNvSpPr/>
          <p:nvPr/>
        </p:nvSpPr>
        <p:spPr>
          <a:xfrm>
            <a:off x="8017923" y="1482008"/>
            <a:ext cx="382432" cy="3824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245C304-9CAE-4BF2-8770-5FD8976341C4}"/>
              </a:ext>
            </a:extLst>
          </p:cNvPr>
          <p:cNvSpPr txBox="1"/>
          <p:nvPr/>
        </p:nvSpPr>
        <p:spPr>
          <a:xfrm>
            <a:off x="9445404" y="5631508"/>
            <a:ext cx="44991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i="1">
                <a:solidFill>
                  <a:srgbClr val="3333CC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Also Note, when there is an error, we are sending next(error)</a:t>
            </a:r>
          </a:p>
        </p:txBody>
      </p:sp>
    </p:spTree>
    <p:extLst>
      <p:ext uri="{BB962C8B-B14F-4D97-AF65-F5344CB8AC3E}">
        <p14:creationId xmlns:p14="http://schemas.microsoft.com/office/powerpoint/2010/main" val="11346251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ABD2DAF-F196-42A9-B164-8022EF148FAE}"/>
              </a:ext>
            </a:extLst>
          </p:cNvPr>
          <p:cNvSpPr txBox="1"/>
          <p:nvPr/>
        </p:nvSpPr>
        <p:spPr>
          <a:xfrm>
            <a:off x="155809" y="30475"/>
            <a:ext cx="1517812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IN" sz="2800" u="sng">
                <a:latin typeface="Roboto" panose="02000000000000000000" pitchFamily="2" charset="0"/>
                <a:ea typeface="Roboto" panose="02000000000000000000" pitchFamily="2" charset="0"/>
              </a:rPr>
              <a:t>Phase 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ED90E0E-E468-409A-83D8-95434319FE04}"/>
              </a:ext>
            </a:extLst>
          </p:cNvPr>
          <p:cNvSpPr txBox="1"/>
          <p:nvPr/>
        </p:nvSpPr>
        <p:spPr>
          <a:xfrm>
            <a:off x="155809" y="699341"/>
            <a:ext cx="58411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And then the compare password method..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BC51D9E-1C29-4B34-A409-97244772CF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002" y="1628533"/>
            <a:ext cx="5410955" cy="3458058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149771B5-D9AE-46F5-935F-A0BC5E4B37B0}"/>
              </a:ext>
            </a:extLst>
          </p:cNvPr>
          <p:cNvSpPr/>
          <p:nvPr/>
        </p:nvSpPr>
        <p:spPr>
          <a:xfrm>
            <a:off x="5805741" y="1437317"/>
            <a:ext cx="382432" cy="3824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2481925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ABD2DAF-F196-42A9-B164-8022EF148FAE}"/>
              </a:ext>
            </a:extLst>
          </p:cNvPr>
          <p:cNvSpPr txBox="1"/>
          <p:nvPr/>
        </p:nvSpPr>
        <p:spPr>
          <a:xfrm>
            <a:off x="155809" y="30475"/>
            <a:ext cx="1517812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IN" sz="2800" u="sng">
                <a:latin typeface="Roboto" panose="02000000000000000000" pitchFamily="2" charset="0"/>
                <a:ea typeface="Roboto" panose="02000000000000000000" pitchFamily="2" charset="0"/>
              </a:rPr>
              <a:t>Phase 4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0FAFC2-002E-44DF-B53E-E5343809C857}"/>
              </a:ext>
            </a:extLst>
          </p:cNvPr>
          <p:cNvSpPr/>
          <p:nvPr/>
        </p:nvSpPr>
        <p:spPr>
          <a:xfrm>
            <a:off x="753864" y="1676886"/>
            <a:ext cx="1473594" cy="143490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2BBAE1-7524-4D5D-A66B-E36E3C6E3CEC}"/>
              </a:ext>
            </a:extLst>
          </p:cNvPr>
          <p:cNvSpPr/>
          <p:nvPr/>
        </p:nvSpPr>
        <p:spPr>
          <a:xfrm>
            <a:off x="753864" y="2394339"/>
            <a:ext cx="1167620" cy="71745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User Mgmt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4C5D5C-F8E4-4D47-8D2D-2775169AAFD8}"/>
              </a:ext>
            </a:extLst>
          </p:cNvPr>
          <p:cNvSpPr/>
          <p:nvPr/>
        </p:nvSpPr>
        <p:spPr>
          <a:xfrm>
            <a:off x="353002" y="3111792"/>
            <a:ext cx="1871003" cy="7174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Templates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7EC050-A966-4B46-8039-6DD4EAB94180}"/>
              </a:ext>
            </a:extLst>
          </p:cNvPr>
          <p:cNvSpPr/>
          <p:nvPr/>
        </p:nvSpPr>
        <p:spPr>
          <a:xfrm>
            <a:off x="353001" y="3801111"/>
            <a:ext cx="1871003" cy="71745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MongoDB</a:t>
            </a:r>
          </a:p>
          <a:p>
            <a:pPr algn="ctr"/>
            <a:r>
              <a:rPr lang="en-IN"/>
              <a:t>(local)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7BFEC2-16F2-4E9B-AD40-814EEC1CFABE}"/>
              </a:ext>
            </a:extLst>
          </p:cNvPr>
          <p:cNvSpPr txBox="1"/>
          <p:nvPr/>
        </p:nvSpPr>
        <p:spPr>
          <a:xfrm>
            <a:off x="845292" y="1865014"/>
            <a:ext cx="1290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>
                <a:solidFill>
                  <a:schemeClr val="bg1"/>
                </a:solidFill>
              </a:rPr>
              <a:t>Story Mgmt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FE40159-B9BD-42A1-833A-7161DC370EC9}"/>
              </a:ext>
            </a:extLst>
          </p:cNvPr>
          <p:cNvSpPr/>
          <p:nvPr/>
        </p:nvSpPr>
        <p:spPr>
          <a:xfrm>
            <a:off x="11825405" y="1033963"/>
            <a:ext cx="1972936" cy="17892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07B5F2-5E8C-4444-9AEE-3FB781E3D078}"/>
              </a:ext>
            </a:extLst>
          </p:cNvPr>
          <p:cNvSpPr/>
          <p:nvPr/>
        </p:nvSpPr>
        <p:spPr>
          <a:xfrm>
            <a:off x="5878344" y="1033963"/>
            <a:ext cx="1968026" cy="176160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7569C2A-9310-4C59-AABE-E4049F3DFDA2}"/>
              </a:ext>
            </a:extLst>
          </p:cNvPr>
          <p:cNvSpPr txBox="1"/>
          <p:nvPr/>
        </p:nvSpPr>
        <p:spPr>
          <a:xfrm>
            <a:off x="6086266" y="594808"/>
            <a:ext cx="13628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>
                <a:latin typeface="Roboto" panose="02000000000000000000" pitchFamily="2" charset="0"/>
                <a:ea typeface="Roboto" panose="02000000000000000000" pitchFamily="2" charset="0"/>
              </a:rPr>
              <a:t>newStory.html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8405E2D-0F7C-4DDB-93D8-A1169417AC76}"/>
              </a:ext>
            </a:extLst>
          </p:cNvPr>
          <p:cNvSpPr txBox="1"/>
          <p:nvPr/>
        </p:nvSpPr>
        <p:spPr>
          <a:xfrm>
            <a:off x="6102158" y="1423356"/>
            <a:ext cx="17442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User creates the story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5876ABA-5D4F-4121-BFE9-5B3F8D05E79F}"/>
              </a:ext>
            </a:extLst>
          </p:cNvPr>
          <p:cNvSpPr/>
          <p:nvPr/>
        </p:nvSpPr>
        <p:spPr>
          <a:xfrm>
            <a:off x="7798436" y="1033963"/>
            <a:ext cx="2042298" cy="17892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3C60161F-6384-4400-8B20-966B1E16FABE}"/>
              </a:ext>
            </a:extLst>
          </p:cNvPr>
          <p:cNvSpPr/>
          <p:nvPr/>
        </p:nvSpPr>
        <p:spPr>
          <a:xfrm>
            <a:off x="7196698" y="2313945"/>
            <a:ext cx="984738" cy="3235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F59DB87-7754-4548-A2E7-CCA912162E69}"/>
              </a:ext>
            </a:extLst>
          </p:cNvPr>
          <p:cNvSpPr txBox="1"/>
          <p:nvPr/>
        </p:nvSpPr>
        <p:spPr>
          <a:xfrm>
            <a:off x="7109093" y="2000858"/>
            <a:ext cx="9909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>
                <a:solidFill>
                  <a:srgbClr val="3333CC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/addStory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1752753-748F-4C81-B2C4-A18B05A7CB7C}"/>
              </a:ext>
            </a:extLst>
          </p:cNvPr>
          <p:cNvSpPr txBox="1"/>
          <p:nvPr/>
        </p:nvSpPr>
        <p:spPr>
          <a:xfrm>
            <a:off x="8087342" y="1231368"/>
            <a:ext cx="14604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Save in DB</a:t>
            </a:r>
          </a:p>
          <a:p>
            <a:endParaRPr lang="en-IN" sz="140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If error, 500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FBC3B8B-9764-418D-99B1-DDB6A8E5C19E}"/>
              </a:ext>
            </a:extLst>
          </p:cNvPr>
          <p:cNvSpPr txBox="1"/>
          <p:nvPr/>
        </p:nvSpPr>
        <p:spPr>
          <a:xfrm>
            <a:off x="8197891" y="638118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i="1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Pageless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E067A2A-88C1-4B98-B21C-35F090DC55C6}"/>
              </a:ext>
            </a:extLst>
          </p:cNvPr>
          <p:cNvSpPr/>
          <p:nvPr/>
        </p:nvSpPr>
        <p:spPr>
          <a:xfrm>
            <a:off x="9869240" y="1033963"/>
            <a:ext cx="1942131" cy="17892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2217B21-6C0A-4227-966E-B33C4CC06273}"/>
              </a:ext>
            </a:extLst>
          </p:cNvPr>
          <p:cNvSpPr txBox="1"/>
          <p:nvPr/>
        </p:nvSpPr>
        <p:spPr>
          <a:xfrm>
            <a:off x="10148542" y="610253"/>
            <a:ext cx="1372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>
                <a:latin typeface="Roboto" panose="02000000000000000000" pitchFamily="2" charset="0"/>
                <a:ea typeface="Roboto" panose="02000000000000000000" pitchFamily="2" charset="0"/>
              </a:rPr>
              <a:t>allStories.html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B4BABE7-21C7-4836-AACD-CD9E032BF020}"/>
              </a:ext>
            </a:extLst>
          </p:cNvPr>
          <p:cNvSpPr txBox="1"/>
          <p:nvPr/>
        </p:nvSpPr>
        <p:spPr>
          <a:xfrm>
            <a:off x="9989765" y="1272287"/>
            <a:ext cx="17442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Show title and link</a:t>
            </a:r>
          </a:p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For all user stories</a:t>
            </a:r>
          </a:p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Here. </a:t>
            </a: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BF03637C-7108-4053-9589-4BD74B8EE120}"/>
              </a:ext>
            </a:extLst>
          </p:cNvPr>
          <p:cNvSpPr/>
          <p:nvPr/>
        </p:nvSpPr>
        <p:spPr>
          <a:xfrm>
            <a:off x="9321948" y="2339778"/>
            <a:ext cx="984738" cy="3235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1EE65E6-948D-4D61-9AAB-60EC5C7A66DD}"/>
              </a:ext>
            </a:extLst>
          </p:cNvPr>
          <p:cNvSpPr txBox="1"/>
          <p:nvPr/>
        </p:nvSpPr>
        <p:spPr>
          <a:xfrm>
            <a:off x="9330818" y="2026029"/>
            <a:ext cx="10198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>
                <a:solidFill>
                  <a:srgbClr val="3333CC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/allStories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A7F8463-AC20-4588-AFA5-12D756590C8D}"/>
              </a:ext>
            </a:extLst>
          </p:cNvPr>
          <p:cNvSpPr txBox="1"/>
          <p:nvPr/>
        </p:nvSpPr>
        <p:spPr>
          <a:xfrm>
            <a:off x="7385742" y="2611101"/>
            <a:ext cx="6399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>
                <a:solidFill>
                  <a:srgbClr val="3333CC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POST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E32AFF4-39E1-46DE-B55A-AD5F5AE97ACC}"/>
              </a:ext>
            </a:extLst>
          </p:cNvPr>
          <p:cNvSpPr txBox="1"/>
          <p:nvPr/>
        </p:nvSpPr>
        <p:spPr>
          <a:xfrm>
            <a:off x="9602879" y="2607589"/>
            <a:ext cx="5164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>
                <a:solidFill>
                  <a:srgbClr val="3333CC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GET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56D4A0A-CF38-4770-AC45-3CDECF6A0D2D}"/>
              </a:ext>
            </a:extLst>
          </p:cNvPr>
          <p:cNvSpPr txBox="1"/>
          <p:nvPr/>
        </p:nvSpPr>
        <p:spPr>
          <a:xfrm>
            <a:off x="12122421" y="655219"/>
            <a:ext cx="1378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slug</a:t>
            </a:r>
            <a:r>
              <a:rPr lang="en-IN" sz="1400" b="1">
                <a:latin typeface="Roboto" panose="02000000000000000000" pitchFamily="2" charset="0"/>
                <a:ea typeface="Roboto" panose="02000000000000000000" pitchFamily="2" charset="0"/>
              </a:rPr>
              <a:t>Story.html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BD52073-184A-4AC5-ABE7-B9B06DA2A060}"/>
              </a:ext>
            </a:extLst>
          </p:cNvPr>
          <p:cNvSpPr txBox="1"/>
          <p:nvPr/>
        </p:nvSpPr>
        <p:spPr>
          <a:xfrm>
            <a:off x="12481396" y="1175897"/>
            <a:ext cx="93530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Show the chosen</a:t>
            </a:r>
          </a:p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Story</a:t>
            </a:r>
          </a:p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Fully </a:t>
            </a:r>
          </a:p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here</a:t>
            </a: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BB4725B5-0FC6-4843-B504-E4D1F79D32E6}"/>
              </a:ext>
            </a:extLst>
          </p:cNvPr>
          <p:cNvSpPr/>
          <p:nvPr/>
        </p:nvSpPr>
        <p:spPr>
          <a:xfrm>
            <a:off x="11255686" y="2313945"/>
            <a:ext cx="984738" cy="3235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7E6ED47-71FF-4A5A-B621-608EE32FB9B6}"/>
              </a:ext>
            </a:extLst>
          </p:cNvPr>
          <p:cNvSpPr txBox="1"/>
          <p:nvPr/>
        </p:nvSpPr>
        <p:spPr>
          <a:xfrm>
            <a:off x="11163729" y="2044123"/>
            <a:ext cx="10310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>
                <a:solidFill>
                  <a:srgbClr val="3333CC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/slugStory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4A78CAB-A47C-44CA-B555-9E032467C179}"/>
              </a:ext>
            </a:extLst>
          </p:cNvPr>
          <p:cNvSpPr txBox="1"/>
          <p:nvPr/>
        </p:nvSpPr>
        <p:spPr>
          <a:xfrm>
            <a:off x="11536617" y="2581756"/>
            <a:ext cx="5164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>
                <a:solidFill>
                  <a:srgbClr val="3333CC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GET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DB0E92-661E-496D-9A04-72C3DCD65BCA}"/>
              </a:ext>
            </a:extLst>
          </p:cNvPr>
          <p:cNvSpPr txBox="1"/>
          <p:nvPr/>
        </p:nvSpPr>
        <p:spPr>
          <a:xfrm>
            <a:off x="160457" y="4599490"/>
            <a:ext cx="472437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>
                <a:latin typeface="Roboto" panose="02000000000000000000" pitchFamily="2" charset="0"/>
                <a:ea typeface="Roboto" panose="02000000000000000000" pitchFamily="2" charset="0"/>
              </a:rPr>
              <a:t>We shall store only following in DB for simplicity. </a:t>
            </a:r>
          </a:p>
          <a:p>
            <a:endParaRPr lang="en-IN" sz="160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IN" sz="1600">
                <a:latin typeface="Roboto" panose="02000000000000000000" pitchFamily="2" charset="0"/>
                <a:ea typeface="Roboto" panose="02000000000000000000" pitchFamily="2" charset="0"/>
              </a:rPr>
              <a:t>Author </a:t>
            </a:r>
          </a:p>
          <a:p>
            <a:r>
              <a:rPr lang="en-IN" sz="1600">
                <a:latin typeface="Roboto" panose="02000000000000000000" pitchFamily="2" charset="0"/>
                <a:ea typeface="Roboto" panose="02000000000000000000" pitchFamily="2" charset="0"/>
              </a:rPr>
              <a:t>Title  (unique)</a:t>
            </a:r>
          </a:p>
          <a:p>
            <a:r>
              <a:rPr lang="en-IN" sz="1600">
                <a:latin typeface="Roboto" panose="02000000000000000000" pitchFamily="2" charset="0"/>
                <a:ea typeface="Roboto" panose="02000000000000000000" pitchFamily="2" charset="0"/>
              </a:rPr>
              <a:t>Content</a:t>
            </a:r>
          </a:p>
          <a:p>
            <a:r>
              <a:rPr lang="en-IN" sz="1600">
                <a:latin typeface="Roboto" panose="02000000000000000000" pitchFamily="2" charset="0"/>
                <a:ea typeface="Roboto" panose="02000000000000000000" pitchFamily="2" charset="0"/>
              </a:rPr>
              <a:t>Slug (generated from title)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E28ABD0-8280-4587-98BE-71D55EBEC7E7}"/>
              </a:ext>
            </a:extLst>
          </p:cNvPr>
          <p:cNvSpPr/>
          <p:nvPr/>
        </p:nvSpPr>
        <p:spPr>
          <a:xfrm>
            <a:off x="7449140" y="3629025"/>
            <a:ext cx="6349201" cy="53081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>
                <a:solidFill>
                  <a:schemeClr val="tx1"/>
                </a:solidFill>
              </a:rPr>
              <a:t>Mongoose</a:t>
            </a:r>
          </a:p>
        </p:txBody>
      </p:sp>
      <p:sp>
        <p:nvSpPr>
          <p:cNvPr id="4" name="Arrow: Up 3">
            <a:extLst>
              <a:ext uri="{FF2B5EF4-FFF2-40B4-BE49-F238E27FC236}">
                <a16:creationId xmlns:a16="http://schemas.microsoft.com/office/drawing/2014/main" id="{D9DCE92A-D2FF-48D1-9FF9-0DBA773D397F}"/>
              </a:ext>
            </a:extLst>
          </p:cNvPr>
          <p:cNvSpPr/>
          <p:nvPr/>
        </p:nvSpPr>
        <p:spPr>
          <a:xfrm>
            <a:off x="10623740" y="2915366"/>
            <a:ext cx="238131" cy="713659"/>
          </a:xfrm>
          <a:prstGeom prst="up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Arrow: Up 35">
            <a:extLst>
              <a:ext uri="{FF2B5EF4-FFF2-40B4-BE49-F238E27FC236}">
                <a16:creationId xmlns:a16="http://schemas.microsoft.com/office/drawing/2014/main" id="{C1A6E3ED-2757-4C4E-BD12-89663EFFCD70}"/>
              </a:ext>
            </a:extLst>
          </p:cNvPr>
          <p:cNvSpPr/>
          <p:nvPr/>
        </p:nvSpPr>
        <p:spPr>
          <a:xfrm>
            <a:off x="12657138" y="2915365"/>
            <a:ext cx="238131" cy="713659"/>
          </a:xfrm>
          <a:prstGeom prst="up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Arrow: Up 36">
            <a:extLst>
              <a:ext uri="{FF2B5EF4-FFF2-40B4-BE49-F238E27FC236}">
                <a16:creationId xmlns:a16="http://schemas.microsoft.com/office/drawing/2014/main" id="{B850D91D-FFBB-4D78-935E-081B6B3C6289}"/>
              </a:ext>
            </a:extLst>
          </p:cNvPr>
          <p:cNvSpPr/>
          <p:nvPr/>
        </p:nvSpPr>
        <p:spPr>
          <a:xfrm rot="10800000">
            <a:off x="8579425" y="2924604"/>
            <a:ext cx="238131" cy="713659"/>
          </a:xfrm>
          <a:prstGeom prst="up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9AF5F1D5-9366-4413-BC37-F1C84EB456E5}"/>
              </a:ext>
            </a:extLst>
          </p:cNvPr>
          <p:cNvSpPr/>
          <p:nvPr/>
        </p:nvSpPr>
        <p:spPr>
          <a:xfrm>
            <a:off x="8886660" y="3080978"/>
            <a:ext cx="382432" cy="3824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1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4158D38-9D1A-4A66-AB48-3B12AD873D8E}"/>
              </a:ext>
            </a:extLst>
          </p:cNvPr>
          <p:cNvSpPr/>
          <p:nvPr/>
        </p:nvSpPr>
        <p:spPr>
          <a:xfrm>
            <a:off x="10851577" y="3075499"/>
            <a:ext cx="382432" cy="3824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2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D48732DE-A47D-476A-BD03-6D709E2940F3}"/>
              </a:ext>
            </a:extLst>
          </p:cNvPr>
          <p:cNvSpPr/>
          <p:nvPr/>
        </p:nvSpPr>
        <p:spPr>
          <a:xfrm>
            <a:off x="12949048" y="3082736"/>
            <a:ext cx="382432" cy="3824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5970270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66">
            <a:extLst>
              <a:ext uri="{FF2B5EF4-FFF2-40B4-BE49-F238E27FC236}">
                <a16:creationId xmlns:a16="http://schemas.microsoft.com/office/drawing/2014/main" id="{DB66DB2B-53D4-4233-AC8E-83C9A9B1C641}"/>
              </a:ext>
            </a:extLst>
          </p:cNvPr>
          <p:cNvSpPr/>
          <p:nvPr/>
        </p:nvSpPr>
        <p:spPr>
          <a:xfrm>
            <a:off x="5743575" y="680533"/>
            <a:ext cx="8462962" cy="539165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BD2DAF-F196-42A9-B164-8022EF148FAE}"/>
              </a:ext>
            </a:extLst>
          </p:cNvPr>
          <p:cNvSpPr txBox="1"/>
          <p:nvPr/>
        </p:nvSpPr>
        <p:spPr>
          <a:xfrm>
            <a:off x="155809" y="30475"/>
            <a:ext cx="1517812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IN" sz="2800" u="sng">
                <a:latin typeface="Roboto" panose="02000000000000000000" pitchFamily="2" charset="0"/>
                <a:ea typeface="Roboto" panose="02000000000000000000" pitchFamily="2" charset="0"/>
              </a:rPr>
              <a:t>Phase 4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EC41B27-3FAF-4C9B-BDD8-263CC4AB19A9}"/>
              </a:ext>
            </a:extLst>
          </p:cNvPr>
          <p:cNvSpPr/>
          <p:nvPr/>
        </p:nvSpPr>
        <p:spPr>
          <a:xfrm>
            <a:off x="263357" y="1119688"/>
            <a:ext cx="1968026" cy="176160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D111ED9-AC8B-474B-BBC6-16C3D90DB910}"/>
              </a:ext>
            </a:extLst>
          </p:cNvPr>
          <p:cNvSpPr txBox="1"/>
          <p:nvPr/>
        </p:nvSpPr>
        <p:spPr>
          <a:xfrm>
            <a:off x="471279" y="680533"/>
            <a:ext cx="13628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>
                <a:latin typeface="Roboto" panose="02000000000000000000" pitchFamily="2" charset="0"/>
                <a:ea typeface="Roboto" panose="02000000000000000000" pitchFamily="2" charset="0"/>
              </a:rPr>
              <a:t>newStory.html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030AF0E-FF27-4C09-A375-50A955BD0873}"/>
              </a:ext>
            </a:extLst>
          </p:cNvPr>
          <p:cNvSpPr txBox="1"/>
          <p:nvPr/>
        </p:nvSpPr>
        <p:spPr>
          <a:xfrm>
            <a:off x="487171" y="1509081"/>
            <a:ext cx="17442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User creates the story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64A4E0A-54F2-426B-B50E-B45ABC2ABE56}"/>
              </a:ext>
            </a:extLst>
          </p:cNvPr>
          <p:cNvSpPr/>
          <p:nvPr/>
        </p:nvSpPr>
        <p:spPr>
          <a:xfrm>
            <a:off x="2183449" y="1119688"/>
            <a:ext cx="2042298" cy="17892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35B6DAC1-5244-49F9-8945-DB7A5C9F6142}"/>
              </a:ext>
            </a:extLst>
          </p:cNvPr>
          <p:cNvSpPr/>
          <p:nvPr/>
        </p:nvSpPr>
        <p:spPr>
          <a:xfrm>
            <a:off x="1581711" y="2399670"/>
            <a:ext cx="984738" cy="3235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3046D4B-D390-41F1-9756-19A57FDC813C}"/>
              </a:ext>
            </a:extLst>
          </p:cNvPr>
          <p:cNvSpPr txBox="1"/>
          <p:nvPr/>
        </p:nvSpPr>
        <p:spPr>
          <a:xfrm>
            <a:off x="1494106" y="2086583"/>
            <a:ext cx="9909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>
                <a:solidFill>
                  <a:srgbClr val="3333CC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/addStory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257DA1A-274C-4205-AFF1-3FE69E660849}"/>
              </a:ext>
            </a:extLst>
          </p:cNvPr>
          <p:cNvSpPr txBox="1"/>
          <p:nvPr/>
        </p:nvSpPr>
        <p:spPr>
          <a:xfrm>
            <a:off x="2472355" y="1317093"/>
            <a:ext cx="14604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Save in DB</a:t>
            </a:r>
          </a:p>
          <a:p>
            <a:endParaRPr lang="en-IN" sz="140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If error, 500(later)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128A4F3-6772-48D8-AAF8-819FD81DC1B5}"/>
              </a:ext>
            </a:extLst>
          </p:cNvPr>
          <p:cNvSpPr txBox="1"/>
          <p:nvPr/>
        </p:nvSpPr>
        <p:spPr>
          <a:xfrm>
            <a:off x="2582904" y="723843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i="1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Pageless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00BCE0B-8BA8-4FBF-B00F-527B9B2A2E36}"/>
              </a:ext>
            </a:extLst>
          </p:cNvPr>
          <p:cNvSpPr txBox="1"/>
          <p:nvPr/>
        </p:nvSpPr>
        <p:spPr>
          <a:xfrm>
            <a:off x="1770755" y="2696826"/>
            <a:ext cx="6399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>
                <a:solidFill>
                  <a:srgbClr val="3333CC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POST</a:t>
            </a:r>
          </a:p>
        </p:txBody>
      </p:sp>
      <p:sp>
        <p:nvSpPr>
          <p:cNvPr id="54" name="Arrow: Up 53">
            <a:extLst>
              <a:ext uri="{FF2B5EF4-FFF2-40B4-BE49-F238E27FC236}">
                <a16:creationId xmlns:a16="http://schemas.microsoft.com/office/drawing/2014/main" id="{F2CDBA48-1691-4E2E-90F5-2E9478F1333E}"/>
              </a:ext>
            </a:extLst>
          </p:cNvPr>
          <p:cNvSpPr/>
          <p:nvPr/>
        </p:nvSpPr>
        <p:spPr>
          <a:xfrm rot="10800000">
            <a:off x="2964438" y="3010329"/>
            <a:ext cx="238131" cy="713659"/>
          </a:xfrm>
          <a:prstGeom prst="up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0025E575-C031-4C6A-BC89-9186CBF815DE}"/>
              </a:ext>
            </a:extLst>
          </p:cNvPr>
          <p:cNvSpPr/>
          <p:nvPr/>
        </p:nvSpPr>
        <p:spPr>
          <a:xfrm>
            <a:off x="3324529" y="3169158"/>
            <a:ext cx="382432" cy="3824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1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DE0B8E4-19DD-4239-9421-86F226716179}"/>
              </a:ext>
            </a:extLst>
          </p:cNvPr>
          <p:cNvSpPr/>
          <p:nvPr/>
        </p:nvSpPr>
        <p:spPr>
          <a:xfrm>
            <a:off x="2183449" y="3723988"/>
            <a:ext cx="2062687" cy="53081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>
                <a:solidFill>
                  <a:schemeClr val="tx1"/>
                </a:solidFill>
              </a:rPr>
              <a:t>Mongoose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B826D01-874B-457B-8E1C-664A4286861C}"/>
              </a:ext>
            </a:extLst>
          </p:cNvPr>
          <p:cNvSpPr txBox="1"/>
          <p:nvPr/>
        </p:nvSpPr>
        <p:spPr>
          <a:xfrm>
            <a:off x="373726" y="4641318"/>
            <a:ext cx="413065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1.1. Modularize DB.js (separate userModel export)</a:t>
            </a:r>
          </a:p>
          <a:p>
            <a:endParaRPr lang="en-IN" sz="140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1.2. In storyDB.js, </a:t>
            </a:r>
          </a:p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Create storySchema, storyModel</a:t>
            </a:r>
          </a:p>
          <a:p>
            <a:endParaRPr lang="en-IN" sz="140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1.3.Use storyModel, to save story in DB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B03138F-5D5C-49D2-A38F-B93F2D81161A}"/>
              </a:ext>
            </a:extLst>
          </p:cNvPr>
          <p:cNvSpPr txBox="1"/>
          <p:nvPr/>
        </p:nvSpPr>
        <p:spPr>
          <a:xfrm>
            <a:off x="6426863" y="877731"/>
            <a:ext cx="6189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Mongoose “Special” Modularization – </a:t>
            </a:r>
            <a:r>
              <a:rPr lang="en-IN" sz="1400" b="1">
                <a:latin typeface="Roboto" panose="02000000000000000000" pitchFamily="2" charset="0"/>
                <a:ea typeface="Roboto" panose="02000000000000000000" pitchFamily="2" charset="0"/>
              </a:rPr>
              <a:t>you need not export models!</a:t>
            </a:r>
          </a:p>
          <a:p>
            <a:endParaRPr lang="en-IN" sz="1400" b="1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IN" sz="1400" b="1">
                <a:latin typeface="Roboto" panose="02000000000000000000" pitchFamily="2" charset="0"/>
                <a:ea typeface="Roboto" panose="02000000000000000000" pitchFamily="2" charset="0"/>
              </a:rPr>
              <a:t>Ref: </a:t>
            </a:r>
            <a:r>
              <a:rPr lang="en-IN" sz="1400" b="1">
                <a:latin typeface="Roboto" panose="02000000000000000000" pitchFamily="2" charset="0"/>
                <a:ea typeface="Roboto" panose="02000000000000000000" pitchFamily="2" charset="0"/>
                <a:hlinkClick r:id="rId2"/>
              </a:rPr>
              <a:t>https://stackoverflow.com/questions/38274979/how-to-use-a-mongoose-model-defined-in-a-separate-file-if-the-file-is-not-export</a:t>
            </a:r>
            <a:endParaRPr lang="en-IN" sz="1400" b="1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IN" sz="1400" b="1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F0A92C-E71D-424D-98BE-AA827A0A44F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29945" b="-16519"/>
          <a:stretch/>
        </p:blipFill>
        <p:spPr>
          <a:xfrm>
            <a:off x="6055389" y="3472575"/>
            <a:ext cx="3717262" cy="688199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79A93BC5-FFE4-4B4E-9185-B976DBD851CC}"/>
              </a:ext>
            </a:extLst>
          </p:cNvPr>
          <p:cNvSpPr txBox="1"/>
          <p:nvPr/>
        </p:nvSpPr>
        <p:spPr>
          <a:xfrm>
            <a:off x="10665488" y="2279504"/>
            <a:ext cx="2850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Loaded first to do DB connection</a:t>
            </a:r>
            <a:endParaRPr lang="en-IN" sz="1400" b="1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381864C-EBC6-4F5A-BD67-6F8D0E5F0BA7}"/>
              </a:ext>
            </a:extLst>
          </p:cNvPr>
          <p:cNvSpPr txBox="1"/>
          <p:nvPr/>
        </p:nvSpPr>
        <p:spPr>
          <a:xfrm>
            <a:off x="10665488" y="3570099"/>
            <a:ext cx="35410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Load to create models. Note: Don’t export</a:t>
            </a:r>
            <a:endParaRPr lang="en-IN" sz="1400" b="1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EF54DC5D-4B63-45DD-B026-AB1732ADB3CA}"/>
              </a:ext>
            </a:extLst>
          </p:cNvPr>
          <p:cNvSpPr/>
          <p:nvPr/>
        </p:nvSpPr>
        <p:spPr>
          <a:xfrm>
            <a:off x="5450002" y="390717"/>
            <a:ext cx="579631" cy="5796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>
                <a:latin typeface="Roboto" panose="02000000000000000000" pitchFamily="2" charset="0"/>
                <a:ea typeface="Roboto" panose="02000000000000000000" pitchFamily="2" charset="0"/>
              </a:rPr>
              <a:t>1.1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E74C6F7-354B-46B7-B75B-0E4BF5FB41A0}"/>
              </a:ext>
            </a:extLst>
          </p:cNvPr>
          <p:cNvSpPr txBox="1"/>
          <p:nvPr/>
        </p:nvSpPr>
        <p:spPr>
          <a:xfrm>
            <a:off x="10665488" y="4994087"/>
            <a:ext cx="3734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Load  routes where models would be used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40972893-8F4C-42E5-9CDF-7B3C9B7ED4B8}"/>
              </a:ext>
            </a:extLst>
          </p:cNvPr>
          <p:cNvCxnSpPr>
            <a:stCxn id="7" idx="3"/>
            <a:endCxn id="59" idx="1"/>
          </p:cNvCxnSpPr>
          <p:nvPr/>
        </p:nvCxnSpPr>
        <p:spPr>
          <a:xfrm flipV="1">
            <a:off x="9772651" y="2433393"/>
            <a:ext cx="892837" cy="1383282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841DA142-F241-43F9-B2FE-F587F8A45DA6}"/>
              </a:ext>
            </a:extLst>
          </p:cNvPr>
          <p:cNvCxnSpPr>
            <a:stCxn id="7" idx="3"/>
          </p:cNvCxnSpPr>
          <p:nvPr/>
        </p:nvCxnSpPr>
        <p:spPr>
          <a:xfrm>
            <a:off x="9772651" y="3816675"/>
            <a:ext cx="892837" cy="12700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9FB9504C-8302-4BE0-91ED-09A21E3EA2BA}"/>
              </a:ext>
            </a:extLst>
          </p:cNvPr>
          <p:cNvCxnSpPr>
            <a:stCxn id="7" idx="3"/>
            <a:endCxn id="62" idx="1"/>
          </p:cNvCxnSpPr>
          <p:nvPr/>
        </p:nvCxnSpPr>
        <p:spPr>
          <a:xfrm>
            <a:off x="9772651" y="3816675"/>
            <a:ext cx="892837" cy="1331301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684860C2-B211-4D7C-A10E-71963952DF06}"/>
              </a:ext>
            </a:extLst>
          </p:cNvPr>
          <p:cNvSpPr txBox="1"/>
          <p:nvPr/>
        </p:nvSpPr>
        <p:spPr>
          <a:xfrm>
            <a:off x="5987263" y="3103526"/>
            <a:ext cx="2850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app.js</a:t>
            </a:r>
            <a:endParaRPr lang="en-IN" sz="1400" b="1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84082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6D1733EE-4306-45A6-93C9-A672B1DF124E}"/>
              </a:ext>
            </a:extLst>
          </p:cNvPr>
          <p:cNvSpPr/>
          <p:nvPr/>
        </p:nvSpPr>
        <p:spPr>
          <a:xfrm>
            <a:off x="10029828" y="5199350"/>
            <a:ext cx="4370384" cy="148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BFB36E0-D8BB-4139-9988-B4AAFA15B010}"/>
              </a:ext>
            </a:extLst>
          </p:cNvPr>
          <p:cNvSpPr/>
          <p:nvPr/>
        </p:nvSpPr>
        <p:spPr>
          <a:xfrm>
            <a:off x="9754308" y="880558"/>
            <a:ext cx="4645905" cy="408558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029EEC3-783C-48E8-9D68-72010CA1AF92}"/>
              </a:ext>
            </a:extLst>
          </p:cNvPr>
          <p:cNvSpPr/>
          <p:nvPr/>
        </p:nvSpPr>
        <p:spPr>
          <a:xfrm>
            <a:off x="5149392" y="880559"/>
            <a:ext cx="4695023" cy="580599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060EDA0-1422-4653-80DA-3E2E2060E10C}"/>
              </a:ext>
            </a:extLst>
          </p:cNvPr>
          <p:cNvSpPr/>
          <p:nvPr/>
        </p:nvSpPr>
        <p:spPr>
          <a:xfrm>
            <a:off x="614363" y="880558"/>
            <a:ext cx="4357688" cy="58059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9975A9C-D242-44A8-9E66-2DB49E783EC8}"/>
              </a:ext>
            </a:extLst>
          </p:cNvPr>
          <p:cNvSpPr/>
          <p:nvPr/>
        </p:nvSpPr>
        <p:spPr>
          <a:xfrm>
            <a:off x="320789" y="590742"/>
            <a:ext cx="579631" cy="5796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>
                <a:latin typeface="Roboto" panose="02000000000000000000" pitchFamily="2" charset="0"/>
                <a:ea typeface="Roboto" panose="02000000000000000000" pitchFamily="2" charset="0"/>
              </a:rPr>
              <a:t>1.1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6E8A9A-7390-46CA-B25F-D6884A47DB50}"/>
              </a:ext>
            </a:extLst>
          </p:cNvPr>
          <p:cNvSpPr txBox="1"/>
          <p:nvPr/>
        </p:nvSpPr>
        <p:spPr>
          <a:xfrm>
            <a:off x="155809" y="30475"/>
            <a:ext cx="1517812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IN" sz="2800" u="sng">
                <a:latin typeface="Roboto" panose="02000000000000000000" pitchFamily="2" charset="0"/>
                <a:ea typeface="Roboto" panose="02000000000000000000" pitchFamily="2" charset="0"/>
              </a:rPr>
              <a:t>Phase 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BF23FF-8384-4B83-B86C-72AEBAF71669}"/>
              </a:ext>
            </a:extLst>
          </p:cNvPr>
          <p:cNvSpPr txBox="1"/>
          <p:nvPr/>
        </p:nvSpPr>
        <p:spPr>
          <a:xfrm>
            <a:off x="914716" y="1170373"/>
            <a:ext cx="46574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DB Connection (just retaind only connection part </a:t>
            </a:r>
          </a:p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from previous Phase SW)</a:t>
            </a:r>
            <a:endParaRPr lang="en-IN" sz="1400" b="1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FCD638-6407-4E48-9118-D6C27797EC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715" y="1767965"/>
            <a:ext cx="3611100" cy="447572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B9B77FF-9096-41C9-A05D-803351AA7DA3}"/>
              </a:ext>
            </a:extLst>
          </p:cNvPr>
          <p:cNvSpPr txBox="1"/>
          <p:nvPr/>
        </p:nvSpPr>
        <p:spPr>
          <a:xfrm>
            <a:off x="5372418" y="1097395"/>
            <a:ext cx="46574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Model creation ready to be used in other modules without having to export</a:t>
            </a:r>
            <a:endParaRPr lang="en-IN" sz="1400" b="1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6F456CB-1306-400E-8E24-2674B744A1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2418" y="1752899"/>
            <a:ext cx="4268370" cy="472838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1F55B78-E742-4192-9AED-C5D1D5E655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7090" y="1075684"/>
            <a:ext cx="4253123" cy="3364182"/>
          </a:xfrm>
          <a:prstGeom prst="rect">
            <a:avLst/>
          </a:prstGeom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3B72DE73-9BF6-4E0F-9147-BDAE10AB1AAD}"/>
              </a:ext>
            </a:extLst>
          </p:cNvPr>
          <p:cNvSpPr/>
          <p:nvPr/>
        </p:nvSpPr>
        <p:spPr>
          <a:xfrm>
            <a:off x="9823198" y="2162742"/>
            <a:ext cx="258147" cy="2518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7D22B9F-56C8-4CB7-A9D2-77FC23B91CC8}"/>
              </a:ext>
            </a:extLst>
          </p:cNvPr>
          <p:cNvSpPr/>
          <p:nvPr/>
        </p:nvSpPr>
        <p:spPr>
          <a:xfrm>
            <a:off x="10175865" y="4108606"/>
            <a:ext cx="2889351" cy="218502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19925DA-E5BE-4502-8116-9372DF5657EF}"/>
              </a:ext>
            </a:extLst>
          </p:cNvPr>
          <p:cNvCxnSpPr>
            <a:cxnSpLocks/>
          </p:cNvCxnSpPr>
          <p:nvPr/>
        </p:nvCxnSpPr>
        <p:spPr>
          <a:xfrm>
            <a:off x="12250629" y="4327108"/>
            <a:ext cx="571500" cy="29584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5C8C771-4810-415A-B9BB-3954D6A7079D}"/>
              </a:ext>
            </a:extLst>
          </p:cNvPr>
          <p:cNvSpPr txBox="1"/>
          <p:nvPr/>
        </p:nvSpPr>
        <p:spPr>
          <a:xfrm>
            <a:off x="12250629" y="4658368"/>
            <a:ext cx="14422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See, no export!</a:t>
            </a:r>
            <a:endParaRPr lang="en-IN" sz="1400" b="1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8EE687C-E323-4AA3-80E1-43DE92C658A5}"/>
              </a:ext>
            </a:extLst>
          </p:cNvPr>
          <p:cNvSpPr/>
          <p:nvPr/>
        </p:nvSpPr>
        <p:spPr>
          <a:xfrm>
            <a:off x="5082602" y="496053"/>
            <a:ext cx="579631" cy="5796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>
                <a:latin typeface="Roboto" panose="02000000000000000000" pitchFamily="2" charset="0"/>
                <a:ea typeface="Roboto" panose="02000000000000000000" pitchFamily="2" charset="0"/>
              </a:rPr>
              <a:t>1.1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8789497E-8708-4B80-964B-A64C8B1DB9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9772" y="5776904"/>
            <a:ext cx="3515216" cy="46679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E6F6195-8175-451C-9D9A-BA887AA02C6B}"/>
              </a:ext>
            </a:extLst>
          </p:cNvPr>
          <p:cNvSpPr txBox="1"/>
          <p:nvPr/>
        </p:nvSpPr>
        <p:spPr>
          <a:xfrm>
            <a:off x="10178285" y="5409319"/>
            <a:ext cx="42219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>
                <a:latin typeface="Roboto" panose="02000000000000000000" pitchFamily="2" charset="0"/>
                <a:ea typeface="Roboto" panose="02000000000000000000" pitchFamily="2" charset="0"/>
              </a:rPr>
              <a:t>Route.js </a:t>
            </a:r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directly accessing model via mongoose</a:t>
            </a:r>
            <a:endParaRPr lang="en-IN" sz="1400" b="1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441CCA5-626B-4364-97C7-76E324EF2486}"/>
              </a:ext>
            </a:extLst>
          </p:cNvPr>
          <p:cNvSpPr/>
          <p:nvPr/>
        </p:nvSpPr>
        <p:spPr>
          <a:xfrm>
            <a:off x="10253531" y="5935598"/>
            <a:ext cx="3305307" cy="224672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C24BE0F-EC51-4A1F-9981-F869CDA09B65}"/>
              </a:ext>
            </a:extLst>
          </p:cNvPr>
          <p:cNvSpPr/>
          <p:nvPr/>
        </p:nvSpPr>
        <p:spPr>
          <a:xfrm>
            <a:off x="9942366" y="4928642"/>
            <a:ext cx="579631" cy="5796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>
                <a:latin typeface="Roboto" panose="02000000000000000000" pitchFamily="2" charset="0"/>
                <a:ea typeface="Roboto" panose="02000000000000000000" pitchFamily="2" charset="0"/>
              </a:rPr>
              <a:t>1.1</a:t>
            </a:r>
          </a:p>
        </p:txBody>
      </p:sp>
    </p:spTree>
    <p:extLst>
      <p:ext uri="{BB962C8B-B14F-4D97-AF65-F5344CB8AC3E}">
        <p14:creationId xmlns:p14="http://schemas.microsoft.com/office/powerpoint/2010/main" val="5437123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AAE7A6F-91BC-4C12-A480-23A15214CF63}"/>
              </a:ext>
            </a:extLst>
          </p:cNvPr>
          <p:cNvSpPr/>
          <p:nvPr/>
        </p:nvSpPr>
        <p:spPr>
          <a:xfrm>
            <a:off x="222599" y="1052009"/>
            <a:ext cx="5849590" cy="549166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EDE7B59-A5AB-4AAD-9EBA-7106B1E8A838}"/>
              </a:ext>
            </a:extLst>
          </p:cNvPr>
          <p:cNvSpPr/>
          <p:nvPr/>
        </p:nvSpPr>
        <p:spPr>
          <a:xfrm>
            <a:off x="155809" y="667503"/>
            <a:ext cx="579631" cy="5796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>
                <a:latin typeface="Roboto" panose="02000000000000000000" pitchFamily="2" charset="0"/>
                <a:ea typeface="Roboto" panose="02000000000000000000" pitchFamily="2" charset="0"/>
              </a:rPr>
              <a:t>1.2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6CE6F6-1252-41B5-958F-53CD7F118EA4}"/>
              </a:ext>
            </a:extLst>
          </p:cNvPr>
          <p:cNvSpPr txBox="1"/>
          <p:nvPr/>
        </p:nvSpPr>
        <p:spPr>
          <a:xfrm>
            <a:off x="155809" y="30475"/>
            <a:ext cx="1517812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IN" sz="2800" u="sng">
                <a:latin typeface="Roboto" panose="02000000000000000000" pitchFamily="2" charset="0"/>
                <a:ea typeface="Roboto" panose="02000000000000000000" pitchFamily="2" charset="0"/>
              </a:rPr>
              <a:t>Phase 4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F267F7-464B-4D63-AF81-09D7B3741C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878" y="1609238"/>
            <a:ext cx="5068007" cy="26292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B0866C9-99A7-4DA8-A9CD-E19DDE7879B2}"/>
              </a:ext>
            </a:extLst>
          </p:cNvPr>
          <p:cNvSpPr txBox="1"/>
          <p:nvPr/>
        </p:nvSpPr>
        <p:spPr>
          <a:xfrm>
            <a:off x="579878" y="1095204"/>
            <a:ext cx="413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In storyDB.js, </a:t>
            </a:r>
          </a:p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Create storySchema, storyModel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E812107-B12C-4818-9CCB-93EC95AE5F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878" y="4736819"/>
            <a:ext cx="5430008" cy="7144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0C9F222-0255-49F9-A60B-4F727BEAD807}"/>
              </a:ext>
            </a:extLst>
          </p:cNvPr>
          <p:cNvSpPr txBox="1"/>
          <p:nvPr/>
        </p:nvSpPr>
        <p:spPr>
          <a:xfrm>
            <a:off x="507431" y="4444762"/>
            <a:ext cx="4130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Loading in app.js to register schema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46E98BD-D52F-4843-8706-55B8B9667E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878" y="5835800"/>
            <a:ext cx="3639058" cy="59063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F3C610C-5889-4C8B-86FC-06F08B8CBEE7}"/>
              </a:ext>
            </a:extLst>
          </p:cNvPr>
          <p:cNvSpPr txBox="1"/>
          <p:nvPr/>
        </p:nvSpPr>
        <p:spPr>
          <a:xfrm>
            <a:off x="511217" y="5515160"/>
            <a:ext cx="4130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And then using in route.js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8C8CF0-C232-4FE1-BE40-C00350A6FA0B}"/>
              </a:ext>
            </a:extLst>
          </p:cNvPr>
          <p:cNvSpPr/>
          <p:nvPr/>
        </p:nvSpPr>
        <p:spPr>
          <a:xfrm>
            <a:off x="579878" y="5074056"/>
            <a:ext cx="3763522" cy="229177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AAABD7-7786-43DF-9244-D5593091C0EA}"/>
              </a:ext>
            </a:extLst>
          </p:cNvPr>
          <p:cNvSpPr/>
          <p:nvPr/>
        </p:nvSpPr>
        <p:spPr>
          <a:xfrm>
            <a:off x="455414" y="6185106"/>
            <a:ext cx="3763522" cy="229177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7254833-ACCD-4DB7-BDF8-8FEDA8F1860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3" r="1"/>
          <a:stretch/>
        </p:blipFill>
        <p:spPr>
          <a:xfrm>
            <a:off x="7886794" y="3886200"/>
            <a:ext cx="3831245" cy="3012419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CF0B8E72-6D2B-4AC9-9514-5125216C417B}"/>
              </a:ext>
            </a:extLst>
          </p:cNvPr>
          <p:cNvSpPr/>
          <p:nvPr/>
        </p:nvSpPr>
        <p:spPr>
          <a:xfrm>
            <a:off x="8133203" y="4009328"/>
            <a:ext cx="1225110" cy="229177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956B72D-F639-4CD5-8A29-81BEEF839E80}"/>
              </a:ext>
            </a:extLst>
          </p:cNvPr>
          <p:cNvCxnSpPr/>
          <p:nvPr/>
        </p:nvCxnSpPr>
        <p:spPr>
          <a:xfrm>
            <a:off x="10153708" y="5188644"/>
            <a:ext cx="1776355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247E246-8E2E-4E2C-A328-95C9F4B2441A}"/>
              </a:ext>
            </a:extLst>
          </p:cNvPr>
          <p:cNvSpPr txBox="1"/>
          <p:nvPr/>
        </p:nvSpPr>
        <p:spPr>
          <a:xfrm>
            <a:off x="11906376" y="5050144"/>
            <a:ext cx="2290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>
                <a:latin typeface="Roboto" panose="02000000000000000000" pitchFamily="2" charset="0"/>
                <a:ea typeface="Roboto" panose="02000000000000000000" pitchFamily="2" charset="0"/>
              </a:rPr>
              <a:t>Serious Internal error but lets</a:t>
            </a:r>
          </a:p>
          <a:p>
            <a:r>
              <a:rPr lang="en-IN" sz="1200">
                <a:latin typeface="Roboto" panose="02000000000000000000" pitchFamily="2" charset="0"/>
                <a:ea typeface="Roboto" panose="02000000000000000000" pitchFamily="2" charset="0"/>
              </a:rPr>
              <a:t>Throw 500 later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B294CB2-0A24-4FCF-A28B-2289C5779E0D}"/>
              </a:ext>
            </a:extLst>
          </p:cNvPr>
          <p:cNvSpPr/>
          <p:nvPr/>
        </p:nvSpPr>
        <p:spPr>
          <a:xfrm>
            <a:off x="8928598" y="5759480"/>
            <a:ext cx="1225110" cy="229177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AACC13F-ABB1-46EA-AE1A-29661769217D}"/>
              </a:ext>
            </a:extLst>
          </p:cNvPr>
          <p:cNvCxnSpPr/>
          <p:nvPr/>
        </p:nvCxnSpPr>
        <p:spPr>
          <a:xfrm>
            <a:off x="10153708" y="5878677"/>
            <a:ext cx="1776355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E272A96-D6AF-4A9B-9A70-0CC4829739F1}"/>
              </a:ext>
            </a:extLst>
          </p:cNvPr>
          <p:cNvSpPr txBox="1"/>
          <p:nvPr/>
        </p:nvSpPr>
        <p:spPr>
          <a:xfrm>
            <a:off x="11906375" y="5613924"/>
            <a:ext cx="22906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Why not render instead of</a:t>
            </a:r>
          </a:p>
          <a:p>
            <a:r>
              <a:rPr lang="en-IN" sz="120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Redirecting? This may answer?</a:t>
            </a:r>
          </a:p>
          <a:p>
            <a:endParaRPr lang="en-IN" sz="1200">
              <a:solidFill>
                <a:srgbClr val="FF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IN" sz="120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https://en.wikipedia.org/wiki/Post/Redirect/Get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1C24FEF5-0F0B-4235-8EB7-3AF068AC1D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3430" y="30475"/>
            <a:ext cx="6263063" cy="3840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3706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>
            <a:extLst>
              <a:ext uri="{FF2B5EF4-FFF2-40B4-BE49-F238E27FC236}">
                <a16:creationId xmlns:a16="http://schemas.microsoft.com/office/drawing/2014/main" id="{5C792FB6-F7AE-4987-9B86-B87F851FE8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8682" y="4415803"/>
            <a:ext cx="7840169" cy="213389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3F8AB91-0A3E-471C-BBA1-BCE53E92D9F9}"/>
              </a:ext>
            </a:extLst>
          </p:cNvPr>
          <p:cNvSpPr/>
          <p:nvPr/>
        </p:nvSpPr>
        <p:spPr>
          <a:xfrm>
            <a:off x="925265" y="1391151"/>
            <a:ext cx="1942131" cy="17892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ECA95E-2F6C-4170-AE7F-AEED918F5394}"/>
              </a:ext>
            </a:extLst>
          </p:cNvPr>
          <p:cNvSpPr txBox="1"/>
          <p:nvPr/>
        </p:nvSpPr>
        <p:spPr>
          <a:xfrm>
            <a:off x="1204567" y="967441"/>
            <a:ext cx="1372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>
                <a:latin typeface="Roboto" panose="02000000000000000000" pitchFamily="2" charset="0"/>
                <a:ea typeface="Roboto" panose="02000000000000000000" pitchFamily="2" charset="0"/>
              </a:rPr>
              <a:t>allStories.html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F28406-BFA9-4ACD-AE84-070C44E4A85D}"/>
              </a:ext>
            </a:extLst>
          </p:cNvPr>
          <p:cNvSpPr txBox="1"/>
          <p:nvPr/>
        </p:nvSpPr>
        <p:spPr>
          <a:xfrm>
            <a:off x="1045790" y="1629475"/>
            <a:ext cx="17442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Show title and link</a:t>
            </a:r>
          </a:p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For all user stories</a:t>
            </a:r>
          </a:p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Here. 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C13049BD-8047-4022-BA95-5974451EB6F8}"/>
              </a:ext>
            </a:extLst>
          </p:cNvPr>
          <p:cNvSpPr/>
          <p:nvPr/>
        </p:nvSpPr>
        <p:spPr>
          <a:xfrm>
            <a:off x="377973" y="2696966"/>
            <a:ext cx="984738" cy="3235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6DB0BA-1F20-4C80-AC78-32F98BF526F4}"/>
              </a:ext>
            </a:extLst>
          </p:cNvPr>
          <p:cNvSpPr txBox="1"/>
          <p:nvPr/>
        </p:nvSpPr>
        <p:spPr>
          <a:xfrm>
            <a:off x="386843" y="2383217"/>
            <a:ext cx="10198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>
                <a:solidFill>
                  <a:srgbClr val="3333CC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/allStories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61594A-FEBB-4623-BE87-6F54C692D457}"/>
              </a:ext>
            </a:extLst>
          </p:cNvPr>
          <p:cNvSpPr txBox="1"/>
          <p:nvPr/>
        </p:nvSpPr>
        <p:spPr>
          <a:xfrm>
            <a:off x="658904" y="2964777"/>
            <a:ext cx="5164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>
                <a:solidFill>
                  <a:srgbClr val="3333CC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GET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016958-E264-4042-AE82-E8BCC5A26505}"/>
              </a:ext>
            </a:extLst>
          </p:cNvPr>
          <p:cNvSpPr txBox="1"/>
          <p:nvPr/>
        </p:nvSpPr>
        <p:spPr>
          <a:xfrm>
            <a:off x="155809" y="30475"/>
            <a:ext cx="1517812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IN" sz="2800" u="sng">
                <a:latin typeface="Roboto" panose="02000000000000000000" pitchFamily="2" charset="0"/>
                <a:ea typeface="Roboto" panose="02000000000000000000" pitchFamily="2" charset="0"/>
              </a:rPr>
              <a:t>Phase 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17763F6-14E3-4369-82AF-859627FE2052}"/>
              </a:ext>
            </a:extLst>
          </p:cNvPr>
          <p:cNvSpPr/>
          <p:nvPr/>
        </p:nvSpPr>
        <p:spPr>
          <a:xfrm>
            <a:off x="925265" y="3894041"/>
            <a:ext cx="1942131" cy="53081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>
                <a:solidFill>
                  <a:schemeClr val="tx1"/>
                </a:solidFill>
              </a:rPr>
              <a:t>Mongoose</a:t>
            </a:r>
          </a:p>
        </p:txBody>
      </p:sp>
      <p:sp>
        <p:nvSpPr>
          <p:cNvPr id="10" name="Arrow: Up 9">
            <a:extLst>
              <a:ext uri="{FF2B5EF4-FFF2-40B4-BE49-F238E27FC236}">
                <a16:creationId xmlns:a16="http://schemas.microsoft.com/office/drawing/2014/main" id="{1280328F-633A-41E0-8545-4C00D085F151}"/>
              </a:ext>
            </a:extLst>
          </p:cNvPr>
          <p:cNvSpPr/>
          <p:nvPr/>
        </p:nvSpPr>
        <p:spPr>
          <a:xfrm>
            <a:off x="1673620" y="3180382"/>
            <a:ext cx="238131" cy="713659"/>
          </a:xfrm>
          <a:prstGeom prst="up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C592ECF-B882-415A-9F17-83B9EA57E3E1}"/>
              </a:ext>
            </a:extLst>
          </p:cNvPr>
          <p:cNvSpPr/>
          <p:nvPr/>
        </p:nvSpPr>
        <p:spPr>
          <a:xfrm>
            <a:off x="1901457" y="3340515"/>
            <a:ext cx="382432" cy="3824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C54E47-CD2F-4269-8EBC-500FB646EBD7}"/>
              </a:ext>
            </a:extLst>
          </p:cNvPr>
          <p:cNvSpPr txBox="1"/>
          <p:nvPr/>
        </p:nvSpPr>
        <p:spPr>
          <a:xfrm>
            <a:off x="373726" y="4641318"/>
            <a:ext cx="413065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All Stories may come from different paths</a:t>
            </a:r>
          </a:p>
          <a:p>
            <a:endParaRPr lang="en-IN" sz="140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AutoNum type="arabicPeriod"/>
            </a:pPr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After creatingnew Story, routed to All Stories</a:t>
            </a:r>
          </a:p>
          <a:p>
            <a:pPr marL="342900" indent="-342900">
              <a:buAutoNum type="arabicPeriod"/>
            </a:pPr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A guest (not logged in), could directly access All Stories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70B469-89B7-4508-AD6F-B3C9CF8BB2DB}"/>
              </a:ext>
            </a:extLst>
          </p:cNvPr>
          <p:cNvSpPr txBox="1"/>
          <p:nvPr/>
        </p:nvSpPr>
        <p:spPr>
          <a:xfrm>
            <a:off x="3414688" y="1367554"/>
            <a:ext cx="33861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u="sng">
                <a:latin typeface="Roboto" panose="02000000000000000000" pitchFamily="2" charset="0"/>
                <a:ea typeface="Roboto" panose="02000000000000000000" pitchFamily="2" charset="0"/>
              </a:rPr>
              <a:t>Changes Overview:</a:t>
            </a:r>
          </a:p>
          <a:p>
            <a:endParaRPr lang="en-IN" sz="140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2.1 	Route.js (to retrieve stories)</a:t>
            </a:r>
          </a:p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2.2 	AllStories.EJS (to display stories)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05CE1D0-2D4A-4FDC-A02B-16F16C4C67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9775" y="197825"/>
            <a:ext cx="5458587" cy="3696216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5B801737-2999-4201-8C35-71EA4312D6BB}"/>
              </a:ext>
            </a:extLst>
          </p:cNvPr>
          <p:cNvSpPr/>
          <p:nvPr/>
        </p:nvSpPr>
        <p:spPr>
          <a:xfrm>
            <a:off x="9603145" y="1491349"/>
            <a:ext cx="969606" cy="219100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1047A01-4294-456E-89A6-0D5027402CB9}"/>
              </a:ext>
            </a:extLst>
          </p:cNvPr>
          <p:cNvSpPr/>
          <p:nvPr/>
        </p:nvSpPr>
        <p:spPr>
          <a:xfrm>
            <a:off x="9088588" y="2781800"/>
            <a:ext cx="2041376" cy="182978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2C67637-A79E-4581-9F08-DB248A6F1756}"/>
              </a:ext>
            </a:extLst>
          </p:cNvPr>
          <p:cNvCxnSpPr/>
          <p:nvPr/>
        </p:nvCxnSpPr>
        <p:spPr>
          <a:xfrm flipV="1">
            <a:off x="6257925" y="1491349"/>
            <a:ext cx="1185863" cy="45175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3FAB274-A357-4095-85C2-3DC8BC9367D8}"/>
              </a:ext>
            </a:extLst>
          </p:cNvPr>
          <p:cNvCxnSpPr>
            <a:cxnSpLocks/>
          </p:cNvCxnSpPr>
          <p:nvPr/>
        </p:nvCxnSpPr>
        <p:spPr>
          <a:xfrm>
            <a:off x="5657850" y="2321661"/>
            <a:ext cx="771540" cy="157238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388A7A59-0C7D-4028-9230-F206AA66AD96}"/>
              </a:ext>
            </a:extLst>
          </p:cNvPr>
          <p:cNvSpPr/>
          <p:nvPr/>
        </p:nvSpPr>
        <p:spPr>
          <a:xfrm>
            <a:off x="9603145" y="5627891"/>
            <a:ext cx="2841268" cy="182978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5441587-33E9-449D-99B5-0B94D0C65386}"/>
              </a:ext>
            </a:extLst>
          </p:cNvPr>
          <p:cNvSpPr txBox="1"/>
          <p:nvPr/>
        </p:nvSpPr>
        <p:spPr>
          <a:xfrm>
            <a:off x="5424463" y="6488929"/>
            <a:ext cx="82629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User can now access individual stories from here so next, we will create story page for them..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F381585-A3FC-4926-A95E-DF149E9DD10A}"/>
              </a:ext>
            </a:extLst>
          </p:cNvPr>
          <p:cNvCxnSpPr>
            <a:cxnSpLocks/>
          </p:cNvCxnSpPr>
          <p:nvPr/>
        </p:nvCxnSpPr>
        <p:spPr>
          <a:xfrm flipH="1">
            <a:off x="11023779" y="5821782"/>
            <a:ext cx="106186" cy="76443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9D430F4D-FE22-4522-9447-A849485AB9CF}"/>
              </a:ext>
            </a:extLst>
          </p:cNvPr>
          <p:cNvSpPr/>
          <p:nvPr/>
        </p:nvSpPr>
        <p:spPr>
          <a:xfrm>
            <a:off x="2382309" y="2641985"/>
            <a:ext cx="984738" cy="3235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35752A8-6DFD-4C8F-BE5C-D21FD4DDEB3C}"/>
              </a:ext>
            </a:extLst>
          </p:cNvPr>
          <p:cNvSpPr txBox="1"/>
          <p:nvPr/>
        </p:nvSpPr>
        <p:spPr>
          <a:xfrm>
            <a:off x="2290352" y="2372163"/>
            <a:ext cx="10310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>
                <a:solidFill>
                  <a:srgbClr val="3333CC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/slugStory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B65DF08-9FDC-47AC-8B28-8530AAE88671}"/>
              </a:ext>
            </a:extLst>
          </p:cNvPr>
          <p:cNvSpPr txBox="1"/>
          <p:nvPr/>
        </p:nvSpPr>
        <p:spPr>
          <a:xfrm>
            <a:off x="2663240" y="2909796"/>
            <a:ext cx="5164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>
                <a:solidFill>
                  <a:srgbClr val="3333CC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GET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F48EDBD-95E9-4353-80EF-8DDFDE43AD4A}"/>
              </a:ext>
            </a:extLst>
          </p:cNvPr>
          <p:cNvSpPr/>
          <p:nvPr/>
        </p:nvSpPr>
        <p:spPr>
          <a:xfrm>
            <a:off x="7231966" y="-34818"/>
            <a:ext cx="579631" cy="5796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>
                <a:latin typeface="Roboto" panose="02000000000000000000" pitchFamily="2" charset="0"/>
                <a:ea typeface="Roboto" panose="02000000000000000000" pitchFamily="2" charset="0"/>
              </a:rPr>
              <a:t>2.1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50FA640D-3B6E-478B-90E3-9B986F3D714C}"/>
              </a:ext>
            </a:extLst>
          </p:cNvPr>
          <p:cNvSpPr/>
          <p:nvPr/>
        </p:nvSpPr>
        <p:spPr>
          <a:xfrm>
            <a:off x="5474611" y="4061687"/>
            <a:ext cx="579631" cy="5796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>
                <a:latin typeface="Roboto" panose="02000000000000000000" pitchFamily="2" charset="0"/>
                <a:ea typeface="Roboto" panose="02000000000000000000" pitchFamily="2" charset="0"/>
              </a:rPr>
              <a:t>2.2</a:t>
            </a:r>
          </a:p>
        </p:txBody>
      </p:sp>
    </p:spTree>
    <p:extLst>
      <p:ext uri="{BB962C8B-B14F-4D97-AF65-F5344CB8AC3E}">
        <p14:creationId xmlns:p14="http://schemas.microsoft.com/office/powerpoint/2010/main" val="13292039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F5B48D-6FE4-41EF-8C8E-0B6003FA79CC}"/>
              </a:ext>
            </a:extLst>
          </p:cNvPr>
          <p:cNvSpPr txBox="1"/>
          <p:nvPr/>
        </p:nvSpPr>
        <p:spPr>
          <a:xfrm>
            <a:off x="155809" y="30475"/>
            <a:ext cx="1517812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IN" sz="2800" u="sng">
                <a:latin typeface="Roboto" panose="02000000000000000000" pitchFamily="2" charset="0"/>
                <a:ea typeface="Roboto" panose="02000000000000000000" pitchFamily="2" charset="0"/>
              </a:rPr>
              <a:t>Phase 4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0813E24-5317-4E31-ACE3-37418AB8FF63}"/>
              </a:ext>
            </a:extLst>
          </p:cNvPr>
          <p:cNvSpPr/>
          <p:nvPr/>
        </p:nvSpPr>
        <p:spPr>
          <a:xfrm>
            <a:off x="523993" y="1148263"/>
            <a:ext cx="1972936" cy="17892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ED0151-9226-4838-9099-E710D2540DFB}"/>
              </a:ext>
            </a:extLst>
          </p:cNvPr>
          <p:cNvSpPr txBox="1"/>
          <p:nvPr/>
        </p:nvSpPr>
        <p:spPr>
          <a:xfrm>
            <a:off x="821009" y="769519"/>
            <a:ext cx="1378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slug</a:t>
            </a:r>
            <a:r>
              <a:rPr lang="en-IN" sz="1400" b="1">
                <a:latin typeface="Roboto" panose="02000000000000000000" pitchFamily="2" charset="0"/>
                <a:ea typeface="Roboto" panose="02000000000000000000" pitchFamily="2" charset="0"/>
              </a:rPr>
              <a:t>Story.html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53BFEE-643D-44CC-BB8C-AB5DCA957851}"/>
              </a:ext>
            </a:extLst>
          </p:cNvPr>
          <p:cNvSpPr txBox="1"/>
          <p:nvPr/>
        </p:nvSpPr>
        <p:spPr>
          <a:xfrm>
            <a:off x="1179984" y="1290197"/>
            <a:ext cx="93530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Show the chosen</a:t>
            </a:r>
          </a:p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Story</a:t>
            </a:r>
          </a:p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Fully </a:t>
            </a:r>
          </a:p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here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3763A818-4707-4FD7-AB26-F2AC6772F497}"/>
              </a:ext>
            </a:extLst>
          </p:cNvPr>
          <p:cNvSpPr/>
          <p:nvPr/>
        </p:nvSpPr>
        <p:spPr>
          <a:xfrm>
            <a:off x="-45726" y="2428245"/>
            <a:ext cx="984738" cy="3235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20184E-FCF4-4AEF-88C2-00F637597A46}"/>
              </a:ext>
            </a:extLst>
          </p:cNvPr>
          <p:cNvSpPr txBox="1"/>
          <p:nvPr/>
        </p:nvSpPr>
        <p:spPr>
          <a:xfrm>
            <a:off x="-137683" y="2158423"/>
            <a:ext cx="10310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>
                <a:solidFill>
                  <a:srgbClr val="3333CC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/slugStory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EE0C80-41BB-4911-A6DE-F30C5AC0E76B}"/>
              </a:ext>
            </a:extLst>
          </p:cNvPr>
          <p:cNvSpPr txBox="1"/>
          <p:nvPr/>
        </p:nvSpPr>
        <p:spPr>
          <a:xfrm>
            <a:off x="235205" y="2696056"/>
            <a:ext cx="5164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>
                <a:solidFill>
                  <a:srgbClr val="3333CC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GET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E93C53D-CC0C-40B3-882B-145BB9E1D607}"/>
              </a:ext>
            </a:extLst>
          </p:cNvPr>
          <p:cNvSpPr/>
          <p:nvPr/>
        </p:nvSpPr>
        <p:spPr>
          <a:xfrm>
            <a:off x="523993" y="3743325"/>
            <a:ext cx="1972936" cy="53081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>
                <a:solidFill>
                  <a:schemeClr val="tx1"/>
                </a:solidFill>
              </a:rPr>
              <a:t>Mongoose</a:t>
            </a:r>
          </a:p>
        </p:txBody>
      </p:sp>
      <p:sp>
        <p:nvSpPr>
          <p:cNvPr id="10" name="Arrow: Up 9">
            <a:extLst>
              <a:ext uri="{FF2B5EF4-FFF2-40B4-BE49-F238E27FC236}">
                <a16:creationId xmlns:a16="http://schemas.microsoft.com/office/drawing/2014/main" id="{2B3324F8-2931-446E-B468-B4672E6B800B}"/>
              </a:ext>
            </a:extLst>
          </p:cNvPr>
          <p:cNvSpPr/>
          <p:nvPr/>
        </p:nvSpPr>
        <p:spPr>
          <a:xfrm>
            <a:off x="1355726" y="3029665"/>
            <a:ext cx="238131" cy="713659"/>
          </a:xfrm>
          <a:prstGeom prst="up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85F0192-885E-4867-93F2-7F54D8C623F7}"/>
              </a:ext>
            </a:extLst>
          </p:cNvPr>
          <p:cNvSpPr/>
          <p:nvPr/>
        </p:nvSpPr>
        <p:spPr>
          <a:xfrm>
            <a:off x="1647636" y="3197036"/>
            <a:ext cx="382432" cy="3824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229161-A598-4F06-BFBA-311D2573560D}"/>
              </a:ext>
            </a:extLst>
          </p:cNvPr>
          <p:cNvSpPr txBox="1"/>
          <p:nvPr/>
        </p:nvSpPr>
        <p:spPr>
          <a:xfrm>
            <a:off x="3066648" y="1197138"/>
            <a:ext cx="5069812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u="sng">
                <a:latin typeface="Roboto" panose="02000000000000000000" pitchFamily="2" charset="0"/>
                <a:ea typeface="Roboto" panose="02000000000000000000" pitchFamily="2" charset="0"/>
              </a:rPr>
              <a:t>Change Overview</a:t>
            </a:r>
          </a:p>
          <a:p>
            <a:endParaRPr lang="en-IN" sz="140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3.1 In App.js define route for </a:t>
            </a:r>
            <a:r>
              <a:rPr lang="en-IN" sz="1400">
                <a:solidFill>
                  <a:srgbClr val="3333CC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/allStories/</a:t>
            </a:r>
            <a:r>
              <a:rPr lang="en-IN" sz="1400" b="1">
                <a:solidFill>
                  <a:srgbClr val="3333CC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:slug </a:t>
            </a:r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to slugStory.EJS</a:t>
            </a:r>
          </a:p>
          <a:p>
            <a:pPr marL="342900" indent="-342900">
              <a:buAutoNum type="arabicPeriod"/>
            </a:pPr>
            <a:endParaRPr lang="en-IN" sz="140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3.2 In route.js, using storyModel, findOne(), get the story</a:t>
            </a:r>
          </a:p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Which matches the slug. Pass on </a:t>
            </a:r>
            <a:r>
              <a:rPr lang="en-IN" sz="1400" b="1">
                <a:latin typeface="Roboto" panose="02000000000000000000" pitchFamily="2" charset="0"/>
                <a:ea typeface="Roboto" panose="02000000000000000000" pitchFamily="2" charset="0"/>
              </a:rPr>
              <a:t>foundStory</a:t>
            </a:r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 that to slugStory.EJS via render method</a:t>
            </a:r>
          </a:p>
          <a:p>
            <a:endParaRPr lang="en-IN" sz="140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3.3. If foundStory is not undefined, display the title and contents in slugStory.EJS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58FD33F-2831-4032-AA1D-3129170FEA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258" y="2751801"/>
            <a:ext cx="5591955" cy="410584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B4A7D43-D4B8-488B-BD32-92241603D5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258" y="652894"/>
            <a:ext cx="3886742" cy="990738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30B116D-1C90-44DE-9F2C-79CAE6225E70}"/>
              </a:ext>
            </a:extLst>
          </p:cNvPr>
          <p:cNvSpPr/>
          <p:nvPr/>
        </p:nvSpPr>
        <p:spPr>
          <a:xfrm>
            <a:off x="9466371" y="1318773"/>
            <a:ext cx="2841268" cy="182978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3823B8A-7396-4A44-93F7-3BB1583FB38F}"/>
              </a:ext>
            </a:extLst>
          </p:cNvPr>
          <p:cNvSpPr/>
          <p:nvPr/>
        </p:nvSpPr>
        <p:spPr>
          <a:xfrm>
            <a:off x="9173040" y="3359482"/>
            <a:ext cx="2841268" cy="182978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EB73197-1728-485C-BC5C-0EC3DF41D33B}"/>
              </a:ext>
            </a:extLst>
          </p:cNvPr>
          <p:cNvSpPr/>
          <p:nvPr/>
        </p:nvSpPr>
        <p:spPr>
          <a:xfrm>
            <a:off x="11082802" y="4620907"/>
            <a:ext cx="931506" cy="179693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B22E4D9-9A38-494B-8500-E26ED7A6FAF5}"/>
              </a:ext>
            </a:extLst>
          </p:cNvPr>
          <p:cNvSpPr/>
          <p:nvPr/>
        </p:nvSpPr>
        <p:spPr>
          <a:xfrm>
            <a:off x="10285876" y="5729076"/>
            <a:ext cx="1829924" cy="179693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D54BD66-4751-48D1-A175-8DD8548FCF1E}"/>
              </a:ext>
            </a:extLst>
          </p:cNvPr>
          <p:cNvCxnSpPr/>
          <p:nvPr/>
        </p:nvCxnSpPr>
        <p:spPr>
          <a:xfrm flipV="1">
            <a:off x="7235034" y="1318773"/>
            <a:ext cx="1185863" cy="45175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7980C9A-A5A8-4580-B386-463A01F4A7C1}"/>
              </a:ext>
            </a:extLst>
          </p:cNvPr>
          <p:cNvCxnSpPr>
            <a:cxnSpLocks/>
          </p:cNvCxnSpPr>
          <p:nvPr/>
        </p:nvCxnSpPr>
        <p:spPr>
          <a:xfrm>
            <a:off x="7700819" y="2664781"/>
            <a:ext cx="1005360" cy="72171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CE05058F-9524-477C-A8CF-274AA4850DBC}"/>
              </a:ext>
            </a:extLst>
          </p:cNvPr>
          <p:cNvSpPr/>
          <p:nvPr/>
        </p:nvSpPr>
        <p:spPr>
          <a:xfrm>
            <a:off x="8416363" y="263879"/>
            <a:ext cx="579631" cy="5796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>
                <a:latin typeface="Roboto" panose="02000000000000000000" pitchFamily="2" charset="0"/>
                <a:ea typeface="Roboto" panose="02000000000000000000" pitchFamily="2" charset="0"/>
              </a:rPr>
              <a:t>3.1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5C8CA68-42F6-415A-8952-6F84A1714411}"/>
              </a:ext>
            </a:extLst>
          </p:cNvPr>
          <p:cNvSpPr/>
          <p:nvPr/>
        </p:nvSpPr>
        <p:spPr>
          <a:xfrm>
            <a:off x="8416362" y="2300207"/>
            <a:ext cx="579631" cy="5796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>
                <a:latin typeface="Roboto" panose="02000000000000000000" pitchFamily="2" charset="0"/>
                <a:ea typeface="Roboto" panose="02000000000000000000" pitchFamily="2" charset="0"/>
              </a:rPr>
              <a:t>3.2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2F290E9-900F-48CA-B73C-5F22ED219E81}"/>
              </a:ext>
            </a:extLst>
          </p:cNvPr>
          <p:cNvCxnSpPr>
            <a:cxnSpLocks/>
          </p:cNvCxnSpPr>
          <p:nvPr/>
        </p:nvCxnSpPr>
        <p:spPr>
          <a:xfrm flipH="1">
            <a:off x="5601554" y="3580617"/>
            <a:ext cx="480015" cy="104029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491CF50-02E6-4C39-9C82-751127F8D052}"/>
              </a:ext>
            </a:extLst>
          </p:cNvPr>
          <p:cNvSpPr txBox="1"/>
          <p:nvPr/>
        </p:nvSpPr>
        <p:spPr>
          <a:xfrm>
            <a:off x="1673621" y="6343865"/>
            <a:ext cx="55614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Validation if storyForEJS undefined is not required caz, we would</a:t>
            </a:r>
          </a:p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Not be in this page without an existing story in first place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84AE0A52-5E27-4A87-ADD1-D0CCBBDFDF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244" y="4829296"/>
            <a:ext cx="6115904" cy="1352739"/>
          </a:xfrm>
          <a:prstGeom prst="rect">
            <a:avLst/>
          </a:prstGeom>
        </p:spPr>
      </p:pic>
      <p:sp>
        <p:nvSpPr>
          <p:cNvPr id="31" name="Oval 30">
            <a:extLst>
              <a:ext uri="{FF2B5EF4-FFF2-40B4-BE49-F238E27FC236}">
                <a16:creationId xmlns:a16="http://schemas.microsoft.com/office/drawing/2014/main" id="{EC61322C-915C-45C7-9158-D63F928FAA2C}"/>
              </a:ext>
            </a:extLst>
          </p:cNvPr>
          <p:cNvSpPr/>
          <p:nvPr/>
        </p:nvSpPr>
        <p:spPr>
          <a:xfrm>
            <a:off x="1065910" y="4482526"/>
            <a:ext cx="579631" cy="5796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>
                <a:latin typeface="Roboto" panose="02000000000000000000" pitchFamily="2" charset="0"/>
                <a:ea typeface="Roboto" panose="02000000000000000000" pitchFamily="2" charset="0"/>
              </a:rPr>
              <a:t>3.3</a:t>
            </a:r>
          </a:p>
        </p:txBody>
      </p:sp>
    </p:spTree>
    <p:extLst>
      <p:ext uri="{BB962C8B-B14F-4D97-AF65-F5344CB8AC3E}">
        <p14:creationId xmlns:p14="http://schemas.microsoft.com/office/powerpoint/2010/main" val="2551986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B0D197D-E872-40E2-9B98-9F0170D9120C}"/>
              </a:ext>
            </a:extLst>
          </p:cNvPr>
          <p:cNvSpPr/>
          <p:nvPr/>
        </p:nvSpPr>
        <p:spPr>
          <a:xfrm>
            <a:off x="1313571" y="3011032"/>
            <a:ext cx="1871003" cy="7174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Templates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354FA43-898F-44CA-871F-564E8A8CA0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2014776"/>
              </p:ext>
            </p:extLst>
          </p:nvPr>
        </p:nvGraphicFramePr>
        <p:xfrm>
          <a:off x="3918134" y="924390"/>
          <a:ext cx="7167207" cy="3332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4041">
                  <a:extLst>
                    <a:ext uri="{9D8B030D-6E8A-4147-A177-3AD203B41FA5}">
                      <a16:colId xmlns:a16="http://schemas.microsoft.com/office/drawing/2014/main" val="52026705"/>
                    </a:ext>
                  </a:extLst>
                </a:gridCol>
                <a:gridCol w="5113166">
                  <a:extLst>
                    <a:ext uri="{9D8B030D-6E8A-4147-A177-3AD203B41FA5}">
                      <a16:colId xmlns:a16="http://schemas.microsoft.com/office/drawing/2014/main" val="2223954916"/>
                    </a:ext>
                  </a:extLst>
                </a:gridCol>
              </a:tblGrid>
              <a:tr h="360641"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solidFill>
                            <a:schemeClr val="bg1"/>
                          </a:solidFill>
                        </a:rPr>
                        <a:t>Pages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solidFill>
                            <a:schemeClr val="bg1"/>
                          </a:solidFill>
                        </a:rPr>
                        <a:t>Description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956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Index.html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Home page. User many click diff options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29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Login.html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2575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Signup.html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4984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NewSavedUser.html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Welcoming user after Sign up. Asks hims to login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9904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Newstory.html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Page to create new story (summernote)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3915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allStories.html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Page to show all stories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6657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3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/>
                        <a:t>slugStory.html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Page showing specific user’s story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9769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Logout.html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Page telling user has logged out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17252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5EDAF10-9663-4210-AF68-EB047B9D9167}"/>
              </a:ext>
            </a:extLst>
          </p:cNvPr>
          <p:cNvSpPr txBox="1"/>
          <p:nvPr/>
        </p:nvSpPr>
        <p:spPr>
          <a:xfrm>
            <a:off x="3587262" y="4754880"/>
            <a:ext cx="83361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u="sng"/>
              <a:t>Note: </a:t>
            </a:r>
          </a:p>
          <a:p>
            <a:r>
              <a:rPr lang="en-IN"/>
              <a:t>More routes will evolve as we go on to next phases (eg, what if user credentials wrong)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C7A1CB-7028-4865-AB76-8BF854566BD4}"/>
              </a:ext>
            </a:extLst>
          </p:cNvPr>
          <p:cNvSpPr txBox="1"/>
          <p:nvPr/>
        </p:nvSpPr>
        <p:spPr>
          <a:xfrm>
            <a:off x="669794" y="4754880"/>
            <a:ext cx="15792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u="sng"/>
              <a:t>Dependencies:</a:t>
            </a:r>
          </a:p>
          <a:p>
            <a:r>
              <a:rPr lang="en-IN"/>
              <a:t>Express</a:t>
            </a:r>
          </a:p>
          <a:p>
            <a:r>
              <a:rPr lang="en-IN"/>
              <a:t>EJS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370DCF-AE0E-4590-8311-154911ED7CD8}"/>
              </a:ext>
            </a:extLst>
          </p:cNvPr>
          <p:cNvSpPr txBox="1"/>
          <p:nvPr/>
        </p:nvSpPr>
        <p:spPr>
          <a:xfrm>
            <a:off x="155809" y="30475"/>
            <a:ext cx="1517812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IN" sz="2800" u="sng">
                <a:latin typeface="Roboto" panose="02000000000000000000" pitchFamily="2" charset="0"/>
                <a:ea typeface="Roboto" panose="02000000000000000000" pitchFamily="2" charset="0"/>
              </a:rPr>
              <a:t>Phase 1</a:t>
            </a:r>
          </a:p>
        </p:txBody>
      </p:sp>
    </p:spTree>
    <p:extLst>
      <p:ext uri="{BB962C8B-B14F-4D97-AF65-F5344CB8AC3E}">
        <p14:creationId xmlns:p14="http://schemas.microsoft.com/office/powerpoint/2010/main" val="15441300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9C7697E-47C6-4B08-B239-205A00C607A2}"/>
              </a:ext>
            </a:extLst>
          </p:cNvPr>
          <p:cNvSpPr/>
          <p:nvPr/>
        </p:nvSpPr>
        <p:spPr>
          <a:xfrm>
            <a:off x="1370689" y="1976923"/>
            <a:ext cx="1473594" cy="143490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120DFA5-69BB-4C77-8C4C-C52B50DBB569}"/>
              </a:ext>
            </a:extLst>
          </p:cNvPr>
          <p:cNvSpPr/>
          <p:nvPr/>
        </p:nvSpPr>
        <p:spPr>
          <a:xfrm>
            <a:off x="1370689" y="2694376"/>
            <a:ext cx="1167620" cy="71745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User Mgmt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DB37928-000B-4EE7-B721-1C7F677AAC96}"/>
              </a:ext>
            </a:extLst>
          </p:cNvPr>
          <p:cNvSpPr/>
          <p:nvPr/>
        </p:nvSpPr>
        <p:spPr>
          <a:xfrm>
            <a:off x="973281" y="3411829"/>
            <a:ext cx="1871003" cy="7174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Templates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C088C1-C896-499B-BFA8-EAEFDC59DD36}"/>
              </a:ext>
            </a:extLst>
          </p:cNvPr>
          <p:cNvSpPr/>
          <p:nvPr/>
        </p:nvSpPr>
        <p:spPr>
          <a:xfrm>
            <a:off x="973280" y="4101148"/>
            <a:ext cx="1871003" cy="71745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MongoDB</a:t>
            </a:r>
          </a:p>
          <a:p>
            <a:pPr algn="ctr"/>
            <a:r>
              <a:rPr lang="en-IN"/>
              <a:t>(Cloud)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EEFF51-9155-45E1-A45F-3EC5EC63733B}"/>
              </a:ext>
            </a:extLst>
          </p:cNvPr>
          <p:cNvSpPr txBox="1"/>
          <p:nvPr/>
        </p:nvSpPr>
        <p:spPr>
          <a:xfrm>
            <a:off x="1462117" y="2165051"/>
            <a:ext cx="1290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>
                <a:solidFill>
                  <a:schemeClr val="bg1"/>
                </a:solidFill>
              </a:rPr>
              <a:t>Story Mgmt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5A1458F-6CD1-4BD2-B2E0-D56F87ED0FBE}"/>
              </a:ext>
            </a:extLst>
          </p:cNvPr>
          <p:cNvSpPr/>
          <p:nvPr/>
        </p:nvSpPr>
        <p:spPr>
          <a:xfrm>
            <a:off x="976791" y="1976923"/>
            <a:ext cx="397408" cy="143490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F87D8F-D354-4C0E-A001-23359228901B}"/>
              </a:ext>
            </a:extLst>
          </p:cNvPr>
          <p:cNvSpPr txBox="1"/>
          <p:nvPr/>
        </p:nvSpPr>
        <p:spPr>
          <a:xfrm rot="16200000">
            <a:off x="695207" y="2507536"/>
            <a:ext cx="932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/>
              <a:t>Others*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27467C-3857-4516-A251-9BF424BB23AB}"/>
              </a:ext>
            </a:extLst>
          </p:cNvPr>
          <p:cNvSpPr txBox="1"/>
          <p:nvPr/>
        </p:nvSpPr>
        <p:spPr>
          <a:xfrm>
            <a:off x="797321" y="5146206"/>
            <a:ext cx="22608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/>
              <a:t>Error Mgmt (404, 500,Chalk)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D9F812-F890-407A-8D26-9948CB987CF8}"/>
              </a:ext>
            </a:extLst>
          </p:cNvPr>
          <p:cNvSpPr txBox="1"/>
          <p:nvPr/>
        </p:nvSpPr>
        <p:spPr>
          <a:xfrm>
            <a:off x="155809" y="30475"/>
            <a:ext cx="1517812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IN" sz="2800" u="sng">
                <a:latin typeface="Roboto" panose="02000000000000000000" pitchFamily="2" charset="0"/>
                <a:ea typeface="Roboto" panose="02000000000000000000" pitchFamily="2" charset="0"/>
              </a:rPr>
              <a:t>Phase 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AACA41-0E3E-4D95-AAD5-A6B228D82B2E}"/>
              </a:ext>
            </a:extLst>
          </p:cNvPr>
          <p:cNvSpPr txBox="1"/>
          <p:nvPr/>
        </p:nvSpPr>
        <p:spPr>
          <a:xfrm>
            <a:off x="277426" y="5746743"/>
            <a:ext cx="55614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Add comments shall be postponed as an exercise</a:t>
            </a:r>
          </a:p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(actually not feeling well while doing this, so want to wrap up)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7336B3-3C75-42EE-8231-FE65E3E4C482}"/>
              </a:ext>
            </a:extLst>
          </p:cNvPr>
          <p:cNvSpPr txBox="1"/>
          <p:nvPr/>
        </p:nvSpPr>
        <p:spPr>
          <a:xfrm>
            <a:off x="5530464" y="852499"/>
            <a:ext cx="5561413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u="sng">
                <a:latin typeface="Roboto" panose="02000000000000000000" pitchFamily="2" charset="0"/>
                <a:ea typeface="Roboto" panose="02000000000000000000" pitchFamily="2" charset="0"/>
              </a:rPr>
              <a:t>Summary:</a:t>
            </a:r>
          </a:p>
          <a:p>
            <a:endParaRPr lang="en-IN" sz="140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5.1. We could use logout page template for 404 &amp; 500. Why?</a:t>
            </a:r>
          </a:p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We want to avoid any further error that might arise from log check in sidebar.ejs. </a:t>
            </a:r>
          </a:p>
          <a:p>
            <a:endParaRPr lang="en-IN" sz="140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5.2. During normal routing, we just render. But this error handling, we</a:t>
            </a:r>
          </a:p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Need to inform client, the http status (which otherwise receive 200 for normal). So we set the status and send as follows</a:t>
            </a:r>
          </a:p>
          <a:p>
            <a:endParaRPr lang="en-IN" sz="140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IN" sz="1400">
                <a:solidFill>
                  <a:srgbClr val="3333CC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Response.status(404).render(“404”); in app.js</a:t>
            </a:r>
          </a:p>
          <a:p>
            <a:endParaRPr lang="en-IN" sz="1400">
              <a:solidFill>
                <a:srgbClr val="3333CC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IN" sz="1400">
                <a:solidFill>
                  <a:srgbClr val="3333CC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Response.status(500).render(“500”) in app.js &amp; error location</a:t>
            </a:r>
          </a:p>
          <a:p>
            <a:endParaRPr lang="en-IN" sz="140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5.3. These routing in app.js should be placed as last of all routing. </a:t>
            </a:r>
          </a:p>
          <a:p>
            <a:endParaRPr lang="en-IN" sz="140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5.4. For now for demo, </a:t>
            </a:r>
          </a:p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	DB error for saving story : 500</a:t>
            </a:r>
          </a:p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	DB connection: chalk</a:t>
            </a:r>
          </a:p>
          <a:p>
            <a:endParaRPr lang="en-IN" sz="140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5.5. MongoDB using online cloud service. And then Heroku deployment.</a:t>
            </a:r>
          </a:p>
        </p:txBody>
      </p:sp>
    </p:spTree>
    <p:extLst>
      <p:ext uri="{BB962C8B-B14F-4D97-AF65-F5344CB8AC3E}">
        <p14:creationId xmlns:p14="http://schemas.microsoft.com/office/powerpoint/2010/main" val="6582129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06D9F812-F890-407A-8D26-9948CB987CF8}"/>
              </a:ext>
            </a:extLst>
          </p:cNvPr>
          <p:cNvSpPr txBox="1"/>
          <p:nvPr/>
        </p:nvSpPr>
        <p:spPr>
          <a:xfrm>
            <a:off x="155809" y="30475"/>
            <a:ext cx="1517812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IN" sz="2800" u="sng">
                <a:latin typeface="Roboto" panose="02000000000000000000" pitchFamily="2" charset="0"/>
                <a:ea typeface="Roboto" panose="02000000000000000000" pitchFamily="2" charset="0"/>
              </a:rPr>
              <a:t>Phase 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7336B3-3C75-42EE-8231-FE65E3E4C482}"/>
              </a:ext>
            </a:extLst>
          </p:cNvPr>
          <p:cNvSpPr txBox="1"/>
          <p:nvPr/>
        </p:nvSpPr>
        <p:spPr>
          <a:xfrm>
            <a:off x="265737" y="861735"/>
            <a:ext cx="556141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u="sng">
                <a:latin typeface="Roboto" panose="02000000000000000000" pitchFamily="2" charset="0"/>
                <a:ea typeface="Roboto" panose="02000000000000000000" pitchFamily="2" charset="0"/>
              </a:rPr>
              <a:t>Summary:</a:t>
            </a:r>
          </a:p>
          <a:p>
            <a:endParaRPr lang="en-IN" sz="140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5.1. We could use logout page template for 404 &amp; 500. Why?</a:t>
            </a:r>
          </a:p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We want to avoid any further error that might arise from log check in sidebar.ejs. </a:t>
            </a:r>
          </a:p>
          <a:p>
            <a:endParaRPr lang="en-IN" sz="140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5.2. During normal routing, we just render. But this error handling, we</a:t>
            </a:r>
          </a:p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Need to inform client, the http status (which otherwise receive 200 for normal). So we set the status and send as follows</a:t>
            </a:r>
          </a:p>
          <a:p>
            <a:endParaRPr lang="en-IN" sz="140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IN" sz="1400">
                <a:solidFill>
                  <a:srgbClr val="3333CC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Response.status(404).render(“404”); in app.js</a:t>
            </a:r>
          </a:p>
          <a:p>
            <a:endParaRPr lang="en-IN" sz="1400">
              <a:solidFill>
                <a:srgbClr val="3333CC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IN" sz="1400">
                <a:solidFill>
                  <a:srgbClr val="3333CC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Response.status(500).render(“500”) in app.js &amp; error location</a:t>
            </a:r>
          </a:p>
          <a:p>
            <a:endParaRPr lang="en-IN" sz="140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5.3. These routing in app.js should be placed as last of all routing. </a:t>
            </a:r>
          </a:p>
          <a:p>
            <a:endParaRPr lang="en-IN" sz="140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5.4. For now for demo, </a:t>
            </a:r>
          </a:p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	DB error for saving story : 500</a:t>
            </a:r>
          </a:p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	DB connection: chalk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8D044C8-F58D-42E2-801C-1DE0B45B24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5666" y="1184919"/>
            <a:ext cx="3130006" cy="288093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D2573AA-6DBB-40C3-925D-1F699F35C8D0}"/>
              </a:ext>
            </a:extLst>
          </p:cNvPr>
          <p:cNvSpPr txBox="1"/>
          <p:nvPr/>
        </p:nvSpPr>
        <p:spPr>
          <a:xfrm>
            <a:off x="6169891" y="864658"/>
            <a:ext cx="766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>
                <a:latin typeface="Roboto" panose="02000000000000000000" pitchFamily="2" charset="0"/>
                <a:ea typeface="Roboto" panose="02000000000000000000" pitchFamily="2" charset="0"/>
              </a:rPr>
              <a:t>App.js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D4724AB-F100-48D2-BECB-3296465AF5B0}"/>
              </a:ext>
            </a:extLst>
          </p:cNvPr>
          <p:cNvSpPr txBox="1"/>
          <p:nvPr/>
        </p:nvSpPr>
        <p:spPr>
          <a:xfrm>
            <a:off x="10015268" y="846365"/>
            <a:ext cx="9492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>
                <a:latin typeface="Roboto" panose="02000000000000000000" pitchFamily="2" charset="0"/>
                <a:ea typeface="Roboto" panose="02000000000000000000" pitchFamily="2" charset="0"/>
              </a:rPr>
              <a:t>Route.js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1EA194B2-01EA-4BDC-AF18-BA11ABF953A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062"/>
          <a:stretch/>
        </p:blipFill>
        <p:spPr>
          <a:xfrm>
            <a:off x="10015268" y="1203212"/>
            <a:ext cx="3910798" cy="2862641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9A338132-A494-4A48-909B-3D7F2C3A9C3C}"/>
              </a:ext>
            </a:extLst>
          </p:cNvPr>
          <p:cNvSpPr/>
          <p:nvPr/>
        </p:nvSpPr>
        <p:spPr>
          <a:xfrm>
            <a:off x="10854058" y="2442407"/>
            <a:ext cx="1439542" cy="328501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11A342A-E06C-4FFF-8711-CC19EF828EB6}"/>
              </a:ext>
            </a:extLst>
          </p:cNvPr>
          <p:cNvSpPr/>
          <p:nvPr/>
        </p:nvSpPr>
        <p:spPr>
          <a:xfrm>
            <a:off x="6757731" y="3342953"/>
            <a:ext cx="1536524" cy="370065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25F8846-4685-4AC0-AB6D-2C81DF963165}"/>
              </a:ext>
            </a:extLst>
          </p:cNvPr>
          <p:cNvSpPr/>
          <p:nvPr/>
        </p:nvSpPr>
        <p:spPr>
          <a:xfrm>
            <a:off x="6757731" y="2072342"/>
            <a:ext cx="1536524" cy="370065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004FC7B-09D6-45F8-83C7-65510F46DFFD}"/>
              </a:ext>
            </a:extLst>
          </p:cNvPr>
          <p:cNvSpPr txBox="1"/>
          <p:nvPr/>
        </p:nvSpPr>
        <p:spPr>
          <a:xfrm>
            <a:off x="10125450" y="4232844"/>
            <a:ext cx="369043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>
                <a:latin typeface="Roboto" panose="02000000000000000000" pitchFamily="2" charset="0"/>
                <a:ea typeface="Roboto" panose="02000000000000000000" pitchFamily="2" charset="0"/>
              </a:rPr>
              <a:t>Note</a:t>
            </a:r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: As per tutorial we have to send(500)</a:t>
            </a:r>
          </a:p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Instead of render() as above  which atm</a:t>
            </a:r>
          </a:p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Raised as a query. Awaiting edureka’s reply</a:t>
            </a:r>
          </a:p>
        </p:txBody>
      </p:sp>
    </p:spTree>
    <p:extLst>
      <p:ext uri="{BB962C8B-B14F-4D97-AF65-F5344CB8AC3E}">
        <p14:creationId xmlns:p14="http://schemas.microsoft.com/office/powerpoint/2010/main" val="19067662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06D9F812-F890-407A-8D26-9948CB987CF8}"/>
              </a:ext>
            </a:extLst>
          </p:cNvPr>
          <p:cNvSpPr txBox="1"/>
          <p:nvPr/>
        </p:nvSpPr>
        <p:spPr>
          <a:xfrm>
            <a:off x="155809" y="30475"/>
            <a:ext cx="1517812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IN" sz="2800" u="sng">
                <a:latin typeface="Roboto" panose="02000000000000000000" pitchFamily="2" charset="0"/>
                <a:ea typeface="Roboto" panose="02000000000000000000" pitchFamily="2" charset="0"/>
              </a:rPr>
              <a:t>Phase 5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C5ECE8-ACBC-4B77-A9BA-6B958B011A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63" y="1080940"/>
            <a:ext cx="5477164" cy="552380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49A3751-456C-42BD-A6DA-A79ADE04C8B6}"/>
              </a:ext>
            </a:extLst>
          </p:cNvPr>
          <p:cNvSpPr txBox="1"/>
          <p:nvPr/>
        </p:nvSpPr>
        <p:spPr>
          <a:xfrm>
            <a:off x="295563" y="742386"/>
            <a:ext cx="3259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>
                <a:latin typeface="Roboto" panose="02000000000000000000" pitchFamily="2" charset="0"/>
                <a:ea typeface="Roboto" panose="02000000000000000000" pitchFamily="2" charset="0"/>
              </a:rPr>
              <a:t>404.Ejs (and similarly for 500.ejs)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453244-9D6F-47D2-885D-0630F31386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8867" y="553695"/>
            <a:ext cx="3782769" cy="406756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D52D9B6-CCD7-4CA6-AED2-16DF750433BB}"/>
              </a:ext>
            </a:extLst>
          </p:cNvPr>
          <p:cNvSpPr txBox="1"/>
          <p:nvPr/>
        </p:nvSpPr>
        <p:spPr>
          <a:xfrm>
            <a:off x="7624618" y="215141"/>
            <a:ext cx="4161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>
                <a:latin typeface="Roboto" panose="02000000000000000000" pitchFamily="2" charset="0"/>
                <a:ea typeface="Roboto" panose="02000000000000000000" pitchFamily="2" charset="0"/>
              </a:rPr>
              <a:t>Using chalk in db.js (very straight forward)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15B1B56-71D8-4CA9-B790-2BAEAF776AA7}"/>
              </a:ext>
            </a:extLst>
          </p:cNvPr>
          <p:cNvSpPr/>
          <p:nvPr/>
        </p:nvSpPr>
        <p:spPr>
          <a:xfrm>
            <a:off x="7808867" y="727998"/>
            <a:ext cx="1439542" cy="164251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798FF56-F0AB-4E2A-B92E-84D042164B1E}"/>
              </a:ext>
            </a:extLst>
          </p:cNvPr>
          <p:cNvSpPr/>
          <p:nvPr/>
        </p:nvSpPr>
        <p:spPr>
          <a:xfrm>
            <a:off x="8783783" y="2438018"/>
            <a:ext cx="665018" cy="185109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67D5DC7-C196-4B41-BE15-723855E87F6C}"/>
              </a:ext>
            </a:extLst>
          </p:cNvPr>
          <p:cNvSpPr/>
          <p:nvPr/>
        </p:nvSpPr>
        <p:spPr>
          <a:xfrm>
            <a:off x="8686801" y="3209254"/>
            <a:ext cx="665018" cy="185109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36B0D79-F49E-4555-8F05-70BB24401860}"/>
              </a:ext>
            </a:extLst>
          </p:cNvPr>
          <p:cNvSpPr/>
          <p:nvPr/>
        </p:nvSpPr>
        <p:spPr>
          <a:xfrm>
            <a:off x="8686801" y="4076341"/>
            <a:ext cx="665018" cy="185109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3F1475-5DB0-4D61-89DB-0FF5DB494A6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221" b="38869"/>
          <a:stretch/>
        </p:blipFill>
        <p:spPr>
          <a:xfrm>
            <a:off x="6705627" y="4729776"/>
            <a:ext cx="4627366" cy="1963184"/>
          </a:xfrm>
          <a:prstGeom prst="rect">
            <a:avLst/>
          </a:prstGeom>
        </p:spPr>
      </p:pic>
      <p:sp>
        <p:nvSpPr>
          <p:cNvPr id="9" name="Arrow: Bent 8">
            <a:extLst>
              <a:ext uri="{FF2B5EF4-FFF2-40B4-BE49-F238E27FC236}">
                <a16:creationId xmlns:a16="http://schemas.microsoft.com/office/drawing/2014/main" id="{BDC23366-9F09-4858-B14B-31CE9B95FD89}"/>
              </a:ext>
            </a:extLst>
          </p:cNvPr>
          <p:cNvSpPr/>
          <p:nvPr/>
        </p:nvSpPr>
        <p:spPr>
          <a:xfrm rot="16200000" flipH="1">
            <a:off x="7043823" y="3956650"/>
            <a:ext cx="531091" cy="6096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48590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06D9F812-F890-407A-8D26-9948CB987CF8}"/>
              </a:ext>
            </a:extLst>
          </p:cNvPr>
          <p:cNvSpPr txBox="1"/>
          <p:nvPr/>
        </p:nvSpPr>
        <p:spPr>
          <a:xfrm>
            <a:off x="155809" y="30475"/>
            <a:ext cx="1517812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IN" sz="2800" u="sng">
                <a:latin typeface="Roboto" panose="02000000000000000000" pitchFamily="2" charset="0"/>
                <a:ea typeface="Roboto" panose="02000000000000000000" pitchFamily="2" charset="0"/>
              </a:rPr>
              <a:t>Phase 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453244-9D6F-47D2-885D-0630F31386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8867" y="553695"/>
            <a:ext cx="3782769" cy="406756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D52D9B6-CCD7-4CA6-AED2-16DF750433BB}"/>
              </a:ext>
            </a:extLst>
          </p:cNvPr>
          <p:cNvSpPr txBox="1"/>
          <p:nvPr/>
        </p:nvSpPr>
        <p:spPr>
          <a:xfrm>
            <a:off x="155809" y="810123"/>
            <a:ext cx="619111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>
                <a:latin typeface="Roboto" panose="02000000000000000000" pitchFamily="2" charset="0"/>
                <a:ea typeface="Roboto" panose="02000000000000000000" pitchFamily="2" charset="0"/>
              </a:rPr>
              <a:t>Connecting to MongoDB online is so simple and straight forward:</a:t>
            </a:r>
          </a:p>
          <a:p>
            <a:endParaRPr lang="en-IN" sz="160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IN" sz="1600">
                <a:latin typeface="Roboto" panose="02000000000000000000" pitchFamily="2" charset="0"/>
                <a:ea typeface="Roboto" panose="02000000000000000000" pitchFamily="2" charset="0"/>
              </a:rPr>
              <a:t>Just sign up, create user, get link and use in the app</a:t>
            </a:r>
          </a:p>
          <a:p>
            <a:endParaRPr lang="en-IN" sz="160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IN" sz="160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IN" sz="1600">
                <a:latin typeface="Roboto" panose="02000000000000000000" pitchFamily="2" charset="0"/>
                <a:ea typeface="Roboto" panose="02000000000000000000" pitchFamily="2" charset="0"/>
              </a:rPr>
              <a:t>Heroku deployment is as usual.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15B1B56-71D8-4CA9-B790-2BAEAF776AA7}"/>
              </a:ext>
            </a:extLst>
          </p:cNvPr>
          <p:cNvSpPr/>
          <p:nvPr/>
        </p:nvSpPr>
        <p:spPr>
          <a:xfrm>
            <a:off x="7808867" y="727998"/>
            <a:ext cx="1439542" cy="164251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798FF56-F0AB-4E2A-B92E-84D042164B1E}"/>
              </a:ext>
            </a:extLst>
          </p:cNvPr>
          <p:cNvSpPr/>
          <p:nvPr/>
        </p:nvSpPr>
        <p:spPr>
          <a:xfrm>
            <a:off x="8783783" y="2438018"/>
            <a:ext cx="665018" cy="185109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67D5DC7-C196-4B41-BE15-723855E87F6C}"/>
              </a:ext>
            </a:extLst>
          </p:cNvPr>
          <p:cNvSpPr/>
          <p:nvPr/>
        </p:nvSpPr>
        <p:spPr>
          <a:xfrm>
            <a:off x="8686801" y="3209254"/>
            <a:ext cx="665018" cy="185109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36B0D79-F49E-4555-8F05-70BB24401860}"/>
              </a:ext>
            </a:extLst>
          </p:cNvPr>
          <p:cNvSpPr/>
          <p:nvPr/>
        </p:nvSpPr>
        <p:spPr>
          <a:xfrm>
            <a:off x="8686801" y="4076341"/>
            <a:ext cx="665018" cy="185109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3F1475-5DB0-4D61-89DB-0FF5DB494A6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221" b="38869"/>
          <a:stretch/>
        </p:blipFill>
        <p:spPr>
          <a:xfrm>
            <a:off x="6705627" y="4729776"/>
            <a:ext cx="4627366" cy="1963184"/>
          </a:xfrm>
          <a:prstGeom prst="rect">
            <a:avLst/>
          </a:prstGeom>
        </p:spPr>
      </p:pic>
      <p:sp>
        <p:nvSpPr>
          <p:cNvPr id="9" name="Arrow: Bent 8">
            <a:extLst>
              <a:ext uri="{FF2B5EF4-FFF2-40B4-BE49-F238E27FC236}">
                <a16:creationId xmlns:a16="http://schemas.microsoft.com/office/drawing/2014/main" id="{BDC23366-9F09-4858-B14B-31CE9B95FD89}"/>
              </a:ext>
            </a:extLst>
          </p:cNvPr>
          <p:cNvSpPr/>
          <p:nvPr/>
        </p:nvSpPr>
        <p:spPr>
          <a:xfrm rot="16200000" flipH="1">
            <a:off x="7043823" y="3956650"/>
            <a:ext cx="531091" cy="6096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7192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1A64918-26BA-42EC-9D2C-F0BE56299B34}"/>
              </a:ext>
            </a:extLst>
          </p:cNvPr>
          <p:cNvSpPr txBox="1"/>
          <p:nvPr/>
        </p:nvSpPr>
        <p:spPr>
          <a:xfrm>
            <a:off x="154744" y="588184"/>
            <a:ext cx="1216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/>
              <a:t>Index.html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4795B9-75ED-44B8-8ED4-970D0C1A2863}"/>
              </a:ext>
            </a:extLst>
          </p:cNvPr>
          <p:cNvSpPr txBox="1"/>
          <p:nvPr/>
        </p:nvSpPr>
        <p:spPr>
          <a:xfrm>
            <a:off x="154744" y="948197"/>
            <a:ext cx="5705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/>
              <a:t>Reference snippet: https://bootsnipp.com/snippets/BDWlD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9B0931-4894-47A4-A023-60633FF3607C}"/>
              </a:ext>
            </a:extLst>
          </p:cNvPr>
          <p:cNvSpPr txBox="1"/>
          <p:nvPr/>
        </p:nvSpPr>
        <p:spPr>
          <a:xfrm>
            <a:off x="154744" y="1382080"/>
            <a:ext cx="2572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/>
              <a:t>login.html / register.html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06E073-0F51-4BF1-BEEC-A9F963DF8010}"/>
              </a:ext>
            </a:extLst>
          </p:cNvPr>
          <p:cNvSpPr txBox="1"/>
          <p:nvPr/>
        </p:nvSpPr>
        <p:spPr>
          <a:xfrm>
            <a:off x="154744" y="1742093"/>
            <a:ext cx="719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/>
              <a:t>Reference snippet: https://bootsnipp.com/snippets/featured/sign-in-panel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F21E1E-7344-4424-B9C8-1CE792169061}"/>
              </a:ext>
            </a:extLst>
          </p:cNvPr>
          <p:cNvSpPr txBox="1"/>
          <p:nvPr/>
        </p:nvSpPr>
        <p:spPr>
          <a:xfrm>
            <a:off x="155809" y="30475"/>
            <a:ext cx="1517812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IN" sz="2800" u="sng">
                <a:latin typeface="Roboto" panose="02000000000000000000" pitchFamily="2" charset="0"/>
                <a:ea typeface="Roboto" panose="02000000000000000000" pitchFamily="2" charset="0"/>
              </a:rPr>
              <a:t>Phase 1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D4B74CC-59B1-413C-920A-D3DADBEFEB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44" y="2713949"/>
            <a:ext cx="6877752" cy="320726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0DA6A4F-D14C-4CC5-80CF-BB7D6EB5BC5B}"/>
              </a:ext>
            </a:extLst>
          </p:cNvPr>
          <p:cNvSpPr txBox="1"/>
          <p:nvPr/>
        </p:nvSpPr>
        <p:spPr>
          <a:xfrm>
            <a:off x="7032496" y="3032934"/>
            <a:ext cx="690849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/>
              <a:t>Logout is almost similar to newUser. This page is shown once</a:t>
            </a:r>
          </a:p>
          <a:p>
            <a:r>
              <a:rPr lang="en-IN"/>
              <a:t>User presses Logout</a:t>
            </a:r>
          </a:p>
          <a:p>
            <a:endParaRPr lang="en-IN"/>
          </a:p>
          <a:p>
            <a:r>
              <a:rPr lang="en-IN"/>
              <a:t>Note the sidebar changes now to showing login and signup options</a:t>
            </a:r>
          </a:p>
          <a:p>
            <a:endParaRPr lang="en-IN"/>
          </a:p>
          <a:p>
            <a:r>
              <a:rPr lang="en-IN"/>
              <a:t>In phase 1, log out shall be directly accessed with url as we have not yet </a:t>
            </a:r>
          </a:p>
          <a:p>
            <a:r>
              <a:rPr lang="en-IN"/>
              <a:t>Started user session management</a:t>
            </a:r>
          </a:p>
        </p:txBody>
      </p:sp>
      <p:pic>
        <p:nvPicPr>
          <p:cNvPr id="14" name="Picture 2" descr="Image result for information logo">
            <a:extLst>
              <a:ext uri="{FF2B5EF4-FFF2-40B4-BE49-F238E27FC236}">
                <a16:creationId xmlns:a16="http://schemas.microsoft.com/office/drawing/2014/main" id="{1DEAA7F8-F880-4E52-A420-256A079081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0067" y="2175976"/>
            <a:ext cx="556675" cy="55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3FE7936-63CD-494C-9EFB-65CA8EF6ED59}"/>
              </a:ext>
            </a:extLst>
          </p:cNvPr>
          <p:cNvSpPr txBox="1"/>
          <p:nvPr/>
        </p:nvSpPr>
        <p:spPr>
          <a:xfrm>
            <a:off x="154744" y="2228021"/>
            <a:ext cx="1304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/>
              <a:t>logout.html</a:t>
            </a:r>
          </a:p>
        </p:txBody>
      </p:sp>
    </p:spTree>
    <p:extLst>
      <p:ext uri="{BB962C8B-B14F-4D97-AF65-F5344CB8AC3E}">
        <p14:creationId xmlns:p14="http://schemas.microsoft.com/office/powerpoint/2010/main" val="1289307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3E7C9D69-CB62-444D-BDF1-0EA01977EE9D}"/>
              </a:ext>
            </a:extLst>
          </p:cNvPr>
          <p:cNvSpPr/>
          <p:nvPr/>
        </p:nvSpPr>
        <p:spPr>
          <a:xfrm>
            <a:off x="8725132" y="1703510"/>
            <a:ext cx="2074088" cy="46830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D39748-21A8-40E5-99BD-A2CD63267AA4}"/>
              </a:ext>
            </a:extLst>
          </p:cNvPr>
          <p:cNvSpPr txBox="1"/>
          <p:nvPr/>
        </p:nvSpPr>
        <p:spPr>
          <a:xfrm>
            <a:off x="320783" y="677918"/>
            <a:ext cx="132809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>
                <a:latin typeface="Roboto" panose="02000000000000000000" pitchFamily="2" charset="0"/>
                <a:ea typeface="Roboto" panose="02000000000000000000" pitchFamily="2" charset="0"/>
              </a:rPr>
              <a:t>User creation is in 3  stages. Note that, its 2  pages.</a:t>
            </a:r>
          </a:p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Also note “GET” when you are rendering html next, “POST” if underground Pageless Operation (authentication, DB, etc)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8D73079-9F2E-40E2-8887-B22FA963652B}"/>
              </a:ext>
            </a:extLst>
          </p:cNvPr>
          <p:cNvSpPr/>
          <p:nvPr/>
        </p:nvSpPr>
        <p:spPr>
          <a:xfrm>
            <a:off x="1798179" y="1703510"/>
            <a:ext cx="2074088" cy="46830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E313B8-2995-45EF-89F6-D29AA90037DD}"/>
              </a:ext>
            </a:extLst>
          </p:cNvPr>
          <p:cNvSpPr/>
          <p:nvPr/>
        </p:nvSpPr>
        <p:spPr>
          <a:xfrm>
            <a:off x="3890393" y="1703510"/>
            <a:ext cx="2449806" cy="46830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2F9ADC-7C8F-4A55-8C79-1BBC630301F1}"/>
              </a:ext>
            </a:extLst>
          </p:cNvPr>
          <p:cNvSpPr/>
          <p:nvPr/>
        </p:nvSpPr>
        <p:spPr>
          <a:xfrm>
            <a:off x="6299495" y="1703510"/>
            <a:ext cx="2432298" cy="468300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CD9BDB-32F1-4B57-BB7F-092A4D4AA9B0}"/>
              </a:ext>
            </a:extLst>
          </p:cNvPr>
          <p:cNvSpPr txBox="1"/>
          <p:nvPr/>
        </p:nvSpPr>
        <p:spPr>
          <a:xfrm>
            <a:off x="1958512" y="2342978"/>
            <a:ext cx="167939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User Signs up</a:t>
            </a:r>
          </a:p>
          <a:p>
            <a:endParaRPr lang="en-IN" sz="140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Action: Clicks the Signup</a:t>
            </a:r>
          </a:p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Button after entering </a:t>
            </a:r>
          </a:p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Credentials</a:t>
            </a:r>
          </a:p>
          <a:p>
            <a:endParaRPr lang="en-IN" sz="140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99BCA4E2-7A9A-49AA-8BCC-AC6A109DFC12}"/>
              </a:ext>
            </a:extLst>
          </p:cNvPr>
          <p:cNvSpPr/>
          <p:nvPr/>
        </p:nvSpPr>
        <p:spPr>
          <a:xfrm>
            <a:off x="3350089" y="4777849"/>
            <a:ext cx="984738" cy="3235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CF6221-6852-48DC-8A87-2F8E96261050}"/>
              </a:ext>
            </a:extLst>
          </p:cNvPr>
          <p:cNvSpPr txBox="1"/>
          <p:nvPr/>
        </p:nvSpPr>
        <p:spPr>
          <a:xfrm>
            <a:off x="3268343" y="4408517"/>
            <a:ext cx="9637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>
                <a:solidFill>
                  <a:srgbClr val="3333CC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/newUser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56FD4F-AB0D-48DD-A1F6-8936641E76A1}"/>
              </a:ext>
            </a:extLst>
          </p:cNvPr>
          <p:cNvSpPr txBox="1"/>
          <p:nvPr/>
        </p:nvSpPr>
        <p:spPr>
          <a:xfrm>
            <a:off x="4415197" y="2254081"/>
            <a:ext cx="146042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Check if </a:t>
            </a:r>
          </a:p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User already </a:t>
            </a:r>
          </a:p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Exists</a:t>
            </a:r>
          </a:p>
          <a:p>
            <a:endParaRPr lang="en-IN" sz="140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If no, </a:t>
            </a:r>
            <a:r>
              <a:rPr lang="en-IN" sz="1400" b="1">
                <a:latin typeface="Roboto" panose="02000000000000000000" pitchFamily="2" charset="0"/>
                <a:ea typeface="Roboto" panose="02000000000000000000" pitchFamily="2" charset="0"/>
              </a:rPr>
              <a:t>register</a:t>
            </a:r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 and send to</a:t>
            </a:r>
          </a:p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Welcomepage</a:t>
            </a:r>
          </a:p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Asking him to</a:t>
            </a:r>
          </a:p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login</a:t>
            </a:r>
          </a:p>
          <a:p>
            <a:endParaRPr lang="en-IN" sz="140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A1BCCD6D-8D0F-4184-A8B7-46637EF2552E}"/>
              </a:ext>
            </a:extLst>
          </p:cNvPr>
          <p:cNvSpPr/>
          <p:nvPr/>
        </p:nvSpPr>
        <p:spPr>
          <a:xfrm>
            <a:off x="5886737" y="4777849"/>
            <a:ext cx="984738" cy="3235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ADF477-40BF-4B1D-BA39-BF3192ED19A9}"/>
              </a:ext>
            </a:extLst>
          </p:cNvPr>
          <p:cNvSpPr txBox="1"/>
          <p:nvPr/>
        </p:nvSpPr>
        <p:spPr>
          <a:xfrm>
            <a:off x="5782441" y="4408517"/>
            <a:ext cx="1462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>
                <a:solidFill>
                  <a:srgbClr val="3333CC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/newSavedUser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880C66-8BB2-4E7C-84C4-458EB2F038C6}"/>
              </a:ext>
            </a:extLst>
          </p:cNvPr>
          <p:cNvSpPr txBox="1"/>
          <p:nvPr/>
        </p:nvSpPr>
        <p:spPr>
          <a:xfrm>
            <a:off x="4604591" y="1282449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i="1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Pageless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5B3D9C-20B5-444D-82DC-A196D3179AFF}"/>
              </a:ext>
            </a:extLst>
          </p:cNvPr>
          <p:cNvSpPr txBox="1"/>
          <p:nvPr/>
        </p:nvSpPr>
        <p:spPr>
          <a:xfrm>
            <a:off x="2197980" y="1294088"/>
            <a:ext cx="1223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>
                <a:latin typeface="Roboto" panose="02000000000000000000" pitchFamily="2" charset="0"/>
                <a:ea typeface="Roboto" panose="02000000000000000000" pitchFamily="2" charset="0"/>
              </a:rPr>
              <a:t>register.html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179BEA-FA74-45AD-BB5A-675019C33A6C}"/>
              </a:ext>
            </a:extLst>
          </p:cNvPr>
          <p:cNvSpPr txBox="1"/>
          <p:nvPr/>
        </p:nvSpPr>
        <p:spPr>
          <a:xfrm>
            <a:off x="6721676" y="1279800"/>
            <a:ext cx="18020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>
                <a:latin typeface="Roboto" panose="02000000000000000000" pitchFamily="2" charset="0"/>
                <a:ea typeface="Roboto" panose="02000000000000000000" pitchFamily="2" charset="0"/>
              </a:rPr>
              <a:t>newSavedUser.html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5708232-F61B-4F67-896F-B4B112D0998E}"/>
              </a:ext>
            </a:extLst>
          </p:cNvPr>
          <p:cNvSpPr txBox="1"/>
          <p:nvPr/>
        </p:nvSpPr>
        <p:spPr>
          <a:xfrm>
            <a:off x="6615638" y="2290685"/>
            <a:ext cx="174421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Congragulate the user as he has</a:t>
            </a:r>
          </a:p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Been successfully</a:t>
            </a:r>
          </a:p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Registered. </a:t>
            </a:r>
          </a:p>
          <a:p>
            <a:endParaRPr lang="en-IN" sz="140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Ask him to login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178EFA0B-5B0E-4ABC-922C-05ED9DD94952}"/>
              </a:ext>
            </a:extLst>
          </p:cNvPr>
          <p:cNvSpPr/>
          <p:nvPr/>
        </p:nvSpPr>
        <p:spPr>
          <a:xfrm>
            <a:off x="8211917" y="4777849"/>
            <a:ext cx="984738" cy="3235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A35F55A-F92B-487D-82BD-50320C25A2C0}"/>
              </a:ext>
            </a:extLst>
          </p:cNvPr>
          <p:cNvSpPr txBox="1"/>
          <p:nvPr/>
        </p:nvSpPr>
        <p:spPr>
          <a:xfrm>
            <a:off x="8107621" y="4408517"/>
            <a:ext cx="6559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>
                <a:solidFill>
                  <a:srgbClr val="3333CC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/login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FEFCB98-960E-4DAC-B292-B7A23A4FB97E}"/>
              </a:ext>
            </a:extLst>
          </p:cNvPr>
          <p:cNvSpPr txBox="1"/>
          <p:nvPr/>
        </p:nvSpPr>
        <p:spPr>
          <a:xfrm>
            <a:off x="3559025" y="5119780"/>
            <a:ext cx="6399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>
                <a:solidFill>
                  <a:srgbClr val="3333CC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POST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4C27C61-0081-4027-A2F6-0591C15E6F9B}"/>
              </a:ext>
            </a:extLst>
          </p:cNvPr>
          <p:cNvSpPr txBox="1"/>
          <p:nvPr/>
        </p:nvSpPr>
        <p:spPr>
          <a:xfrm>
            <a:off x="8384326" y="5119779"/>
            <a:ext cx="5164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>
                <a:solidFill>
                  <a:srgbClr val="3333CC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GET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2458994-6259-429A-8186-5D0EF7857348}"/>
              </a:ext>
            </a:extLst>
          </p:cNvPr>
          <p:cNvSpPr txBox="1"/>
          <p:nvPr/>
        </p:nvSpPr>
        <p:spPr>
          <a:xfrm>
            <a:off x="6022399" y="5101405"/>
            <a:ext cx="5164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>
                <a:solidFill>
                  <a:srgbClr val="3333CC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GET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23D6853-D22F-427A-A8D7-6BABD2D9EED5}"/>
              </a:ext>
            </a:extLst>
          </p:cNvPr>
          <p:cNvSpPr/>
          <p:nvPr/>
        </p:nvSpPr>
        <p:spPr>
          <a:xfrm>
            <a:off x="1798179" y="5427556"/>
            <a:ext cx="11803521" cy="958957"/>
          </a:xfrm>
          <a:prstGeom prst="rect">
            <a:avLst/>
          </a:prstGeom>
          <a:solidFill>
            <a:schemeClr val="accent4">
              <a:lumMod val="20000"/>
              <a:lumOff val="80000"/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3AB5E7F-EE56-4589-A561-7207E7693772}"/>
              </a:ext>
            </a:extLst>
          </p:cNvPr>
          <p:cNvSpPr txBox="1"/>
          <p:nvPr/>
        </p:nvSpPr>
        <p:spPr>
          <a:xfrm>
            <a:off x="119934" y="5753145"/>
            <a:ext cx="16793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Dummification</a:t>
            </a:r>
          </a:p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For Phase 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54ECEB5-2F23-43BF-9A3A-F165E3B66B0A}"/>
              </a:ext>
            </a:extLst>
          </p:cNvPr>
          <p:cNvSpPr txBox="1"/>
          <p:nvPr/>
        </p:nvSpPr>
        <p:spPr>
          <a:xfrm>
            <a:off x="5831180" y="5732738"/>
            <a:ext cx="898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success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B5FBB1C-BBEC-4DC0-B083-BC19150A078A}"/>
              </a:ext>
            </a:extLst>
          </p:cNvPr>
          <p:cNvSpPr txBox="1"/>
          <p:nvPr/>
        </p:nvSpPr>
        <p:spPr>
          <a:xfrm>
            <a:off x="8885465" y="2342978"/>
            <a:ext cx="167939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User logs in</a:t>
            </a:r>
          </a:p>
          <a:p>
            <a:endParaRPr lang="en-IN" sz="140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Action: Clicks the login</a:t>
            </a:r>
          </a:p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Button after entering </a:t>
            </a:r>
          </a:p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Credentials</a:t>
            </a:r>
          </a:p>
          <a:p>
            <a:endParaRPr lang="en-IN" sz="140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46A61E4-7868-44EE-AF7E-1C735C0E274C}"/>
              </a:ext>
            </a:extLst>
          </p:cNvPr>
          <p:cNvSpPr txBox="1"/>
          <p:nvPr/>
        </p:nvSpPr>
        <p:spPr>
          <a:xfrm>
            <a:off x="9124933" y="1294088"/>
            <a:ext cx="1053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>
                <a:latin typeface="Roboto" panose="02000000000000000000" pitchFamily="2" charset="0"/>
                <a:ea typeface="Roboto" panose="02000000000000000000" pitchFamily="2" charset="0"/>
              </a:rPr>
              <a:t>Login.html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D043C20-5F39-43A0-AB3D-F46CD849B2DE}"/>
              </a:ext>
            </a:extLst>
          </p:cNvPr>
          <p:cNvSpPr txBox="1"/>
          <p:nvPr/>
        </p:nvSpPr>
        <p:spPr>
          <a:xfrm>
            <a:off x="155809" y="30475"/>
            <a:ext cx="1517812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IN" sz="2800" u="sng">
                <a:latin typeface="Roboto" panose="02000000000000000000" pitchFamily="2" charset="0"/>
                <a:ea typeface="Roboto" panose="02000000000000000000" pitchFamily="2" charset="0"/>
              </a:rPr>
              <a:t>Phase 1</a:t>
            </a:r>
          </a:p>
        </p:txBody>
      </p:sp>
    </p:spTree>
    <p:extLst>
      <p:ext uri="{BB962C8B-B14F-4D97-AF65-F5344CB8AC3E}">
        <p14:creationId xmlns:p14="http://schemas.microsoft.com/office/powerpoint/2010/main" val="2697457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CF03ECBB-6F70-431E-A36F-895799EEEF31}"/>
              </a:ext>
            </a:extLst>
          </p:cNvPr>
          <p:cNvSpPr/>
          <p:nvPr/>
        </p:nvSpPr>
        <p:spPr>
          <a:xfrm>
            <a:off x="12754092" y="1703509"/>
            <a:ext cx="1490545" cy="468300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D39748-21A8-40E5-99BD-A2CD63267AA4}"/>
              </a:ext>
            </a:extLst>
          </p:cNvPr>
          <p:cNvSpPr txBox="1"/>
          <p:nvPr/>
        </p:nvSpPr>
        <p:spPr>
          <a:xfrm>
            <a:off x="320783" y="617865"/>
            <a:ext cx="132809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>
                <a:latin typeface="Roboto" panose="02000000000000000000" pitchFamily="2" charset="0"/>
                <a:ea typeface="Roboto" panose="02000000000000000000" pitchFamily="2" charset="0"/>
              </a:rPr>
              <a:t>Story creation is in 5 stages. Note that, its 3 pages, but 4 routers. </a:t>
            </a:r>
          </a:p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Also note “GET” when you are rendering html next, “POST” if underground Pageless Operation (authentication, DB, etc)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8D73079-9F2E-40E2-8887-B22FA963652B}"/>
              </a:ext>
            </a:extLst>
          </p:cNvPr>
          <p:cNvSpPr/>
          <p:nvPr/>
        </p:nvSpPr>
        <p:spPr>
          <a:xfrm>
            <a:off x="1426704" y="1703510"/>
            <a:ext cx="2074088" cy="46830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E313B8-2995-45EF-89F6-D29AA90037DD}"/>
              </a:ext>
            </a:extLst>
          </p:cNvPr>
          <p:cNvSpPr/>
          <p:nvPr/>
        </p:nvSpPr>
        <p:spPr>
          <a:xfrm>
            <a:off x="3518918" y="1703510"/>
            <a:ext cx="2449806" cy="46830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2F9ADC-7C8F-4A55-8C79-1BBC630301F1}"/>
              </a:ext>
            </a:extLst>
          </p:cNvPr>
          <p:cNvSpPr/>
          <p:nvPr/>
        </p:nvSpPr>
        <p:spPr>
          <a:xfrm>
            <a:off x="5928020" y="1703510"/>
            <a:ext cx="2432298" cy="468300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CD9BDB-32F1-4B57-BB7F-092A4D4AA9B0}"/>
              </a:ext>
            </a:extLst>
          </p:cNvPr>
          <p:cNvSpPr txBox="1"/>
          <p:nvPr/>
        </p:nvSpPr>
        <p:spPr>
          <a:xfrm>
            <a:off x="1587037" y="2342978"/>
            <a:ext cx="167939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User logs in</a:t>
            </a:r>
          </a:p>
          <a:p>
            <a:endParaRPr lang="en-IN" sz="140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Action: Clicks the login</a:t>
            </a:r>
          </a:p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Button after entering </a:t>
            </a:r>
          </a:p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Credentials</a:t>
            </a:r>
          </a:p>
          <a:p>
            <a:endParaRPr lang="en-IN" sz="140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99BCA4E2-7A9A-49AA-8BCC-AC6A109DFC12}"/>
              </a:ext>
            </a:extLst>
          </p:cNvPr>
          <p:cNvSpPr/>
          <p:nvPr/>
        </p:nvSpPr>
        <p:spPr>
          <a:xfrm>
            <a:off x="2978614" y="4777849"/>
            <a:ext cx="984738" cy="3235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CF6221-6852-48DC-8A87-2F8E96261050}"/>
              </a:ext>
            </a:extLst>
          </p:cNvPr>
          <p:cNvSpPr txBox="1"/>
          <p:nvPr/>
        </p:nvSpPr>
        <p:spPr>
          <a:xfrm>
            <a:off x="2788590" y="4408517"/>
            <a:ext cx="12811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>
                <a:solidFill>
                  <a:srgbClr val="3333CC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/authenticate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56FD4F-AB0D-48DD-A1F6-8936641E76A1}"/>
              </a:ext>
            </a:extLst>
          </p:cNvPr>
          <p:cNvSpPr txBox="1"/>
          <p:nvPr/>
        </p:nvSpPr>
        <p:spPr>
          <a:xfrm>
            <a:off x="4118845" y="1945613"/>
            <a:ext cx="146042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Server authenticates</a:t>
            </a:r>
          </a:p>
          <a:p>
            <a:endParaRPr lang="en-IN" sz="140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Check if user &amp; pw </a:t>
            </a:r>
          </a:p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Matches in DB,</a:t>
            </a:r>
          </a:p>
          <a:p>
            <a:endParaRPr lang="en-IN" sz="140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If success, proceed to newstory</a:t>
            </a:r>
          </a:p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Else go back to login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A1BCCD6D-8D0F-4184-A8B7-46637EF2552E}"/>
              </a:ext>
            </a:extLst>
          </p:cNvPr>
          <p:cNvSpPr/>
          <p:nvPr/>
        </p:nvSpPr>
        <p:spPr>
          <a:xfrm>
            <a:off x="5515262" y="4777849"/>
            <a:ext cx="984738" cy="3235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ADF477-40BF-4B1D-BA39-BF3192ED19A9}"/>
              </a:ext>
            </a:extLst>
          </p:cNvPr>
          <p:cNvSpPr txBox="1"/>
          <p:nvPr/>
        </p:nvSpPr>
        <p:spPr>
          <a:xfrm>
            <a:off x="5410966" y="4408517"/>
            <a:ext cx="10198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>
                <a:solidFill>
                  <a:srgbClr val="3333CC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/newStory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880C66-8BB2-4E7C-84C4-458EB2F038C6}"/>
              </a:ext>
            </a:extLst>
          </p:cNvPr>
          <p:cNvSpPr txBox="1"/>
          <p:nvPr/>
        </p:nvSpPr>
        <p:spPr>
          <a:xfrm>
            <a:off x="4233116" y="1282449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i="1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Pageless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5B3D9C-20B5-444D-82DC-A196D3179AFF}"/>
              </a:ext>
            </a:extLst>
          </p:cNvPr>
          <p:cNvSpPr txBox="1"/>
          <p:nvPr/>
        </p:nvSpPr>
        <p:spPr>
          <a:xfrm>
            <a:off x="1826505" y="1294088"/>
            <a:ext cx="1053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>
                <a:latin typeface="Roboto" panose="02000000000000000000" pitchFamily="2" charset="0"/>
                <a:ea typeface="Roboto" panose="02000000000000000000" pitchFamily="2" charset="0"/>
              </a:rPr>
              <a:t>Login.html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179BEA-FA74-45AD-BB5A-675019C33A6C}"/>
              </a:ext>
            </a:extLst>
          </p:cNvPr>
          <p:cNvSpPr txBox="1"/>
          <p:nvPr/>
        </p:nvSpPr>
        <p:spPr>
          <a:xfrm>
            <a:off x="6350201" y="1279800"/>
            <a:ext cx="13628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>
                <a:latin typeface="Roboto" panose="02000000000000000000" pitchFamily="2" charset="0"/>
                <a:ea typeface="Roboto" panose="02000000000000000000" pitchFamily="2" charset="0"/>
              </a:rPr>
              <a:t>newStory.html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5708232-F61B-4F67-896F-B4B112D0998E}"/>
              </a:ext>
            </a:extLst>
          </p:cNvPr>
          <p:cNvSpPr txBox="1"/>
          <p:nvPr/>
        </p:nvSpPr>
        <p:spPr>
          <a:xfrm>
            <a:off x="6244163" y="2290685"/>
            <a:ext cx="174421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User creates the story</a:t>
            </a:r>
          </a:p>
          <a:p>
            <a:endParaRPr lang="en-IN" sz="140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Title</a:t>
            </a:r>
          </a:p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Content, that’s it.</a:t>
            </a:r>
          </a:p>
          <a:p>
            <a:endParaRPr lang="en-IN" sz="140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User enters submit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44C8D84-587E-4535-A552-117E05CA56C6}"/>
              </a:ext>
            </a:extLst>
          </p:cNvPr>
          <p:cNvSpPr/>
          <p:nvPr/>
        </p:nvSpPr>
        <p:spPr>
          <a:xfrm>
            <a:off x="8377827" y="1703510"/>
            <a:ext cx="2391594" cy="46830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178EFA0B-5B0E-4ABC-922C-05ED9DD94952}"/>
              </a:ext>
            </a:extLst>
          </p:cNvPr>
          <p:cNvSpPr/>
          <p:nvPr/>
        </p:nvSpPr>
        <p:spPr>
          <a:xfrm>
            <a:off x="7840442" y="4777849"/>
            <a:ext cx="984738" cy="3235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A35F55A-F92B-487D-82BD-50320C25A2C0}"/>
              </a:ext>
            </a:extLst>
          </p:cNvPr>
          <p:cNvSpPr txBox="1"/>
          <p:nvPr/>
        </p:nvSpPr>
        <p:spPr>
          <a:xfrm>
            <a:off x="7736146" y="4408517"/>
            <a:ext cx="9909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>
                <a:solidFill>
                  <a:srgbClr val="3333CC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/addStory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709153D-FDD3-4E28-87E8-F86C7D826D76}"/>
              </a:ext>
            </a:extLst>
          </p:cNvPr>
          <p:cNvSpPr txBox="1"/>
          <p:nvPr/>
        </p:nvSpPr>
        <p:spPr>
          <a:xfrm>
            <a:off x="8778581" y="1886406"/>
            <a:ext cx="146042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Try to save</a:t>
            </a:r>
          </a:p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The story</a:t>
            </a:r>
          </a:p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In the DB</a:t>
            </a:r>
          </a:p>
          <a:p>
            <a:endParaRPr lang="en-IN" sz="140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If success, go</a:t>
            </a:r>
          </a:p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To all Stories </a:t>
            </a:r>
          </a:p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Page</a:t>
            </a:r>
          </a:p>
          <a:p>
            <a:endParaRPr lang="en-IN" sz="140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Else throw error 500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6BA74B9-FD92-4622-83F0-4A3FE62DE36F}"/>
              </a:ext>
            </a:extLst>
          </p:cNvPr>
          <p:cNvSpPr txBox="1"/>
          <p:nvPr/>
        </p:nvSpPr>
        <p:spPr>
          <a:xfrm>
            <a:off x="9015326" y="1223242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i="1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Pageless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A7153F9-6E83-46F0-AE3F-69448450B963}"/>
              </a:ext>
            </a:extLst>
          </p:cNvPr>
          <p:cNvSpPr/>
          <p:nvPr/>
        </p:nvSpPr>
        <p:spPr>
          <a:xfrm>
            <a:off x="10797927" y="1703510"/>
            <a:ext cx="1942131" cy="468300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317C127-5C07-49E8-9FB9-C4B8A7AD93A0}"/>
              </a:ext>
            </a:extLst>
          </p:cNvPr>
          <p:cNvSpPr txBox="1"/>
          <p:nvPr/>
        </p:nvSpPr>
        <p:spPr>
          <a:xfrm>
            <a:off x="11077229" y="1279800"/>
            <a:ext cx="1372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>
                <a:latin typeface="Roboto" panose="02000000000000000000" pitchFamily="2" charset="0"/>
                <a:ea typeface="Roboto" panose="02000000000000000000" pitchFamily="2" charset="0"/>
              </a:rPr>
              <a:t>allStories.html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6318E09-6A91-444F-9C57-1B5BA723F61E}"/>
              </a:ext>
            </a:extLst>
          </p:cNvPr>
          <p:cNvSpPr txBox="1"/>
          <p:nvPr/>
        </p:nvSpPr>
        <p:spPr>
          <a:xfrm>
            <a:off x="10971191" y="2290685"/>
            <a:ext cx="17442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Show title and link</a:t>
            </a:r>
          </a:p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For all user stories</a:t>
            </a:r>
          </a:p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Here. 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25A33A11-8E23-420F-8645-526AFB2D6569}"/>
              </a:ext>
            </a:extLst>
          </p:cNvPr>
          <p:cNvSpPr/>
          <p:nvPr/>
        </p:nvSpPr>
        <p:spPr>
          <a:xfrm>
            <a:off x="10230632" y="4833593"/>
            <a:ext cx="984738" cy="3235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6B4394-A158-47DA-8B2E-74C9EEE1B742}"/>
              </a:ext>
            </a:extLst>
          </p:cNvPr>
          <p:cNvSpPr txBox="1"/>
          <p:nvPr/>
        </p:nvSpPr>
        <p:spPr>
          <a:xfrm>
            <a:off x="10324986" y="4464261"/>
            <a:ext cx="10198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>
                <a:solidFill>
                  <a:srgbClr val="3333CC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/allStories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FEFCB98-960E-4DAC-B292-B7A23A4FB97E}"/>
              </a:ext>
            </a:extLst>
          </p:cNvPr>
          <p:cNvSpPr txBox="1"/>
          <p:nvPr/>
        </p:nvSpPr>
        <p:spPr>
          <a:xfrm>
            <a:off x="3187550" y="5119780"/>
            <a:ext cx="6399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>
                <a:solidFill>
                  <a:srgbClr val="3333CC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POST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4C27C61-0081-4027-A2F6-0591C15E6F9B}"/>
              </a:ext>
            </a:extLst>
          </p:cNvPr>
          <p:cNvSpPr txBox="1"/>
          <p:nvPr/>
        </p:nvSpPr>
        <p:spPr>
          <a:xfrm>
            <a:off x="8012851" y="5119779"/>
            <a:ext cx="6399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>
                <a:solidFill>
                  <a:srgbClr val="3333CC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POST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2458994-6259-429A-8186-5D0EF7857348}"/>
              </a:ext>
            </a:extLst>
          </p:cNvPr>
          <p:cNvSpPr txBox="1"/>
          <p:nvPr/>
        </p:nvSpPr>
        <p:spPr>
          <a:xfrm>
            <a:off x="5650924" y="5101405"/>
            <a:ext cx="5164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>
                <a:solidFill>
                  <a:srgbClr val="3333CC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GET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CA3403C-2259-43EF-A6B2-1769AC01111C}"/>
              </a:ext>
            </a:extLst>
          </p:cNvPr>
          <p:cNvSpPr txBox="1"/>
          <p:nvPr/>
        </p:nvSpPr>
        <p:spPr>
          <a:xfrm>
            <a:off x="10511563" y="5101404"/>
            <a:ext cx="5164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>
                <a:solidFill>
                  <a:srgbClr val="3333CC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GET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3AB5E7F-EE56-4589-A561-7207E7693772}"/>
              </a:ext>
            </a:extLst>
          </p:cNvPr>
          <p:cNvSpPr txBox="1"/>
          <p:nvPr/>
        </p:nvSpPr>
        <p:spPr>
          <a:xfrm>
            <a:off x="119934" y="5753145"/>
            <a:ext cx="14795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Dummification</a:t>
            </a:r>
          </a:p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For Phase 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54ECEB5-2F23-43BF-9A3A-F165E3B66B0A}"/>
              </a:ext>
            </a:extLst>
          </p:cNvPr>
          <p:cNvSpPr txBox="1"/>
          <p:nvPr/>
        </p:nvSpPr>
        <p:spPr>
          <a:xfrm>
            <a:off x="5459705" y="5732738"/>
            <a:ext cx="898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success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F509A65-6731-4DCA-94BE-08FD4A8892DE}"/>
              </a:ext>
            </a:extLst>
          </p:cNvPr>
          <p:cNvSpPr txBox="1"/>
          <p:nvPr/>
        </p:nvSpPr>
        <p:spPr>
          <a:xfrm>
            <a:off x="10348464" y="5653659"/>
            <a:ext cx="898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success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0846E37-E00D-4C25-B569-EF3135400828}"/>
              </a:ext>
            </a:extLst>
          </p:cNvPr>
          <p:cNvSpPr txBox="1"/>
          <p:nvPr/>
        </p:nvSpPr>
        <p:spPr>
          <a:xfrm>
            <a:off x="11554516" y="5653658"/>
            <a:ext cx="898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Dummy Stories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D56DC8-CAFF-4D41-9B77-405B6D784AFE}"/>
              </a:ext>
            </a:extLst>
          </p:cNvPr>
          <p:cNvSpPr txBox="1"/>
          <p:nvPr/>
        </p:nvSpPr>
        <p:spPr>
          <a:xfrm>
            <a:off x="155809" y="30475"/>
            <a:ext cx="1517812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IN" sz="2800" u="sng">
                <a:latin typeface="Roboto" panose="02000000000000000000" pitchFamily="2" charset="0"/>
                <a:ea typeface="Roboto" panose="02000000000000000000" pitchFamily="2" charset="0"/>
              </a:rPr>
              <a:t>Phase 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E046438-335F-4274-AEBD-7615DAA70CF4}"/>
              </a:ext>
            </a:extLst>
          </p:cNvPr>
          <p:cNvSpPr txBox="1"/>
          <p:nvPr/>
        </p:nvSpPr>
        <p:spPr>
          <a:xfrm>
            <a:off x="12872145" y="1319158"/>
            <a:ext cx="1378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slug</a:t>
            </a:r>
            <a:r>
              <a:rPr lang="en-IN" sz="1400" b="1">
                <a:latin typeface="Roboto" panose="02000000000000000000" pitchFamily="2" charset="0"/>
                <a:ea typeface="Roboto" panose="02000000000000000000" pitchFamily="2" charset="0"/>
              </a:rPr>
              <a:t>Story.html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BDA4C3E-3376-4937-B8BC-42CE780C9010}"/>
              </a:ext>
            </a:extLst>
          </p:cNvPr>
          <p:cNvSpPr txBox="1"/>
          <p:nvPr/>
        </p:nvSpPr>
        <p:spPr>
          <a:xfrm>
            <a:off x="13031711" y="2431222"/>
            <a:ext cx="93530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Show the chosen</a:t>
            </a:r>
          </a:p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Story</a:t>
            </a:r>
          </a:p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Fully </a:t>
            </a:r>
          </a:p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here</a:t>
            </a:r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EA9292A3-83FC-458C-BA99-154ACE3EA4A9}"/>
              </a:ext>
            </a:extLst>
          </p:cNvPr>
          <p:cNvSpPr/>
          <p:nvPr/>
        </p:nvSpPr>
        <p:spPr>
          <a:xfrm>
            <a:off x="12237514" y="4869469"/>
            <a:ext cx="984738" cy="3235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ED14FF2-52F1-481F-989B-9862D4A38305}"/>
              </a:ext>
            </a:extLst>
          </p:cNvPr>
          <p:cNvSpPr txBox="1"/>
          <p:nvPr/>
        </p:nvSpPr>
        <p:spPr>
          <a:xfrm>
            <a:off x="12331868" y="4500137"/>
            <a:ext cx="10310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>
                <a:solidFill>
                  <a:srgbClr val="3333CC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/slugStory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391E31E-F295-49E3-85E4-4FD69D2863AB}"/>
              </a:ext>
            </a:extLst>
          </p:cNvPr>
          <p:cNvSpPr txBox="1"/>
          <p:nvPr/>
        </p:nvSpPr>
        <p:spPr>
          <a:xfrm>
            <a:off x="12518445" y="5137280"/>
            <a:ext cx="5164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>
                <a:solidFill>
                  <a:srgbClr val="3333CC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GET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23D6853-D22F-427A-A8D7-6BABD2D9EED5}"/>
              </a:ext>
            </a:extLst>
          </p:cNvPr>
          <p:cNvSpPr/>
          <p:nvPr/>
        </p:nvSpPr>
        <p:spPr>
          <a:xfrm>
            <a:off x="1426704" y="5427556"/>
            <a:ext cx="12817933" cy="958957"/>
          </a:xfrm>
          <a:prstGeom prst="rect">
            <a:avLst/>
          </a:prstGeom>
          <a:solidFill>
            <a:schemeClr val="accent4">
              <a:lumMod val="20000"/>
              <a:lumOff val="80000"/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9877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E75150B-746F-476F-BA2E-728CDB708AE6}"/>
              </a:ext>
            </a:extLst>
          </p:cNvPr>
          <p:cNvSpPr txBox="1"/>
          <p:nvPr/>
        </p:nvSpPr>
        <p:spPr>
          <a:xfrm>
            <a:off x="155809" y="30475"/>
            <a:ext cx="1517812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IN" sz="2800" u="sng">
                <a:latin typeface="Roboto" panose="02000000000000000000" pitchFamily="2" charset="0"/>
                <a:ea typeface="Roboto" panose="02000000000000000000" pitchFamily="2" charset="0"/>
              </a:rPr>
              <a:t>Phase 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0686C3D-EF8A-4974-9C74-85213E30DE9C}"/>
              </a:ext>
            </a:extLst>
          </p:cNvPr>
          <p:cNvSpPr/>
          <p:nvPr/>
        </p:nvSpPr>
        <p:spPr>
          <a:xfrm>
            <a:off x="1250834" y="1119395"/>
            <a:ext cx="1167620" cy="71745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User Mgmt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CE6127-0BC0-4498-A2F9-96AA46F59F0C}"/>
              </a:ext>
            </a:extLst>
          </p:cNvPr>
          <p:cNvSpPr/>
          <p:nvPr/>
        </p:nvSpPr>
        <p:spPr>
          <a:xfrm>
            <a:off x="886841" y="1836848"/>
            <a:ext cx="1871003" cy="7174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Templates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A3185EA-514D-428B-9EED-9778F19147B6}"/>
              </a:ext>
            </a:extLst>
          </p:cNvPr>
          <p:cNvSpPr/>
          <p:nvPr/>
        </p:nvSpPr>
        <p:spPr>
          <a:xfrm>
            <a:off x="6186489" y="746271"/>
            <a:ext cx="900112" cy="595463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Temp</a:t>
            </a:r>
          </a:p>
          <a:p>
            <a:pPr algn="ctr"/>
            <a:r>
              <a:rPr lang="en-IN" sz="14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Session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B367B3F-42CE-4667-ADE0-C5F85FFFCB7D}"/>
              </a:ext>
            </a:extLst>
          </p:cNvPr>
          <p:cNvSpPr/>
          <p:nvPr/>
        </p:nvSpPr>
        <p:spPr>
          <a:xfrm>
            <a:off x="7633711" y="746271"/>
            <a:ext cx="900112" cy="91439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Signup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1975BA0-F8F2-4745-B6F4-34B974E64D6A}"/>
              </a:ext>
            </a:extLst>
          </p:cNvPr>
          <p:cNvSpPr/>
          <p:nvPr/>
        </p:nvSpPr>
        <p:spPr>
          <a:xfrm>
            <a:off x="7633711" y="1968551"/>
            <a:ext cx="900112" cy="91439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Login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75FE7A9-5596-4E1F-9C39-F4361DCA61BC}"/>
              </a:ext>
            </a:extLst>
          </p:cNvPr>
          <p:cNvSpPr/>
          <p:nvPr/>
        </p:nvSpPr>
        <p:spPr>
          <a:xfrm>
            <a:off x="7633711" y="4450529"/>
            <a:ext cx="900112" cy="91439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Side bar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98A4975-917E-4AE7-BE6D-678F5078573C}"/>
              </a:ext>
            </a:extLst>
          </p:cNvPr>
          <p:cNvCxnSpPr>
            <a:stCxn id="25" idx="1"/>
          </p:cNvCxnSpPr>
          <p:nvPr/>
        </p:nvCxnSpPr>
        <p:spPr>
          <a:xfrm flipH="1">
            <a:off x="7086602" y="1203466"/>
            <a:ext cx="547109" cy="1533"/>
          </a:xfrm>
          <a:prstGeom prst="straightConnector1">
            <a:avLst/>
          </a:prstGeom>
          <a:ln w="38100">
            <a:solidFill>
              <a:srgbClr val="33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8DC5972-4C10-4C40-987B-004354130E45}"/>
              </a:ext>
            </a:extLst>
          </p:cNvPr>
          <p:cNvCxnSpPr/>
          <p:nvPr/>
        </p:nvCxnSpPr>
        <p:spPr>
          <a:xfrm flipH="1">
            <a:off x="7086602" y="2425746"/>
            <a:ext cx="547109" cy="1533"/>
          </a:xfrm>
          <a:prstGeom prst="straightConnector1">
            <a:avLst/>
          </a:prstGeom>
          <a:ln w="38100">
            <a:solidFill>
              <a:srgbClr val="3333CC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D5F708A-728E-4916-B575-A30F02F17BE4}"/>
              </a:ext>
            </a:extLst>
          </p:cNvPr>
          <p:cNvCxnSpPr/>
          <p:nvPr/>
        </p:nvCxnSpPr>
        <p:spPr>
          <a:xfrm flipH="1">
            <a:off x="7086601" y="4906191"/>
            <a:ext cx="547109" cy="1533"/>
          </a:xfrm>
          <a:prstGeom prst="straightConnector1">
            <a:avLst/>
          </a:prstGeom>
          <a:ln w="38100">
            <a:solidFill>
              <a:srgbClr val="3333CC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D548DBCA-5B08-462B-9A5B-8C81D3F8DAC4}"/>
              </a:ext>
            </a:extLst>
          </p:cNvPr>
          <p:cNvSpPr txBox="1"/>
          <p:nvPr/>
        </p:nvSpPr>
        <p:spPr>
          <a:xfrm>
            <a:off x="8976733" y="1075709"/>
            <a:ext cx="26677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Store user data in new session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784F7B0-A3EE-4378-A154-BA3C3C280506}"/>
              </a:ext>
            </a:extLst>
          </p:cNvPr>
          <p:cNvSpPr txBox="1"/>
          <p:nvPr/>
        </p:nvSpPr>
        <p:spPr>
          <a:xfrm>
            <a:off x="8935708" y="2144277"/>
            <a:ext cx="507703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Allow login if entered credentials available in current session</a:t>
            </a:r>
          </a:p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If not, ask them to signup</a:t>
            </a:r>
          </a:p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If so, take to new story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D2C204C-EE47-43EB-9C51-F4CC74233554}"/>
              </a:ext>
            </a:extLst>
          </p:cNvPr>
          <p:cNvSpPr txBox="1"/>
          <p:nvPr/>
        </p:nvSpPr>
        <p:spPr>
          <a:xfrm>
            <a:off x="8976733" y="5980571"/>
            <a:ext cx="52036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If all stories page, show even without login</a:t>
            </a:r>
          </a:p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If new story, check if logged in session, if not ask to login first.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BE9DF5E-1D46-4D4C-9CD6-0B85E58402AC}"/>
              </a:ext>
            </a:extLst>
          </p:cNvPr>
          <p:cNvSpPr/>
          <p:nvPr/>
        </p:nvSpPr>
        <p:spPr>
          <a:xfrm>
            <a:off x="7633710" y="5786519"/>
            <a:ext cx="900112" cy="91439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Other Pages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0433752-77CC-43CD-A854-58C4B25BBFC1}"/>
              </a:ext>
            </a:extLst>
          </p:cNvPr>
          <p:cNvCxnSpPr/>
          <p:nvPr/>
        </p:nvCxnSpPr>
        <p:spPr>
          <a:xfrm flipH="1">
            <a:off x="7086600" y="6242181"/>
            <a:ext cx="547109" cy="1533"/>
          </a:xfrm>
          <a:prstGeom prst="straightConnector1">
            <a:avLst/>
          </a:prstGeom>
          <a:ln w="38100">
            <a:solidFill>
              <a:srgbClr val="3333CC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77700C93-4070-4DFC-9266-1914CAE69BA6}"/>
              </a:ext>
            </a:extLst>
          </p:cNvPr>
          <p:cNvSpPr txBox="1"/>
          <p:nvPr/>
        </p:nvSpPr>
        <p:spPr>
          <a:xfrm>
            <a:off x="8935709" y="4712301"/>
            <a:ext cx="41841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If logged in current session, display logout button</a:t>
            </a:r>
          </a:p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If not, display login and signup buttons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27A2EF0-7A99-4B7C-AC83-8A3754924AF9}"/>
              </a:ext>
            </a:extLst>
          </p:cNvPr>
          <p:cNvSpPr/>
          <p:nvPr/>
        </p:nvSpPr>
        <p:spPr>
          <a:xfrm>
            <a:off x="7633709" y="3219667"/>
            <a:ext cx="900112" cy="91439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Logout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291CAA1-2900-4F20-A243-4ABFD9045F9B}"/>
              </a:ext>
            </a:extLst>
          </p:cNvPr>
          <p:cNvCxnSpPr/>
          <p:nvPr/>
        </p:nvCxnSpPr>
        <p:spPr>
          <a:xfrm flipH="1">
            <a:off x="7086600" y="3676862"/>
            <a:ext cx="547109" cy="1533"/>
          </a:xfrm>
          <a:prstGeom prst="straightConnector1">
            <a:avLst/>
          </a:prstGeom>
          <a:ln w="38100">
            <a:solidFill>
              <a:srgbClr val="3333CC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FBE53DF7-31E0-420B-B55E-F60B2ED5B679}"/>
              </a:ext>
            </a:extLst>
          </p:cNvPr>
          <p:cNvSpPr txBox="1"/>
          <p:nvPr/>
        </p:nvSpPr>
        <p:spPr>
          <a:xfrm>
            <a:off x="8935708" y="3522973"/>
            <a:ext cx="39869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Destroy current session and show log out page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207C7D8-15BD-495C-B8EE-1F52D5F913BD}"/>
              </a:ext>
            </a:extLst>
          </p:cNvPr>
          <p:cNvGrpSpPr/>
          <p:nvPr/>
        </p:nvGrpSpPr>
        <p:grpSpPr>
          <a:xfrm>
            <a:off x="201953" y="3996770"/>
            <a:ext cx="5710981" cy="2477501"/>
            <a:chOff x="168293" y="2895306"/>
            <a:chExt cx="5710981" cy="247750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4902968-1263-486B-A83D-11658F95D3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8293" y="2895306"/>
              <a:ext cx="5710981" cy="2477501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B625554-306D-48D5-B181-98AAFC7F1B7C}"/>
                </a:ext>
              </a:extLst>
            </p:cNvPr>
            <p:cNvSpPr/>
            <p:nvPr/>
          </p:nvSpPr>
          <p:spPr>
            <a:xfrm>
              <a:off x="168293" y="3453443"/>
              <a:ext cx="2799325" cy="397476"/>
            </a:xfrm>
            <a:prstGeom prst="rect">
              <a:avLst/>
            </a:prstGeom>
            <a:solidFill>
              <a:srgbClr val="FFFF0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CD35120-9405-4188-B83D-2BEA076CB7BD}"/>
                </a:ext>
              </a:extLst>
            </p:cNvPr>
            <p:cNvSpPr/>
            <p:nvPr/>
          </p:nvSpPr>
          <p:spPr>
            <a:xfrm>
              <a:off x="257025" y="4743481"/>
              <a:ext cx="5486553" cy="629326"/>
            </a:xfrm>
            <a:prstGeom prst="rect">
              <a:avLst/>
            </a:prstGeom>
            <a:solidFill>
              <a:srgbClr val="FFFF0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73C72AC9-2DF8-4693-A6A1-B5AB1E1E4F30}"/>
              </a:ext>
            </a:extLst>
          </p:cNvPr>
          <p:cNvSpPr txBox="1"/>
          <p:nvPr/>
        </p:nvSpPr>
        <p:spPr>
          <a:xfrm>
            <a:off x="1349063" y="3027269"/>
            <a:ext cx="2988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Npm install express-session –save</a:t>
            </a:r>
          </a:p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Npm install body-parser --save</a:t>
            </a:r>
          </a:p>
        </p:txBody>
      </p:sp>
    </p:spTree>
    <p:extLst>
      <p:ext uri="{BB962C8B-B14F-4D97-AF65-F5344CB8AC3E}">
        <p14:creationId xmlns:p14="http://schemas.microsoft.com/office/powerpoint/2010/main" val="2429655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CEA68AE-6172-4FE8-99E6-A12225E4D505}"/>
              </a:ext>
            </a:extLst>
          </p:cNvPr>
          <p:cNvSpPr txBox="1"/>
          <p:nvPr/>
        </p:nvSpPr>
        <p:spPr>
          <a:xfrm>
            <a:off x="155809" y="30475"/>
            <a:ext cx="1517812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IN" sz="2800" u="sng">
                <a:latin typeface="Roboto" panose="02000000000000000000" pitchFamily="2" charset="0"/>
                <a:ea typeface="Roboto" panose="02000000000000000000" pitchFamily="2" charset="0"/>
              </a:rPr>
              <a:t>Phase 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967ADA4-798C-4C10-A987-54088D54E6C4}"/>
              </a:ext>
            </a:extLst>
          </p:cNvPr>
          <p:cNvSpPr/>
          <p:nvPr/>
        </p:nvSpPr>
        <p:spPr>
          <a:xfrm>
            <a:off x="257176" y="903362"/>
            <a:ext cx="900112" cy="595463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Temp</a:t>
            </a:r>
          </a:p>
          <a:p>
            <a:pPr algn="ctr"/>
            <a:r>
              <a:rPr lang="en-IN" sz="14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Session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47B6EB-0F1E-426B-BC5C-56A123F7D0FA}"/>
              </a:ext>
            </a:extLst>
          </p:cNvPr>
          <p:cNvSpPr/>
          <p:nvPr/>
        </p:nvSpPr>
        <p:spPr>
          <a:xfrm>
            <a:off x="1704398" y="903362"/>
            <a:ext cx="900112" cy="91439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Signup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AAFA03D-2370-48C6-ABD9-31A8588B044B}"/>
              </a:ext>
            </a:extLst>
          </p:cNvPr>
          <p:cNvCxnSpPr>
            <a:stCxn id="5" idx="1"/>
          </p:cNvCxnSpPr>
          <p:nvPr/>
        </p:nvCxnSpPr>
        <p:spPr>
          <a:xfrm flipH="1">
            <a:off x="1157289" y="1360557"/>
            <a:ext cx="547109" cy="1533"/>
          </a:xfrm>
          <a:prstGeom prst="straightConnector1">
            <a:avLst/>
          </a:prstGeom>
          <a:ln w="38100">
            <a:solidFill>
              <a:srgbClr val="33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6F60716-C082-4756-9101-8B3B9C6DC9EA}"/>
              </a:ext>
            </a:extLst>
          </p:cNvPr>
          <p:cNvSpPr txBox="1"/>
          <p:nvPr/>
        </p:nvSpPr>
        <p:spPr>
          <a:xfrm>
            <a:off x="2892096" y="962298"/>
            <a:ext cx="999825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Store user data in new session</a:t>
            </a:r>
          </a:p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Check if username already exists in session. If so, call “register” page again, with error message heading (sent from route)</a:t>
            </a:r>
          </a:p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If not existing, get the credentials from body (using body parser) and save that as session’s parameters.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2236EA-C7E6-41A0-AF95-F62C39A3B4A4}"/>
              </a:ext>
            </a:extLst>
          </p:cNvPr>
          <p:cNvSpPr txBox="1"/>
          <p:nvPr/>
        </p:nvSpPr>
        <p:spPr>
          <a:xfrm>
            <a:off x="8403521" y="2280373"/>
            <a:ext cx="46154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Register.ejs (showing error in case user already exists)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EFBE9E-F875-42CC-9067-806A7B706C20}"/>
              </a:ext>
            </a:extLst>
          </p:cNvPr>
          <p:cNvSpPr txBox="1"/>
          <p:nvPr/>
        </p:nvSpPr>
        <p:spPr>
          <a:xfrm>
            <a:off x="1307419" y="2117582"/>
            <a:ext cx="3426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Routing (decide which way to go)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85C0E6-C7B7-41B1-8914-912A8AD0DA8C}"/>
              </a:ext>
            </a:extLst>
          </p:cNvPr>
          <p:cNvSpPr txBox="1"/>
          <p:nvPr/>
        </p:nvSpPr>
        <p:spPr>
          <a:xfrm>
            <a:off x="8403520" y="4562191"/>
            <a:ext cx="59966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newSavedUser.ejs (welcoming user)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DBD6EF7-1242-43DC-85AF-90B18AB87084}"/>
              </a:ext>
            </a:extLst>
          </p:cNvPr>
          <p:cNvGrpSpPr/>
          <p:nvPr/>
        </p:nvGrpSpPr>
        <p:grpSpPr>
          <a:xfrm>
            <a:off x="8403522" y="2760378"/>
            <a:ext cx="5869446" cy="1365993"/>
            <a:chOff x="8403522" y="2760378"/>
            <a:chExt cx="5869446" cy="136599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72676A8-2C9E-4DA6-9C8F-CF9027BC597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46250"/>
            <a:stretch/>
          </p:blipFill>
          <p:spPr>
            <a:xfrm>
              <a:off x="8403522" y="2760378"/>
              <a:ext cx="5869446" cy="1365993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056C64F-90E1-4686-BBB6-BE41DAABAB6B}"/>
                </a:ext>
              </a:extLst>
            </p:cNvPr>
            <p:cNvSpPr/>
            <p:nvPr/>
          </p:nvSpPr>
          <p:spPr>
            <a:xfrm>
              <a:off x="10117478" y="3244636"/>
              <a:ext cx="4155490" cy="397476"/>
            </a:xfrm>
            <a:prstGeom prst="rect">
              <a:avLst/>
            </a:prstGeom>
            <a:solidFill>
              <a:srgbClr val="FFFF0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6C3262C-83C7-411E-B624-7A835BD05187}"/>
              </a:ext>
            </a:extLst>
          </p:cNvPr>
          <p:cNvGrpSpPr/>
          <p:nvPr/>
        </p:nvGrpSpPr>
        <p:grpSpPr>
          <a:xfrm>
            <a:off x="8403520" y="4869968"/>
            <a:ext cx="5250397" cy="1543674"/>
            <a:chOff x="8403520" y="4869968"/>
            <a:chExt cx="5250397" cy="1543674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7640A8E7-6BA0-4CEE-AA0D-0AB24D2970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03520" y="4869968"/>
              <a:ext cx="5250397" cy="1543674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E5C8E22-D537-4D66-8ACF-D354E2D9E3D2}"/>
                </a:ext>
              </a:extLst>
            </p:cNvPr>
            <p:cNvSpPr/>
            <p:nvPr/>
          </p:nvSpPr>
          <p:spPr>
            <a:xfrm>
              <a:off x="9155452" y="5414827"/>
              <a:ext cx="4331947" cy="198738"/>
            </a:xfrm>
            <a:prstGeom prst="rect">
              <a:avLst/>
            </a:prstGeom>
            <a:solidFill>
              <a:srgbClr val="FFFF0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3731CB8E-6981-4E28-8446-29E6D7DD1B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843" y="2434261"/>
            <a:ext cx="6581052" cy="4284756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1BD5DA21-BD0B-4248-A355-4ADC4EF589DA}"/>
              </a:ext>
            </a:extLst>
          </p:cNvPr>
          <p:cNvSpPr/>
          <p:nvPr/>
        </p:nvSpPr>
        <p:spPr>
          <a:xfrm>
            <a:off x="1864066" y="3193380"/>
            <a:ext cx="3536610" cy="249907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49E2CBD-99BC-4DF3-9C59-0E4213BD9F95}"/>
              </a:ext>
            </a:extLst>
          </p:cNvPr>
          <p:cNvSpPr/>
          <p:nvPr/>
        </p:nvSpPr>
        <p:spPr>
          <a:xfrm>
            <a:off x="1864066" y="5164920"/>
            <a:ext cx="3536610" cy="249907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091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AF4D0CB-874C-4829-8F2C-BCEB55A56688}"/>
              </a:ext>
            </a:extLst>
          </p:cNvPr>
          <p:cNvSpPr txBox="1"/>
          <p:nvPr/>
        </p:nvSpPr>
        <p:spPr>
          <a:xfrm>
            <a:off x="155809" y="30475"/>
            <a:ext cx="1517812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IN" sz="2800" u="sng">
                <a:latin typeface="Roboto" panose="02000000000000000000" pitchFamily="2" charset="0"/>
                <a:ea typeface="Roboto" panose="02000000000000000000" pitchFamily="2" charset="0"/>
              </a:rPr>
              <a:t>Phase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3A0E984-A351-43CA-A2ED-271F05868DBB}"/>
              </a:ext>
            </a:extLst>
          </p:cNvPr>
          <p:cNvSpPr/>
          <p:nvPr/>
        </p:nvSpPr>
        <p:spPr>
          <a:xfrm>
            <a:off x="155809" y="789133"/>
            <a:ext cx="900112" cy="595463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Temp</a:t>
            </a:r>
          </a:p>
          <a:p>
            <a:pPr algn="ctr"/>
            <a:r>
              <a:rPr lang="en-IN" sz="14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Session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5BFF03-D23C-498F-B852-61746944DA7D}"/>
              </a:ext>
            </a:extLst>
          </p:cNvPr>
          <p:cNvSpPr/>
          <p:nvPr/>
        </p:nvSpPr>
        <p:spPr>
          <a:xfrm>
            <a:off x="1603031" y="2011413"/>
            <a:ext cx="900112" cy="91439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Login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F4F1C31-A98D-43E7-B21B-D79A05344668}"/>
              </a:ext>
            </a:extLst>
          </p:cNvPr>
          <p:cNvCxnSpPr/>
          <p:nvPr/>
        </p:nvCxnSpPr>
        <p:spPr>
          <a:xfrm flipH="1">
            <a:off x="1055922" y="2468608"/>
            <a:ext cx="547109" cy="1533"/>
          </a:xfrm>
          <a:prstGeom prst="straightConnector1">
            <a:avLst/>
          </a:prstGeom>
          <a:ln w="38100">
            <a:solidFill>
              <a:srgbClr val="3333CC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2D59088-7395-4A37-A52F-AB6CBFA9365A}"/>
              </a:ext>
            </a:extLst>
          </p:cNvPr>
          <p:cNvSpPr txBox="1"/>
          <p:nvPr/>
        </p:nvSpPr>
        <p:spPr>
          <a:xfrm>
            <a:off x="1220458" y="890207"/>
            <a:ext cx="468589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Check if entered credentials available in current session</a:t>
            </a:r>
          </a:p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If not, ask them to signup</a:t>
            </a:r>
          </a:p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If so, take to new story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FD300C-28BE-49BB-9209-A9EF4F4FB2B5}"/>
              </a:ext>
            </a:extLst>
          </p:cNvPr>
          <p:cNvSpPr txBox="1"/>
          <p:nvPr/>
        </p:nvSpPr>
        <p:spPr>
          <a:xfrm>
            <a:off x="7485266" y="1605836"/>
            <a:ext cx="3426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Routing (decide which way to go)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515C395-1E89-4619-93AB-09C34F1D6A25}"/>
              </a:ext>
            </a:extLst>
          </p:cNvPr>
          <p:cNvGrpSpPr/>
          <p:nvPr/>
        </p:nvGrpSpPr>
        <p:grpSpPr>
          <a:xfrm>
            <a:off x="7572374" y="2014546"/>
            <a:ext cx="6695777" cy="4640370"/>
            <a:chOff x="7572374" y="2014546"/>
            <a:chExt cx="6695777" cy="4640370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A71B26A-A4E2-4D3D-8EDC-018CFECE19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72374" y="2014546"/>
              <a:ext cx="6695777" cy="4640370"/>
            </a:xfrm>
            <a:prstGeom prst="rect">
              <a:avLst/>
            </a:prstGeom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0A19D19-3914-406D-8F2F-77689F8BE6C6}"/>
                </a:ext>
              </a:extLst>
            </p:cNvPr>
            <p:cNvSpPr/>
            <p:nvPr/>
          </p:nvSpPr>
          <p:spPr>
            <a:xfrm>
              <a:off x="7864815" y="2569541"/>
              <a:ext cx="6222659" cy="346030"/>
            </a:xfrm>
            <a:prstGeom prst="rect">
              <a:avLst/>
            </a:prstGeom>
            <a:solidFill>
              <a:srgbClr val="FFFF0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A3C6BEB-01EA-4037-B063-5A46144BCFED}"/>
              </a:ext>
            </a:extLst>
          </p:cNvPr>
          <p:cNvGrpSpPr/>
          <p:nvPr/>
        </p:nvGrpSpPr>
        <p:grpSpPr>
          <a:xfrm>
            <a:off x="1220458" y="3382959"/>
            <a:ext cx="5528653" cy="1238354"/>
            <a:chOff x="1220458" y="5176735"/>
            <a:chExt cx="5528653" cy="1238354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7C54FED3-3CEF-4372-A867-AB65B228F4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20458" y="5176735"/>
              <a:ext cx="5528652" cy="1238354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BD65476-26EE-45BF-B67B-C592C29E53B3}"/>
                </a:ext>
              </a:extLst>
            </p:cNvPr>
            <p:cNvSpPr/>
            <p:nvPr/>
          </p:nvSpPr>
          <p:spPr>
            <a:xfrm>
              <a:off x="2922905" y="5506181"/>
              <a:ext cx="3826206" cy="523144"/>
            </a:xfrm>
            <a:prstGeom prst="rect">
              <a:avLst/>
            </a:prstGeom>
            <a:solidFill>
              <a:srgbClr val="FFFF0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F368DC98-9966-4ED1-BF50-4D7C8263F4B7}"/>
              </a:ext>
            </a:extLst>
          </p:cNvPr>
          <p:cNvSpPr txBox="1"/>
          <p:nvPr/>
        </p:nvSpPr>
        <p:spPr>
          <a:xfrm>
            <a:off x="1220458" y="3018864"/>
            <a:ext cx="46154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login.ejs (showing error in case user not existing)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4C85F19-1DE1-4227-AC73-41DDF4C34F4E}"/>
              </a:ext>
            </a:extLst>
          </p:cNvPr>
          <p:cNvSpPr txBox="1"/>
          <p:nvPr/>
        </p:nvSpPr>
        <p:spPr>
          <a:xfrm>
            <a:off x="1168681" y="5028647"/>
            <a:ext cx="59966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>
                <a:latin typeface="Roboto" panose="02000000000000000000" pitchFamily="2" charset="0"/>
                <a:ea typeface="Roboto" panose="02000000000000000000" pitchFamily="2" charset="0"/>
              </a:rPr>
              <a:t>newStory.ejs (welcoming user)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68C6849-7541-48B8-89BE-1DBCF130C4F4}"/>
              </a:ext>
            </a:extLst>
          </p:cNvPr>
          <p:cNvGrpSpPr/>
          <p:nvPr/>
        </p:nvGrpSpPr>
        <p:grpSpPr>
          <a:xfrm>
            <a:off x="1168681" y="5387914"/>
            <a:ext cx="5992061" cy="1267002"/>
            <a:chOff x="1168681" y="5387914"/>
            <a:chExt cx="5992061" cy="1267002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C1D58115-BE22-48D1-A8DD-EB8D8D661F4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8681" y="5387914"/>
              <a:ext cx="5992061" cy="1267002"/>
            </a:xfrm>
            <a:prstGeom prst="rect">
              <a:avLst/>
            </a:prstGeom>
          </p:spPr>
        </p:pic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D723028-A48A-42D5-BA1B-D4350363BECE}"/>
                </a:ext>
              </a:extLst>
            </p:cNvPr>
            <p:cNvSpPr/>
            <p:nvPr/>
          </p:nvSpPr>
          <p:spPr>
            <a:xfrm>
              <a:off x="2305158" y="5743758"/>
              <a:ext cx="4855584" cy="523144"/>
            </a:xfrm>
            <a:prstGeom prst="rect">
              <a:avLst/>
            </a:prstGeom>
            <a:solidFill>
              <a:srgbClr val="FFFF0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715251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5095</TotalTime>
  <Words>3221</Words>
  <Application>Microsoft Office PowerPoint</Application>
  <PresentationFormat>Custom</PresentationFormat>
  <Paragraphs>697</Paragraphs>
  <Slides>33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Calibri Light</vt:lpstr>
      <vt:lpstr>Latha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Parthiban Rajendran</dc:creator>
  <cp:lastModifiedBy>Parthiban Rajendran</cp:lastModifiedBy>
  <cp:revision>474</cp:revision>
  <dcterms:created xsi:type="dcterms:W3CDTF">2017-09-29T06:26:05Z</dcterms:created>
  <dcterms:modified xsi:type="dcterms:W3CDTF">2017-10-16T11:53:38Z</dcterms:modified>
</cp:coreProperties>
</file>