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9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3173" autoAdjust="0"/>
  </p:normalViewPr>
  <p:slideViewPr>
    <p:cSldViewPr snapToGrid="0" showGuides="1">
      <p:cViewPr varScale="1">
        <p:scale>
          <a:sx n="67" d="100"/>
          <a:sy n="67" d="100"/>
        </p:scale>
        <p:origin x="3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3A393-DAB2-4034-922D-E0C16E3D4877}" type="datetimeFigureOut">
              <a:rPr lang="en-IN" smtClean="0"/>
              <a:t>11-10-2017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0500" y="1143000"/>
            <a:ext cx="6477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1836B-ABB2-4E29-9EF8-6A735EC1F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210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500" y="1143000"/>
            <a:ext cx="6477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1836B-ABB2-4E29-9EF8-6A735EC1F7A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755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1836B-ABB2-4E29-9EF8-6A735EC1F7A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73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9" indent="0" algn="ctr">
              <a:buNone/>
              <a:defRPr sz="2000"/>
            </a:lvl2pPr>
            <a:lvl3pPr marL="914398" indent="0" algn="ctr">
              <a:buNone/>
              <a:defRPr sz="1800"/>
            </a:lvl3pPr>
            <a:lvl4pPr marL="1371597" indent="0" algn="ctr">
              <a:buNone/>
              <a:defRPr sz="1600"/>
            </a:lvl4pPr>
            <a:lvl5pPr marL="1828796" indent="0" algn="ctr">
              <a:buNone/>
              <a:defRPr sz="1600"/>
            </a:lvl5pPr>
            <a:lvl6pPr marL="2285995" indent="0" algn="ctr">
              <a:buNone/>
              <a:defRPr sz="1600"/>
            </a:lvl6pPr>
            <a:lvl7pPr marL="2743195" indent="0" algn="ctr">
              <a:buNone/>
              <a:defRPr sz="1600"/>
            </a:lvl7pPr>
            <a:lvl8pPr marL="3200394" indent="0" algn="ctr">
              <a:buNone/>
              <a:defRPr sz="1600"/>
            </a:lvl8pPr>
            <a:lvl9pPr marL="365759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3FD9-7D71-4B97-B325-4182E961AB8D}" type="datetimeFigureOut">
              <a:rPr lang="en-IN" smtClean="0"/>
              <a:t>11-10-2017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29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3FD9-7D71-4B97-B325-4182E961AB8D}" type="datetimeFigureOut">
              <a:rPr lang="en-IN" smtClean="0"/>
              <a:t>11-10-2017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02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365125"/>
            <a:ext cx="310504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7" y="365125"/>
            <a:ext cx="913513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3FD9-7D71-4B97-B325-4182E961AB8D}" type="datetimeFigureOut">
              <a:rPr lang="en-IN" smtClean="0"/>
              <a:t>11-10-2017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18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3FD9-7D71-4B97-B325-4182E961AB8D}" type="datetimeFigureOut">
              <a:rPr lang="en-IN" smtClean="0"/>
              <a:t>11-10-2017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57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41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6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3FD9-7D71-4B97-B325-4182E961AB8D}" type="datetimeFigureOut">
              <a:rPr lang="en-IN" smtClean="0"/>
              <a:t>11-10-2017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09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9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3FD9-7D71-4B97-B325-4182E961AB8D}" type="datetimeFigureOut">
              <a:rPr lang="en-IN" smtClean="0"/>
              <a:t>11-10-2017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48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8"/>
            <a:ext cx="1242018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1681163"/>
            <a:ext cx="609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9" indent="0">
              <a:buNone/>
              <a:defRPr sz="2000" b="1"/>
            </a:lvl2pPr>
            <a:lvl3pPr marL="914398" indent="0">
              <a:buNone/>
              <a:defRPr sz="1800" b="1"/>
            </a:lvl3pPr>
            <a:lvl4pPr marL="1371597" indent="0">
              <a:buNone/>
              <a:defRPr sz="1600" b="1"/>
            </a:lvl4pPr>
            <a:lvl5pPr marL="1828796" indent="0">
              <a:buNone/>
              <a:defRPr sz="1600" b="1"/>
            </a:lvl5pPr>
            <a:lvl6pPr marL="2285995" indent="0">
              <a:buNone/>
              <a:defRPr sz="1600" b="1"/>
            </a:lvl6pPr>
            <a:lvl7pPr marL="2743195" indent="0">
              <a:buNone/>
              <a:defRPr sz="1600" b="1"/>
            </a:lvl7pPr>
            <a:lvl8pPr marL="3200394" indent="0">
              <a:buNone/>
              <a:defRPr sz="1600" b="1"/>
            </a:lvl8pPr>
            <a:lvl9pPr marL="365759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2505075"/>
            <a:ext cx="609196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9" indent="0">
              <a:buNone/>
              <a:defRPr sz="2000" b="1"/>
            </a:lvl2pPr>
            <a:lvl3pPr marL="914398" indent="0">
              <a:buNone/>
              <a:defRPr sz="1800" b="1"/>
            </a:lvl3pPr>
            <a:lvl4pPr marL="1371597" indent="0">
              <a:buNone/>
              <a:defRPr sz="1600" b="1"/>
            </a:lvl4pPr>
            <a:lvl5pPr marL="1828796" indent="0">
              <a:buNone/>
              <a:defRPr sz="1600" b="1"/>
            </a:lvl5pPr>
            <a:lvl6pPr marL="2285995" indent="0">
              <a:buNone/>
              <a:defRPr sz="1600" b="1"/>
            </a:lvl6pPr>
            <a:lvl7pPr marL="2743195" indent="0">
              <a:buNone/>
              <a:defRPr sz="1600" b="1"/>
            </a:lvl7pPr>
            <a:lvl8pPr marL="3200394" indent="0">
              <a:buNone/>
              <a:defRPr sz="1600" b="1"/>
            </a:lvl8pPr>
            <a:lvl9pPr marL="365759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2505075"/>
            <a:ext cx="612196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3FD9-7D71-4B97-B325-4182E961AB8D}" type="datetimeFigureOut">
              <a:rPr lang="en-IN" smtClean="0"/>
              <a:t>11-10-2017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03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3FD9-7D71-4B97-B325-4182E961AB8D}" type="datetimeFigureOut">
              <a:rPr lang="en-IN" smtClean="0"/>
              <a:t>11-10-2017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65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3FD9-7D71-4B97-B325-4182E961AB8D}" type="datetimeFigureOut">
              <a:rPr lang="en-IN" smtClean="0"/>
              <a:t>11-10-2017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22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2" y="457200"/>
            <a:ext cx="464444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8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2" y="2057400"/>
            <a:ext cx="46444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9" indent="0">
              <a:buNone/>
              <a:defRPr sz="1400"/>
            </a:lvl2pPr>
            <a:lvl3pPr marL="914398" indent="0">
              <a:buNone/>
              <a:defRPr sz="1200"/>
            </a:lvl3pPr>
            <a:lvl4pPr marL="1371597" indent="0">
              <a:buNone/>
              <a:defRPr sz="1000"/>
            </a:lvl4pPr>
            <a:lvl5pPr marL="1828796" indent="0">
              <a:buNone/>
              <a:defRPr sz="1000"/>
            </a:lvl5pPr>
            <a:lvl6pPr marL="2285995" indent="0">
              <a:buNone/>
              <a:defRPr sz="1000"/>
            </a:lvl6pPr>
            <a:lvl7pPr marL="2743195" indent="0">
              <a:buNone/>
              <a:defRPr sz="1000"/>
            </a:lvl7pPr>
            <a:lvl8pPr marL="3200394" indent="0">
              <a:buNone/>
              <a:defRPr sz="1000"/>
            </a:lvl8pPr>
            <a:lvl9pPr marL="365759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3FD9-7D71-4B97-B325-4182E961AB8D}" type="datetimeFigureOut">
              <a:rPr lang="en-IN" smtClean="0"/>
              <a:t>11-10-2017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32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2" y="457200"/>
            <a:ext cx="464444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8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8" indent="0">
              <a:buNone/>
              <a:defRPr sz="2400"/>
            </a:lvl3pPr>
            <a:lvl4pPr marL="1371597" indent="0">
              <a:buNone/>
              <a:defRPr sz="2000"/>
            </a:lvl4pPr>
            <a:lvl5pPr marL="1828796" indent="0">
              <a:buNone/>
              <a:defRPr sz="2000"/>
            </a:lvl5pPr>
            <a:lvl6pPr marL="2285995" indent="0">
              <a:buNone/>
              <a:defRPr sz="2000"/>
            </a:lvl6pPr>
            <a:lvl7pPr marL="2743195" indent="0">
              <a:buNone/>
              <a:defRPr sz="2000"/>
            </a:lvl7pPr>
            <a:lvl8pPr marL="3200394" indent="0">
              <a:buNone/>
              <a:defRPr sz="2000"/>
            </a:lvl8pPr>
            <a:lvl9pPr marL="3657593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2" y="2057400"/>
            <a:ext cx="46444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9" indent="0">
              <a:buNone/>
              <a:defRPr sz="1400"/>
            </a:lvl2pPr>
            <a:lvl3pPr marL="914398" indent="0">
              <a:buNone/>
              <a:defRPr sz="1200"/>
            </a:lvl3pPr>
            <a:lvl4pPr marL="1371597" indent="0">
              <a:buNone/>
              <a:defRPr sz="1000"/>
            </a:lvl4pPr>
            <a:lvl5pPr marL="1828796" indent="0">
              <a:buNone/>
              <a:defRPr sz="1000"/>
            </a:lvl5pPr>
            <a:lvl6pPr marL="2285995" indent="0">
              <a:buNone/>
              <a:defRPr sz="1000"/>
            </a:lvl6pPr>
            <a:lvl7pPr marL="2743195" indent="0">
              <a:buNone/>
              <a:defRPr sz="1000"/>
            </a:lvl7pPr>
            <a:lvl8pPr marL="3200394" indent="0">
              <a:buNone/>
              <a:defRPr sz="1000"/>
            </a:lvl8pPr>
            <a:lvl9pPr marL="365759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3FD9-7D71-4B97-B325-4182E961AB8D}" type="datetimeFigureOut">
              <a:rPr lang="en-IN" smtClean="0"/>
              <a:t>11-10-2017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03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8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3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83FD9-7D71-4B97-B325-4182E961AB8D}" type="datetimeFigureOut">
              <a:rPr lang="en-IN" smtClean="0"/>
              <a:t>11-10-2017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3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3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08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600" algn="l" defTabSz="91439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8" indent="-228600" algn="l" defTabSz="91439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7" indent="-228600" algn="l" defTabSz="91439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6" indent="-228600" algn="l" defTabSz="91439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5" indent="-228600" algn="l" defTabSz="91439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4" indent="-228600" algn="l" defTabSz="91439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3" indent="-228600" algn="l" defTabSz="91439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2" indent="-228600" algn="l" defTabSz="91439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9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8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7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6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5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5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4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3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230846/what-is-the-etymology-of-slu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B86F010-F30C-4628-B6DC-8935678628E4}"/>
              </a:ext>
            </a:extLst>
          </p:cNvPr>
          <p:cNvSpPr/>
          <p:nvPr/>
        </p:nvSpPr>
        <p:spPr>
          <a:xfrm>
            <a:off x="6387010" y="575445"/>
            <a:ext cx="1012873" cy="4079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Index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C9FD9ED-3488-4B98-A9AC-D66B380EC3DC}"/>
              </a:ext>
            </a:extLst>
          </p:cNvPr>
          <p:cNvSpPr txBox="1"/>
          <p:nvPr/>
        </p:nvSpPr>
        <p:spPr>
          <a:xfrm>
            <a:off x="6984060" y="962603"/>
            <a:ext cx="258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99AD9AC-FD41-470D-B9F1-4D388C1DC41E}"/>
              </a:ext>
            </a:extLst>
          </p:cNvPr>
          <p:cNvSpPr txBox="1"/>
          <p:nvPr/>
        </p:nvSpPr>
        <p:spPr>
          <a:xfrm>
            <a:off x="5578995" y="625537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(Guest)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2458394-6821-4E0A-B96E-4B1666C10AAD}"/>
              </a:ext>
            </a:extLst>
          </p:cNvPr>
          <p:cNvSpPr/>
          <p:nvPr/>
        </p:nvSpPr>
        <p:spPr>
          <a:xfrm>
            <a:off x="1897055" y="2892697"/>
            <a:ext cx="1012873" cy="4079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Login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4DFB784-0446-47A3-9C7C-EC86E8B10E04}"/>
              </a:ext>
            </a:extLst>
          </p:cNvPr>
          <p:cNvSpPr txBox="1"/>
          <p:nvPr/>
        </p:nvSpPr>
        <p:spPr>
          <a:xfrm>
            <a:off x="2391615" y="3267189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/login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EBDFC75-623E-4408-BB5E-17823CE2B9EF}"/>
              </a:ext>
            </a:extLst>
          </p:cNvPr>
          <p:cNvSpPr/>
          <p:nvPr/>
        </p:nvSpPr>
        <p:spPr>
          <a:xfrm>
            <a:off x="4126879" y="1439254"/>
            <a:ext cx="1012873" cy="4079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Signup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A7BBEB8-3348-4E4A-9EEB-08AE924E3811}"/>
              </a:ext>
            </a:extLst>
          </p:cNvPr>
          <p:cNvSpPr txBox="1"/>
          <p:nvPr/>
        </p:nvSpPr>
        <p:spPr>
          <a:xfrm>
            <a:off x="4648468" y="1813746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/register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19E853C-A175-404F-8A1A-B8AF76861F76}"/>
              </a:ext>
            </a:extLst>
          </p:cNvPr>
          <p:cNvSpPr/>
          <p:nvPr/>
        </p:nvSpPr>
        <p:spPr>
          <a:xfrm>
            <a:off x="1759419" y="3978992"/>
            <a:ext cx="1288145" cy="40796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New Story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27C682-346A-4403-8EF0-284FC37E8227}"/>
              </a:ext>
            </a:extLst>
          </p:cNvPr>
          <p:cNvSpPr txBox="1"/>
          <p:nvPr/>
        </p:nvSpPr>
        <p:spPr>
          <a:xfrm>
            <a:off x="2308807" y="4386955"/>
            <a:ext cx="128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u="sng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/newstory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8663B50-5B1E-46E2-8E21-4E600B805818}"/>
              </a:ext>
            </a:extLst>
          </p:cNvPr>
          <p:cNvSpPr txBox="1"/>
          <p:nvPr/>
        </p:nvSpPr>
        <p:spPr>
          <a:xfrm>
            <a:off x="651413" y="3921364"/>
            <a:ext cx="1015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Write story</a:t>
            </a:r>
          </a:p>
          <a:p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Signed in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455BF995-1D9A-4F89-ADC9-D7CE7D68C9EF}"/>
              </a:ext>
            </a:extLst>
          </p:cNvPr>
          <p:cNvSpPr/>
          <p:nvPr/>
        </p:nvSpPr>
        <p:spPr>
          <a:xfrm>
            <a:off x="6249374" y="3983930"/>
            <a:ext cx="1288145" cy="407964"/>
          </a:xfrm>
          <a:prstGeom prst="roundRect">
            <a:avLst/>
          </a:prstGeom>
          <a:gradFill flip="none" rotWithShape="1">
            <a:gsLst>
              <a:gs pos="0">
                <a:srgbClr val="0070C0"/>
              </a:gs>
              <a:gs pos="74000">
                <a:schemeClr val="accent6">
                  <a:lumMod val="60000"/>
                  <a:lumOff val="40000"/>
                </a:schemeClr>
              </a:gs>
              <a:gs pos="100000">
                <a:srgbClr val="00B05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AllStories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8516E89-4274-469E-9410-14FB5EB75335}"/>
              </a:ext>
            </a:extLst>
          </p:cNvPr>
          <p:cNvSpPr txBox="1"/>
          <p:nvPr/>
        </p:nvSpPr>
        <p:spPr>
          <a:xfrm>
            <a:off x="6835943" y="4354423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/allstories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75735EE-C179-460A-A2E6-C7A5D846D79F}"/>
              </a:ext>
            </a:extLst>
          </p:cNvPr>
          <p:cNvSpPr txBox="1"/>
          <p:nvPr/>
        </p:nvSpPr>
        <p:spPr>
          <a:xfrm>
            <a:off x="6893445" y="3419901"/>
            <a:ext cx="138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All Stories page</a:t>
            </a:r>
          </a:p>
          <a:p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Guest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4078630-B55B-4BF7-B5B6-4013298416B1}"/>
              </a:ext>
            </a:extLst>
          </p:cNvPr>
          <p:cNvCxnSpPr>
            <a:stCxn id="58" idx="2"/>
            <a:endCxn id="70" idx="0"/>
          </p:cNvCxnSpPr>
          <p:nvPr/>
        </p:nvCxnSpPr>
        <p:spPr>
          <a:xfrm rot="5400000">
            <a:off x="3693826" y="-306924"/>
            <a:ext cx="1909288" cy="4489955"/>
          </a:xfrm>
          <a:prstGeom prst="bentConnector3">
            <a:avLst>
              <a:gd name="adj1" fmla="val 105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6DAD115-8AEE-429D-BCC0-D81D9639725B}"/>
              </a:ext>
            </a:extLst>
          </p:cNvPr>
          <p:cNvCxnSpPr>
            <a:stCxn id="58" idx="2"/>
            <a:endCxn id="76" idx="0"/>
          </p:cNvCxnSpPr>
          <p:nvPr/>
        </p:nvCxnSpPr>
        <p:spPr>
          <a:xfrm rot="5400000">
            <a:off x="5535460" y="81266"/>
            <a:ext cx="455845" cy="2260131"/>
          </a:xfrm>
          <a:prstGeom prst="bentConnector3">
            <a:avLst>
              <a:gd name="adj1" fmla="val 432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B5357AC-E1B7-4306-9978-F5A73C57905D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2403492" y="3267189"/>
            <a:ext cx="0" cy="71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077E64-53E6-4E33-B554-E76233D79C3A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6893447" y="983408"/>
            <a:ext cx="2" cy="30005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FED9FDC-78E0-4607-B7A7-62E7DEC7C88B}"/>
              </a:ext>
            </a:extLst>
          </p:cNvPr>
          <p:cNvCxnSpPr>
            <a:cxnSpLocks/>
            <a:stCxn id="78" idx="3"/>
            <a:endCxn id="81" idx="1"/>
          </p:cNvCxnSpPr>
          <p:nvPr/>
        </p:nvCxnSpPr>
        <p:spPr>
          <a:xfrm>
            <a:off x="3047564" y="4182974"/>
            <a:ext cx="3201810" cy="493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EC73756C-3C19-4000-9702-29355FC0584D}"/>
              </a:ext>
            </a:extLst>
          </p:cNvPr>
          <p:cNvSpPr/>
          <p:nvPr/>
        </p:nvSpPr>
        <p:spPr>
          <a:xfrm>
            <a:off x="6249373" y="5596722"/>
            <a:ext cx="1288145" cy="407964"/>
          </a:xfrm>
          <a:prstGeom prst="roundRect">
            <a:avLst/>
          </a:prstGeom>
          <a:gradFill>
            <a:gsLst>
              <a:gs pos="0">
                <a:srgbClr val="0070C0"/>
              </a:gs>
              <a:gs pos="74000">
                <a:schemeClr val="accent6">
                  <a:lumMod val="60000"/>
                  <a:lumOff val="40000"/>
                </a:schemeClr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Story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5EC8FB2-8DE3-4EB3-B867-E03FC29720BE}"/>
              </a:ext>
            </a:extLst>
          </p:cNvPr>
          <p:cNvSpPr txBox="1"/>
          <p:nvPr/>
        </p:nvSpPr>
        <p:spPr>
          <a:xfrm>
            <a:off x="6893445" y="6004686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u="sng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/stories/</a:t>
            </a:r>
            <a:r>
              <a:rPr lang="en-IN" sz="1400" b="1" i="1" u="sng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slugStory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7A99DC3-377C-469D-9EC2-003323A3248B}"/>
              </a:ext>
            </a:extLst>
          </p:cNvPr>
          <p:cNvSpPr txBox="1"/>
          <p:nvPr/>
        </p:nvSpPr>
        <p:spPr>
          <a:xfrm>
            <a:off x="4786437" y="5221148"/>
            <a:ext cx="1691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Specific story page </a:t>
            </a:r>
          </a:p>
          <a:p>
            <a:pPr algn="ctr"/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Signed in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C8B5C93-6284-413C-A561-65F22D24E219}"/>
              </a:ext>
            </a:extLst>
          </p:cNvPr>
          <p:cNvCxnSpPr>
            <a:cxnSpLocks/>
            <a:stCxn id="81" idx="2"/>
            <a:endCxn id="88" idx="0"/>
          </p:cNvCxnSpPr>
          <p:nvPr/>
        </p:nvCxnSpPr>
        <p:spPr>
          <a:xfrm flipH="1">
            <a:off x="6893446" y="4391894"/>
            <a:ext cx="1" cy="12048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218E344-0DAC-488C-9402-9F49C3CED5E8}"/>
              </a:ext>
            </a:extLst>
          </p:cNvPr>
          <p:cNvSpPr txBox="1"/>
          <p:nvPr/>
        </p:nvSpPr>
        <p:spPr>
          <a:xfrm>
            <a:off x="4941126" y="3625082"/>
            <a:ext cx="138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All Stories page</a:t>
            </a:r>
          </a:p>
          <a:p>
            <a:pPr algn="ctr"/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Signed in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6B07C74-E6D3-456F-B926-3E2586B9EA16}"/>
              </a:ext>
            </a:extLst>
          </p:cNvPr>
          <p:cNvCxnSpPr>
            <a:cxnSpLocks/>
            <a:stCxn id="78" idx="3"/>
            <a:endCxn id="88" idx="1"/>
          </p:cNvCxnSpPr>
          <p:nvPr/>
        </p:nvCxnSpPr>
        <p:spPr>
          <a:xfrm>
            <a:off x="3047564" y="4182974"/>
            <a:ext cx="3201809" cy="161773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93144549-F5FC-4992-8C6A-A47C7338BC46}"/>
              </a:ext>
            </a:extLst>
          </p:cNvPr>
          <p:cNvSpPr/>
          <p:nvPr/>
        </p:nvSpPr>
        <p:spPr>
          <a:xfrm>
            <a:off x="8176753" y="2265929"/>
            <a:ext cx="1288145" cy="40796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Logout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03A7E3A-C6A2-4297-BA43-10D477F345E5}"/>
              </a:ext>
            </a:extLst>
          </p:cNvPr>
          <p:cNvSpPr txBox="1"/>
          <p:nvPr/>
        </p:nvSpPr>
        <p:spPr>
          <a:xfrm>
            <a:off x="8917027" y="2636119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/logout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E91C49F-2DA0-4866-81FA-AB82CCE512AB}"/>
              </a:ext>
            </a:extLst>
          </p:cNvPr>
          <p:cNvSpPr txBox="1"/>
          <p:nvPr/>
        </p:nvSpPr>
        <p:spPr>
          <a:xfrm>
            <a:off x="8859681" y="1742709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Logout page</a:t>
            </a:r>
          </a:p>
          <a:p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Guest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360313E-31E4-492A-AAFB-AC498EAE32CE}"/>
              </a:ext>
            </a:extLst>
          </p:cNvPr>
          <p:cNvSpPr txBox="1"/>
          <p:nvPr/>
        </p:nvSpPr>
        <p:spPr>
          <a:xfrm>
            <a:off x="6908091" y="5117865"/>
            <a:ext cx="1691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Specific story page </a:t>
            </a:r>
          </a:p>
          <a:p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Guest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881EBE1-D967-4C89-8188-F2F81138E813}"/>
              </a:ext>
            </a:extLst>
          </p:cNvPr>
          <p:cNvSpPr txBox="1"/>
          <p:nvPr/>
        </p:nvSpPr>
        <p:spPr>
          <a:xfrm>
            <a:off x="1315116" y="2383933"/>
            <a:ext cx="102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Login page</a:t>
            </a:r>
          </a:p>
          <a:p>
            <a:pPr algn="r"/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Guest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9C2B3E4D-F5E4-4D56-997D-29A6C5D55044}"/>
              </a:ext>
            </a:extLst>
          </p:cNvPr>
          <p:cNvCxnSpPr>
            <a:stCxn id="88" idx="3"/>
            <a:endCxn id="105" idx="2"/>
          </p:cNvCxnSpPr>
          <p:nvPr/>
        </p:nvCxnSpPr>
        <p:spPr>
          <a:xfrm flipV="1">
            <a:off x="7537518" y="2673893"/>
            <a:ext cx="1283308" cy="312681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F4F624EE-62E0-4520-AA1F-6F0B3DFA9206}"/>
              </a:ext>
            </a:extLst>
          </p:cNvPr>
          <p:cNvCxnSpPr>
            <a:stCxn id="105" idx="0"/>
            <a:endCxn id="58" idx="3"/>
          </p:cNvCxnSpPr>
          <p:nvPr/>
        </p:nvCxnSpPr>
        <p:spPr>
          <a:xfrm rot="16200000" flipV="1">
            <a:off x="7367104" y="812206"/>
            <a:ext cx="1486502" cy="142094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xplosion: 8 Points 119">
            <a:extLst>
              <a:ext uri="{FF2B5EF4-FFF2-40B4-BE49-F238E27FC236}">
                <a16:creationId xmlns:a16="http://schemas.microsoft.com/office/drawing/2014/main" id="{1998567F-2EA5-493D-ABDA-D0B50D5D8CE4}"/>
              </a:ext>
            </a:extLst>
          </p:cNvPr>
          <p:cNvSpPr/>
          <p:nvPr/>
        </p:nvSpPr>
        <p:spPr>
          <a:xfrm>
            <a:off x="10603823" y="2655138"/>
            <a:ext cx="288758" cy="288758"/>
          </a:xfrm>
          <a:prstGeom prst="irregularSeal1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7A02B28-96D4-4513-AF99-C7A6C527A9DD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10717254" y="2943896"/>
            <a:ext cx="175327" cy="68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5CCF4C3-1416-4D66-A310-B60F46046B44}"/>
              </a:ext>
            </a:extLst>
          </p:cNvPr>
          <p:cNvCxnSpPr>
            <a:stCxn id="120" idx="3"/>
          </p:cNvCxnSpPr>
          <p:nvPr/>
        </p:nvCxnSpPr>
        <p:spPr>
          <a:xfrm>
            <a:off x="10892581" y="2832804"/>
            <a:ext cx="850240" cy="33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04D3EBC-0E0B-40A5-A3D8-72FEE801EE0B}"/>
              </a:ext>
            </a:extLst>
          </p:cNvPr>
          <p:cNvSpPr txBox="1"/>
          <p:nvPr/>
        </p:nvSpPr>
        <p:spPr>
          <a:xfrm>
            <a:off x="11803202" y="2905780"/>
            <a:ext cx="1354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Page not found</a:t>
            </a:r>
          </a:p>
          <a:p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404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335BE2A-DE5F-4126-9840-1DAF1A0091D6}"/>
              </a:ext>
            </a:extLst>
          </p:cNvPr>
          <p:cNvSpPr txBox="1"/>
          <p:nvPr/>
        </p:nvSpPr>
        <p:spPr>
          <a:xfrm>
            <a:off x="10603823" y="3585078"/>
            <a:ext cx="1560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Any run time error</a:t>
            </a:r>
          </a:p>
          <a:p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500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D88B5FA-AD10-47EF-8D59-29DAA3E4F3AF}"/>
              </a:ext>
            </a:extLst>
          </p:cNvPr>
          <p:cNvSpPr txBox="1"/>
          <p:nvPr/>
        </p:nvSpPr>
        <p:spPr>
          <a:xfrm>
            <a:off x="3014589" y="1415098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Signup page</a:t>
            </a:r>
          </a:p>
          <a:p>
            <a:pPr algn="r"/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Guest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D6E0AC20-B129-42E9-B97D-F1CE1C2AB8C3}"/>
              </a:ext>
            </a:extLst>
          </p:cNvPr>
          <p:cNvSpPr/>
          <p:nvPr/>
        </p:nvSpPr>
        <p:spPr>
          <a:xfrm>
            <a:off x="4126879" y="2306110"/>
            <a:ext cx="1012873" cy="4079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>
                <a:latin typeface="Roboto" panose="02000000000000000000" pitchFamily="2" charset="0"/>
                <a:ea typeface="Roboto" panose="02000000000000000000" pitchFamily="2" charset="0"/>
              </a:rPr>
              <a:t>New Saved User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B5C1FA2-FAD7-4E49-843E-5347F9531E52}"/>
              </a:ext>
            </a:extLst>
          </p:cNvPr>
          <p:cNvSpPr txBox="1"/>
          <p:nvPr/>
        </p:nvSpPr>
        <p:spPr>
          <a:xfrm>
            <a:off x="4598828" y="2680602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/newSavedUser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E2B1244-AE2F-47B1-8E48-E0203288A63F}"/>
              </a:ext>
            </a:extLst>
          </p:cNvPr>
          <p:cNvSpPr txBox="1"/>
          <p:nvPr/>
        </p:nvSpPr>
        <p:spPr>
          <a:xfrm>
            <a:off x="2703197" y="2265192"/>
            <a:ext cx="1407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New Saved user</a:t>
            </a:r>
          </a:p>
          <a:p>
            <a:pPr algn="r"/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Guest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E75170F-B175-45DC-A746-D938CDBF7A00}"/>
              </a:ext>
            </a:extLst>
          </p:cNvPr>
          <p:cNvCxnSpPr>
            <a:cxnSpLocks/>
            <a:stCxn id="76" idx="2"/>
            <a:endCxn id="130" idx="0"/>
          </p:cNvCxnSpPr>
          <p:nvPr/>
        </p:nvCxnSpPr>
        <p:spPr>
          <a:xfrm>
            <a:off x="4633316" y="1847218"/>
            <a:ext cx="0" cy="4588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5E73AAC5-661D-4143-9D51-498D3F49846E}"/>
              </a:ext>
            </a:extLst>
          </p:cNvPr>
          <p:cNvCxnSpPr>
            <a:cxnSpLocks/>
            <a:stCxn id="130" idx="2"/>
            <a:endCxn id="70" idx="3"/>
          </p:cNvCxnSpPr>
          <p:nvPr/>
        </p:nvCxnSpPr>
        <p:spPr>
          <a:xfrm rot="5400000">
            <a:off x="3580320" y="2043682"/>
            <a:ext cx="382605" cy="172338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42BF758-1CE3-4719-82BA-7BD076C974B8}"/>
              </a:ext>
            </a:extLst>
          </p:cNvPr>
          <p:cNvSpPr txBox="1"/>
          <p:nvPr/>
        </p:nvSpPr>
        <p:spPr>
          <a:xfrm>
            <a:off x="121798" y="6546172"/>
            <a:ext cx="4374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Tutorial website: http://leave-the-marks.herokuapp.com/</a:t>
            </a:r>
            <a:endParaRPr lang="en-IN" sz="14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3BCFA9-2DE8-45B7-9073-B6F8A7951298}"/>
              </a:ext>
            </a:extLst>
          </p:cNvPr>
          <p:cNvSpPr txBox="1"/>
          <p:nvPr/>
        </p:nvSpPr>
        <p:spPr>
          <a:xfrm>
            <a:off x="9278775" y="5590479"/>
            <a:ext cx="4389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1400" b="1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Slug</a:t>
            </a:r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: It refers to shortenedURL friendly name of a story</a:t>
            </a:r>
          </a:p>
          <a:p>
            <a:pPr algn="r"/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Its informal way of reference anyway. Check </a:t>
            </a:r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here</a:t>
            </a:r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0269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06820-21E5-486B-94CD-428C40C20A50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D3F05A-C6DA-4B7E-92A9-CDCB848BA046}"/>
              </a:ext>
            </a:extLst>
          </p:cNvPr>
          <p:cNvSpPr/>
          <p:nvPr/>
        </p:nvSpPr>
        <p:spPr>
          <a:xfrm>
            <a:off x="323453" y="742405"/>
            <a:ext cx="900112" cy="59546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Temp</a:t>
            </a:r>
          </a:p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1A9113-A2A4-4732-8A9C-F0B63C9F4B2F}"/>
              </a:ext>
            </a:extLst>
          </p:cNvPr>
          <p:cNvSpPr/>
          <p:nvPr/>
        </p:nvSpPr>
        <p:spPr>
          <a:xfrm>
            <a:off x="1770676" y="1973267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Side bar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B315EB-8753-4096-9624-0AD2477CF57C}"/>
              </a:ext>
            </a:extLst>
          </p:cNvPr>
          <p:cNvCxnSpPr/>
          <p:nvPr/>
        </p:nvCxnSpPr>
        <p:spPr>
          <a:xfrm flipH="1">
            <a:off x="1223566" y="2428929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404DB07-6093-465F-AF71-48FA474E1649}"/>
              </a:ext>
            </a:extLst>
          </p:cNvPr>
          <p:cNvSpPr/>
          <p:nvPr/>
        </p:nvSpPr>
        <p:spPr>
          <a:xfrm>
            <a:off x="1770674" y="742405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Logout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365D4C-3623-41B6-8C1D-B2EE6706811F}"/>
              </a:ext>
            </a:extLst>
          </p:cNvPr>
          <p:cNvCxnSpPr/>
          <p:nvPr/>
        </p:nvCxnSpPr>
        <p:spPr>
          <a:xfrm flipH="1">
            <a:off x="1223565" y="1199600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D78403-77EC-4BD8-8E3C-210CF6DF56A1}"/>
              </a:ext>
            </a:extLst>
          </p:cNvPr>
          <p:cNvSpPr txBox="1"/>
          <p:nvPr/>
        </p:nvSpPr>
        <p:spPr>
          <a:xfrm>
            <a:off x="2874848" y="1844153"/>
            <a:ext cx="625203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logged in current session, display logout button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not, display login and signup buttons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 in routing, for all EJS that uses sidebar, session info to be passed on</a:t>
            </a:r>
          </a:p>
          <a:p>
            <a:r>
              <a:rPr lang="en-IN" sz="1400" b="1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Allstories, index, logout, newUser, slugStory</a:t>
            </a:r>
          </a:p>
          <a:p>
            <a:endParaRPr lang="en-IN" sz="1400" b="1" i="1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Further, Because we destroy session in logout, we cant use common sidebar as</a:t>
            </a:r>
          </a:p>
          <a:p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Session variable no more available when logout page is constructed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ECD90B-CCF9-416B-B815-589381F423AB}"/>
              </a:ext>
            </a:extLst>
          </p:cNvPr>
          <p:cNvSpPr txBox="1"/>
          <p:nvPr/>
        </p:nvSpPr>
        <p:spPr>
          <a:xfrm>
            <a:off x="2874848" y="891823"/>
            <a:ext cx="3986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Destroy current session and show log out page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Say bye to user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330461-FEED-4442-862C-BC1789CA5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621" y="4115453"/>
            <a:ext cx="3925887" cy="24107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58E921-8980-461C-B32A-39F9A1759039}"/>
              </a:ext>
            </a:extLst>
          </p:cNvPr>
          <p:cNvSpPr txBox="1"/>
          <p:nvPr/>
        </p:nvSpPr>
        <p:spPr>
          <a:xfrm>
            <a:off x="1662538" y="3782807"/>
            <a:ext cx="1555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Routing (Logout)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9A66CA-E455-4B57-BE5F-E1694BF72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909" y="5506935"/>
            <a:ext cx="7316221" cy="10193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7266D6-5199-4555-9662-613BE9E68AE4}"/>
              </a:ext>
            </a:extLst>
          </p:cNvPr>
          <p:cNvSpPr txBox="1"/>
          <p:nvPr/>
        </p:nvSpPr>
        <p:spPr>
          <a:xfrm>
            <a:off x="6109801" y="5166963"/>
            <a:ext cx="2555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Logout.ejs saying bye to user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A87716E-B862-456F-9FFC-AF70F20D615A}"/>
              </a:ext>
            </a:extLst>
          </p:cNvPr>
          <p:cNvSpPr/>
          <p:nvPr/>
        </p:nvSpPr>
        <p:spPr>
          <a:xfrm>
            <a:off x="5743575" y="6016593"/>
            <a:ext cx="257289" cy="269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0EFADC-2F40-4241-B0A8-FE91D45833BF}"/>
              </a:ext>
            </a:extLst>
          </p:cNvPr>
          <p:cNvSpPr/>
          <p:nvPr/>
        </p:nvSpPr>
        <p:spPr>
          <a:xfrm>
            <a:off x="2046013" y="4631965"/>
            <a:ext cx="3553495" cy="353769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5E6917-3057-41F6-8D03-544E46928B2D}"/>
              </a:ext>
            </a:extLst>
          </p:cNvPr>
          <p:cNvSpPr/>
          <p:nvPr/>
        </p:nvSpPr>
        <p:spPr>
          <a:xfrm>
            <a:off x="8152272" y="5839708"/>
            <a:ext cx="2791954" cy="30391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6361C22-4CAC-44D3-9326-E8CAEB5D2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159" y="337225"/>
            <a:ext cx="6878010" cy="20672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D35D22E-96AD-470B-B123-E6832A4FB2BD}"/>
              </a:ext>
            </a:extLst>
          </p:cNvPr>
          <p:cNvSpPr txBox="1"/>
          <p:nvPr/>
        </p:nvSpPr>
        <p:spPr>
          <a:xfrm>
            <a:off x="7339159" y="16950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Sidebar evaluating status..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6F847E-AE03-4E25-8775-9580FAF78DEC}"/>
              </a:ext>
            </a:extLst>
          </p:cNvPr>
          <p:cNvSpPr/>
          <p:nvPr/>
        </p:nvSpPr>
        <p:spPr>
          <a:xfrm>
            <a:off x="8534194" y="953018"/>
            <a:ext cx="5467556" cy="1020249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23ED8A9-ADA0-475C-B447-2715A25767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047" y="2752094"/>
            <a:ext cx="3949956" cy="271315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CAC2202-5E73-425E-B922-CB6EE4F397F3}"/>
              </a:ext>
            </a:extLst>
          </p:cNvPr>
          <p:cNvSpPr/>
          <p:nvPr/>
        </p:nvSpPr>
        <p:spPr>
          <a:xfrm>
            <a:off x="10476372" y="4631965"/>
            <a:ext cx="2791954" cy="30391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862B6F-9C44-426E-B8D0-22E3B6429440}"/>
              </a:ext>
            </a:extLst>
          </p:cNvPr>
          <p:cNvSpPr txBox="1"/>
          <p:nvPr/>
        </p:nvSpPr>
        <p:spPr>
          <a:xfrm>
            <a:off x="9679072" y="2463910"/>
            <a:ext cx="4842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Logout.ejs having hard coded sidebar as no more session</a:t>
            </a:r>
          </a:p>
        </p:txBody>
      </p:sp>
    </p:spTree>
    <p:extLst>
      <p:ext uri="{BB962C8B-B14F-4D97-AF65-F5344CB8AC3E}">
        <p14:creationId xmlns:p14="http://schemas.microsoft.com/office/powerpoint/2010/main" val="260030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AB5E3F-29BD-4AB6-B2D0-D2A363E9057B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0AE6B6-6C87-4E5B-9AE6-0756496CFC3F}"/>
              </a:ext>
            </a:extLst>
          </p:cNvPr>
          <p:cNvSpPr/>
          <p:nvPr/>
        </p:nvSpPr>
        <p:spPr>
          <a:xfrm>
            <a:off x="323453" y="742405"/>
            <a:ext cx="900112" cy="59546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Temp</a:t>
            </a:r>
          </a:p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BDF2A7-9187-44DF-BDF5-3606C725FD13}"/>
              </a:ext>
            </a:extLst>
          </p:cNvPr>
          <p:cNvSpPr/>
          <p:nvPr/>
        </p:nvSpPr>
        <p:spPr>
          <a:xfrm>
            <a:off x="1770676" y="1973267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Side bar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F496F8-3F7D-469C-B65B-9B1071C40A9C}"/>
              </a:ext>
            </a:extLst>
          </p:cNvPr>
          <p:cNvCxnSpPr/>
          <p:nvPr/>
        </p:nvCxnSpPr>
        <p:spPr>
          <a:xfrm flipH="1">
            <a:off x="1223566" y="2428929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07CC8AF-E6DF-468D-BFF9-36107EE6D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98" y="292085"/>
            <a:ext cx="4953691" cy="2181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7AD990-C5F6-4315-B9B5-EF96844B4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99" y="2845017"/>
            <a:ext cx="4953691" cy="38520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5727F3-B93C-47DF-A4B4-09B81169DB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272" y="292085"/>
            <a:ext cx="4230990" cy="38294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65A008-C8C8-47AE-946C-4C9877F42F8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945"/>
          <a:stretch/>
        </p:blipFill>
        <p:spPr>
          <a:xfrm>
            <a:off x="10112272" y="4771030"/>
            <a:ext cx="4230990" cy="1549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DBAF0F-AD7B-4628-8105-55B2C8C4337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07" r="20428"/>
          <a:stretch/>
        </p:blipFill>
        <p:spPr>
          <a:xfrm>
            <a:off x="1346247" y="5161935"/>
            <a:ext cx="3566970" cy="15351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388D4F-ADE6-42C6-BC3E-A566079A0415}"/>
              </a:ext>
            </a:extLst>
          </p:cNvPr>
          <p:cNvSpPr txBox="1"/>
          <p:nvPr/>
        </p:nvSpPr>
        <p:spPr>
          <a:xfrm>
            <a:off x="1297836" y="4781326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slugStory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98B204-0C82-4935-AC1F-BFF273CA3170}"/>
              </a:ext>
            </a:extLst>
          </p:cNvPr>
          <p:cNvSpPr txBox="1"/>
          <p:nvPr/>
        </p:nvSpPr>
        <p:spPr>
          <a:xfrm>
            <a:off x="4913215" y="-1569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index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DF2161-4131-46C7-9D2E-E7859BF37DAC}"/>
              </a:ext>
            </a:extLst>
          </p:cNvPr>
          <p:cNvSpPr txBox="1"/>
          <p:nvPr/>
        </p:nvSpPr>
        <p:spPr>
          <a:xfrm>
            <a:off x="4913215" y="2515035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newUser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B8BCF3-BE3D-4195-94F0-0DC047687778}"/>
              </a:ext>
            </a:extLst>
          </p:cNvPr>
          <p:cNvSpPr txBox="1"/>
          <p:nvPr/>
        </p:nvSpPr>
        <p:spPr>
          <a:xfrm>
            <a:off x="10112271" y="0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authenticate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112EAC-B798-4806-AC53-67499C0E4DE6}"/>
              </a:ext>
            </a:extLst>
          </p:cNvPr>
          <p:cNvSpPr txBox="1"/>
          <p:nvPr/>
        </p:nvSpPr>
        <p:spPr>
          <a:xfrm>
            <a:off x="9989589" y="4413575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allStories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9A54FB-6A87-4415-8B95-32C006458A4C}"/>
              </a:ext>
            </a:extLst>
          </p:cNvPr>
          <p:cNvSpPr txBox="1"/>
          <p:nvPr/>
        </p:nvSpPr>
        <p:spPr>
          <a:xfrm>
            <a:off x="1453882" y="3909200"/>
            <a:ext cx="2803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“sessionForEJS” parameter sent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from all these routing modules..</a:t>
            </a:r>
          </a:p>
        </p:txBody>
      </p:sp>
    </p:spTree>
    <p:extLst>
      <p:ext uri="{BB962C8B-B14F-4D97-AF65-F5344CB8AC3E}">
        <p14:creationId xmlns:p14="http://schemas.microsoft.com/office/powerpoint/2010/main" val="892929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2B4E61-7BB4-428C-B053-308A0AEB3E3D}"/>
              </a:ext>
            </a:extLst>
          </p:cNvPr>
          <p:cNvSpPr/>
          <p:nvPr/>
        </p:nvSpPr>
        <p:spPr>
          <a:xfrm>
            <a:off x="171451" y="746271"/>
            <a:ext cx="900112" cy="59546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Temp</a:t>
            </a:r>
          </a:p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EA97D3-4B16-4753-9EF0-0E6252FECFE9}"/>
              </a:ext>
            </a:extLst>
          </p:cNvPr>
          <p:cNvSpPr/>
          <p:nvPr/>
        </p:nvSpPr>
        <p:spPr>
          <a:xfrm>
            <a:off x="1618672" y="746271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Other Pages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BE3435B-3F62-4EF4-A9CE-B490046846E2}"/>
              </a:ext>
            </a:extLst>
          </p:cNvPr>
          <p:cNvCxnSpPr/>
          <p:nvPr/>
        </p:nvCxnSpPr>
        <p:spPr>
          <a:xfrm flipH="1">
            <a:off x="1071562" y="1201933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812B19-61AD-442D-9BF7-355A39D0CDB0}"/>
              </a:ext>
            </a:extLst>
          </p:cNvPr>
          <p:cNvSpPr txBox="1"/>
          <p:nvPr/>
        </p:nvSpPr>
        <p:spPr>
          <a:xfrm>
            <a:off x="2518784" y="940323"/>
            <a:ext cx="7250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all stories page, show even without login –</a:t>
            </a:r>
            <a:r>
              <a:rPr lang="en-IN" sz="1400" i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automatically taken care in previous steps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new story, check if logged in session, if not ask to login first.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C22EFC-0D3E-49F2-B36F-43E10B1D1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750" y="3199538"/>
            <a:ext cx="6530976" cy="113310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B795A4D-641F-4D0B-B3E9-F4E54C6FB419}"/>
              </a:ext>
            </a:extLst>
          </p:cNvPr>
          <p:cNvGrpSpPr/>
          <p:nvPr/>
        </p:nvGrpSpPr>
        <p:grpSpPr>
          <a:xfrm>
            <a:off x="1475205" y="2499353"/>
            <a:ext cx="5391902" cy="3820058"/>
            <a:chOff x="1475205" y="2499353"/>
            <a:chExt cx="5391902" cy="382005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2467DF4-9468-4BC1-85A7-0927C9F73ACB}"/>
                </a:ext>
              </a:extLst>
            </p:cNvPr>
            <p:cNvGrpSpPr/>
            <p:nvPr/>
          </p:nvGrpSpPr>
          <p:grpSpPr>
            <a:xfrm>
              <a:off x="1475205" y="2499353"/>
              <a:ext cx="5391902" cy="3820058"/>
              <a:chOff x="1475205" y="2499353"/>
              <a:chExt cx="5391902" cy="382005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E5D77BF-A38A-4B19-A6CA-5242C351F4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205" y="2499353"/>
                <a:ext cx="5391902" cy="3820058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583EB35-2F22-4222-990A-92B763166158}"/>
                  </a:ext>
                </a:extLst>
              </p:cNvPr>
              <p:cNvSpPr/>
              <p:nvPr/>
            </p:nvSpPr>
            <p:spPr>
              <a:xfrm>
                <a:off x="1860276" y="3199539"/>
                <a:ext cx="2168800" cy="243750"/>
              </a:xfrm>
              <a:prstGeom prst="rect">
                <a:avLst/>
              </a:prstGeom>
              <a:solidFill>
                <a:srgbClr val="FFFF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16BB8E-FBCA-4BFE-B4FB-D0C2B1B0A0A5}"/>
                </a:ext>
              </a:extLst>
            </p:cNvPr>
            <p:cNvSpPr/>
            <p:nvPr/>
          </p:nvSpPr>
          <p:spPr>
            <a:xfrm>
              <a:off x="2669901" y="4038231"/>
              <a:ext cx="2273574" cy="294414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B83862B-0BEC-4588-BA15-9E8FC69439D6}"/>
              </a:ext>
            </a:extLst>
          </p:cNvPr>
          <p:cNvSpPr/>
          <p:nvPr/>
        </p:nvSpPr>
        <p:spPr>
          <a:xfrm>
            <a:off x="8715375" y="3475209"/>
            <a:ext cx="2857500" cy="32526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A01355-4A25-4858-9825-39AA27E988B1}"/>
              </a:ext>
            </a:extLst>
          </p:cNvPr>
          <p:cNvSpPr txBox="1"/>
          <p:nvPr/>
        </p:nvSpPr>
        <p:spPr>
          <a:xfrm>
            <a:off x="1381619" y="2154716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Routing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B748B4-DC45-4720-8073-DE1D32B3E9D8}"/>
              </a:ext>
            </a:extLst>
          </p:cNvPr>
          <p:cNvSpPr txBox="1"/>
          <p:nvPr/>
        </p:nvSpPr>
        <p:spPr>
          <a:xfrm>
            <a:off x="7134719" y="2859324"/>
            <a:ext cx="2371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Address user in new story..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D3EB5A-B171-47B6-8EA6-D599DBAEA569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2</a:t>
            </a:r>
          </a:p>
        </p:txBody>
      </p:sp>
    </p:spTree>
    <p:extLst>
      <p:ext uri="{BB962C8B-B14F-4D97-AF65-F5344CB8AC3E}">
        <p14:creationId xmlns:p14="http://schemas.microsoft.com/office/powerpoint/2010/main" val="355307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2DA2DB3-0902-4CEC-9781-025ADE4EEA7A}"/>
              </a:ext>
            </a:extLst>
          </p:cNvPr>
          <p:cNvSpPr/>
          <p:nvPr/>
        </p:nvSpPr>
        <p:spPr>
          <a:xfrm>
            <a:off x="5910201" y="1808911"/>
            <a:ext cx="1255363" cy="37325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159C58-CB28-44C8-8AE9-7FB68641EAD1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092A4A-B07A-4EE5-9B58-FD92416359EF}"/>
              </a:ext>
            </a:extLst>
          </p:cNvPr>
          <p:cNvSpPr/>
          <p:nvPr/>
        </p:nvSpPr>
        <p:spPr>
          <a:xfrm>
            <a:off x="707154" y="2303349"/>
            <a:ext cx="1167620" cy="7174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User Mgmt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E3D209-B4C1-4AE3-86C3-F362F50FB0E7}"/>
              </a:ext>
            </a:extLst>
          </p:cNvPr>
          <p:cNvSpPr/>
          <p:nvPr/>
        </p:nvSpPr>
        <p:spPr>
          <a:xfrm>
            <a:off x="355464" y="3020802"/>
            <a:ext cx="1871003" cy="717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Templates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84FDF0-DA78-4F58-926F-2553B9B2AA3D}"/>
              </a:ext>
            </a:extLst>
          </p:cNvPr>
          <p:cNvSpPr/>
          <p:nvPr/>
        </p:nvSpPr>
        <p:spPr>
          <a:xfrm>
            <a:off x="355463" y="3710121"/>
            <a:ext cx="1871003" cy="7174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MongoDB</a:t>
            </a:r>
          </a:p>
          <a:p>
            <a:pPr algn="ctr"/>
            <a:r>
              <a:rPr lang="en-IN"/>
              <a:t>(local)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7A0584-CAF1-4C11-9F8F-9C3436D80515}"/>
              </a:ext>
            </a:extLst>
          </p:cNvPr>
          <p:cNvSpPr txBox="1"/>
          <p:nvPr/>
        </p:nvSpPr>
        <p:spPr>
          <a:xfrm>
            <a:off x="565772" y="4755179"/>
            <a:ext cx="14016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Complete user</a:t>
            </a:r>
          </a:p>
          <a:p>
            <a:r>
              <a:rPr lang="en-IN" sz="1400"/>
              <a:t>Management</a:t>
            </a:r>
          </a:p>
          <a:p>
            <a:r>
              <a:rPr lang="en-IN" sz="1400"/>
              <a:t>Excluding stories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52C59-3B38-46F0-A2C9-96E67127D3FA}"/>
              </a:ext>
            </a:extLst>
          </p:cNvPr>
          <p:cNvSpPr/>
          <p:nvPr/>
        </p:nvSpPr>
        <p:spPr>
          <a:xfrm>
            <a:off x="4645229" y="1844476"/>
            <a:ext cx="900112" cy="36969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Temp</a:t>
            </a:r>
          </a:p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109A70-8E0C-482A-9391-85A9EF3DF47D}"/>
              </a:ext>
            </a:extLst>
          </p:cNvPr>
          <p:cNvSpPr/>
          <p:nvPr/>
        </p:nvSpPr>
        <p:spPr>
          <a:xfrm>
            <a:off x="7547986" y="2001487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Signup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04D731-F61A-4198-80DE-DB5DF63FC05D}"/>
              </a:ext>
            </a:extLst>
          </p:cNvPr>
          <p:cNvSpPr/>
          <p:nvPr/>
        </p:nvSpPr>
        <p:spPr>
          <a:xfrm>
            <a:off x="6100764" y="1999954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Save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D59155-B7DE-472A-BD35-CBD8B5E12D99}"/>
              </a:ext>
            </a:extLst>
          </p:cNvPr>
          <p:cNvCxnSpPr/>
          <p:nvPr/>
        </p:nvCxnSpPr>
        <p:spPr>
          <a:xfrm flipH="1">
            <a:off x="7000877" y="2457149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A4F76A0-BC6C-45B0-8DC3-980D2BA4C24C}"/>
              </a:ext>
            </a:extLst>
          </p:cNvPr>
          <p:cNvSpPr txBox="1"/>
          <p:nvPr/>
        </p:nvSpPr>
        <p:spPr>
          <a:xfrm>
            <a:off x="6015944" y="131320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Mongoose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AF7387-B01C-4AD1-94B6-7965B0F52261}"/>
              </a:ext>
            </a:extLst>
          </p:cNvPr>
          <p:cNvSpPr/>
          <p:nvPr/>
        </p:nvSpPr>
        <p:spPr>
          <a:xfrm>
            <a:off x="7547986" y="3223767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3F80C0-8BAF-474D-A423-78CB77218B9B}"/>
              </a:ext>
            </a:extLst>
          </p:cNvPr>
          <p:cNvCxnSpPr/>
          <p:nvPr/>
        </p:nvCxnSpPr>
        <p:spPr>
          <a:xfrm flipH="1">
            <a:off x="7000876" y="3679429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6E0FB0D-B372-4F41-8473-DC460B41E3E5}"/>
              </a:ext>
            </a:extLst>
          </p:cNvPr>
          <p:cNvSpPr/>
          <p:nvPr/>
        </p:nvSpPr>
        <p:spPr>
          <a:xfrm>
            <a:off x="6101675" y="3223767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findOne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CE1DA5-D15F-48F4-B04D-39C49739D3AF}"/>
              </a:ext>
            </a:extLst>
          </p:cNvPr>
          <p:cNvSpPr/>
          <p:nvPr/>
        </p:nvSpPr>
        <p:spPr>
          <a:xfrm>
            <a:off x="6100764" y="4366133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Compare</a:t>
            </a:r>
          </a:p>
          <a:p>
            <a:pPr algn="ctr"/>
            <a:r>
              <a:rPr lang="en-IN" sz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Password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51CBFE9-ADE3-4F9C-9444-A49CEFFD7378}"/>
              </a:ext>
            </a:extLst>
          </p:cNvPr>
          <p:cNvCxnSpPr>
            <a:stCxn id="14" idx="2"/>
            <a:endCxn id="18" idx="3"/>
          </p:cNvCxnSpPr>
          <p:nvPr/>
        </p:nvCxnSpPr>
        <p:spPr>
          <a:xfrm rot="5400000">
            <a:off x="7156874" y="3982159"/>
            <a:ext cx="685171" cy="997166"/>
          </a:xfrm>
          <a:prstGeom prst="bentConnector2">
            <a:avLst/>
          </a:prstGeom>
          <a:ln w="28575">
            <a:solidFill>
              <a:srgbClr val="3333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40C71C-51F4-4048-A3DC-A264FF38551D}"/>
              </a:ext>
            </a:extLst>
          </p:cNvPr>
          <p:cNvCxnSpPr/>
          <p:nvPr/>
        </p:nvCxnSpPr>
        <p:spPr>
          <a:xfrm flipH="1">
            <a:off x="5527779" y="2455616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C593E6-A31D-45C7-B644-47D2D193370B}"/>
              </a:ext>
            </a:extLst>
          </p:cNvPr>
          <p:cNvCxnSpPr/>
          <p:nvPr/>
        </p:nvCxnSpPr>
        <p:spPr>
          <a:xfrm flipH="1">
            <a:off x="5553655" y="4821795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C9EE741-EDA9-4FDC-910A-3A878E1E18DB}"/>
              </a:ext>
            </a:extLst>
          </p:cNvPr>
          <p:cNvSpPr txBox="1"/>
          <p:nvPr/>
        </p:nvSpPr>
        <p:spPr>
          <a:xfrm>
            <a:off x="9557238" y="1467092"/>
            <a:ext cx="411843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Note that, DB now comes in middle </a:t>
            </a:r>
          </a:p>
          <a:p>
            <a:pPr algn="ctr"/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Between session and front end, not after.</a:t>
            </a:r>
          </a:p>
          <a:p>
            <a:pPr algn="ctr"/>
            <a:endParaRPr lang="en-IN" sz="16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This is because, we store in DB, and</a:t>
            </a:r>
          </a:p>
          <a:p>
            <a:pPr algn="ctr"/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Then update that to session</a:t>
            </a:r>
          </a:p>
          <a:p>
            <a:pPr algn="ctr"/>
            <a:endParaRPr lang="en-IN" sz="16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We store both username, and Pw in DB</a:t>
            </a:r>
          </a:p>
          <a:p>
            <a:pPr algn="ctr"/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And retrieve only username to use</a:t>
            </a:r>
          </a:p>
          <a:p>
            <a:pPr algn="ctr"/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across session</a:t>
            </a:r>
          </a:p>
          <a:p>
            <a:pPr algn="ctr"/>
            <a:endParaRPr lang="en-IN" sz="16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IN" sz="1600" b="1">
                <a:latin typeface="Roboto" panose="02000000000000000000" pitchFamily="2" charset="0"/>
                <a:ea typeface="Roboto" panose="02000000000000000000" pitchFamily="2" charset="0"/>
              </a:rPr>
              <a:t>Step 1</a:t>
            </a:r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: Bare minimum DB for signup&amp;login</a:t>
            </a:r>
          </a:p>
          <a:p>
            <a:pPr algn="ctr"/>
            <a:endParaRPr lang="en-IN" sz="16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IN" sz="1600" b="1">
                <a:latin typeface="Roboto" panose="02000000000000000000" pitchFamily="2" charset="0"/>
                <a:ea typeface="Roboto" panose="02000000000000000000" pitchFamily="2" charset="0"/>
              </a:rPr>
              <a:t>Step 2</a:t>
            </a:r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: Hashed PW</a:t>
            </a:r>
          </a:p>
          <a:p>
            <a:pPr algn="ctr"/>
            <a:endParaRPr lang="en-IN" sz="16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Story DB we will do in later Phase</a:t>
            </a:r>
          </a:p>
        </p:txBody>
      </p:sp>
    </p:spTree>
    <p:extLst>
      <p:ext uri="{BB962C8B-B14F-4D97-AF65-F5344CB8AC3E}">
        <p14:creationId xmlns:p14="http://schemas.microsoft.com/office/powerpoint/2010/main" val="1449719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159C58-CB28-44C8-8AE9-7FB68641EAD1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9EE741-EDA9-4FDC-910A-3A878E1E18DB}"/>
              </a:ext>
            </a:extLst>
          </p:cNvPr>
          <p:cNvSpPr txBox="1"/>
          <p:nvPr/>
        </p:nvSpPr>
        <p:spPr>
          <a:xfrm>
            <a:off x="155809" y="995604"/>
            <a:ext cx="684674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First we will initialize, and keep the mongoose </a:t>
            </a:r>
          </a:p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Connected to the DB</a:t>
            </a:r>
          </a:p>
          <a:p>
            <a:endParaRPr lang="en-IN" sz="16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Then as per need we will implement further methods</a:t>
            </a:r>
          </a:p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Shortly</a:t>
            </a:r>
          </a:p>
          <a:p>
            <a:endParaRPr lang="en-IN" sz="16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600" b="1">
                <a:latin typeface="Roboto" panose="02000000000000000000" pitchFamily="2" charset="0"/>
                <a:ea typeface="Roboto" panose="02000000000000000000" pitchFamily="2" charset="0"/>
              </a:rPr>
              <a:t>Overview: </a:t>
            </a:r>
          </a:p>
          <a:p>
            <a:pPr marL="342900" indent="-342900">
              <a:buAutoNum type="arabicPeriod"/>
            </a:pPr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Create mongoose instance and connect to DB (connection.on)</a:t>
            </a:r>
          </a:p>
          <a:p>
            <a:pPr marL="342900" indent="-342900">
              <a:buAutoNum type="arabicPeriod"/>
            </a:pPr>
            <a:r>
              <a:rPr lang="en-IN" sz="16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Schema (User – as later we would need one more for Stories)</a:t>
            </a:r>
          </a:p>
          <a:p>
            <a:pPr marL="342900" indent="-342900">
              <a:buAutoNum type="arabicPeriod"/>
            </a:pPr>
            <a:r>
              <a:rPr lang="en-IN" sz="16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model and export</a:t>
            </a:r>
          </a:p>
          <a:p>
            <a:pPr marL="342900" indent="-342900">
              <a:buAutoNum type="arabicPeriod"/>
            </a:pPr>
            <a:r>
              <a:rPr lang="en-IN" sz="16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 in other route modules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685EBD-782E-42C2-9E8B-A2E1E2D67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090" y="684939"/>
            <a:ext cx="5068007" cy="617306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28D32DC-955D-49C7-8C12-34F094DFC271}"/>
              </a:ext>
            </a:extLst>
          </p:cNvPr>
          <p:cNvSpPr txBox="1"/>
          <p:nvPr/>
        </p:nvSpPr>
        <p:spPr>
          <a:xfrm>
            <a:off x="7995090" y="346385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Db.js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17D6B9-4173-4A07-A14F-8F5A896C554D}"/>
              </a:ext>
            </a:extLst>
          </p:cNvPr>
          <p:cNvSpPr txBox="1"/>
          <p:nvPr/>
        </p:nvSpPr>
        <p:spPr>
          <a:xfrm>
            <a:off x="155809" y="3899726"/>
            <a:ext cx="663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Just require it in app.js, will get it loaded (mongoose connected to DB)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9F96B62-A00D-4E50-B298-7537D0AED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20" y="4341635"/>
            <a:ext cx="4531827" cy="83044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E7CA663-C5CF-4EA2-A693-CE6D2291CCAF}"/>
              </a:ext>
            </a:extLst>
          </p:cNvPr>
          <p:cNvSpPr/>
          <p:nvPr/>
        </p:nvSpPr>
        <p:spPr>
          <a:xfrm>
            <a:off x="1314450" y="4794610"/>
            <a:ext cx="2886075" cy="26316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4FA028B-93EE-48B9-AB90-6EE551B3D3A3}"/>
              </a:ext>
            </a:extLst>
          </p:cNvPr>
          <p:cNvGrpSpPr/>
          <p:nvPr/>
        </p:nvGrpSpPr>
        <p:grpSpPr>
          <a:xfrm>
            <a:off x="322320" y="5695788"/>
            <a:ext cx="3115110" cy="1162212"/>
            <a:chOff x="464072" y="5510750"/>
            <a:chExt cx="3115110" cy="116221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C316E0F-E0F7-4E96-9E2B-86C6CA6A2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072" y="5510750"/>
              <a:ext cx="3115110" cy="1162212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3128909-247B-46A9-9A76-38F35347B1A0}"/>
                </a:ext>
              </a:extLst>
            </p:cNvPr>
            <p:cNvSpPr/>
            <p:nvPr/>
          </p:nvSpPr>
          <p:spPr>
            <a:xfrm>
              <a:off x="464072" y="6409797"/>
              <a:ext cx="2886075" cy="263165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58B9BFB-694D-4363-A372-2C13A3D6A383}"/>
              </a:ext>
            </a:extLst>
          </p:cNvPr>
          <p:cNvSpPr txBox="1"/>
          <p:nvPr/>
        </p:nvSpPr>
        <p:spPr>
          <a:xfrm>
            <a:off x="259202" y="5382874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3139119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159C58-CB28-44C8-8AE9-7FB68641EAD1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9EE741-EDA9-4FDC-910A-3A878E1E18DB}"/>
              </a:ext>
            </a:extLst>
          </p:cNvPr>
          <p:cNvSpPr txBox="1"/>
          <p:nvPr/>
        </p:nvSpPr>
        <p:spPr>
          <a:xfrm>
            <a:off x="155809" y="995604"/>
            <a:ext cx="68467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>
                <a:latin typeface="Roboto" panose="02000000000000000000" pitchFamily="2" charset="0"/>
                <a:ea typeface="Roboto" panose="02000000000000000000" pitchFamily="2" charset="0"/>
              </a:rPr>
              <a:t>Overview: </a:t>
            </a:r>
          </a:p>
          <a:p>
            <a:pPr marL="342900" indent="-342900">
              <a:buAutoNum type="arabicPeriod"/>
            </a:pPr>
            <a:r>
              <a:rPr lang="en-IN" sz="16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mongoose instance and connect to DB (connection.on)</a:t>
            </a:r>
          </a:p>
          <a:p>
            <a:pPr marL="342900" indent="-342900">
              <a:buAutoNum type="arabicPeriod"/>
            </a:pPr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Create Schema (User – as later we would need one more for Stories)</a:t>
            </a:r>
          </a:p>
          <a:p>
            <a:pPr marL="342900" indent="-342900">
              <a:buAutoNum type="arabicPeriod"/>
            </a:pPr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Create model and export</a:t>
            </a:r>
          </a:p>
          <a:p>
            <a:pPr marL="342900" indent="-342900">
              <a:buAutoNum type="arabicPeriod"/>
            </a:pPr>
            <a:r>
              <a:rPr lang="en-IN" sz="16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 in other route modules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0DC7FD-8D77-4A3B-BF97-271847C7F019}"/>
              </a:ext>
            </a:extLst>
          </p:cNvPr>
          <p:cNvSpPr txBox="1"/>
          <p:nvPr/>
        </p:nvSpPr>
        <p:spPr>
          <a:xfrm>
            <a:off x="312971" y="2643319"/>
            <a:ext cx="46634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We shall store only following in DB</a:t>
            </a:r>
          </a:p>
          <a:p>
            <a:endParaRPr lang="en-IN" sz="16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username  (unique)</a:t>
            </a:r>
          </a:p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Password (not yet hashed)  (need not be unique)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A57633-78B6-4C3A-BFC5-13242B567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839" y="826327"/>
            <a:ext cx="4067743" cy="25816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4AF8B63-172F-42FE-BC68-F589C2EE0B31}"/>
              </a:ext>
            </a:extLst>
          </p:cNvPr>
          <p:cNvSpPr txBox="1"/>
          <p:nvPr/>
        </p:nvSpPr>
        <p:spPr>
          <a:xfrm>
            <a:off x="7646525" y="524945"/>
            <a:ext cx="46217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Reference to export model and use it elsewhere: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8458D7-4CD5-4650-B62C-7EA057D38E0C}"/>
              </a:ext>
            </a:extLst>
          </p:cNvPr>
          <p:cNvGrpSpPr/>
          <p:nvPr/>
        </p:nvGrpSpPr>
        <p:grpSpPr>
          <a:xfrm>
            <a:off x="7206205" y="4120587"/>
            <a:ext cx="5297009" cy="2463724"/>
            <a:chOff x="7206205" y="4120587"/>
            <a:chExt cx="5297009" cy="24637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F263516-E580-42F3-9751-5786BABF8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6205" y="4120587"/>
              <a:ext cx="5297009" cy="2463724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435316A-CE9D-43BD-9B1D-73998B5422BB}"/>
                </a:ext>
              </a:extLst>
            </p:cNvPr>
            <p:cNvSpPr/>
            <p:nvPr/>
          </p:nvSpPr>
          <p:spPr>
            <a:xfrm>
              <a:off x="7206205" y="6321146"/>
              <a:ext cx="2886075" cy="263165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2C21B81-CAF4-4AD1-B878-069F034F6C66}"/>
              </a:ext>
            </a:extLst>
          </p:cNvPr>
          <p:cNvSpPr/>
          <p:nvPr/>
        </p:nvSpPr>
        <p:spPr>
          <a:xfrm>
            <a:off x="7857171" y="2800893"/>
            <a:ext cx="1997538" cy="26316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DCC198-8C33-4199-9743-D86D6DD7234C}"/>
              </a:ext>
            </a:extLst>
          </p:cNvPr>
          <p:cNvSpPr/>
          <p:nvPr/>
        </p:nvSpPr>
        <p:spPr>
          <a:xfrm>
            <a:off x="7820839" y="2097295"/>
            <a:ext cx="1997538" cy="26316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037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159C58-CB28-44C8-8AE9-7FB68641EAD1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9EE741-EDA9-4FDC-910A-3A878E1E18DB}"/>
              </a:ext>
            </a:extLst>
          </p:cNvPr>
          <p:cNvSpPr txBox="1"/>
          <p:nvPr/>
        </p:nvSpPr>
        <p:spPr>
          <a:xfrm>
            <a:off x="1834753" y="0"/>
            <a:ext cx="68467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>
                <a:latin typeface="Roboto" panose="02000000000000000000" pitchFamily="2" charset="0"/>
                <a:ea typeface="Roboto" panose="02000000000000000000" pitchFamily="2" charset="0"/>
              </a:rPr>
              <a:t>Overview: </a:t>
            </a:r>
          </a:p>
          <a:p>
            <a:pPr marL="342900" indent="-342900">
              <a:buAutoNum type="arabicPeriod"/>
            </a:pPr>
            <a:r>
              <a:rPr lang="en-IN" sz="16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mongoose instance and connect to DB (connection.on)</a:t>
            </a:r>
          </a:p>
          <a:p>
            <a:pPr marL="342900" indent="-342900">
              <a:buAutoNum type="arabicPeriod"/>
            </a:pPr>
            <a:r>
              <a:rPr lang="en-IN" sz="16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Schema (User – as later we would need one more for Stories)</a:t>
            </a:r>
          </a:p>
          <a:p>
            <a:pPr marL="342900" indent="-342900">
              <a:buAutoNum type="arabicPeriod"/>
            </a:pPr>
            <a:r>
              <a:rPr lang="en-IN" sz="16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model and export</a:t>
            </a:r>
          </a:p>
          <a:p>
            <a:pPr marL="342900" indent="-342900">
              <a:buAutoNum type="arabicPeriod"/>
            </a:pPr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Use it in the route module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B479AB-FEB1-4AAB-A648-9D308490C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916102"/>
              </p:ext>
            </p:extLst>
          </p:nvPr>
        </p:nvGraphicFramePr>
        <p:xfrm>
          <a:off x="291703" y="1251999"/>
          <a:ext cx="13852921" cy="561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684">
                  <a:extLst>
                    <a:ext uri="{9D8B030D-6E8A-4147-A177-3AD203B41FA5}">
                      <a16:colId xmlns:a16="http://schemas.microsoft.com/office/drawing/2014/main" val="122798264"/>
                    </a:ext>
                  </a:extLst>
                </a:gridCol>
                <a:gridCol w="1646808">
                  <a:extLst>
                    <a:ext uri="{9D8B030D-6E8A-4147-A177-3AD203B41FA5}">
                      <a16:colId xmlns:a16="http://schemas.microsoft.com/office/drawing/2014/main" val="324931063"/>
                    </a:ext>
                  </a:extLst>
                </a:gridCol>
                <a:gridCol w="5431336">
                  <a:extLst>
                    <a:ext uri="{9D8B030D-6E8A-4147-A177-3AD203B41FA5}">
                      <a16:colId xmlns:a16="http://schemas.microsoft.com/office/drawing/2014/main" val="2913539794"/>
                    </a:ext>
                  </a:extLst>
                </a:gridCol>
                <a:gridCol w="5515093">
                  <a:extLst>
                    <a:ext uri="{9D8B030D-6E8A-4147-A177-3AD203B41FA5}">
                      <a16:colId xmlns:a16="http://schemas.microsoft.com/office/drawing/2014/main" val="3793884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Function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Route phase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Current Operation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Needed Operation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24182"/>
                  </a:ext>
                </a:extLst>
              </a:tr>
              <a:tr h="186810">
                <a:tc>
                  <a:txBody>
                    <a:bodyPr/>
                    <a:lstStyle/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Signup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newUser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u="sng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Storing in session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Check if user already in session’s username. 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so, user already exists error, 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Render 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/register 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with errorMessage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not, store it as session’s user name.</a:t>
                      </a:r>
                    </a:p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Render 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/newSavedUser 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(pass on session details)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u="sng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Store in DB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Create new mongoose model with given credentials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Save the model (writes to DB)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error returned, “user already exists”, 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Render 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/register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with errorMessage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no error, store returned username as session’s user name. 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Render 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/newSavedUser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(pass on session details)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4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authenticate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u="sng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Logging in session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Check if user credential’s match with current session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so, render 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newStory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(pass on session details)</a:t>
                      </a:r>
                    </a:p>
                    <a:p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Session.loggedIn = true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not, render 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login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with errorMessage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u="sng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Logging using DB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Check if username is in the DB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null returned, render 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login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with errorMessage (user does not exist). Exit function.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not null, check if password matches in DB. 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so, render 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newStory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(pass on session details)</a:t>
                      </a:r>
                    </a:p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Session.loggedIn = true</a:t>
                      </a:r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not, render 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login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with errorMessage (pw does not match) </a:t>
                      </a:r>
                      <a:r>
                        <a:rPr lang="en-IN" sz="12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(Not a good practise to explicitly say which is not matching, but this is for dev purpose)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302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918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159C58-CB28-44C8-8AE9-7FB68641EAD1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B479AB-FEB1-4AAB-A648-9D308490C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095560"/>
              </p:ext>
            </p:extLst>
          </p:nvPr>
        </p:nvGraphicFramePr>
        <p:xfrm>
          <a:off x="155810" y="723361"/>
          <a:ext cx="7087954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40">
                  <a:extLst>
                    <a:ext uri="{9D8B030D-6E8A-4147-A177-3AD203B41FA5}">
                      <a16:colId xmlns:a16="http://schemas.microsoft.com/office/drawing/2014/main" val="122798264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324931063"/>
                    </a:ext>
                  </a:extLst>
                </a:gridCol>
                <a:gridCol w="2350236">
                  <a:extLst>
                    <a:ext uri="{9D8B030D-6E8A-4147-A177-3AD203B41FA5}">
                      <a16:colId xmlns:a16="http://schemas.microsoft.com/office/drawing/2014/main" val="2913539794"/>
                    </a:ext>
                  </a:extLst>
                </a:gridCol>
                <a:gridCol w="2821840">
                  <a:extLst>
                    <a:ext uri="{9D8B030D-6E8A-4147-A177-3AD203B41FA5}">
                      <a16:colId xmlns:a16="http://schemas.microsoft.com/office/drawing/2014/main" val="3793884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Function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Route phase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Current Operation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Needed Operation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24182"/>
                  </a:ext>
                </a:extLst>
              </a:tr>
              <a:tr h="186810">
                <a:tc>
                  <a:txBody>
                    <a:bodyPr/>
                    <a:lstStyle/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Signup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newUser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u="sng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Storing in session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Check if user already in session’s username. 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so, user already exists error, 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Render 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/register 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with errorMessage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not, store it as session’s user name.</a:t>
                      </a:r>
                    </a:p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Render 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/newSavedUser 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(pass on session details)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u="sng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Store in DB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Create new mongoose model with given credentials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Save the model (writes to DB)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error returned, “user already exists”, 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Render 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/register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with errorMessage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no error, store returned username as session’s user name. 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Render 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/newSavedUser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(pass on session details)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4182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637D982-BAE6-441A-91CB-63E8B935E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098" y="837178"/>
            <a:ext cx="4846666" cy="1748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405413-ED09-44FC-B9AC-7008D8D77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098" y="2585556"/>
            <a:ext cx="4846666" cy="4022352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FEFBB139-8D2C-48CF-B0E8-D476EE705C21}"/>
              </a:ext>
            </a:extLst>
          </p:cNvPr>
          <p:cNvSpPr/>
          <p:nvPr/>
        </p:nvSpPr>
        <p:spPr>
          <a:xfrm>
            <a:off x="10103037" y="473922"/>
            <a:ext cx="242888" cy="274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B4B870-6FA5-48D7-85F2-DF408335894E}"/>
              </a:ext>
            </a:extLst>
          </p:cNvPr>
          <p:cNvSpPr/>
          <p:nvPr/>
        </p:nvSpPr>
        <p:spPr>
          <a:xfrm>
            <a:off x="8024159" y="1954464"/>
            <a:ext cx="2448580" cy="26783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B3D280-180A-4075-ADE0-105D95E83CE0}"/>
              </a:ext>
            </a:extLst>
          </p:cNvPr>
          <p:cNvSpPr/>
          <p:nvPr/>
        </p:nvSpPr>
        <p:spPr>
          <a:xfrm>
            <a:off x="7775901" y="2764849"/>
            <a:ext cx="1482399" cy="183963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C716152-93B4-4387-BA1F-7B35095631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901" y="266084"/>
            <a:ext cx="3381847" cy="23815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2A7E530-A1A1-4E29-BE9A-ABE5A28E7E4C}"/>
              </a:ext>
            </a:extLst>
          </p:cNvPr>
          <p:cNvSpPr/>
          <p:nvPr/>
        </p:nvSpPr>
        <p:spPr>
          <a:xfrm>
            <a:off x="7775901" y="260803"/>
            <a:ext cx="3381848" cy="213119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EA4601-72AA-4DC0-8783-423E2AFAE0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09" y="4746721"/>
            <a:ext cx="3357563" cy="213091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993832C-65FD-4DF6-930F-C5D0E2C6580D}"/>
              </a:ext>
            </a:extLst>
          </p:cNvPr>
          <p:cNvSpPr/>
          <p:nvPr/>
        </p:nvSpPr>
        <p:spPr>
          <a:xfrm>
            <a:off x="305796" y="6394789"/>
            <a:ext cx="1367825" cy="213119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89B727-5689-4E0D-A60D-EA410B55A804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1673621" y="504243"/>
            <a:ext cx="7327504" cy="59971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CD01CB-4519-470C-B4C0-C68D8120A9CB}"/>
              </a:ext>
            </a:extLst>
          </p:cNvPr>
          <p:cNvCxnSpPr>
            <a:cxnSpLocks/>
          </p:cNvCxnSpPr>
          <p:nvPr/>
        </p:nvCxnSpPr>
        <p:spPr>
          <a:xfrm flipV="1">
            <a:off x="1528763" y="2222300"/>
            <a:ext cx="6600825" cy="45071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439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159C58-CB28-44C8-8AE9-7FB68641EAD1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3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43F1A7F-67AE-471F-B27D-60C4401FD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617791"/>
              </p:ext>
            </p:extLst>
          </p:nvPr>
        </p:nvGraphicFramePr>
        <p:xfrm>
          <a:off x="155810" y="794799"/>
          <a:ext cx="8145228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140">
                  <a:extLst>
                    <a:ext uri="{9D8B030D-6E8A-4147-A177-3AD203B41FA5}">
                      <a16:colId xmlns:a16="http://schemas.microsoft.com/office/drawing/2014/main" val="122798264"/>
                    </a:ext>
                  </a:extLst>
                </a:gridCol>
                <a:gridCol w="1271588">
                  <a:extLst>
                    <a:ext uri="{9D8B030D-6E8A-4147-A177-3AD203B41FA5}">
                      <a16:colId xmlns:a16="http://schemas.microsoft.com/office/drawing/2014/main" val="324931063"/>
                    </a:ext>
                  </a:extLst>
                </a:gridCol>
                <a:gridCol w="3043740">
                  <a:extLst>
                    <a:ext uri="{9D8B030D-6E8A-4147-A177-3AD203B41FA5}">
                      <a16:colId xmlns:a16="http://schemas.microsoft.com/office/drawing/2014/main" val="2913539794"/>
                    </a:ext>
                  </a:extLst>
                </a:gridCol>
                <a:gridCol w="3242760">
                  <a:extLst>
                    <a:ext uri="{9D8B030D-6E8A-4147-A177-3AD203B41FA5}">
                      <a16:colId xmlns:a16="http://schemas.microsoft.com/office/drawing/2014/main" val="3793884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Function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Route phase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Current Operation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Needed Operation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2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authenticate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u="sng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Logging in session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Check if user credential’s match with current session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so, render 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newStory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(pass on session details)</a:t>
                      </a:r>
                    </a:p>
                    <a:p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Session.loggedIn = true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not, render 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login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with errorMessage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u="sng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Logging using DB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Check if username is in the DB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null returned, render 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login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with errorMessage (user does not exist). Exit function.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not null, check if password matches in DB. 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so, render 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newStory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(pass on session details)</a:t>
                      </a:r>
                    </a:p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Session.loggedIn = true</a:t>
                      </a:r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not, render 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login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with errorMessage (pw does not match) </a:t>
                      </a:r>
                      <a:r>
                        <a:rPr lang="en-IN" sz="12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(Not a good practise to explicitly say which is not matching, but this is for dev purpose)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30228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4F10D01-EF06-468D-AAEF-4B7DBCE51029}"/>
              </a:ext>
            </a:extLst>
          </p:cNvPr>
          <p:cNvSpPr/>
          <p:nvPr/>
        </p:nvSpPr>
        <p:spPr>
          <a:xfrm>
            <a:off x="10001250" y="167932"/>
            <a:ext cx="1771650" cy="3857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517C9F-A0D8-4A55-A90C-64D1D43F6F41}"/>
              </a:ext>
            </a:extLst>
          </p:cNvPr>
          <p:cNvSpPr txBox="1"/>
          <p:nvPr/>
        </p:nvSpPr>
        <p:spPr>
          <a:xfrm>
            <a:off x="9932619" y="237711"/>
            <a:ext cx="2028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Model.findOne( {userName} 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D31E23-25AF-4B8C-87A0-8C786F7B47A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887075" y="553695"/>
            <a:ext cx="0" cy="72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C4A2156-D97F-4660-9650-73C94D96E080}"/>
              </a:ext>
            </a:extLst>
          </p:cNvPr>
          <p:cNvSpPr/>
          <p:nvPr/>
        </p:nvSpPr>
        <p:spPr>
          <a:xfrm>
            <a:off x="10721360" y="1282357"/>
            <a:ext cx="331430" cy="331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046375-0FA1-4C55-AA26-903C831D979D}"/>
              </a:ext>
            </a:extLst>
          </p:cNvPr>
          <p:cNvSpPr txBox="1"/>
          <p:nvPr/>
        </p:nvSpPr>
        <p:spPr>
          <a:xfrm>
            <a:off x="11052790" y="1336788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Model returns a 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User object (user’s mail, pw)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5E8566-EA91-46E6-8030-2859CFD82986}"/>
              </a:ext>
            </a:extLst>
          </p:cNvPr>
          <p:cNvSpPr/>
          <p:nvPr/>
        </p:nvSpPr>
        <p:spPr>
          <a:xfrm>
            <a:off x="9754579" y="2258382"/>
            <a:ext cx="2411238" cy="3857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E2C94B-CAE1-4C61-BE71-976795DCD0CB}"/>
              </a:ext>
            </a:extLst>
          </p:cNvPr>
          <p:cNvSpPr txBox="1"/>
          <p:nvPr/>
        </p:nvSpPr>
        <p:spPr>
          <a:xfrm>
            <a:off x="10017891" y="2312813"/>
            <a:ext cx="206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Object.compare(password)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E77B03-6F05-43CF-B47D-F162512863D4}"/>
              </a:ext>
            </a:extLst>
          </p:cNvPr>
          <p:cNvCxnSpPr/>
          <p:nvPr/>
        </p:nvCxnSpPr>
        <p:spPr>
          <a:xfrm>
            <a:off x="10887075" y="1613787"/>
            <a:ext cx="0" cy="64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E730BF4-25D2-4D5D-BA7E-505A40937C9E}"/>
              </a:ext>
            </a:extLst>
          </p:cNvPr>
          <p:cNvSpPr txBox="1"/>
          <p:nvPr/>
        </p:nvSpPr>
        <p:spPr>
          <a:xfrm>
            <a:off x="12165817" y="2220430"/>
            <a:ext cx="1885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Entered login pw passed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For comparision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88E29C-5EC8-415F-8CF3-8E63262A52B2}"/>
              </a:ext>
            </a:extLst>
          </p:cNvPr>
          <p:cNvSpPr txBox="1"/>
          <p:nvPr/>
        </p:nvSpPr>
        <p:spPr>
          <a:xfrm>
            <a:off x="11772900" y="92030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Search in DB for matching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userName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54B258-5EE4-4641-AAFF-F573A35A7011}"/>
              </a:ext>
            </a:extLst>
          </p:cNvPr>
          <p:cNvSpPr txBox="1"/>
          <p:nvPr/>
        </p:nvSpPr>
        <p:spPr>
          <a:xfrm>
            <a:off x="8811852" y="2984395"/>
            <a:ext cx="4586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Learn Mongoose methods in short here to proceed: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http://mongoosejs.com/docs/2.7.x/docs/methods-statics.html</a:t>
            </a:r>
          </a:p>
        </p:txBody>
      </p:sp>
      <p:sp>
        <p:nvSpPr>
          <p:cNvPr id="27" name="Arrow: Bent 26">
            <a:extLst>
              <a:ext uri="{FF2B5EF4-FFF2-40B4-BE49-F238E27FC236}">
                <a16:creationId xmlns:a16="http://schemas.microsoft.com/office/drawing/2014/main" id="{F02D69B3-0CDD-4DCA-ADBF-0DC6CF0C35A4}"/>
              </a:ext>
            </a:extLst>
          </p:cNvPr>
          <p:cNvSpPr/>
          <p:nvPr/>
        </p:nvSpPr>
        <p:spPr>
          <a:xfrm rot="16200000" flipH="1">
            <a:off x="9186863" y="2470238"/>
            <a:ext cx="414337" cy="43273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2D96195-0890-4E60-A4C5-1B58D0EBE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924" y="3384816"/>
            <a:ext cx="5617889" cy="339570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BF43233-2D65-484F-9CA3-ADDC3C1737D8}"/>
              </a:ext>
            </a:extLst>
          </p:cNvPr>
          <p:cNvSpPr/>
          <p:nvPr/>
        </p:nvSpPr>
        <p:spPr>
          <a:xfrm>
            <a:off x="8623682" y="4403206"/>
            <a:ext cx="2934906" cy="254519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45E37D-D4E7-467B-B23C-9CC7539CA09E}"/>
              </a:ext>
            </a:extLst>
          </p:cNvPr>
          <p:cNvSpPr/>
          <p:nvPr/>
        </p:nvSpPr>
        <p:spPr>
          <a:xfrm>
            <a:off x="8543924" y="5955781"/>
            <a:ext cx="1614489" cy="244994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3958FA-1BF9-4E9A-BEE1-5EDF3EFAD9CD}"/>
              </a:ext>
            </a:extLst>
          </p:cNvPr>
          <p:cNvSpPr txBox="1"/>
          <p:nvPr/>
        </p:nvSpPr>
        <p:spPr>
          <a:xfrm>
            <a:off x="616754" y="5425023"/>
            <a:ext cx="68595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>
                <a:latin typeface="Roboto" panose="02000000000000000000" pitchFamily="2" charset="0"/>
                <a:ea typeface="Roboto" panose="02000000000000000000" pitchFamily="2" charset="0"/>
              </a:rPr>
              <a:t>Note: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As password is still plain, we could have compared in find method itself to filter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For both username and password, but we are using “mongoose methods”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So as to use bcrypt functionality later..</a:t>
            </a:r>
          </a:p>
          <a:p>
            <a:endParaRPr lang="en-IN" sz="12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This way we can confine bcrypt to db.js itself. Also helps you to learn to use mongoose methods</a:t>
            </a:r>
          </a:p>
        </p:txBody>
      </p:sp>
    </p:spTree>
    <p:extLst>
      <p:ext uri="{BB962C8B-B14F-4D97-AF65-F5344CB8AC3E}">
        <p14:creationId xmlns:p14="http://schemas.microsoft.com/office/powerpoint/2010/main" val="45493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159C58-CB28-44C8-8AE9-7FB68641EAD1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F10D01-EF06-468D-AAEF-4B7DBCE51029}"/>
              </a:ext>
            </a:extLst>
          </p:cNvPr>
          <p:cNvSpPr/>
          <p:nvPr/>
        </p:nvSpPr>
        <p:spPr>
          <a:xfrm>
            <a:off x="1214438" y="931897"/>
            <a:ext cx="1771650" cy="3857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517C9F-A0D8-4A55-A90C-64D1D43F6F41}"/>
              </a:ext>
            </a:extLst>
          </p:cNvPr>
          <p:cNvSpPr txBox="1"/>
          <p:nvPr/>
        </p:nvSpPr>
        <p:spPr>
          <a:xfrm>
            <a:off x="1145807" y="1001676"/>
            <a:ext cx="2028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Model.findOne( {userName} 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D31E23-25AF-4B8C-87A0-8C786F7B47A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100263" y="1317660"/>
            <a:ext cx="0" cy="72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C4A2156-D97F-4660-9650-73C94D96E080}"/>
              </a:ext>
            </a:extLst>
          </p:cNvPr>
          <p:cNvSpPr/>
          <p:nvPr/>
        </p:nvSpPr>
        <p:spPr>
          <a:xfrm>
            <a:off x="1934548" y="2046322"/>
            <a:ext cx="331430" cy="331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046375-0FA1-4C55-AA26-903C831D979D}"/>
              </a:ext>
            </a:extLst>
          </p:cNvPr>
          <p:cNvSpPr txBox="1"/>
          <p:nvPr/>
        </p:nvSpPr>
        <p:spPr>
          <a:xfrm>
            <a:off x="2265978" y="210075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Model returns a 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User object (user’s mail, pw)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5E8566-EA91-46E6-8030-2859CFD82986}"/>
              </a:ext>
            </a:extLst>
          </p:cNvPr>
          <p:cNvSpPr/>
          <p:nvPr/>
        </p:nvSpPr>
        <p:spPr>
          <a:xfrm>
            <a:off x="967767" y="3022347"/>
            <a:ext cx="2411238" cy="3857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E2C94B-CAE1-4C61-BE71-976795DCD0CB}"/>
              </a:ext>
            </a:extLst>
          </p:cNvPr>
          <p:cNvSpPr txBox="1"/>
          <p:nvPr/>
        </p:nvSpPr>
        <p:spPr>
          <a:xfrm>
            <a:off x="1231079" y="3076778"/>
            <a:ext cx="206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Object.compare(password)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E77B03-6F05-43CF-B47D-F162512863D4}"/>
              </a:ext>
            </a:extLst>
          </p:cNvPr>
          <p:cNvCxnSpPr/>
          <p:nvPr/>
        </p:nvCxnSpPr>
        <p:spPr>
          <a:xfrm>
            <a:off x="2100263" y="2377752"/>
            <a:ext cx="0" cy="64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E730BF4-25D2-4D5D-BA7E-505A40937C9E}"/>
              </a:ext>
            </a:extLst>
          </p:cNvPr>
          <p:cNvSpPr txBox="1"/>
          <p:nvPr/>
        </p:nvSpPr>
        <p:spPr>
          <a:xfrm>
            <a:off x="3379005" y="2984395"/>
            <a:ext cx="1885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Entered login pw passed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For comparision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88E29C-5EC8-415F-8CF3-8E63262A52B2}"/>
              </a:ext>
            </a:extLst>
          </p:cNvPr>
          <p:cNvSpPr txBox="1"/>
          <p:nvPr/>
        </p:nvSpPr>
        <p:spPr>
          <a:xfrm>
            <a:off x="2986088" y="855995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Search in DB for matching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userName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1A0B73-BA0B-4987-B320-2502DF846E74}"/>
              </a:ext>
            </a:extLst>
          </p:cNvPr>
          <p:cNvSpPr/>
          <p:nvPr/>
        </p:nvSpPr>
        <p:spPr>
          <a:xfrm>
            <a:off x="281332" y="4312623"/>
            <a:ext cx="5409512" cy="1555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49EE3B-7D5C-4DB1-9783-553ADC5EB900}"/>
              </a:ext>
            </a:extLst>
          </p:cNvPr>
          <p:cNvSpPr txBox="1"/>
          <p:nvPr/>
        </p:nvSpPr>
        <p:spPr>
          <a:xfrm>
            <a:off x="444366" y="4642915"/>
            <a:ext cx="52245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userSchema.methods.compare = function(enteredPassword, callBack)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	if (this.password == enteredPassword) return callBack</a:t>
            </a:r>
            <a:r>
              <a:rPr lang="ta-IN" sz="120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lang="ta-IN" sz="120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	else return callBack(true);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BB63FE-C7EB-4448-94F9-6D8EB839C5A5}"/>
              </a:ext>
            </a:extLst>
          </p:cNvPr>
          <p:cNvSpPr txBox="1"/>
          <p:nvPr/>
        </p:nvSpPr>
        <p:spPr>
          <a:xfrm>
            <a:off x="3096580" y="5921199"/>
            <a:ext cx="2733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Note how callback is called in return!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927418-1CCA-477A-AEDE-0331B08E8910}"/>
              </a:ext>
            </a:extLst>
          </p:cNvPr>
          <p:cNvCxnSpPr>
            <a:cxnSpLocks/>
          </p:cNvCxnSpPr>
          <p:nvPr/>
        </p:nvCxnSpPr>
        <p:spPr>
          <a:xfrm>
            <a:off x="2100263" y="3384816"/>
            <a:ext cx="0" cy="92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6ED50A4-357A-42FA-8191-A206E6473BE4}"/>
              </a:ext>
            </a:extLst>
          </p:cNvPr>
          <p:cNvSpPr txBox="1"/>
          <p:nvPr/>
        </p:nvSpPr>
        <p:spPr>
          <a:xfrm>
            <a:off x="3379005" y="3994558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Mongoose method defintion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43A63A-9565-473F-9350-0B36FA0C90C1}"/>
              </a:ext>
            </a:extLst>
          </p:cNvPr>
          <p:cNvSpPr txBox="1"/>
          <p:nvPr/>
        </p:nvSpPr>
        <p:spPr>
          <a:xfrm>
            <a:off x="7075158" y="1317660"/>
            <a:ext cx="6241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Mongoose method definition in db.js (Note the “=“, I missed that for long time and breaking my head debugging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4C2BEC-C7D1-465A-8F3B-8D55B74AF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157" y="2141091"/>
            <a:ext cx="6241398" cy="168660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69A22DC-8099-4FB8-B4AB-4265AE5F6B98}"/>
              </a:ext>
            </a:extLst>
          </p:cNvPr>
          <p:cNvSpPr/>
          <p:nvPr/>
        </p:nvSpPr>
        <p:spPr>
          <a:xfrm>
            <a:off x="9652383" y="2562418"/>
            <a:ext cx="406018" cy="16649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3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9EF955B-D40E-4C74-B811-F3D7FF2B6B66}"/>
              </a:ext>
            </a:extLst>
          </p:cNvPr>
          <p:cNvSpPr/>
          <p:nvPr/>
        </p:nvSpPr>
        <p:spPr>
          <a:xfrm>
            <a:off x="9126339" y="2548423"/>
            <a:ext cx="1473594" cy="143490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2B8393-B44F-4CF9-8518-42A345D2A2B5}"/>
              </a:ext>
            </a:extLst>
          </p:cNvPr>
          <p:cNvSpPr/>
          <p:nvPr/>
        </p:nvSpPr>
        <p:spPr>
          <a:xfrm>
            <a:off x="703385" y="4023359"/>
            <a:ext cx="1871003" cy="717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Templates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B63C05-B2C0-4F51-A14C-452193935089}"/>
              </a:ext>
            </a:extLst>
          </p:cNvPr>
          <p:cNvSpPr/>
          <p:nvPr/>
        </p:nvSpPr>
        <p:spPr>
          <a:xfrm>
            <a:off x="3675170" y="3265876"/>
            <a:ext cx="1167620" cy="7174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User Mgmt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7E5B13-7A56-48A8-A0ED-B68BD8677C87}"/>
              </a:ext>
            </a:extLst>
          </p:cNvPr>
          <p:cNvSpPr/>
          <p:nvPr/>
        </p:nvSpPr>
        <p:spPr>
          <a:xfrm>
            <a:off x="3311177" y="3983329"/>
            <a:ext cx="1871003" cy="717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Templates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52DDC1-776C-4EBC-8673-A7A553E50D56}"/>
              </a:ext>
            </a:extLst>
          </p:cNvPr>
          <p:cNvSpPr/>
          <p:nvPr/>
        </p:nvSpPr>
        <p:spPr>
          <a:xfrm>
            <a:off x="6370018" y="3265876"/>
            <a:ext cx="1167620" cy="7174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User Mgmt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FFBA64-3B6D-4C5A-9937-864EF45B2BA3}"/>
              </a:ext>
            </a:extLst>
          </p:cNvPr>
          <p:cNvSpPr/>
          <p:nvPr/>
        </p:nvSpPr>
        <p:spPr>
          <a:xfrm>
            <a:off x="6018328" y="3983329"/>
            <a:ext cx="1871003" cy="717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Templates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51478B-2C64-4664-AF8F-2DC301DF287D}"/>
              </a:ext>
            </a:extLst>
          </p:cNvPr>
          <p:cNvSpPr/>
          <p:nvPr/>
        </p:nvSpPr>
        <p:spPr>
          <a:xfrm>
            <a:off x="6018327" y="4672648"/>
            <a:ext cx="1871003" cy="7174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MongoDB</a:t>
            </a:r>
          </a:p>
          <a:p>
            <a:pPr algn="ctr"/>
            <a:r>
              <a:rPr lang="en-IN"/>
              <a:t>(local)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AC12DF-D22F-478D-9D38-851FBAF080AB}"/>
              </a:ext>
            </a:extLst>
          </p:cNvPr>
          <p:cNvSpPr/>
          <p:nvPr/>
        </p:nvSpPr>
        <p:spPr>
          <a:xfrm>
            <a:off x="9126339" y="3265876"/>
            <a:ext cx="1167620" cy="7174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User Mgmt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94DCC-B16D-41CE-B9B8-556DB83607D1}"/>
              </a:ext>
            </a:extLst>
          </p:cNvPr>
          <p:cNvSpPr/>
          <p:nvPr/>
        </p:nvSpPr>
        <p:spPr>
          <a:xfrm>
            <a:off x="8725477" y="3983329"/>
            <a:ext cx="1871003" cy="717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Templates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00FAC2-EEE2-4EAA-97A8-224C2F997907}"/>
              </a:ext>
            </a:extLst>
          </p:cNvPr>
          <p:cNvSpPr/>
          <p:nvPr/>
        </p:nvSpPr>
        <p:spPr>
          <a:xfrm>
            <a:off x="8725476" y="4672648"/>
            <a:ext cx="1871003" cy="7174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MongoDB</a:t>
            </a:r>
          </a:p>
          <a:p>
            <a:pPr algn="ctr"/>
            <a:r>
              <a:rPr lang="en-IN"/>
              <a:t>(local)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FDADAE-A4A3-4C91-9BCF-E701B59C43F8}"/>
              </a:ext>
            </a:extLst>
          </p:cNvPr>
          <p:cNvSpPr txBox="1"/>
          <p:nvPr/>
        </p:nvSpPr>
        <p:spPr>
          <a:xfrm>
            <a:off x="9217767" y="2736551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Story Mgmt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571E61-6B7F-46CA-AE28-06A490732C0B}"/>
              </a:ext>
            </a:extLst>
          </p:cNvPr>
          <p:cNvSpPr/>
          <p:nvPr/>
        </p:nvSpPr>
        <p:spPr>
          <a:xfrm>
            <a:off x="11714839" y="2548423"/>
            <a:ext cx="1473594" cy="143490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34751C-6B9E-4AC5-A884-6AD4097CE35B}"/>
              </a:ext>
            </a:extLst>
          </p:cNvPr>
          <p:cNvSpPr/>
          <p:nvPr/>
        </p:nvSpPr>
        <p:spPr>
          <a:xfrm>
            <a:off x="11714839" y="3265876"/>
            <a:ext cx="1167620" cy="7174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User Mgmt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E8026A-88B9-47AE-85D8-312743F9D016}"/>
              </a:ext>
            </a:extLst>
          </p:cNvPr>
          <p:cNvSpPr/>
          <p:nvPr/>
        </p:nvSpPr>
        <p:spPr>
          <a:xfrm>
            <a:off x="11317431" y="3983329"/>
            <a:ext cx="1871003" cy="717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Templates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FE5D77-9669-4A7E-93CD-77A784FE4128}"/>
              </a:ext>
            </a:extLst>
          </p:cNvPr>
          <p:cNvSpPr/>
          <p:nvPr/>
        </p:nvSpPr>
        <p:spPr>
          <a:xfrm>
            <a:off x="11317430" y="4672648"/>
            <a:ext cx="1871003" cy="7174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MongoDB</a:t>
            </a:r>
          </a:p>
          <a:p>
            <a:pPr algn="ctr"/>
            <a:r>
              <a:rPr lang="en-IN"/>
              <a:t>(Cloud)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EEC5BB-CE56-4790-B51A-9E5C347B1F82}"/>
              </a:ext>
            </a:extLst>
          </p:cNvPr>
          <p:cNvSpPr txBox="1"/>
          <p:nvPr/>
        </p:nvSpPr>
        <p:spPr>
          <a:xfrm>
            <a:off x="11806267" y="2736551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Story Mgmt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EC9FAE-9783-4276-A390-F0F63FEB08BE}"/>
              </a:ext>
            </a:extLst>
          </p:cNvPr>
          <p:cNvSpPr/>
          <p:nvPr/>
        </p:nvSpPr>
        <p:spPr>
          <a:xfrm>
            <a:off x="11320941" y="2548423"/>
            <a:ext cx="397408" cy="14349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40EBC0-DA64-4CA1-87C5-0F9AA2A297AA}"/>
              </a:ext>
            </a:extLst>
          </p:cNvPr>
          <p:cNvSpPr txBox="1"/>
          <p:nvPr/>
        </p:nvSpPr>
        <p:spPr>
          <a:xfrm rot="16200000">
            <a:off x="11039357" y="3079036"/>
            <a:ext cx="93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Others*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FC6D9E1-7F21-4B14-BA7B-509F0523BF5B}"/>
              </a:ext>
            </a:extLst>
          </p:cNvPr>
          <p:cNvSpPr/>
          <p:nvPr/>
        </p:nvSpPr>
        <p:spPr>
          <a:xfrm>
            <a:off x="2846487" y="3575207"/>
            <a:ext cx="281353" cy="30949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D7F665E-43EB-4C0E-B054-E29C04F11CFB}"/>
              </a:ext>
            </a:extLst>
          </p:cNvPr>
          <p:cNvSpPr/>
          <p:nvPr/>
        </p:nvSpPr>
        <p:spPr>
          <a:xfrm>
            <a:off x="5508333" y="3563153"/>
            <a:ext cx="281353" cy="30949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42381A3-311D-4771-BAF1-6A42E5762609}"/>
              </a:ext>
            </a:extLst>
          </p:cNvPr>
          <p:cNvSpPr/>
          <p:nvPr/>
        </p:nvSpPr>
        <p:spPr>
          <a:xfrm>
            <a:off x="8133331" y="3563153"/>
            <a:ext cx="281353" cy="30949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01CCF39-BE96-45BE-B44A-E8919099AFEB}"/>
              </a:ext>
            </a:extLst>
          </p:cNvPr>
          <p:cNvSpPr/>
          <p:nvPr/>
        </p:nvSpPr>
        <p:spPr>
          <a:xfrm>
            <a:off x="10860118" y="3563153"/>
            <a:ext cx="281353" cy="30949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0C2D27-66B0-4853-9235-F39AF0B3CDA4}"/>
              </a:ext>
            </a:extLst>
          </p:cNvPr>
          <p:cNvSpPr txBox="1"/>
          <p:nvPr/>
        </p:nvSpPr>
        <p:spPr>
          <a:xfrm>
            <a:off x="11141471" y="5717706"/>
            <a:ext cx="2689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Error Mgmt (404, 500,Chalk)</a:t>
            </a:r>
          </a:p>
          <a:p>
            <a:r>
              <a:rPr lang="en-IN" sz="1400"/>
              <a:t>Add comments option (if possible)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D780C7-ADC6-48B1-B240-B21531AF9787}"/>
              </a:ext>
            </a:extLst>
          </p:cNvPr>
          <p:cNvSpPr txBox="1"/>
          <p:nvPr/>
        </p:nvSpPr>
        <p:spPr>
          <a:xfrm>
            <a:off x="1065768" y="1103502"/>
            <a:ext cx="114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/>
              <a:t>Phase 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929BFC-9E13-4C93-913F-995E640CEA98}"/>
              </a:ext>
            </a:extLst>
          </p:cNvPr>
          <p:cNvCxnSpPr>
            <a:cxnSpLocks/>
          </p:cNvCxnSpPr>
          <p:nvPr/>
        </p:nvCxnSpPr>
        <p:spPr>
          <a:xfrm>
            <a:off x="2846487" y="-11893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1A53601-58C5-4BB7-BA63-4D55A26C1EAA}"/>
              </a:ext>
            </a:extLst>
          </p:cNvPr>
          <p:cNvCxnSpPr>
            <a:cxnSpLocks/>
          </p:cNvCxnSpPr>
          <p:nvPr/>
        </p:nvCxnSpPr>
        <p:spPr>
          <a:xfrm>
            <a:off x="550833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4664FC-EEE6-4F68-B8BB-D4030F86A62B}"/>
              </a:ext>
            </a:extLst>
          </p:cNvPr>
          <p:cNvCxnSpPr>
            <a:cxnSpLocks/>
          </p:cNvCxnSpPr>
          <p:nvPr/>
        </p:nvCxnSpPr>
        <p:spPr>
          <a:xfrm>
            <a:off x="8133331" y="-36512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1C48465-6FB6-406E-8D48-A250920C84DC}"/>
              </a:ext>
            </a:extLst>
          </p:cNvPr>
          <p:cNvCxnSpPr>
            <a:cxnSpLocks/>
          </p:cNvCxnSpPr>
          <p:nvPr/>
        </p:nvCxnSpPr>
        <p:spPr>
          <a:xfrm>
            <a:off x="10860118" y="-36512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96A9409-36C7-4CC4-A5F2-31959540FA51}"/>
              </a:ext>
            </a:extLst>
          </p:cNvPr>
          <p:cNvSpPr txBox="1"/>
          <p:nvPr/>
        </p:nvSpPr>
        <p:spPr>
          <a:xfrm>
            <a:off x="3690765" y="1103502"/>
            <a:ext cx="114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/>
              <a:t>Phase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4992CF-F7EC-4E05-8912-6363344D5F68}"/>
              </a:ext>
            </a:extLst>
          </p:cNvPr>
          <p:cNvSpPr txBox="1"/>
          <p:nvPr/>
        </p:nvSpPr>
        <p:spPr>
          <a:xfrm>
            <a:off x="6366656" y="1103502"/>
            <a:ext cx="114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/>
              <a:t>Phase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F5920F-5113-40D9-94CF-C0680204040F}"/>
              </a:ext>
            </a:extLst>
          </p:cNvPr>
          <p:cNvSpPr txBox="1"/>
          <p:nvPr/>
        </p:nvSpPr>
        <p:spPr>
          <a:xfrm>
            <a:off x="9093442" y="1103502"/>
            <a:ext cx="114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/>
              <a:t>Phase 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E4CA26-1235-44E4-8050-AA84B702637D}"/>
              </a:ext>
            </a:extLst>
          </p:cNvPr>
          <p:cNvSpPr txBox="1"/>
          <p:nvPr/>
        </p:nvSpPr>
        <p:spPr>
          <a:xfrm>
            <a:off x="11737952" y="1071894"/>
            <a:ext cx="114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/>
              <a:t>Phase 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53E8C6-E1CF-4CAB-9381-28FE6071DE58}"/>
              </a:ext>
            </a:extLst>
          </p:cNvPr>
          <p:cNvSpPr txBox="1"/>
          <p:nvPr/>
        </p:nvSpPr>
        <p:spPr>
          <a:xfrm>
            <a:off x="6228636" y="5717706"/>
            <a:ext cx="14016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Complete user</a:t>
            </a:r>
          </a:p>
          <a:p>
            <a:r>
              <a:rPr lang="en-IN" sz="1400"/>
              <a:t>Management</a:t>
            </a:r>
          </a:p>
          <a:p>
            <a:r>
              <a:rPr lang="en-IN" sz="1400"/>
              <a:t>Excluding stories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1C897C-6229-4E6B-815A-2D55B3EB2F02}"/>
              </a:ext>
            </a:extLst>
          </p:cNvPr>
          <p:cNvSpPr txBox="1"/>
          <p:nvPr/>
        </p:nvSpPr>
        <p:spPr>
          <a:xfrm>
            <a:off x="8933209" y="5717706"/>
            <a:ext cx="13783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Complete</a:t>
            </a:r>
          </a:p>
          <a:p>
            <a:r>
              <a:rPr lang="en-IN" sz="1400"/>
              <a:t>Management</a:t>
            </a:r>
          </a:p>
          <a:p>
            <a:r>
              <a:rPr lang="en-IN" sz="1400"/>
              <a:t>Including stories</a:t>
            </a:r>
          </a:p>
        </p:txBody>
      </p:sp>
    </p:spTree>
    <p:extLst>
      <p:ext uri="{BB962C8B-B14F-4D97-AF65-F5344CB8AC3E}">
        <p14:creationId xmlns:p14="http://schemas.microsoft.com/office/powerpoint/2010/main" val="970383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159C58-CB28-44C8-8AE9-7FB68641EAD1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77A08-22DD-4972-851D-AA749E1FA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57" y="1390997"/>
            <a:ext cx="6098465" cy="44118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8A220B-9183-479A-AA8D-D96A0BDDC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522" y="967616"/>
            <a:ext cx="5934903" cy="5715798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7DE38843-457C-4C31-BA83-51EDE9D034F9}"/>
              </a:ext>
            </a:extLst>
          </p:cNvPr>
          <p:cNvSpPr/>
          <p:nvPr/>
        </p:nvSpPr>
        <p:spPr>
          <a:xfrm>
            <a:off x="7058025" y="3314700"/>
            <a:ext cx="400050" cy="282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AABA59-57D7-49F5-9E38-BA724279E540}"/>
              </a:ext>
            </a:extLst>
          </p:cNvPr>
          <p:cNvSpPr txBox="1"/>
          <p:nvPr/>
        </p:nvSpPr>
        <p:spPr>
          <a:xfrm>
            <a:off x="443366" y="1113998"/>
            <a:ext cx="5685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</a:t>
            </a:r>
            <a:r>
              <a:rPr lang="en-IN" sz="12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sername and password verification – read carefully and understand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0AB438-5364-4AC8-A899-1994659B410F}"/>
              </a:ext>
            </a:extLst>
          </p:cNvPr>
          <p:cNvSpPr/>
          <p:nvPr/>
        </p:nvSpPr>
        <p:spPr>
          <a:xfrm>
            <a:off x="2271713" y="3333761"/>
            <a:ext cx="700088" cy="26316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E2348B-14F5-478A-AEBF-CF62DFE784DE}"/>
              </a:ext>
            </a:extLst>
          </p:cNvPr>
          <p:cNvSpPr/>
          <p:nvPr/>
        </p:nvSpPr>
        <p:spPr>
          <a:xfrm>
            <a:off x="9039226" y="1259414"/>
            <a:ext cx="2105024" cy="28363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3796F8-B568-4E82-924A-7C88FB35E7FF}"/>
              </a:ext>
            </a:extLst>
          </p:cNvPr>
          <p:cNvSpPr/>
          <p:nvPr/>
        </p:nvSpPr>
        <p:spPr>
          <a:xfrm>
            <a:off x="10091738" y="2411938"/>
            <a:ext cx="3452812" cy="33126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3E7B01-8140-466E-803A-D0A1F108901D}"/>
              </a:ext>
            </a:extLst>
          </p:cNvPr>
          <p:cNvSpPr/>
          <p:nvPr/>
        </p:nvSpPr>
        <p:spPr>
          <a:xfrm>
            <a:off x="795337" y="2628041"/>
            <a:ext cx="1476375" cy="30089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38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0D197D-E872-40E2-9B98-9F0170D9120C}"/>
              </a:ext>
            </a:extLst>
          </p:cNvPr>
          <p:cNvSpPr/>
          <p:nvPr/>
        </p:nvSpPr>
        <p:spPr>
          <a:xfrm>
            <a:off x="1313571" y="3011032"/>
            <a:ext cx="1871003" cy="717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Templates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54FA43-898F-44CA-871F-564E8A8CA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014776"/>
              </p:ext>
            </p:extLst>
          </p:nvPr>
        </p:nvGraphicFramePr>
        <p:xfrm>
          <a:off x="3918134" y="924390"/>
          <a:ext cx="7167207" cy="333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4041">
                  <a:extLst>
                    <a:ext uri="{9D8B030D-6E8A-4147-A177-3AD203B41FA5}">
                      <a16:colId xmlns:a16="http://schemas.microsoft.com/office/drawing/2014/main" val="52026705"/>
                    </a:ext>
                  </a:extLst>
                </a:gridCol>
                <a:gridCol w="5113166">
                  <a:extLst>
                    <a:ext uri="{9D8B030D-6E8A-4147-A177-3AD203B41FA5}">
                      <a16:colId xmlns:a16="http://schemas.microsoft.com/office/drawing/2014/main" val="2223954916"/>
                    </a:ext>
                  </a:extLst>
                </a:gridCol>
              </a:tblGrid>
              <a:tr h="360641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bg1"/>
                          </a:solidFill>
                        </a:rPr>
                        <a:t>Pages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6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Index.html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Home page. User many click diff options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29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Login.html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57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Signup.html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984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NewSavedUser.html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Welcoming user after Sign up. Asks hims to login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90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Newstory.html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Page to create new story (summernote)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915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allStories.html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Page to show all stories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65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slugStory.html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Page showing specific user’s story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76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Logout.html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Page telling user has logged out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1725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EDAF10-9663-4210-AF68-EB047B9D9167}"/>
              </a:ext>
            </a:extLst>
          </p:cNvPr>
          <p:cNvSpPr txBox="1"/>
          <p:nvPr/>
        </p:nvSpPr>
        <p:spPr>
          <a:xfrm>
            <a:off x="3587262" y="4754880"/>
            <a:ext cx="8336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/>
              <a:t>Note: </a:t>
            </a:r>
          </a:p>
          <a:p>
            <a:r>
              <a:rPr lang="en-IN"/>
              <a:t>More routes will evolve as we go on to next phases (eg, what if user credentials wrong)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C7A1CB-7028-4865-AB76-8BF854566BD4}"/>
              </a:ext>
            </a:extLst>
          </p:cNvPr>
          <p:cNvSpPr txBox="1"/>
          <p:nvPr/>
        </p:nvSpPr>
        <p:spPr>
          <a:xfrm>
            <a:off x="669794" y="4754880"/>
            <a:ext cx="1579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/>
              <a:t>Dependencies:</a:t>
            </a:r>
          </a:p>
          <a:p>
            <a:r>
              <a:rPr lang="en-IN"/>
              <a:t>Express</a:t>
            </a:r>
          </a:p>
          <a:p>
            <a:r>
              <a:rPr lang="en-IN"/>
              <a:t>EJS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370DCF-AE0E-4590-8311-154911ED7CD8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1</a:t>
            </a:r>
          </a:p>
        </p:txBody>
      </p:sp>
    </p:spTree>
    <p:extLst>
      <p:ext uri="{BB962C8B-B14F-4D97-AF65-F5344CB8AC3E}">
        <p14:creationId xmlns:p14="http://schemas.microsoft.com/office/powerpoint/2010/main" val="154413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A64918-26BA-42EC-9D2C-F0BE56299B34}"/>
              </a:ext>
            </a:extLst>
          </p:cNvPr>
          <p:cNvSpPr txBox="1"/>
          <p:nvPr/>
        </p:nvSpPr>
        <p:spPr>
          <a:xfrm>
            <a:off x="154744" y="588184"/>
            <a:ext cx="12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Index.html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795B9-75ED-44B8-8ED4-970D0C1A2863}"/>
              </a:ext>
            </a:extLst>
          </p:cNvPr>
          <p:cNvSpPr txBox="1"/>
          <p:nvPr/>
        </p:nvSpPr>
        <p:spPr>
          <a:xfrm>
            <a:off x="154744" y="948197"/>
            <a:ext cx="570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Reference snippet: https://bootsnipp.com/snippets/BDWlD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9B0931-4894-47A4-A023-60633FF3607C}"/>
              </a:ext>
            </a:extLst>
          </p:cNvPr>
          <p:cNvSpPr txBox="1"/>
          <p:nvPr/>
        </p:nvSpPr>
        <p:spPr>
          <a:xfrm>
            <a:off x="154744" y="1382080"/>
            <a:ext cx="257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login.html / register.html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6E073-0F51-4BF1-BEEC-A9F963DF8010}"/>
              </a:ext>
            </a:extLst>
          </p:cNvPr>
          <p:cNvSpPr txBox="1"/>
          <p:nvPr/>
        </p:nvSpPr>
        <p:spPr>
          <a:xfrm>
            <a:off x="154744" y="1742093"/>
            <a:ext cx="719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Reference snippet: https://bootsnipp.com/snippets/featured/sign-in-panel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F21E1E-7344-4424-B9C8-1CE792169061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4B74CC-59B1-413C-920A-D3DADBEFE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4" y="2713949"/>
            <a:ext cx="6877752" cy="32072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DA6A4F-D14C-4CC5-80CF-BB7D6EB5BC5B}"/>
              </a:ext>
            </a:extLst>
          </p:cNvPr>
          <p:cNvSpPr txBox="1"/>
          <p:nvPr/>
        </p:nvSpPr>
        <p:spPr>
          <a:xfrm>
            <a:off x="7032496" y="3032934"/>
            <a:ext cx="69084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Logout is almost similar to newUser. This page is shown once</a:t>
            </a:r>
          </a:p>
          <a:p>
            <a:r>
              <a:rPr lang="en-IN"/>
              <a:t>User presses Logout</a:t>
            </a:r>
          </a:p>
          <a:p>
            <a:endParaRPr lang="en-IN"/>
          </a:p>
          <a:p>
            <a:r>
              <a:rPr lang="en-IN"/>
              <a:t>Note the sidebar changes now to showing login and signup options</a:t>
            </a:r>
          </a:p>
          <a:p>
            <a:endParaRPr lang="en-IN"/>
          </a:p>
          <a:p>
            <a:r>
              <a:rPr lang="en-IN"/>
              <a:t>In phase 1, log out shall be directly accessed with url as we have not yet </a:t>
            </a:r>
          </a:p>
          <a:p>
            <a:r>
              <a:rPr lang="en-IN"/>
              <a:t>Started user session management</a:t>
            </a:r>
          </a:p>
        </p:txBody>
      </p:sp>
      <p:pic>
        <p:nvPicPr>
          <p:cNvPr id="14" name="Picture 2" descr="Image result for information logo">
            <a:extLst>
              <a:ext uri="{FF2B5EF4-FFF2-40B4-BE49-F238E27FC236}">
                <a16:creationId xmlns:a16="http://schemas.microsoft.com/office/drawing/2014/main" id="{1DEAA7F8-F880-4E52-A420-256A07908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067" y="2175976"/>
            <a:ext cx="556675" cy="55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FE7936-63CD-494C-9EFB-65CA8EF6ED59}"/>
              </a:ext>
            </a:extLst>
          </p:cNvPr>
          <p:cNvSpPr txBox="1"/>
          <p:nvPr/>
        </p:nvSpPr>
        <p:spPr>
          <a:xfrm>
            <a:off x="154744" y="2228021"/>
            <a:ext cx="1304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logout.html</a:t>
            </a:r>
          </a:p>
        </p:txBody>
      </p:sp>
    </p:spTree>
    <p:extLst>
      <p:ext uri="{BB962C8B-B14F-4D97-AF65-F5344CB8AC3E}">
        <p14:creationId xmlns:p14="http://schemas.microsoft.com/office/powerpoint/2010/main" val="128930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E7C9D69-CB62-444D-BDF1-0EA01977EE9D}"/>
              </a:ext>
            </a:extLst>
          </p:cNvPr>
          <p:cNvSpPr/>
          <p:nvPr/>
        </p:nvSpPr>
        <p:spPr>
          <a:xfrm>
            <a:off x="8725132" y="1703510"/>
            <a:ext cx="2074088" cy="4683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D39748-21A8-40E5-99BD-A2CD63267AA4}"/>
              </a:ext>
            </a:extLst>
          </p:cNvPr>
          <p:cNvSpPr txBox="1"/>
          <p:nvPr/>
        </p:nvSpPr>
        <p:spPr>
          <a:xfrm>
            <a:off x="320783" y="677918"/>
            <a:ext cx="13280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Roboto" panose="02000000000000000000" pitchFamily="2" charset="0"/>
                <a:ea typeface="Roboto" panose="02000000000000000000" pitchFamily="2" charset="0"/>
              </a:rPr>
              <a:t>User creation is in 3  stages. Note that, its 2  pages.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Also note “GET” when you are rendering html next, “POST” if underground Pageless Operation (authentication, DB, etc)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D73079-9F2E-40E2-8887-B22FA963652B}"/>
              </a:ext>
            </a:extLst>
          </p:cNvPr>
          <p:cNvSpPr/>
          <p:nvPr/>
        </p:nvSpPr>
        <p:spPr>
          <a:xfrm>
            <a:off x="1798179" y="1703510"/>
            <a:ext cx="2074088" cy="4683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E313B8-2995-45EF-89F6-D29AA90037DD}"/>
              </a:ext>
            </a:extLst>
          </p:cNvPr>
          <p:cNvSpPr/>
          <p:nvPr/>
        </p:nvSpPr>
        <p:spPr>
          <a:xfrm>
            <a:off x="3890393" y="1703510"/>
            <a:ext cx="2449806" cy="46830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2F9ADC-7C8F-4A55-8C79-1BBC630301F1}"/>
              </a:ext>
            </a:extLst>
          </p:cNvPr>
          <p:cNvSpPr/>
          <p:nvPr/>
        </p:nvSpPr>
        <p:spPr>
          <a:xfrm>
            <a:off x="6299495" y="1703510"/>
            <a:ext cx="2432298" cy="46830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D9BDB-32F1-4B57-BB7F-092A4D4AA9B0}"/>
              </a:ext>
            </a:extLst>
          </p:cNvPr>
          <p:cNvSpPr txBox="1"/>
          <p:nvPr/>
        </p:nvSpPr>
        <p:spPr>
          <a:xfrm>
            <a:off x="1958512" y="2342978"/>
            <a:ext cx="16793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User Signs up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Action: Clicks the Signup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Button after entering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Credentials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9BCA4E2-7A9A-49AA-8BCC-AC6A109DFC12}"/>
              </a:ext>
            </a:extLst>
          </p:cNvPr>
          <p:cNvSpPr/>
          <p:nvPr/>
        </p:nvSpPr>
        <p:spPr>
          <a:xfrm>
            <a:off x="3350089" y="4777849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F6221-6852-48DC-8A87-2F8E96261050}"/>
              </a:ext>
            </a:extLst>
          </p:cNvPr>
          <p:cNvSpPr txBox="1"/>
          <p:nvPr/>
        </p:nvSpPr>
        <p:spPr>
          <a:xfrm>
            <a:off x="3268343" y="4408517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/newUser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56FD4F-AB0D-48DD-A1F6-8936641E76A1}"/>
              </a:ext>
            </a:extLst>
          </p:cNvPr>
          <p:cNvSpPr txBox="1"/>
          <p:nvPr/>
        </p:nvSpPr>
        <p:spPr>
          <a:xfrm>
            <a:off x="4415197" y="2254081"/>
            <a:ext cx="14604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Check if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User already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Exists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no, </a:t>
            </a:r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register</a:t>
            </a:r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 and send to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Welcomepage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Asking him to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login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1BCCD6D-8D0F-4184-A8B7-46637EF2552E}"/>
              </a:ext>
            </a:extLst>
          </p:cNvPr>
          <p:cNvSpPr/>
          <p:nvPr/>
        </p:nvSpPr>
        <p:spPr>
          <a:xfrm>
            <a:off x="5886737" y="4777849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ADF477-40BF-4B1D-BA39-BF3192ED19A9}"/>
              </a:ext>
            </a:extLst>
          </p:cNvPr>
          <p:cNvSpPr txBox="1"/>
          <p:nvPr/>
        </p:nvSpPr>
        <p:spPr>
          <a:xfrm>
            <a:off x="5782441" y="4408517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/newSavedUser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880C66-8BB2-4E7C-84C4-458EB2F038C6}"/>
              </a:ext>
            </a:extLst>
          </p:cNvPr>
          <p:cNvSpPr txBox="1"/>
          <p:nvPr/>
        </p:nvSpPr>
        <p:spPr>
          <a:xfrm>
            <a:off x="4604591" y="128244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Pageless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5B3D9C-20B5-444D-82DC-A196D3179AFF}"/>
              </a:ext>
            </a:extLst>
          </p:cNvPr>
          <p:cNvSpPr txBox="1"/>
          <p:nvPr/>
        </p:nvSpPr>
        <p:spPr>
          <a:xfrm>
            <a:off x="2197980" y="1294088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register.html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79BEA-FA74-45AD-BB5A-675019C33A6C}"/>
              </a:ext>
            </a:extLst>
          </p:cNvPr>
          <p:cNvSpPr txBox="1"/>
          <p:nvPr/>
        </p:nvSpPr>
        <p:spPr>
          <a:xfrm>
            <a:off x="6721676" y="1279800"/>
            <a:ext cx="1802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newSavedUser.html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708232-F61B-4F67-896F-B4B112D0998E}"/>
              </a:ext>
            </a:extLst>
          </p:cNvPr>
          <p:cNvSpPr txBox="1"/>
          <p:nvPr/>
        </p:nvSpPr>
        <p:spPr>
          <a:xfrm>
            <a:off x="6615638" y="2290685"/>
            <a:ext cx="17442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Congragulate the user as he has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Been successfully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Registered. 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Ask him to login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78EFA0B-5B0E-4ABC-922C-05ED9DD94952}"/>
              </a:ext>
            </a:extLst>
          </p:cNvPr>
          <p:cNvSpPr/>
          <p:nvPr/>
        </p:nvSpPr>
        <p:spPr>
          <a:xfrm>
            <a:off x="8211917" y="4777849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35F55A-F92B-487D-82BD-50320C25A2C0}"/>
              </a:ext>
            </a:extLst>
          </p:cNvPr>
          <p:cNvSpPr txBox="1"/>
          <p:nvPr/>
        </p:nvSpPr>
        <p:spPr>
          <a:xfrm>
            <a:off x="8107621" y="4408517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/login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EFCB98-960E-4DAC-B292-B7A23A4FB97E}"/>
              </a:ext>
            </a:extLst>
          </p:cNvPr>
          <p:cNvSpPr txBox="1"/>
          <p:nvPr/>
        </p:nvSpPr>
        <p:spPr>
          <a:xfrm>
            <a:off x="3559025" y="5119780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C27C61-0081-4027-A2F6-0591C15E6F9B}"/>
              </a:ext>
            </a:extLst>
          </p:cNvPr>
          <p:cNvSpPr txBox="1"/>
          <p:nvPr/>
        </p:nvSpPr>
        <p:spPr>
          <a:xfrm>
            <a:off x="8384326" y="5119779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458994-6259-429A-8186-5D0EF7857348}"/>
              </a:ext>
            </a:extLst>
          </p:cNvPr>
          <p:cNvSpPr txBox="1"/>
          <p:nvPr/>
        </p:nvSpPr>
        <p:spPr>
          <a:xfrm>
            <a:off x="6022399" y="5101405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3D6853-D22F-427A-A8D7-6BABD2D9EED5}"/>
              </a:ext>
            </a:extLst>
          </p:cNvPr>
          <p:cNvSpPr/>
          <p:nvPr/>
        </p:nvSpPr>
        <p:spPr>
          <a:xfrm>
            <a:off x="1798179" y="5427556"/>
            <a:ext cx="11803521" cy="958957"/>
          </a:xfrm>
          <a:prstGeom prst="rect">
            <a:avLst/>
          </a:prstGeom>
          <a:solidFill>
            <a:schemeClr val="accent4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AB5E7F-EE56-4589-A561-7207E7693772}"/>
              </a:ext>
            </a:extLst>
          </p:cNvPr>
          <p:cNvSpPr txBox="1"/>
          <p:nvPr/>
        </p:nvSpPr>
        <p:spPr>
          <a:xfrm>
            <a:off x="119934" y="5753145"/>
            <a:ext cx="1679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Dummification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For Phase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4ECEB5-2F23-43BF-9A3A-F165E3B66B0A}"/>
              </a:ext>
            </a:extLst>
          </p:cNvPr>
          <p:cNvSpPr txBox="1"/>
          <p:nvPr/>
        </p:nvSpPr>
        <p:spPr>
          <a:xfrm>
            <a:off x="5831180" y="5732738"/>
            <a:ext cx="898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success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5FBB1C-BBEC-4DC0-B083-BC19150A078A}"/>
              </a:ext>
            </a:extLst>
          </p:cNvPr>
          <p:cNvSpPr txBox="1"/>
          <p:nvPr/>
        </p:nvSpPr>
        <p:spPr>
          <a:xfrm>
            <a:off x="8885465" y="2342978"/>
            <a:ext cx="16793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User logs in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Action: Clicks the login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Button after entering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Credentials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6A61E4-7868-44EE-AF7E-1C735C0E274C}"/>
              </a:ext>
            </a:extLst>
          </p:cNvPr>
          <p:cNvSpPr txBox="1"/>
          <p:nvPr/>
        </p:nvSpPr>
        <p:spPr>
          <a:xfrm>
            <a:off x="9124933" y="1294088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Login.html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043C20-5F39-43A0-AB3D-F46CD849B2DE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1</a:t>
            </a:r>
          </a:p>
        </p:txBody>
      </p:sp>
    </p:spTree>
    <p:extLst>
      <p:ext uri="{BB962C8B-B14F-4D97-AF65-F5344CB8AC3E}">
        <p14:creationId xmlns:p14="http://schemas.microsoft.com/office/powerpoint/2010/main" val="269745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F03ECBB-6F70-431E-A36F-895799EEEF31}"/>
              </a:ext>
            </a:extLst>
          </p:cNvPr>
          <p:cNvSpPr/>
          <p:nvPr/>
        </p:nvSpPr>
        <p:spPr>
          <a:xfrm>
            <a:off x="12754092" y="1703509"/>
            <a:ext cx="1490545" cy="46830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D39748-21A8-40E5-99BD-A2CD63267AA4}"/>
              </a:ext>
            </a:extLst>
          </p:cNvPr>
          <p:cNvSpPr txBox="1"/>
          <p:nvPr/>
        </p:nvSpPr>
        <p:spPr>
          <a:xfrm>
            <a:off x="320783" y="617865"/>
            <a:ext cx="13280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Roboto" panose="02000000000000000000" pitchFamily="2" charset="0"/>
                <a:ea typeface="Roboto" panose="02000000000000000000" pitchFamily="2" charset="0"/>
              </a:rPr>
              <a:t>Story creation is in 5 stages. Note that, its 3 pages, but 4 routers.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Also note “GET” when you are rendering html next, “POST” if underground Pageless Operation (authentication, DB, etc)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D73079-9F2E-40E2-8887-B22FA963652B}"/>
              </a:ext>
            </a:extLst>
          </p:cNvPr>
          <p:cNvSpPr/>
          <p:nvPr/>
        </p:nvSpPr>
        <p:spPr>
          <a:xfrm>
            <a:off x="1426704" y="1703510"/>
            <a:ext cx="2074088" cy="4683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E313B8-2995-45EF-89F6-D29AA90037DD}"/>
              </a:ext>
            </a:extLst>
          </p:cNvPr>
          <p:cNvSpPr/>
          <p:nvPr/>
        </p:nvSpPr>
        <p:spPr>
          <a:xfrm>
            <a:off x="3518918" y="1703510"/>
            <a:ext cx="2449806" cy="46830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2F9ADC-7C8F-4A55-8C79-1BBC630301F1}"/>
              </a:ext>
            </a:extLst>
          </p:cNvPr>
          <p:cNvSpPr/>
          <p:nvPr/>
        </p:nvSpPr>
        <p:spPr>
          <a:xfrm>
            <a:off x="5928020" y="1703510"/>
            <a:ext cx="2432298" cy="46830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D9BDB-32F1-4B57-BB7F-092A4D4AA9B0}"/>
              </a:ext>
            </a:extLst>
          </p:cNvPr>
          <p:cNvSpPr txBox="1"/>
          <p:nvPr/>
        </p:nvSpPr>
        <p:spPr>
          <a:xfrm>
            <a:off x="1587037" y="2342978"/>
            <a:ext cx="16793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User logs in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Action: Clicks the login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Button after entering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Credentials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9BCA4E2-7A9A-49AA-8BCC-AC6A109DFC12}"/>
              </a:ext>
            </a:extLst>
          </p:cNvPr>
          <p:cNvSpPr/>
          <p:nvPr/>
        </p:nvSpPr>
        <p:spPr>
          <a:xfrm>
            <a:off x="2978614" y="4777849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F6221-6852-48DC-8A87-2F8E96261050}"/>
              </a:ext>
            </a:extLst>
          </p:cNvPr>
          <p:cNvSpPr txBox="1"/>
          <p:nvPr/>
        </p:nvSpPr>
        <p:spPr>
          <a:xfrm>
            <a:off x="2788590" y="4408517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/authenticate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56FD4F-AB0D-48DD-A1F6-8936641E76A1}"/>
              </a:ext>
            </a:extLst>
          </p:cNvPr>
          <p:cNvSpPr txBox="1"/>
          <p:nvPr/>
        </p:nvSpPr>
        <p:spPr>
          <a:xfrm>
            <a:off x="4118845" y="1945613"/>
            <a:ext cx="14604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Server authenticates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Check if user &amp; pw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Matches in DB,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success, proceed to newstory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Else go back to login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1BCCD6D-8D0F-4184-A8B7-46637EF2552E}"/>
              </a:ext>
            </a:extLst>
          </p:cNvPr>
          <p:cNvSpPr/>
          <p:nvPr/>
        </p:nvSpPr>
        <p:spPr>
          <a:xfrm>
            <a:off x="5515262" y="4777849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ADF477-40BF-4B1D-BA39-BF3192ED19A9}"/>
              </a:ext>
            </a:extLst>
          </p:cNvPr>
          <p:cNvSpPr txBox="1"/>
          <p:nvPr/>
        </p:nvSpPr>
        <p:spPr>
          <a:xfrm>
            <a:off x="5410966" y="440851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/newStory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880C66-8BB2-4E7C-84C4-458EB2F038C6}"/>
              </a:ext>
            </a:extLst>
          </p:cNvPr>
          <p:cNvSpPr txBox="1"/>
          <p:nvPr/>
        </p:nvSpPr>
        <p:spPr>
          <a:xfrm>
            <a:off x="4233116" y="128244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Pageless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5B3D9C-20B5-444D-82DC-A196D3179AFF}"/>
              </a:ext>
            </a:extLst>
          </p:cNvPr>
          <p:cNvSpPr txBox="1"/>
          <p:nvPr/>
        </p:nvSpPr>
        <p:spPr>
          <a:xfrm>
            <a:off x="1826505" y="1294088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Login.html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79BEA-FA74-45AD-BB5A-675019C33A6C}"/>
              </a:ext>
            </a:extLst>
          </p:cNvPr>
          <p:cNvSpPr txBox="1"/>
          <p:nvPr/>
        </p:nvSpPr>
        <p:spPr>
          <a:xfrm>
            <a:off x="6350201" y="1279800"/>
            <a:ext cx="136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newStory.html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708232-F61B-4F67-896F-B4B112D0998E}"/>
              </a:ext>
            </a:extLst>
          </p:cNvPr>
          <p:cNvSpPr txBox="1"/>
          <p:nvPr/>
        </p:nvSpPr>
        <p:spPr>
          <a:xfrm>
            <a:off x="6244163" y="2290685"/>
            <a:ext cx="17442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User creates the story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Content, that’s it.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User enters submit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4C8D84-587E-4535-A552-117E05CA56C6}"/>
              </a:ext>
            </a:extLst>
          </p:cNvPr>
          <p:cNvSpPr/>
          <p:nvPr/>
        </p:nvSpPr>
        <p:spPr>
          <a:xfrm>
            <a:off x="8377827" y="1703510"/>
            <a:ext cx="2391594" cy="46830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78EFA0B-5B0E-4ABC-922C-05ED9DD94952}"/>
              </a:ext>
            </a:extLst>
          </p:cNvPr>
          <p:cNvSpPr/>
          <p:nvPr/>
        </p:nvSpPr>
        <p:spPr>
          <a:xfrm>
            <a:off x="7840442" y="4777849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35F55A-F92B-487D-82BD-50320C25A2C0}"/>
              </a:ext>
            </a:extLst>
          </p:cNvPr>
          <p:cNvSpPr txBox="1"/>
          <p:nvPr/>
        </p:nvSpPr>
        <p:spPr>
          <a:xfrm>
            <a:off x="7736146" y="4408517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/addStory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09153D-FDD3-4E28-87E8-F86C7D826D76}"/>
              </a:ext>
            </a:extLst>
          </p:cNvPr>
          <p:cNvSpPr txBox="1"/>
          <p:nvPr/>
        </p:nvSpPr>
        <p:spPr>
          <a:xfrm>
            <a:off x="8778581" y="1886406"/>
            <a:ext cx="14604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Try to save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The story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In the DB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success, go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To all Stories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Page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Else throw error 500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BA74B9-FD92-4622-83F0-4A3FE62DE36F}"/>
              </a:ext>
            </a:extLst>
          </p:cNvPr>
          <p:cNvSpPr txBox="1"/>
          <p:nvPr/>
        </p:nvSpPr>
        <p:spPr>
          <a:xfrm>
            <a:off x="9015326" y="1223242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Pageless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7153F9-6E83-46F0-AE3F-69448450B963}"/>
              </a:ext>
            </a:extLst>
          </p:cNvPr>
          <p:cNvSpPr/>
          <p:nvPr/>
        </p:nvSpPr>
        <p:spPr>
          <a:xfrm>
            <a:off x="10797927" y="1703510"/>
            <a:ext cx="1942131" cy="46830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17C127-5C07-49E8-9FB9-C4B8A7AD93A0}"/>
              </a:ext>
            </a:extLst>
          </p:cNvPr>
          <p:cNvSpPr txBox="1"/>
          <p:nvPr/>
        </p:nvSpPr>
        <p:spPr>
          <a:xfrm>
            <a:off x="11077229" y="1279800"/>
            <a:ext cx="137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allStories.html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318E09-6A91-444F-9C57-1B5BA723F61E}"/>
              </a:ext>
            </a:extLst>
          </p:cNvPr>
          <p:cNvSpPr txBox="1"/>
          <p:nvPr/>
        </p:nvSpPr>
        <p:spPr>
          <a:xfrm>
            <a:off x="10971191" y="2290685"/>
            <a:ext cx="1744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Show title and link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For all user stories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Here.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5A33A11-8E23-420F-8645-526AFB2D6569}"/>
              </a:ext>
            </a:extLst>
          </p:cNvPr>
          <p:cNvSpPr/>
          <p:nvPr/>
        </p:nvSpPr>
        <p:spPr>
          <a:xfrm>
            <a:off x="10230632" y="4833593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6B4394-A158-47DA-8B2E-74C9EEE1B742}"/>
              </a:ext>
            </a:extLst>
          </p:cNvPr>
          <p:cNvSpPr txBox="1"/>
          <p:nvPr/>
        </p:nvSpPr>
        <p:spPr>
          <a:xfrm>
            <a:off x="10324986" y="4464261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/allStories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EFCB98-960E-4DAC-B292-B7A23A4FB97E}"/>
              </a:ext>
            </a:extLst>
          </p:cNvPr>
          <p:cNvSpPr txBox="1"/>
          <p:nvPr/>
        </p:nvSpPr>
        <p:spPr>
          <a:xfrm>
            <a:off x="3187550" y="5119780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C27C61-0081-4027-A2F6-0591C15E6F9B}"/>
              </a:ext>
            </a:extLst>
          </p:cNvPr>
          <p:cNvSpPr txBox="1"/>
          <p:nvPr/>
        </p:nvSpPr>
        <p:spPr>
          <a:xfrm>
            <a:off x="8012851" y="5119779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458994-6259-429A-8186-5D0EF7857348}"/>
              </a:ext>
            </a:extLst>
          </p:cNvPr>
          <p:cNvSpPr txBox="1"/>
          <p:nvPr/>
        </p:nvSpPr>
        <p:spPr>
          <a:xfrm>
            <a:off x="5650924" y="5101405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A3403C-2259-43EF-A6B2-1769AC01111C}"/>
              </a:ext>
            </a:extLst>
          </p:cNvPr>
          <p:cNvSpPr txBox="1"/>
          <p:nvPr/>
        </p:nvSpPr>
        <p:spPr>
          <a:xfrm>
            <a:off x="10511563" y="5101404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AB5E7F-EE56-4589-A561-7207E7693772}"/>
              </a:ext>
            </a:extLst>
          </p:cNvPr>
          <p:cNvSpPr txBox="1"/>
          <p:nvPr/>
        </p:nvSpPr>
        <p:spPr>
          <a:xfrm>
            <a:off x="119934" y="5753145"/>
            <a:ext cx="1479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Dummification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For Phase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4ECEB5-2F23-43BF-9A3A-F165E3B66B0A}"/>
              </a:ext>
            </a:extLst>
          </p:cNvPr>
          <p:cNvSpPr txBox="1"/>
          <p:nvPr/>
        </p:nvSpPr>
        <p:spPr>
          <a:xfrm>
            <a:off x="5459705" y="5732738"/>
            <a:ext cx="898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success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509A65-6731-4DCA-94BE-08FD4A8892DE}"/>
              </a:ext>
            </a:extLst>
          </p:cNvPr>
          <p:cNvSpPr txBox="1"/>
          <p:nvPr/>
        </p:nvSpPr>
        <p:spPr>
          <a:xfrm>
            <a:off x="10348464" y="5653659"/>
            <a:ext cx="898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success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846E37-E00D-4C25-B569-EF3135400828}"/>
              </a:ext>
            </a:extLst>
          </p:cNvPr>
          <p:cNvSpPr txBox="1"/>
          <p:nvPr/>
        </p:nvSpPr>
        <p:spPr>
          <a:xfrm>
            <a:off x="11554516" y="5653658"/>
            <a:ext cx="898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Dummy Stories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D56DC8-CAFF-4D41-9B77-405B6D784AFE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046438-335F-4274-AEBD-7615DAA70CF4}"/>
              </a:ext>
            </a:extLst>
          </p:cNvPr>
          <p:cNvSpPr txBox="1"/>
          <p:nvPr/>
        </p:nvSpPr>
        <p:spPr>
          <a:xfrm>
            <a:off x="12872145" y="1319158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slug</a:t>
            </a:r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Story.html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DA4C3E-3376-4937-B8BC-42CE780C9010}"/>
              </a:ext>
            </a:extLst>
          </p:cNvPr>
          <p:cNvSpPr txBox="1"/>
          <p:nvPr/>
        </p:nvSpPr>
        <p:spPr>
          <a:xfrm>
            <a:off x="13031711" y="2431222"/>
            <a:ext cx="9353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Show the chosen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Story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Fully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here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EA9292A3-83FC-458C-BA99-154ACE3EA4A9}"/>
              </a:ext>
            </a:extLst>
          </p:cNvPr>
          <p:cNvSpPr/>
          <p:nvPr/>
        </p:nvSpPr>
        <p:spPr>
          <a:xfrm>
            <a:off x="12237514" y="4869469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14FF2-52F1-481F-989B-9862D4A38305}"/>
              </a:ext>
            </a:extLst>
          </p:cNvPr>
          <p:cNvSpPr txBox="1"/>
          <p:nvPr/>
        </p:nvSpPr>
        <p:spPr>
          <a:xfrm>
            <a:off x="12331868" y="4500137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/slugStory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91E31E-F295-49E3-85E4-4FD69D2863AB}"/>
              </a:ext>
            </a:extLst>
          </p:cNvPr>
          <p:cNvSpPr txBox="1"/>
          <p:nvPr/>
        </p:nvSpPr>
        <p:spPr>
          <a:xfrm>
            <a:off x="12518445" y="5137280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3D6853-D22F-427A-A8D7-6BABD2D9EED5}"/>
              </a:ext>
            </a:extLst>
          </p:cNvPr>
          <p:cNvSpPr/>
          <p:nvPr/>
        </p:nvSpPr>
        <p:spPr>
          <a:xfrm>
            <a:off x="1426704" y="5427556"/>
            <a:ext cx="12817933" cy="958957"/>
          </a:xfrm>
          <a:prstGeom prst="rect">
            <a:avLst/>
          </a:prstGeom>
          <a:solidFill>
            <a:schemeClr val="accent4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87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75150B-746F-476F-BA2E-728CDB708AE6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686C3D-EF8A-4974-9C74-85213E30DE9C}"/>
              </a:ext>
            </a:extLst>
          </p:cNvPr>
          <p:cNvSpPr/>
          <p:nvPr/>
        </p:nvSpPr>
        <p:spPr>
          <a:xfrm>
            <a:off x="1250834" y="1119395"/>
            <a:ext cx="1167620" cy="7174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User Mgmt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CE6127-0BC0-4498-A2F9-96AA46F59F0C}"/>
              </a:ext>
            </a:extLst>
          </p:cNvPr>
          <p:cNvSpPr/>
          <p:nvPr/>
        </p:nvSpPr>
        <p:spPr>
          <a:xfrm>
            <a:off x="886841" y="1836848"/>
            <a:ext cx="1871003" cy="717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Templates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3185EA-514D-428B-9EED-9778F19147B6}"/>
              </a:ext>
            </a:extLst>
          </p:cNvPr>
          <p:cNvSpPr/>
          <p:nvPr/>
        </p:nvSpPr>
        <p:spPr>
          <a:xfrm>
            <a:off x="6186489" y="746271"/>
            <a:ext cx="900112" cy="59546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Temp</a:t>
            </a:r>
          </a:p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Session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367B3F-42CE-4667-ADE0-C5F85FFFCB7D}"/>
              </a:ext>
            </a:extLst>
          </p:cNvPr>
          <p:cNvSpPr/>
          <p:nvPr/>
        </p:nvSpPr>
        <p:spPr>
          <a:xfrm>
            <a:off x="7633711" y="746271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Signup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975BA0-F8F2-4745-B6F4-34B974E64D6A}"/>
              </a:ext>
            </a:extLst>
          </p:cNvPr>
          <p:cNvSpPr/>
          <p:nvPr/>
        </p:nvSpPr>
        <p:spPr>
          <a:xfrm>
            <a:off x="7633711" y="1968551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5FE7A9-5596-4E1F-9C39-F4361DCA61BC}"/>
              </a:ext>
            </a:extLst>
          </p:cNvPr>
          <p:cNvSpPr/>
          <p:nvPr/>
        </p:nvSpPr>
        <p:spPr>
          <a:xfrm>
            <a:off x="7633711" y="4450529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Side bar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98A4975-917E-4AE7-BE6D-678F5078573C}"/>
              </a:ext>
            </a:extLst>
          </p:cNvPr>
          <p:cNvCxnSpPr>
            <a:stCxn id="25" idx="1"/>
          </p:cNvCxnSpPr>
          <p:nvPr/>
        </p:nvCxnSpPr>
        <p:spPr>
          <a:xfrm flipH="1">
            <a:off x="7086602" y="1203466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8DC5972-4C10-4C40-987B-004354130E45}"/>
              </a:ext>
            </a:extLst>
          </p:cNvPr>
          <p:cNvCxnSpPr/>
          <p:nvPr/>
        </p:nvCxnSpPr>
        <p:spPr>
          <a:xfrm flipH="1">
            <a:off x="7086602" y="2425746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5F708A-728E-4916-B575-A30F02F17BE4}"/>
              </a:ext>
            </a:extLst>
          </p:cNvPr>
          <p:cNvCxnSpPr/>
          <p:nvPr/>
        </p:nvCxnSpPr>
        <p:spPr>
          <a:xfrm flipH="1">
            <a:off x="7086601" y="4906191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548DBCA-5B08-462B-9A5B-8C81D3F8DAC4}"/>
              </a:ext>
            </a:extLst>
          </p:cNvPr>
          <p:cNvSpPr txBox="1"/>
          <p:nvPr/>
        </p:nvSpPr>
        <p:spPr>
          <a:xfrm>
            <a:off x="8976733" y="1075709"/>
            <a:ext cx="2667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Store user data in new session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84F7B0-A3EE-4378-A154-BA3C3C280506}"/>
              </a:ext>
            </a:extLst>
          </p:cNvPr>
          <p:cNvSpPr txBox="1"/>
          <p:nvPr/>
        </p:nvSpPr>
        <p:spPr>
          <a:xfrm>
            <a:off x="8935708" y="2144277"/>
            <a:ext cx="50770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Allow login if entered credentials available in current session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not, ask them to signup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so, take to new story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2C204C-EE47-43EB-9C51-F4CC74233554}"/>
              </a:ext>
            </a:extLst>
          </p:cNvPr>
          <p:cNvSpPr txBox="1"/>
          <p:nvPr/>
        </p:nvSpPr>
        <p:spPr>
          <a:xfrm>
            <a:off x="8976733" y="5980571"/>
            <a:ext cx="5203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all stories page, show even without login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new story, check if logged in session, if not ask to login first.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E9DF5E-1D46-4D4C-9CD6-0B85E58402AC}"/>
              </a:ext>
            </a:extLst>
          </p:cNvPr>
          <p:cNvSpPr/>
          <p:nvPr/>
        </p:nvSpPr>
        <p:spPr>
          <a:xfrm>
            <a:off x="7633710" y="5786519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Other Pages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0433752-77CC-43CD-A854-58C4B25BBFC1}"/>
              </a:ext>
            </a:extLst>
          </p:cNvPr>
          <p:cNvCxnSpPr/>
          <p:nvPr/>
        </p:nvCxnSpPr>
        <p:spPr>
          <a:xfrm flipH="1">
            <a:off x="7086600" y="6242181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7700C93-4070-4DFC-9266-1914CAE69BA6}"/>
              </a:ext>
            </a:extLst>
          </p:cNvPr>
          <p:cNvSpPr txBox="1"/>
          <p:nvPr/>
        </p:nvSpPr>
        <p:spPr>
          <a:xfrm>
            <a:off x="8935709" y="4712301"/>
            <a:ext cx="4184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logged in current session, display logout button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not, display login and signup buttons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27A2EF0-7A99-4B7C-AC83-8A3754924AF9}"/>
              </a:ext>
            </a:extLst>
          </p:cNvPr>
          <p:cNvSpPr/>
          <p:nvPr/>
        </p:nvSpPr>
        <p:spPr>
          <a:xfrm>
            <a:off x="7633709" y="3219667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Logout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291CAA1-2900-4F20-A243-4ABFD9045F9B}"/>
              </a:ext>
            </a:extLst>
          </p:cNvPr>
          <p:cNvCxnSpPr/>
          <p:nvPr/>
        </p:nvCxnSpPr>
        <p:spPr>
          <a:xfrm flipH="1">
            <a:off x="7086600" y="3676862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BE53DF7-31E0-420B-B55E-F60B2ED5B679}"/>
              </a:ext>
            </a:extLst>
          </p:cNvPr>
          <p:cNvSpPr txBox="1"/>
          <p:nvPr/>
        </p:nvSpPr>
        <p:spPr>
          <a:xfrm>
            <a:off x="8935708" y="3522973"/>
            <a:ext cx="3986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Destroy current session and show log out page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207C7D8-15BD-495C-B8EE-1F52D5F913BD}"/>
              </a:ext>
            </a:extLst>
          </p:cNvPr>
          <p:cNvGrpSpPr/>
          <p:nvPr/>
        </p:nvGrpSpPr>
        <p:grpSpPr>
          <a:xfrm>
            <a:off x="201953" y="3996770"/>
            <a:ext cx="5710981" cy="2477501"/>
            <a:chOff x="168293" y="2895306"/>
            <a:chExt cx="5710981" cy="24775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4902968-1263-486B-A83D-11658F95D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293" y="2895306"/>
              <a:ext cx="5710981" cy="247750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625554-306D-48D5-B181-98AAFC7F1B7C}"/>
                </a:ext>
              </a:extLst>
            </p:cNvPr>
            <p:cNvSpPr/>
            <p:nvPr/>
          </p:nvSpPr>
          <p:spPr>
            <a:xfrm>
              <a:off x="168293" y="3453443"/>
              <a:ext cx="2799325" cy="397476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D35120-9405-4188-B83D-2BEA076CB7BD}"/>
                </a:ext>
              </a:extLst>
            </p:cNvPr>
            <p:cNvSpPr/>
            <p:nvPr/>
          </p:nvSpPr>
          <p:spPr>
            <a:xfrm>
              <a:off x="257025" y="4743481"/>
              <a:ext cx="5486553" cy="629326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3C72AC9-2DF8-4693-A6A1-B5AB1E1E4F30}"/>
              </a:ext>
            </a:extLst>
          </p:cNvPr>
          <p:cNvSpPr txBox="1"/>
          <p:nvPr/>
        </p:nvSpPr>
        <p:spPr>
          <a:xfrm>
            <a:off x="1349063" y="3027269"/>
            <a:ext cx="2988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Npm install express-session –save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Npm install body-parser --save</a:t>
            </a:r>
          </a:p>
        </p:txBody>
      </p:sp>
    </p:spTree>
    <p:extLst>
      <p:ext uri="{BB962C8B-B14F-4D97-AF65-F5344CB8AC3E}">
        <p14:creationId xmlns:p14="http://schemas.microsoft.com/office/powerpoint/2010/main" val="2429655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EA68AE-6172-4FE8-99E6-A12225E4D505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67ADA4-798C-4C10-A987-54088D54E6C4}"/>
              </a:ext>
            </a:extLst>
          </p:cNvPr>
          <p:cNvSpPr/>
          <p:nvPr/>
        </p:nvSpPr>
        <p:spPr>
          <a:xfrm>
            <a:off x="257176" y="903362"/>
            <a:ext cx="900112" cy="59546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Temp</a:t>
            </a:r>
          </a:p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7B6EB-0F1E-426B-BC5C-56A123F7D0FA}"/>
              </a:ext>
            </a:extLst>
          </p:cNvPr>
          <p:cNvSpPr/>
          <p:nvPr/>
        </p:nvSpPr>
        <p:spPr>
          <a:xfrm>
            <a:off x="1704398" y="903362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Signup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AFA03D-2370-48C6-ABD9-31A8588B044B}"/>
              </a:ext>
            </a:extLst>
          </p:cNvPr>
          <p:cNvCxnSpPr>
            <a:stCxn id="5" idx="1"/>
          </p:cNvCxnSpPr>
          <p:nvPr/>
        </p:nvCxnSpPr>
        <p:spPr>
          <a:xfrm flipH="1">
            <a:off x="1157289" y="1360557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F60716-C082-4756-9101-8B3B9C6DC9EA}"/>
              </a:ext>
            </a:extLst>
          </p:cNvPr>
          <p:cNvSpPr txBox="1"/>
          <p:nvPr/>
        </p:nvSpPr>
        <p:spPr>
          <a:xfrm>
            <a:off x="2892096" y="962298"/>
            <a:ext cx="99982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Store user data in new session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Check if username already exists in session. If so, call “register” page again, with error message heading (sent from route)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not existing, get the credentials from body (using body parser) and save that as session’s parameters.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2236EA-C7E6-41A0-AF95-F62C39A3B4A4}"/>
              </a:ext>
            </a:extLst>
          </p:cNvPr>
          <p:cNvSpPr txBox="1"/>
          <p:nvPr/>
        </p:nvSpPr>
        <p:spPr>
          <a:xfrm>
            <a:off x="8403521" y="2280373"/>
            <a:ext cx="4615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Register.ejs (showing error in case user already exists)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EFBE9E-F875-42CC-9067-806A7B706C20}"/>
              </a:ext>
            </a:extLst>
          </p:cNvPr>
          <p:cNvSpPr txBox="1"/>
          <p:nvPr/>
        </p:nvSpPr>
        <p:spPr>
          <a:xfrm>
            <a:off x="1307419" y="2117582"/>
            <a:ext cx="342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Routing (decide which way to go)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85C0E6-C7B7-41B1-8914-912A8AD0DA8C}"/>
              </a:ext>
            </a:extLst>
          </p:cNvPr>
          <p:cNvSpPr txBox="1"/>
          <p:nvPr/>
        </p:nvSpPr>
        <p:spPr>
          <a:xfrm>
            <a:off x="8403520" y="4562191"/>
            <a:ext cx="5996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newSavedUser.ejs (welcoming user)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DBD6EF7-1242-43DC-85AF-90B18AB87084}"/>
              </a:ext>
            </a:extLst>
          </p:cNvPr>
          <p:cNvGrpSpPr/>
          <p:nvPr/>
        </p:nvGrpSpPr>
        <p:grpSpPr>
          <a:xfrm>
            <a:off x="8403522" y="2760378"/>
            <a:ext cx="5869446" cy="1365993"/>
            <a:chOff x="8403522" y="2760378"/>
            <a:chExt cx="5869446" cy="13659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72676A8-2C9E-4DA6-9C8F-CF9027BC59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6250"/>
            <a:stretch/>
          </p:blipFill>
          <p:spPr>
            <a:xfrm>
              <a:off x="8403522" y="2760378"/>
              <a:ext cx="5869446" cy="1365993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56C64F-90E1-4686-BBB6-BE41DAABAB6B}"/>
                </a:ext>
              </a:extLst>
            </p:cNvPr>
            <p:cNvSpPr/>
            <p:nvPr/>
          </p:nvSpPr>
          <p:spPr>
            <a:xfrm>
              <a:off x="10117478" y="3244636"/>
              <a:ext cx="4155490" cy="397476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C3262C-83C7-411E-B624-7A835BD05187}"/>
              </a:ext>
            </a:extLst>
          </p:cNvPr>
          <p:cNvGrpSpPr/>
          <p:nvPr/>
        </p:nvGrpSpPr>
        <p:grpSpPr>
          <a:xfrm>
            <a:off x="8403520" y="4869968"/>
            <a:ext cx="5250397" cy="1543674"/>
            <a:chOff x="8403520" y="4869968"/>
            <a:chExt cx="5250397" cy="154367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640A8E7-6BA0-4CEE-AA0D-0AB24D297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3520" y="4869968"/>
              <a:ext cx="5250397" cy="154367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5C8E22-D537-4D66-8ACF-D354E2D9E3D2}"/>
                </a:ext>
              </a:extLst>
            </p:cNvPr>
            <p:cNvSpPr/>
            <p:nvPr/>
          </p:nvSpPr>
          <p:spPr>
            <a:xfrm>
              <a:off x="9155452" y="5414827"/>
              <a:ext cx="4331947" cy="198738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731CB8E-6981-4E28-8446-29E6D7DD1B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843" y="2434261"/>
            <a:ext cx="6581052" cy="428475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BD5DA21-BD0B-4248-A355-4ADC4EF589DA}"/>
              </a:ext>
            </a:extLst>
          </p:cNvPr>
          <p:cNvSpPr/>
          <p:nvPr/>
        </p:nvSpPr>
        <p:spPr>
          <a:xfrm>
            <a:off x="1864066" y="3193380"/>
            <a:ext cx="3536610" cy="24990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9E2CBD-99BC-4DF3-9C59-0E4213BD9F95}"/>
              </a:ext>
            </a:extLst>
          </p:cNvPr>
          <p:cNvSpPr/>
          <p:nvPr/>
        </p:nvSpPr>
        <p:spPr>
          <a:xfrm>
            <a:off x="1864066" y="5164920"/>
            <a:ext cx="3536610" cy="24990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9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F4D0CB-874C-4829-8F2C-BCEB55A56688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A0E984-A351-43CA-A2ED-271F05868DBB}"/>
              </a:ext>
            </a:extLst>
          </p:cNvPr>
          <p:cNvSpPr/>
          <p:nvPr/>
        </p:nvSpPr>
        <p:spPr>
          <a:xfrm>
            <a:off x="155809" y="789133"/>
            <a:ext cx="900112" cy="59546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Temp</a:t>
            </a:r>
          </a:p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5BFF03-D23C-498F-B852-61746944DA7D}"/>
              </a:ext>
            </a:extLst>
          </p:cNvPr>
          <p:cNvSpPr/>
          <p:nvPr/>
        </p:nvSpPr>
        <p:spPr>
          <a:xfrm>
            <a:off x="1603031" y="2011413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4F1C31-A98D-43E7-B21B-D79A05344668}"/>
              </a:ext>
            </a:extLst>
          </p:cNvPr>
          <p:cNvCxnSpPr/>
          <p:nvPr/>
        </p:nvCxnSpPr>
        <p:spPr>
          <a:xfrm flipH="1">
            <a:off x="1055922" y="2468608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D59088-7395-4A37-A52F-AB6CBFA9365A}"/>
              </a:ext>
            </a:extLst>
          </p:cNvPr>
          <p:cNvSpPr txBox="1"/>
          <p:nvPr/>
        </p:nvSpPr>
        <p:spPr>
          <a:xfrm>
            <a:off x="1220458" y="890207"/>
            <a:ext cx="46858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Check if entered credentials available in current session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not, ask them to signup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so, take to new story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FD300C-28BE-49BB-9209-A9EF4F4FB2B5}"/>
              </a:ext>
            </a:extLst>
          </p:cNvPr>
          <p:cNvSpPr txBox="1"/>
          <p:nvPr/>
        </p:nvSpPr>
        <p:spPr>
          <a:xfrm>
            <a:off x="7485266" y="1605836"/>
            <a:ext cx="342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Routing (decide which way to go)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15C395-1E89-4619-93AB-09C34F1D6A25}"/>
              </a:ext>
            </a:extLst>
          </p:cNvPr>
          <p:cNvGrpSpPr/>
          <p:nvPr/>
        </p:nvGrpSpPr>
        <p:grpSpPr>
          <a:xfrm>
            <a:off x="7572374" y="2014546"/>
            <a:ext cx="6695777" cy="4640370"/>
            <a:chOff x="7572374" y="2014546"/>
            <a:chExt cx="6695777" cy="464037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A71B26A-A4E2-4D3D-8EDC-018CFECE1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2374" y="2014546"/>
              <a:ext cx="6695777" cy="464037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A19D19-3914-406D-8F2F-77689F8BE6C6}"/>
                </a:ext>
              </a:extLst>
            </p:cNvPr>
            <p:cNvSpPr/>
            <p:nvPr/>
          </p:nvSpPr>
          <p:spPr>
            <a:xfrm>
              <a:off x="7864815" y="2569541"/>
              <a:ext cx="6222659" cy="346030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A3C6BEB-01EA-4037-B063-5A46144BCFED}"/>
              </a:ext>
            </a:extLst>
          </p:cNvPr>
          <p:cNvGrpSpPr/>
          <p:nvPr/>
        </p:nvGrpSpPr>
        <p:grpSpPr>
          <a:xfrm>
            <a:off x="1220458" y="3382959"/>
            <a:ext cx="5528653" cy="1238354"/>
            <a:chOff x="1220458" y="5176735"/>
            <a:chExt cx="5528653" cy="123835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C54FED3-3CEF-4372-A867-AB65B228F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458" y="5176735"/>
              <a:ext cx="5528652" cy="1238354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BD65476-26EE-45BF-B67B-C592C29E53B3}"/>
                </a:ext>
              </a:extLst>
            </p:cNvPr>
            <p:cNvSpPr/>
            <p:nvPr/>
          </p:nvSpPr>
          <p:spPr>
            <a:xfrm>
              <a:off x="2922905" y="5506181"/>
              <a:ext cx="3826206" cy="523144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368DC98-9966-4ED1-BF50-4D7C8263F4B7}"/>
              </a:ext>
            </a:extLst>
          </p:cNvPr>
          <p:cNvSpPr txBox="1"/>
          <p:nvPr/>
        </p:nvSpPr>
        <p:spPr>
          <a:xfrm>
            <a:off x="1220458" y="3018864"/>
            <a:ext cx="4615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login.ejs (showing error in case user not existing)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C85F19-1DE1-4227-AC73-41DDF4C34F4E}"/>
              </a:ext>
            </a:extLst>
          </p:cNvPr>
          <p:cNvSpPr txBox="1"/>
          <p:nvPr/>
        </p:nvSpPr>
        <p:spPr>
          <a:xfrm>
            <a:off x="1168681" y="5028647"/>
            <a:ext cx="5996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newStory.ejs (welcoming user)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8C6849-7541-48B8-89BE-1DBCF130C4F4}"/>
              </a:ext>
            </a:extLst>
          </p:cNvPr>
          <p:cNvGrpSpPr/>
          <p:nvPr/>
        </p:nvGrpSpPr>
        <p:grpSpPr>
          <a:xfrm>
            <a:off x="1168681" y="5387914"/>
            <a:ext cx="5992061" cy="1267002"/>
            <a:chOff x="1168681" y="5387914"/>
            <a:chExt cx="5992061" cy="126700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1D58115-BE22-48D1-A8DD-EB8D8D661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681" y="5387914"/>
              <a:ext cx="5992061" cy="1267002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D723028-A48A-42D5-BA1B-D4350363BECE}"/>
                </a:ext>
              </a:extLst>
            </p:cNvPr>
            <p:cNvSpPr/>
            <p:nvPr/>
          </p:nvSpPr>
          <p:spPr>
            <a:xfrm>
              <a:off x="2305158" y="5743758"/>
              <a:ext cx="4855584" cy="523144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15251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3732</TotalTime>
  <Words>2068</Words>
  <Application>Microsoft Office PowerPoint</Application>
  <PresentationFormat>Custom</PresentationFormat>
  <Paragraphs>480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Latha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Parthiban Rajendran</dc:creator>
  <cp:lastModifiedBy>Parthiban Rajendran</cp:lastModifiedBy>
  <cp:revision>347</cp:revision>
  <dcterms:created xsi:type="dcterms:W3CDTF">2017-09-29T06:26:05Z</dcterms:created>
  <dcterms:modified xsi:type="dcterms:W3CDTF">2017-10-11T14:09:32Z</dcterms:modified>
</cp:coreProperties>
</file>