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56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5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0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0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397F1-0887-45E9-AC7C-F32F32DE65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33B81F-2A42-4E6F-98BC-EC2656516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4343E-C86F-408B-B677-EA4EDE498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10360-5C90-4AFA-9C90-96B936AC0E95}" type="datetimeFigureOut">
              <a:rPr lang="en-IN" smtClean="0"/>
              <a:t>27-04-2018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3620D-AAB8-45AF-AB43-C6DA7B7E3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497D8-BECE-4453-A468-AFAB529C8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33AF8-C5BE-499F-900B-0EF073E84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147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0179A-0A23-4A95-8187-20D6C0BFC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7FFD9D-A425-47AF-BF6D-9DBE57551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365CE-9DCC-4D25-8622-4621EE25B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10360-5C90-4AFA-9C90-96B936AC0E95}" type="datetimeFigureOut">
              <a:rPr lang="en-IN" smtClean="0"/>
              <a:t>27-04-2018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1BDA4-DF2E-4110-AA70-0E5782373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5F722-89EA-4E73-83EB-17C51F133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33AF8-C5BE-499F-900B-0EF073E84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621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F04A03-3663-4E73-BEB1-13378F4732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B7CD8C-A6C8-4EAE-9415-677C2D37D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7BA93-3ED3-4F46-9ECE-B7B808BB4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10360-5C90-4AFA-9C90-96B936AC0E95}" type="datetimeFigureOut">
              <a:rPr lang="en-IN" smtClean="0"/>
              <a:t>27-04-2018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2488B-439A-4709-9ADE-1E21972AA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762A7-1C1F-4695-9FC1-B2555F1AB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33AF8-C5BE-499F-900B-0EF073E84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639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9482F-1343-4BEB-8E60-0E724738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1DA4A-3FDE-446F-9039-4A40B882C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68615-3917-48AA-BC26-9DBFD166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10360-5C90-4AFA-9C90-96B936AC0E95}" type="datetimeFigureOut">
              <a:rPr lang="en-IN" smtClean="0"/>
              <a:t>27-04-2018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E6E4D-89A9-412F-9639-BB96A3EEB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C82FD-8BC8-4FEC-AD73-5330C247A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33AF8-C5BE-499F-900B-0EF073E84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72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E738F-7AF0-4254-8103-9C9F84BD8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99DBE-C333-4416-918B-DA4DB1C2C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5A309-2B2F-41C0-80FF-6C55F9F5D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10360-5C90-4AFA-9C90-96B936AC0E95}" type="datetimeFigureOut">
              <a:rPr lang="en-IN" smtClean="0"/>
              <a:t>27-04-2018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B0DF7-1195-4F49-A175-82302E3F2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EC12E-A9D2-4ADF-8A4C-D477002E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33AF8-C5BE-499F-900B-0EF073E84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7811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BDED4-20F4-43C4-BAF0-F17538E1E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D9894-7D12-4680-9E58-E52AF54861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BDFFA5-D1A9-43F1-8C15-5E2E0994D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3A542-A5C8-4928-B949-120CB47D9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10360-5C90-4AFA-9C90-96B936AC0E95}" type="datetimeFigureOut">
              <a:rPr lang="en-IN" smtClean="0"/>
              <a:t>27-04-2018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80777-CCB8-4AAF-86AA-B3922FF90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3A51FB-83A8-4741-911C-ECC94F6E4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33AF8-C5BE-499F-900B-0EF073E84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60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FC074-D02C-45A5-BDDF-C164167D6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A27ED-69C3-4D4D-AF5A-80BCE4C69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BAC31F-B18D-4AF7-8655-0F32BAA60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E66A30-A812-432D-9FB1-2D8C79F3EC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E1AB99-0E9F-4C2C-BCC8-642D271AF1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D364C8-7C2C-4B0A-A795-095031AC6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10360-5C90-4AFA-9C90-96B936AC0E95}" type="datetimeFigureOut">
              <a:rPr lang="en-IN" smtClean="0"/>
              <a:t>27-04-2018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882059-1397-4063-88A0-DBCAC74D7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C63D59-3282-448A-BC2C-982C77830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33AF8-C5BE-499F-900B-0EF073E84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69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5BC0D-DD75-44AF-A9C7-9CD43F4FB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BAF1C7-8A37-4EC3-9D97-09C95467F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10360-5C90-4AFA-9C90-96B936AC0E95}" type="datetimeFigureOut">
              <a:rPr lang="en-IN" smtClean="0"/>
              <a:t>27-04-2018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A6CF88-BA15-49CF-9146-CBB820186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68192-9119-4D14-9028-0E13CD9A2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33AF8-C5BE-499F-900B-0EF073E84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3714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6CE7F1-9B92-4A6E-882F-F8E89A5DB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10360-5C90-4AFA-9C90-96B936AC0E95}" type="datetimeFigureOut">
              <a:rPr lang="en-IN" smtClean="0"/>
              <a:t>27-04-2018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26C2FE-6138-4378-8F9B-E3A264197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BB9488-6DD8-4977-9566-855193503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33AF8-C5BE-499F-900B-0EF073E84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429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79D71-7F53-4ED5-8C0F-DA295936F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9789D-8D8E-4829-99CA-D6B16A462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9BEEB7-550B-4609-8C9E-5E476F7D3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937982-0C70-493F-A09B-D610DF6F8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10360-5C90-4AFA-9C90-96B936AC0E95}" type="datetimeFigureOut">
              <a:rPr lang="en-IN" smtClean="0"/>
              <a:t>27-04-2018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13046-15E2-44A1-9512-3BB5A3923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488822-1821-44A0-B9BC-D3F269EE6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33AF8-C5BE-499F-900B-0EF073E84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743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6380C-700A-4D82-9A99-A47B08EDD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3FB2D8-7990-4784-A39E-9C0670D7B3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F17F98-C556-469B-92E4-1376ED350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4EACB3-4819-4FDC-9CBC-C087791F4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10360-5C90-4AFA-9C90-96B936AC0E95}" type="datetimeFigureOut">
              <a:rPr lang="en-IN" smtClean="0"/>
              <a:t>27-04-2018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07632-E244-4EA5-B366-8E7AFE296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C738C-4E2E-4951-87DD-6C241E0E3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33AF8-C5BE-499F-900B-0EF073E84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403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F7F3D3-3834-4A7A-89D4-98A45B4C6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61F0A-E53A-4BA2-94F2-55A7F9722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0C03E-CDE8-4E0E-88F8-D6689BFEC4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10360-5C90-4AFA-9C90-96B936AC0E95}" type="datetimeFigureOut">
              <a:rPr lang="en-IN" smtClean="0"/>
              <a:t>27-04-2018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B5381-1394-450C-BC54-2F31C243C9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A3C08-DC54-49F5-A6CC-4064EE7A6E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33AF8-C5BE-499F-900B-0EF073E84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10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depile.net/pile/3PZn5kPQ" TargetMode="External"/><Relationship Id="rId3" Type="http://schemas.openxmlformats.org/officeDocument/2006/relationships/hyperlink" Target="https://stackoverflow.com/questions/10680180/graph-search-vs-tree-search" TargetMode="External"/><Relationship Id="rId7" Type="http://schemas.openxmlformats.org/officeDocument/2006/relationships/hyperlink" Target="https://www.codepile.net/pile/0oJMNaBp" TargetMode="External"/><Relationship Id="rId2" Type="http://schemas.openxmlformats.org/officeDocument/2006/relationships/hyperlink" Target="http://dai.fmph.uniba.sk/courses/intro-ai/reading/3ed-ch03-search.pdf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geeksforgeeks.org/using-list-stack-queues-python/" TargetMode="External"/><Relationship Id="rId5" Type="http://schemas.openxmlformats.org/officeDocument/2006/relationships/hyperlink" Target="https://www.redblobgames.com/pathfinding/a-star/implementation.html" TargetMode="External"/><Relationship Id="rId4" Type="http://schemas.openxmlformats.org/officeDocument/2006/relationships/hyperlink" Target="https://stackoverflow.com/questions/8922060/how-to-trace-the-path-in-a-breadth-first-search" TargetMode="External"/><Relationship Id="rId9" Type="http://schemas.openxmlformats.org/officeDocument/2006/relationships/hyperlink" Target="https://www.codepile.net/pile/Nd3qvbmX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81B687-B2F2-4B25-A7F8-F639C43ED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337" y="862012"/>
            <a:ext cx="7248525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546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823B8B8-6A00-40E9-969C-1D4969E86967}"/>
              </a:ext>
            </a:extLst>
          </p:cNvPr>
          <p:cNvSpPr/>
          <p:nvPr/>
        </p:nvSpPr>
        <p:spPr>
          <a:xfrm>
            <a:off x="0" y="136916"/>
            <a:ext cx="2274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/>
              <a:t>Pseudocode:  Step 3 ;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50CCD7-5599-4DE2-BF96-82CCFCBEB368}"/>
              </a:ext>
            </a:extLst>
          </p:cNvPr>
          <p:cNvSpPr txBox="1"/>
          <p:nvPr/>
        </p:nvSpPr>
        <p:spPr>
          <a:xfrm>
            <a:off x="296827" y="1362555"/>
            <a:ext cx="389211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u="sng"/>
              <a:t>Assumed input form</a:t>
            </a:r>
          </a:p>
          <a:p>
            <a:r>
              <a:rPr lang="en-IN" sz="1600"/>
              <a:t>graph = {</a:t>
            </a:r>
          </a:p>
          <a:p>
            <a:r>
              <a:rPr lang="en-IN" sz="1600"/>
              <a:t>        'A': ['S', 'T', 'Z'],</a:t>
            </a:r>
          </a:p>
          <a:p>
            <a:r>
              <a:rPr lang="en-IN" sz="1600"/>
              <a:t>        'S': ['F', 'RV'],</a:t>
            </a:r>
          </a:p>
          <a:p>
            <a:r>
              <a:rPr lang="en-IN" sz="1600"/>
              <a:t>        'T': ['LU'],</a:t>
            </a:r>
          </a:p>
          <a:p>
            <a:r>
              <a:rPr lang="en-IN" sz="1600"/>
              <a:t>        'Z': ['O'],</a:t>
            </a:r>
          </a:p>
          <a:p>
            <a:r>
              <a:rPr lang="en-IN" sz="1600"/>
              <a:t>        'F': ['B'],</a:t>
            </a:r>
          </a:p>
          <a:p>
            <a:r>
              <a:rPr lang="en-IN" sz="1600"/>
              <a:t>        'B': ['G','U'],</a:t>
            </a:r>
          </a:p>
          <a:p>
            <a:r>
              <a:rPr lang="en-IN" sz="1600"/>
              <a:t>        'U':['H','V'],</a:t>
            </a:r>
          </a:p>
          <a:p>
            <a:r>
              <a:rPr lang="en-IN" sz="1600"/>
              <a:t>        'V':['LA'],</a:t>
            </a:r>
          </a:p>
          <a:p>
            <a:r>
              <a:rPr lang="en-IN" sz="1600"/>
              <a:t>        'LA':['N'],</a:t>
            </a:r>
          </a:p>
          <a:p>
            <a:r>
              <a:rPr lang="en-IN" sz="1600"/>
              <a:t>        'RV':['C','P'],</a:t>
            </a:r>
          </a:p>
          <a:p>
            <a:r>
              <a:rPr lang="en-IN" sz="1600"/>
              <a:t>        'LU':['M'],</a:t>
            </a:r>
          </a:p>
          <a:p>
            <a:r>
              <a:rPr lang="en-IN" sz="1600"/>
              <a:t>        'M':['D'],</a:t>
            </a:r>
          </a:p>
          <a:p>
            <a:r>
              <a:rPr lang="en-IN" sz="1600"/>
              <a:t>        'H':['E']</a:t>
            </a:r>
          </a:p>
          <a:p>
            <a:r>
              <a:rPr lang="en-IN" sz="1600"/>
              <a:t>      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BD74E0-AE75-4855-A8FB-507B75EB1DAA}"/>
              </a:ext>
            </a:extLst>
          </p:cNvPr>
          <p:cNvSpPr/>
          <p:nvPr/>
        </p:nvSpPr>
        <p:spPr>
          <a:xfrm>
            <a:off x="2343665" y="280265"/>
            <a:ext cx="4106562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1400"/>
              <a:t>Add neighbors of current node to OpenSet. </a:t>
            </a:r>
          </a:p>
          <a:p>
            <a:r>
              <a:rPr lang="en-IN" sz="1400"/>
              <a:t>Add current node as parent for all those neighbors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BD0506-DA88-435D-9C26-ACF98A664B83}"/>
              </a:ext>
            </a:extLst>
          </p:cNvPr>
          <p:cNvSpPr/>
          <p:nvPr/>
        </p:nvSpPr>
        <p:spPr>
          <a:xfrm>
            <a:off x="2343665" y="1655419"/>
            <a:ext cx="4106562" cy="7386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1400"/>
              <a:t>For each neighbour of current node</a:t>
            </a:r>
          </a:p>
          <a:p>
            <a:r>
              <a:rPr lang="en-IN" sz="1400"/>
              <a:t>	Add it to OpenSet</a:t>
            </a:r>
          </a:p>
          <a:p>
            <a:r>
              <a:rPr lang="en-IN" sz="1400"/>
              <a:t>	Add current node as its parent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C9780596-09F3-4BD8-AB05-2C1D7B93EB40}"/>
              </a:ext>
            </a:extLst>
          </p:cNvPr>
          <p:cNvSpPr/>
          <p:nvPr/>
        </p:nvSpPr>
        <p:spPr>
          <a:xfrm>
            <a:off x="4065373" y="1017806"/>
            <a:ext cx="345989" cy="3369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6D850A-0C38-4306-80AD-2D2E125133C7}"/>
              </a:ext>
            </a:extLst>
          </p:cNvPr>
          <p:cNvSpPr/>
          <p:nvPr/>
        </p:nvSpPr>
        <p:spPr>
          <a:xfrm>
            <a:off x="2343665" y="4094586"/>
            <a:ext cx="4650260" cy="7386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1400"/>
              <a:t>For </a:t>
            </a:r>
            <a:r>
              <a:rPr lang="en-IN" sz="1400" i="1">
                <a:solidFill>
                  <a:srgbClr val="0000FF"/>
                </a:solidFill>
              </a:rPr>
              <a:t>each_children </a:t>
            </a:r>
            <a:r>
              <a:rPr lang="en-IN" sz="1400"/>
              <a:t>in </a:t>
            </a:r>
            <a:r>
              <a:rPr lang="en-IN" sz="1400" i="1">
                <a:solidFill>
                  <a:srgbClr val="0000FF"/>
                </a:solidFill>
              </a:rPr>
              <a:t>graph.get(current_node, [])</a:t>
            </a:r>
          </a:p>
          <a:p>
            <a:r>
              <a:rPr lang="en-IN" sz="1400"/>
              <a:t>	OpenSet.append(each_children)</a:t>
            </a:r>
          </a:p>
          <a:p>
            <a:r>
              <a:rPr lang="en-IN" sz="1400"/>
              <a:t>	cameFrom[each_children] = current_node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E3B74F-C54E-4340-932C-0A6AFE2E6E3C}"/>
              </a:ext>
            </a:extLst>
          </p:cNvPr>
          <p:cNvSpPr txBox="1"/>
          <p:nvPr/>
        </p:nvSpPr>
        <p:spPr>
          <a:xfrm>
            <a:off x="4920867" y="3421451"/>
            <a:ext cx="32866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/>
              <a:t>Key : current_node</a:t>
            </a:r>
          </a:p>
          <a:p>
            <a:r>
              <a:rPr lang="en-IN" sz="1600"/>
              <a:t>Value : </a:t>
            </a:r>
            <a:r>
              <a:rPr lang="en-IN" sz="1600" b="1"/>
              <a:t>list</a:t>
            </a:r>
            <a:r>
              <a:rPr lang="en-IN" sz="1600"/>
              <a:t> of current_node’s children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E6AB3867-B828-4524-9659-57EA4A4BEB4F}"/>
              </a:ext>
            </a:extLst>
          </p:cNvPr>
          <p:cNvSpPr/>
          <p:nvPr/>
        </p:nvSpPr>
        <p:spPr>
          <a:xfrm>
            <a:off x="4396946" y="2992679"/>
            <a:ext cx="345989" cy="3369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2DDEBBD-7F7B-4C80-B372-0294C4CFE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380" y="127337"/>
            <a:ext cx="5609325" cy="3251154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1F5A1D4-1745-4DCC-94A1-8BBB0F2779F1}"/>
              </a:ext>
            </a:extLst>
          </p:cNvPr>
          <p:cNvCxnSpPr/>
          <p:nvPr/>
        </p:nvCxnSpPr>
        <p:spPr>
          <a:xfrm>
            <a:off x="6096000" y="4203700"/>
            <a:ext cx="1638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9FF63F5-D554-4B9D-8EB1-0E57A541BA94}"/>
              </a:ext>
            </a:extLst>
          </p:cNvPr>
          <p:cNvSpPr txBox="1"/>
          <p:nvPr/>
        </p:nvSpPr>
        <p:spPr>
          <a:xfrm>
            <a:off x="7734300" y="4036527"/>
            <a:ext cx="2695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/>
              <a:t>This iteratres over list values of each key</a:t>
            </a:r>
          </a:p>
          <a:p>
            <a:r>
              <a:rPr lang="en-IN" sz="1200"/>
              <a:t>If no key exists, returns []</a:t>
            </a:r>
          </a:p>
        </p:txBody>
      </p:sp>
    </p:spTree>
    <p:extLst>
      <p:ext uri="{BB962C8B-B14F-4D97-AF65-F5344CB8AC3E}">
        <p14:creationId xmlns:p14="http://schemas.microsoft.com/office/powerpoint/2010/main" val="1238168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B7FC7A-4C7D-4DA7-8907-922800A02BF9}"/>
              </a:ext>
            </a:extLst>
          </p:cNvPr>
          <p:cNvSpPr txBox="1"/>
          <p:nvPr/>
        </p:nvSpPr>
        <p:spPr>
          <a:xfrm>
            <a:off x="2979864" y="2910701"/>
            <a:ext cx="54855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/>
              <a:t>Depth First Search Tree</a:t>
            </a:r>
          </a:p>
        </p:txBody>
      </p:sp>
    </p:spTree>
    <p:extLst>
      <p:ext uri="{BB962C8B-B14F-4D97-AF65-F5344CB8AC3E}">
        <p14:creationId xmlns:p14="http://schemas.microsoft.com/office/powerpoint/2010/main" val="2289782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419E0AE-5765-4DC7-8F66-E0B24E2DD3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792" y="5348843"/>
            <a:ext cx="1666875" cy="1295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0336009-185B-4480-8AB0-697531D731C8}"/>
              </a:ext>
            </a:extLst>
          </p:cNvPr>
          <p:cNvSpPr txBox="1"/>
          <p:nvPr/>
        </p:nvSpPr>
        <p:spPr>
          <a:xfrm>
            <a:off x="142503" y="213757"/>
            <a:ext cx="11141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/>
              <a:t>Problem</a:t>
            </a:r>
            <a:r>
              <a:rPr lang="en-IN"/>
              <a:t>: To find a path from Arad to Bucharest. Not yet cheapest, but just a path. This eg is open ended to start with.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E8D7FE-FC7A-4F65-8011-5562D560302B}"/>
              </a:ext>
            </a:extLst>
          </p:cNvPr>
          <p:cNvSpPr txBox="1"/>
          <p:nvPr/>
        </p:nvSpPr>
        <p:spPr>
          <a:xfrm>
            <a:off x="6206342" y="1115162"/>
            <a:ext cx="603517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/>
              <a:t>Naive  Approach for abstraction</a:t>
            </a:r>
            <a:r>
              <a:rPr lang="en-IN"/>
              <a:t>: We are in Arad and </a:t>
            </a:r>
          </a:p>
          <a:p>
            <a:r>
              <a:rPr lang="en-IN"/>
              <a:t>below are the only possible next choices. </a:t>
            </a:r>
          </a:p>
          <a:p>
            <a:r>
              <a:rPr lang="en-IN" sz="1400">
                <a:solidFill>
                  <a:srgbClr val="FF0000"/>
                </a:solidFill>
              </a:rPr>
              <a:t>Note: Above map is open looped to illustrate tree search. </a:t>
            </a:r>
          </a:p>
          <a:p>
            <a:r>
              <a:rPr lang="en-IN" sz="1400">
                <a:solidFill>
                  <a:srgbClr val="FF0000"/>
                </a:solidFill>
              </a:rPr>
              <a:t>Actual Arad -&gt; Bucharest would contain closed loops, which we will discuss next.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830422-BC98-4D0D-B3DE-3A9E1242B655}"/>
              </a:ext>
            </a:extLst>
          </p:cNvPr>
          <p:cNvSpPr txBox="1"/>
          <p:nvPr/>
        </p:nvSpPr>
        <p:spPr>
          <a:xfrm>
            <a:off x="142503" y="4521546"/>
            <a:ext cx="44264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/>
              <a:t>Initialization</a:t>
            </a:r>
            <a:r>
              <a:rPr lang="en-IN" sz="1600"/>
              <a:t>:  </a:t>
            </a:r>
            <a:r>
              <a:rPr lang="en-IN" sz="1600" b="1"/>
              <a:t>OpenSet</a:t>
            </a:r>
            <a:r>
              <a:rPr lang="en-IN" sz="1600"/>
              <a:t> = { A }   cameFrom[A] = null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3ABA9D-D257-42E6-953D-E670C497FB55}"/>
              </a:ext>
            </a:extLst>
          </p:cNvPr>
          <p:cNvSpPr txBox="1"/>
          <p:nvPr/>
        </p:nvSpPr>
        <p:spPr>
          <a:xfrm>
            <a:off x="142503" y="4860100"/>
            <a:ext cx="606383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/>
              <a:t>1. Check</a:t>
            </a:r>
            <a:r>
              <a:rPr lang="en-IN" sz="1400"/>
              <a:t>: </a:t>
            </a:r>
          </a:p>
          <a:p>
            <a:r>
              <a:rPr lang="en-IN" sz="1400"/>
              <a:t>Is OpenSet is empty.?  { A }  </a:t>
            </a:r>
            <a:r>
              <a:rPr lang="en-IN" sz="1400">
                <a:solidFill>
                  <a:srgbClr val="FF0000"/>
                </a:solidFill>
              </a:rPr>
              <a:t>No</a:t>
            </a:r>
          </a:p>
          <a:p>
            <a:r>
              <a:rPr lang="en-IN" sz="1400"/>
              <a:t>	current = remove one node from OpenSet (</a:t>
            </a:r>
            <a:r>
              <a:rPr lang="en-IN" sz="1400" i="1">
                <a:solidFill>
                  <a:srgbClr val="0070C0"/>
                </a:solidFill>
              </a:rPr>
              <a:t>selection strategy</a:t>
            </a:r>
            <a:r>
              <a:rPr lang="en-IN" sz="1400"/>
              <a:t>)</a:t>
            </a:r>
            <a:r>
              <a:rPr lang="en-IN" sz="1400" i="1">
                <a:solidFill>
                  <a:srgbClr val="0070C0"/>
                </a:solidFill>
              </a:rPr>
              <a:t> </a:t>
            </a:r>
            <a:r>
              <a:rPr lang="en-IN" sz="1400"/>
              <a:t>= </a:t>
            </a:r>
            <a:r>
              <a:rPr lang="en-IN" sz="1400">
                <a:solidFill>
                  <a:srgbClr val="FF0000"/>
                </a:solidFill>
              </a:rPr>
              <a:t>{ A }</a:t>
            </a:r>
          </a:p>
          <a:p>
            <a:r>
              <a:rPr lang="en-IN" sz="1400">
                <a:solidFill>
                  <a:srgbClr val="FF0000"/>
                </a:solidFill>
              </a:rPr>
              <a:t>	</a:t>
            </a:r>
            <a:r>
              <a:rPr lang="en-IN" sz="1400"/>
              <a:t>OpenSet = {}</a:t>
            </a:r>
            <a:endParaRPr lang="en-IN" sz="1400">
              <a:solidFill>
                <a:srgbClr val="FF0000"/>
              </a:solidFill>
            </a:endParaRPr>
          </a:p>
          <a:p>
            <a:r>
              <a:rPr lang="en-IN" sz="1400"/>
              <a:t>	Is current == goal? </a:t>
            </a:r>
            <a:r>
              <a:rPr lang="en-IN" sz="1400">
                <a:solidFill>
                  <a:srgbClr val="FF0000"/>
                </a:solidFill>
              </a:rPr>
              <a:t>No</a:t>
            </a:r>
            <a:r>
              <a:rPr lang="en-IN" sz="1400"/>
              <a:t>. </a:t>
            </a:r>
          </a:p>
          <a:p>
            <a:r>
              <a:rPr lang="en-IN" sz="1400"/>
              <a:t>		Add neighbors of current node to OpenSet. </a:t>
            </a:r>
          </a:p>
          <a:p>
            <a:r>
              <a:rPr lang="en-IN" sz="1400"/>
              <a:t>		OpenSet = {} + { S, T, Z } = </a:t>
            </a:r>
            <a:r>
              <a:rPr lang="en-IN" sz="1400">
                <a:solidFill>
                  <a:srgbClr val="FF0000"/>
                </a:solidFill>
              </a:rPr>
              <a:t>{ S, T, Z }</a:t>
            </a:r>
          </a:p>
          <a:p>
            <a:r>
              <a:rPr lang="en-IN" sz="1400">
                <a:solidFill>
                  <a:srgbClr val="FF0000"/>
                </a:solidFill>
              </a:rPr>
              <a:t>		</a:t>
            </a:r>
            <a:r>
              <a:rPr lang="en-IN" sz="1400"/>
              <a:t>cameFrom[S,T,Z] = A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0257766-E9D8-4501-92D8-DAC9E6586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05" y="550517"/>
            <a:ext cx="5609325" cy="32511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057D9FF-B28E-4597-86B9-566500C754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03" y="6072743"/>
            <a:ext cx="1895475" cy="571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65F36BB-9C16-488E-B431-4898FE7E91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743" y="3896280"/>
            <a:ext cx="463867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25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E30B5E-DB65-4AFE-889E-632BA0D03F17}"/>
              </a:ext>
            </a:extLst>
          </p:cNvPr>
          <p:cNvSpPr txBox="1"/>
          <p:nvPr/>
        </p:nvSpPr>
        <p:spPr>
          <a:xfrm>
            <a:off x="155203" y="123000"/>
            <a:ext cx="339330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/>
              <a:t>2. Check</a:t>
            </a:r>
            <a:r>
              <a:rPr lang="en-IN" sz="1400"/>
              <a:t>: </a:t>
            </a:r>
          </a:p>
          <a:p>
            <a:r>
              <a:rPr lang="en-IN" sz="1400"/>
              <a:t>Is OpenSet is empty.?  { A }  </a:t>
            </a:r>
            <a:r>
              <a:rPr lang="en-IN" sz="1400">
                <a:solidFill>
                  <a:srgbClr val="FF0000"/>
                </a:solidFill>
              </a:rPr>
              <a:t>No</a:t>
            </a:r>
          </a:p>
          <a:p>
            <a:r>
              <a:rPr lang="en-IN" sz="1400"/>
              <a:t>	LIFO: pop{S,T,Z} =</a:t>
            </a:r>
            <a:r>
              <a:rPr lang="en-IN" sz="1400">
                <a:solidFill>
                  <a:srgbClr val="FF0000"/>
                </a:solidFill>
              </a:rPr>
              <a:t> {Z}</a:t>
            </a:r>
          </a:p>
          <a:p>
            <a:r>
              <a:rPr lang="en-IN" sz="1400"/>
              <a:t>	Z is not goal</a:t>
            </a:r>
          </a:p>
          <a:p>
            <a:r>
              <a:rPr lang="en-IN" sz="1400"/>
              <a:t>	Add Z’s kids. {S,T} + {O} = </a:t>
            </a:r>
            <a:r>
              <a:rPr lang="en-IN" sz="1400">
                <a:solidFill>
                  <a:srgbClr val="FF0000"/>
                </a:solidFill>
              </a:rPr>
              <a:t>{S,T,O}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E1A3BE-9855-497F-8B99-F0EEC3C420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77" y="2185987"/>
            <a:ext cx="1914525" cy="571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7A785F-96AF-46F3-ABDE-E8AC784C06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122" y="242887"/>
            <a:ext cx="4638675" cy="2905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B4129F-D351-4284-A491-2939744A49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962" y="347662"/>
            <a:ext cx="1666875" cy="21240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D9F603-48F1-42B9-9772-CBA9B4E1B5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86" y="4502150"/>
            <a:ext cx="1571625" cy="571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021A882-F1AA-46DD-A62C-345CBD4573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062" y="4011612"/>
            <a:ext cx="1666875" cy="21240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50AC4EA-7C2D-4C38-BC6D-80AEDF454F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362" y="3429000"/>
            <a:ext cx="4638675" cy="29051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53CA055-BDD2-459A-BF28-5E8968C77225}"/>
              </a:ext>
            </a:extLst>
          </p:cNvPr>
          <p:cNvSpPr txBox="1"/>
          <p:nvPr/>
        </p:nvSpPr>
        <p:spPr>
          <a:xfrm>
            <a:off x="17847" y="3148012"/>
            <a:ext cx="318830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/>
              <a:t>3. Check</a:t>
            </a:r>
            <a:r>
              <a:rPr lang="en-IN" sz="1400"/>
              <a:t>: </a:t>
            </a:r>
          </a:p>
          <a:p>
            <a:r>
              <a:rPr lang="en-IN" sz="1400"/>
              <a:t>Is OpenSet is empty.?  { S,T,O }  </a:t>
            </a:r>
            <a:r>
              <a:rPr lang="en-IN" sz="1400">
                <a:solidFill>
                  <a:srgbClr val="FF0000"/>
                </a:solidFill>
              </a:rPr>
              <a:t>No</a:t>
            </a:r>
          </a:p>
          <a:p>
            <a:r>
              <a:rPr lang="en-IN" sz="1400"/>
              <a:t>	LIFO: pop{S,T,O} =</a:t>
            </a:r>
            <a:r>
              <a:rPr lang="en-IN" sz="1400">
                <a:solidFill>
                  <a:srgbClr val="FF0000"/>
                </a:solidFill>
              </a:rPr>
              <a:t> {O}</a:t>
            </a:r>
          </a:p>
          <a:p>
            <a:r>
              <a:rPr lang="en-IN" sz="1400"/>
              <a:t>	O is not goal</a:t>
            </a:r>
          </a:p>
          <a:p>
            <a:r>
              <a:rPr lang="en-IN" sz="1400"/>
              <a:t>	Add O’s kids. {S,T} + {} = </a:t>
            </a:r>
            <a:r>
              <a:rPr lang="en-IN" sz="1400">
                <a:solidFill>
                  <a:srgbClr val="FF0000"/>
                </a:solidFill>
              </a:rPr>
              <a:t>{S,T}</a:t>
            </a:r>
          </a:p>
        </p:txBody>
      </p:sp>
    </p:spTree>
    <p:extLst>
      <p:ext uri="{BB962C8B-B14F-4D97-AF65-F5344CB8AC3E}">
        <p14:creationId xmlns:p14="http://schemas.microsoft.com/office/powerpoint/2010/main" val="2332989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F6B2CF4-2A47-44D0-BD2A-7A1017FAB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122" y="123000"/>
            <a:ext cx="4638675" cy="2905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254E0A-AE58-43A1-BF4D-F08C9DCA9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162" y="428832"/>
            <a:ext cx="1666875" cy="21240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52083D-000D-45E5-8761-7C4B19EC20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37" y="1575562"/>
            <a:ext cx="1685925" cy="571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332EBFA-1C9E-4747-9056-BD613C5DB1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52" y="4878102"/>
            <a:ext cx="1685925" cy="571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9247DFB-ACC0-4801-ADF7-88E92A5282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104" y="3316287"/>
            <a:ext cx="1666875" cy="29432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2392CE-54D7-45E5-882E-BEFFD2CB43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762" y="3429000"/>
            <a:ext cx="4638675" cy="29051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E07297E-E698-4973-8A2B-F03EB5558074}"/>
              </a:ext>
            </a:extLst>
          </p:cNvPr>
          <p:cNvSpPr txBox="1"/>
          <p:nvPr/>
        </p:nvSpPr>
        <p:spPr>
          <a:xfrm>
            <a:off x="155203" y="108998"/>
            <a:ext cx="331052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/>
              <a:t>4. Check</a:t>
            </a:r>
            <a:r>
              <a:rPr lang="en-IN" sz="1400"/>
              <a:t>: </a:t>
            </a:r>
          </a:p>
          <a:p>
            <a:r>
              <a:rPr lang="en-IN" sz="1400"/>
              <a:t>Is OpenSet is empty.?  { S,T }  </a:t>
            </a:r>
            <a:r>
              <a:rPr lang="en-IN" sz="1400">
                <a:solidFill>
                  <a:srgbClr val="FF0000"/>
                </a:solidFill>
              </a:rPr>
              <a:t>No</a:t>
            </a:r>
          </a:p>
          <a:p>
            <a:r>
              <a:rPr lang="en-IN" sz="1400"/>
              <a:t>	LIFO: pop{S,T} =</a:t>
            </a:r>
            <a:r>
              <a:rPr lang="en-IN" sz="1400">
                <a:solidFill>
                  <a:srgbClr val="FF0000"/>
                </a:solidFill>
              </a:rPr>
              <a:t> {T}</a:t>
            </a:r>
          </a:p>
          <a:p>
            <a:r>
              <a:rPr lang="en-IN" sz="1400"/>
              <a:t>	T is not goal</a:t>
            </a:r>
          </a:p>
          <a:p>
            <a:r>
              <a:rPr lang="en-IN" sz="1400"/>
              <a:t>	Add T’s kids. {S} + {LU} = </a:t>
            </a:r>
            <a:r>
              <a:rPr lang="en-IN" sz="1400">
                <a:solidFill>
                  <a:srgbClr val="FF0000"/>
                </a:solidFill>
              </a:rPr>
              <a:t>{S,LU}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6B7051-021D-40B8-9FF8-2A74E0F8C332}"/>
              </a:ext>
            </a:extLst>
          </p:cNvPr>
          <p:cNvSpPr txBox="1"/>
          <p:nvPr/>
        </p:nvSpPr>
        <p:spPr>
          <a:xfrm>
            <a:off x="70653" y="2844224"/>
            <a:ext cx="333899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/>
              <a:t>5. Check</a:t>
            </a:r>
            <a:r>
              <a:rPr lang="en-IN" sz="1400"/>
              <a:t>: </a:t>
            </a:r>
          </a:p>
          <a:p>
            <a:r>
              <a:rPr lang="en-IN" sz="1400"/>
              <a:t>Is OpenSet is empty.?  { S,LU }  </a:t>
            </a:r>
            <a:r>
              <a:rPr lang="en-IN" sz="1400">
                <a:solidFill>
                  <a:srgbClr val="FF0000"/>
                </a:solidFill>
              </a:rPr>
              <a:t>No</a:t>
            </a:r>
          </a:p>
          <a:p>
            <a:r>
              <a:rPr lang="en-IN" sz="1400"/>
              <a:t>	LIFO: pop{S,LU} =</a:t>
            </a:r>
            <a:r>
              <a:rPr lang="en-IN" sz="1400">
                <a:solidFill>
                  <a:srgbClr val="FF0000"/>
                </a:solidFill>
              </a:rPr>
              <a:t> {LU}</a:t>
            </a:r>
          </a:p>
          <a:p>
            <a:r>
              <a:rPr lang="en-IN" sz="1400"/>
              <a:t>	LU is not goal</a:t>
            </a:r>
          </a:p>
          <a:p>
            <a:r>
              <a:rPr lang="en-IN" sz="1400"/>
              <a:t>	Add LU’s kids. {S} + {M} = </a:t>
            </a:r>
            <a:r>
              <a:rPr lang="en-IN" sz="1400">
                <a:solidFill>
                  <a:srgbClr val="FF0000"/>
                </a:solidFill>
              </a:rPr>
              <a:t>{S,M}</a:t>
            </a:r>
          </a:p>
        </p:txBody>
      </p:sp>
    </p:spTree>
    <p:extLst>
      <p:ext uri="{BB962C8B-B14F-4D97-AF65-F5344CB8AC3E}">
        <p14:creationId xmlns:p14="http://schemas.microsoft.com/office/powerpoint/2010/main" val="434019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1A429C-9F7B-41CF-AE43-267B97B10B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12" y="363537"/>
            <a:ext cx="1666875" cy="3771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310B87-D121-4B02-A7F1-11759428DA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187" y="1244599"/>
            <a:ext cx="1571625" cy="571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B37242-668F-424F-A26E-E9E04F615D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62" y="363537"/>
            <a:ext cx="4638675" cy="29051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193AFFF-3C4C-4B7E-AE35-E5A8CB3D94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686" y="2802414"/>
            <a:ext cx="1666875" cy="37719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4D00215-9ACF-420F-A2CD-E01A819B86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87" y="5162550"/>
            <a:ext cx="1295400" cy="5715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780CFC3-B654-4AAF-81CE-326A9D9189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099" y="3429000"/>
            <a:ext cx="4638675" cy="290512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FFE0BC5-9ADD-4176-88EF-04FF6E57C5EB}"/>
              </a:ext>
            </a:extLst>
          </p:cNvPr>
          <p:cNvSpPr txBox="1"/>
          <p:nvPr/>
        </p:nvSpPr>
        <p:spPr>
          <a:xfrm>
            <a:off x="131763" y="75048"/>
            <a:ext cx="321940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/>
              <a:t>6. Check</a:t>
            </a:r>
            <a:r>
              <a:rPr lang="en-IN" sz="1400"/>
              <a:t>: </a:t>
            </a:r>
          </a:p>
          <a:p>
            <a:r>
              <a:rPr lang="en-IN" sz="1400"/>
              <a:t>Is OpenSet is empty.?  { S,M }  </a:t>
            </a:r>
            <a:r>
              <a:rPr lang="en-IN" sz="1400">
                <a:solidFill>
                  <a:srgbClr val="FF0000"/>
                </a:solidFill>
              </a:rPr>
              <a:t>No</a:t>
            </a:r>
          </a:p>
          <a:p>
            <a:r>
              <a:rPr lang="en-IN" sz="1400"/>
              <a:t>	LIFO: pop{S,M} =</a:t>
            </a:r>
            <a:r>
              <a:rPr lang="en-IN" sz="1400">
                <a:solidFill>
                  <a:srgbClr val="FF0000"/>
                </a:solidFill>
              </a:rPr>
              <a:t> {M}</a:t>
            </a:r>
          </a:p>
          <a:p>
            <a:r>
              <a:rPr lang="en-IN" sz="1400"/>
              <a:t>	M is not goal</a:t>
            </a:r>
          </a:p>
          <a:p>
            <a:r>
              <a:rPr lang="en-IN" sz="1400"/>
              <a:t>	Add M’s kids. {S} + {D} = </a:t>
            </a:r>
            <a:r>
              <a:rPr lang="en-IN" sz="1400">
                <a:solidFill>
                  <a:srgbClr val="FF0000"/>
                </a:solidFill>
              </a:rPr>
              <a:t>{S,D}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84CA38-48BB-482C-BA6D-795CA466E703}"/>
              </a:ext>
            </a:extLst>
          </p:cNvPr>
          <p:cNvSpPr txBox="1"/>
          <p:nvPr/>
        </p:nvSpPr>
        <p:spPr>
          <a:xfrm>
            <a:off x="131762" y="3268662"/>
            <a:ext cx="295516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/>
              <a:t>7. Check</a:t>
            </a:r>
            <a:r>
              <a:rPr lang="en-IN" sz="1400"/>
              <a:t>: </a:t>
            </a:r>
          </a:p>
          <a:p>
            <a:r>
              <a:rPr lang="en-IN" sz="1400"/>
              <a:t>Is OpenSet is empty.?  { S,D }  </a:t>
            </a:r>
            <a:r>
              <a:rPr lang="en-IN" sz="1400">
                <a:solidFill>
                  <a:srgbClr val="FF0000"/>
                </a:solidFill>
              </a:rPr>
              <a:t>No</a:t>
            </a:r>
          </a:p>
          <a:p>
            <a:r>
              <a:rPr lang="en-IN" sz="1400"/>
              <a:t>	LIFO: pop{S,D} =</a:t>
            </a:r>
            <a:r>
              <a:rPr lang="en-IN" sz="1400">
                <a:solidFill>
                  <a:srgbClr val="FF0000"/>
                </a:solidFill>
              </a:rPr>
              <a:t> {D}</a:t>
            </a:r>
          </a:p>
          <a:p>
            <a:r>
              <a:rPr lang="en-IN" sz="1400"/>
              <a:t>	D is not goal</a:t>
            </a:r>
          </a:p>
          <a:p>
            <a:r>
              <a:rPr lang="en-IN" sz="1400"/>
              <a:t>	Add D’s kids. {S} + {} = </a:t>
            </a:r>
            <a:r>
              <a:rPr lang="en-IN" sz="1400">
                <a:solidFill>
                  <a:srgbClr val="FF0000"/>
                </a:solidFill>
              </a:rPr>
              <a:t>{S}</a:t>
            </a:r>
          </a:p>
        </p:txBody>
      </p:sp>
    </p:spTree>
    <p:extLst>
      <p:ext uri="{BB962C8B-B14F-4D97-AF65-F5344CB8AC3E}">
        <p14:creationId xmlns:p14="http://schemas.microsoft.com/office/powerpoint/2010/main" val="496079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CC6FC0-A916-4774-AF51-11C61402B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289" y="0"/>
            <a:ext cx="2257425" cy="3771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E794F9-3764-4E0B-958D-21C51D31E7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1446212"/>
            <a:ext cx="1704975" cy="571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5385A6-E184-414C-9A87-C8D238055C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712" y="279400"/>
            <a:ext cx="4638675" cy="29051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9C09D8D-DF85-4CC2-84EF-F9B702B269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126" y="2823607"/>
            <a:ext cx="2257425" cy="3771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2344741-9343-49C5-A491-117427C00D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2" y="5487988"/>
            <a:ext cx="1981200" cy="5715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1766906-4232-4360-AA4E-21683FF16B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823" y="3714750"/>
            <a:ext cx="4638675" cy="29051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464C02B-E989-4BD2-9D13-2682BCD6A73A}"/>
              </a:ext>
            </a:extLst>
          </p:cNvPr>
          <p:cNvSpPr txBox="1"/>
          <p:nvPr/>
        </p:nvSpPr>
        <p:spPr>
          <a:xfrm>
            <a:off x="0" y="0"/>
            <a:ext cx="332982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/>
              <a:t>8. Check</a:t>
            </a:r>
            <a:r>
              <a:rPr lang="en-IN" sz="1400"/>
              <a:t>: </a:t>
            </a:r>
          </a:p>
          <a:p>
            <a:r>
              <a:rPr lang="en-IN" sz="1400"/>
              <a:t>Is OpenSet is empty.?  { S }  </a:t>
            </a:r>
            <a:r>
              <a:rPr lang="en-IN" sz="1400">
                <a:solidFill>
                  <a:srgbClr val="FF0000"/>
                </a:solidFill>
              </a:rPr>
              <a:t>No</a:t>
            </a:r>
          </a:p>
          <a:p>
            <a:r>
              <a:rPr lang="en-IN" sz="1400"/>
              <a:t>	LIFO: pop{S} =</a:t>
            </a:r>
            <a:r>
              <a:rPr lang="en-IN" sz="1400">
                <a:solidFill>
                  <a:srgbClr val="FF0000"/>
                </a:solidFill>
              </a:rPr>
              <a:t> {S}</a:t>
            </a:r>
          </a:p>
          <a:p>
            <a:r>
              <a:rPr lang="en-IN" sz="1400"/>
              <a:t>	S is not goal</a:t>
            </a:r>
          </a:p>
          <a:p>
            <a:r>
              <a:rPr lang="en-IN" sz="1400"/>
              <a:t>	Add S’s kids. {} + {F,RV} = </a:t>
            </a:r>
            <a:r>
              <a:rPr lang="en-IN" sz="1400">
                <a:solidFill>
                  <a:srgbClr val="FF0000"/>
                </a:solidFill>
              </a:rPr>
              <a:t>{F,RV}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5FCF8A-4778-45AD-B62F-DE53313B729C}"/>
              </a:ext>
            </a:extLst>
          </p:cNvPr>
          <p:cNvSpPr txBox="1"/>
          <p:nvPr/>
        </p:nvSpPr>
        <p:spPr>
          <a:xfrm>
            <a:off x="39687" y="2844224"/>
            <a:ext cx="349550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/>
              <a:t>9. Check</a:t>
            </a:r>
            <a:r>
              <a:rPr lang="en-IN" sz="1400"/>
              <a:t>: </a:t>
            </a:r>
          </a:p>
          <a:p>
            <a:r>
              <a:rPr lang="en-IN" sz="1400"/>
              <a:t>Is OpenSet is empty.?  { F,RV }  </a:t>
            </a:r>
            <a:r>
              <a:rPr lang="en-IN" sz="1400">
                <a:solidFill>
                  <a:srgbClr val="FF0000"/>
                </a:solidFill>
              </a:rPr>
              <a:t>No</a:t>
            </a:r>
          </a:p>
          <a:p>
            <a:r>
              <a:rPr lang="en-IN" sz="1400"/>
              <a:t>	LIFO: pop{F,RV} =</a:t>
            </a:r>
            <a:r>
              <a:rPr lang="en-IN" sz="1400">
                <a:solidFill>
                  <a:srgbClr val="FF0000"/>
                </a:solidFill>
              </a:rPr>
              <a:t> {RV}</a:t>
            </a:r>
          </a:p>
          <a:p>
            <a:r>
              <a:rPr lang="en-IN" sz="1400"/>
              <a:t>	RV is not goal</a:t>
            </a:r>
          </a:p>
          <a:p>
            <a:r>
              <a:rPr lang="en-IN" sz="1400"/>
              <a:t>	Add RV’s kids. {F} + {C,P} = </a:t>
            </a:r>
            <a:r>
              <a:rPr lang="en-IN" sz="1400">
                <a:solidFill>
                  <a:srgbClr val="FF0000"/>
                </a:solidFill>
              </a:rPr>
              <a:t>{F,C,P}</a:t>
            </a:r>
          </a:p>
        </p:txBody>
      </p:sp>
    </p:spTree>
    <p:extLst>
      <p:ext uri="{BB962C8B-B14F-4D97-AF65-F5344CB8AC3E}">
        <p14:creationId xmlns:p14="http://schemas.microsoft.com/office/powerpoint/2010/main" val="3065875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DCAE3C-9233-4BB1-9232-C6788772C6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286" y="191532"/>
            <a:ext cx="2257425" cy="3771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B635CB-F07E-4D08-88B8-609E4EBBFE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87" y="1213882"/>
            <a:ext cx="1571625" cy="571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3B02A8-4814-41C1-8987-8B090606A2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962" y="191532"/>
            <a:ext cx="4638675" cy="29051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6412EB8-5C1B-46F7-92BE-ECD3E32750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799" y="2844800"/>
            <a:ext cx="2257425" cy="3771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985BBFE-EC0A-428A-AF17-8A4045EA29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99" y="4730750"/>
            <a:ext cx="1295400" cy="5715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33DF3DA-D59A-4F17-AFCD-2C5461AA7E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262" y="3448050"/>
            <a:ext cx="4638675" cy="29051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53BD81E-7F11-426E-9D54-EE546F9B1662}"/>
              </a:ext>
            </a:extLst>
          </p:cNvPr>
          <p:cNvSpPr txBox="1"/>
          <p:nvPr/>
        </p:nvSpPr>
        <p:spPr>
          <a:xfrm>
            <a:off x="0" y="12700"/>
            <a:ext cx="314297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/>
              <a:t>10. Check</a:t>
            </a:r>
            <a:r>
              <a:rPr lang="en-IN" sz="1400"/>
              <a:t>: </a:t>
            </a:r>
          </a:p>
          <a:p>
            <a:r>
              <a:rPr lang="en-IN" sz="1400"/>
              <a:t>Is OpenSet is empty.?  { F,C,P }  </a:t>
            </a:r>
            <a:r>
              <a:rPr lang="en-IN" sz="1400">
                <a:solidFill>
                  <a:srgbClr val="FF0000"/>
                </a:solidFill>
              </a:rPr>
              <a:t>No</a:t>
            </a:r>
          </a:p>
          <a:p>
            <a:r>
              <a:rPr lang="en-IN" sz="1400"/>
              <a:t>	LIFO: pop{F,C,P} =</a:t>
            </a:r>
            <a:r>
              <a:rPr lang="en-IN" sz="1400">
                <a:solidFill>
                  <a:srgbClr val="FF0000"/>
                </a:solidFill>
              </a:rPr>
              <a:t> {P}</a:t>
            </a:r>
          </a:p>
          <a:p>
            <a:r>
              <a:rPr lang="en-IN" sz="1400"/>
              <a:t>	P is not goal</a:t>
            </a:r>
          </a:p>
          <a:p>
            <a:r>
              <a:rPr lang="en-IN" sz="1400"/>
              <a:t>	Add P’s kids. {F,C} + {} = </a:t>
            </a:r>
            <a:r>
              <a:rPr lang="en-IN" sz="1400">
                <a:solidFill>
                  <a:srgbClr val="FF0000"/>
                </a:solidFill>
              </a:rPr>
              <a:t>{F,C}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81B1C1-15A4-4DBC-B0F7-80476A494AD7}"/>
              </a:ext>
            </a:extLst>
          </p:cNvPr>
          <p:cNvSpPr txBox="1"/>
          <p:nvPr/>
        </p:nvSpPr>
        <p:spPr>
          <a:xfrm>
            <a:off x="70323" y="2871232"/>
            <a:ext cx="293041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/>
              <a:t>11. Check</a:t>
            </a:r>
            <a:r>
              <a:rPr lang="en-IN" sz="1400"/>
              <a:t>: </a:t>
            </a:r>
          </a:p>
          <a:p>
            <a:r>
              <a:rPr lang="en-IN" sz="1400"/>
              <a:t>Is OpenSet is empty.?  { F,C }  </a:t>
            </a:r>
            <a:r>
              <a:rPr lang="en-IN" sz="1400">
                <a:solidFill>
                  <a:srgbClr val="FF0000"/>
                </a:solidFill>
              </a:rPr>
              <a:t>No</a:t>
            </a:r>
          </a:p>
          <a:p>
            <a:r>
              <a:rPr lang="en-IN" sz="1400"/>
              <a:t>	LIFO: pop{F,C} =</a:t>
            </a:r>
            <a:r>
              <a:rPr lang="en-IN" sz="1400">
                <a:solidFill>
                  <a:srgbClr val="FF0000"/>
                </a:solidFill>
              </a:rPr>
              <a:t> {C}</a:t>
            </a:r>
          </a:p>
          <a:p>
            <a:r>
              <a:rPr lang="en-IN" sz="1400"/>
              <a:t>	C is not goal</a:t>
            </a:r>
          </a:p>
          <a:p>
            <a:r>
              <a:rPr lang="en-IN" sz="1400"/>
              <a:t>	Add C’s kids. {F} + {} = </a:t>
            </a:r>
            <a:r>
              <a:rPr lang="en-IN" sz="1400">
                <a:solidFill>
                  <a:srgbClr val="FF0000"/>
                </a:solidFill>
              </a:rPr>
              <a:t>{F}</a:t>
            </a:r>
          </a:p>
        </p:txBody>
      </p:sp>
    </p:spTree>
    <p:extLst>
      <p:ext uri="{BB962C8B-B14F-4D97-AF65-F5344CB8AC3E}">
        <p14:creationId xmlns:p14="http://schemas.microsoft.com/office/powerpoint/2010/main" val="4187708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F1282C-9A33-4030-BB7A-258E89CC4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912" y="0"/>
            <a:ext cx="2705100" cy="3771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B8741C-4F50-4799-A8DC-51D74A4336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587" y="1757840"/>
            <a:ext cx="1295400" cy="571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656C3E-4B16-4C9A-A04D-37BFD1319B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362" y="363537"/>
            <a:ext cx="4638675" cy="29051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7AF458D-2B11-497F-965C-5C33B364F7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887" y="3023710"/>
            <a:ext cx="3000375" cy="3771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6EBDC11-B170-454F-9069-E6DAE4F3F9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0" y="4814410"/>
            <a:ext cx="1600200" cy="5715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038C735-23F2-4A2A-AD42-F8AFEE6FAC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912" y="3544888"/>
            <a:ext cx="4638675" cy="29051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F1BB5D1-4309-47C7-A88D-0C3B96424F24}"/>
              </a:ext>
            </a:extLst>
          </p:cNvPr>
          <p:cNvSpPr txBox="1"/>
          <p:nvPr/>
        </p:nvSpPr>
        <p:spPr>
          <a:xfrm>
            <a:off x="0" y="62390"/>
            <a:ext cx="291349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/>
              <a:t>12. Check</a:t>
            </a:r>
            <a:r>
              <a:rPr lang="en-IN" sz="1400"/>
              <a:t>: </a:t>
            </a:r>
          </a:p>
          <a:p>
            <a:r>
              <a:rPr lang="en-IN" sz="1400"/>
              <a:t>Is OpenSet is empty.?  { F }  </a:t>
            </a:r>
            <a:r>
              <a:rPr lang="en-IN" sz="1400">
                <a:solidFill>
                  <a:srgbClr val="FF0000"/>
                </a:solidFill>
              </a:rPr>
              <a:t>No</a:t>
            </a:r>
          </a:p>
          <a:p>
            <a:r>
              <a:rPr lang="en-IN" sz="1400"/>
              <a:t>	LIFO: pop{F} =</a:t>
            </a:r>
            <a:r>
              <a:rPr lang="en-IN" sz="1400">
                <a:solidFill>
                  <a:srgbClr val="FF0000"/>
                </a:solidFill>
              </a:rPr>
              <a:t> {F}</a:t>
            </a:r>
          </a:p>
          <a:p>
            <a:r>
              <a:rPr lang="en-IN" sz="1400"/>
              <a:t>	F is not goal</a:t>
            </a:r>
          </a:p>
          <a:p>
            <a:r>
              <a:rPr lang="en-IN" sz="1400"/>
              <a:t>	Add F’s kids. {} + {B} = </a:t>
            </a:r>
            <a:r>
              <a:rPr lang="en-IN" sz="1400">
                <a:solidFill>
                  <a:srgbClr val="FF0000"/>
                </a:solidFill>
              </a:rPr>
              <a:t>{B}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853305-34CF-4D5A-BBDF-946206184106}"/>
              </a:ext>
            </a:extLst>
          </p:cNvPr>
          <p:cNvSpPr txBox="1"/>
          <p:nvPr/>
        </p:nvSpPr>
        <p:spPr>
          <a:xfrm>
            <a:off x="33337" y="3023710"/>
            <a:ext cx="340285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/>
              <a:t>13. Check</a:t>
            </a:r>
            <a:r>
              <a:rPr lang="en-IN" sz="1400"/>
              <a:t>: </a:t>
            </a:r>
          </a:p>
          <a:p>
            <a:r>
              <a:rPr lang="en-IN" sz="1400"/>
              <a:t>Is OpenSet is empty.?  { B }  </a:t>
            </a:r>
            <a:r>
              <a:rPr lang="en-IN" sz="1400">
                <a:solidFill>
                  <a:srgbClr val="FF0000"/>
                </a:solidFill>
              </a:rPr>
              <a:t>No</a:t>
            </a:r>
          </a:p>
          <a:p>
            <a:r>
              <a:rPr lang="en-IN" sz="1400"/>
              <a:t>	LIFO: pop{B} =</a:t>
            </a:r>
            <a:r>
              <a:rPr lang="en-IN" sz="1400">
                <a:solidFill>
                  <a:srgbClr val="FF0000"/>
                </a:solidFill>
              </a:rPr>
              <a:t> {B}</a:t>
            </a:r>
          </a:p>
          <a:p>
            <a:r>
              <a:rPr lang="en-IN" sz="1400"/>
              <a:t>	</a:t>
            </a:r>
            <a:r>
              <a:rPr lang="en-IN" sz="1400">
                <a:solidFill>
                  <a:srgbClr val="00B050"/>
                </a:solidFill>
              </a:rPr>
              <a:t>B is goal. Return reversed(path)</a:t>
            </a:r>
          </a:p>
          <a:p>
            <a:r>
              <a:rPr lang="en-IN" sz="1400"/>
              <a:t>	</a:t>
            </a:r>
            <a:endParaRPr lang="en-IN" sz="1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04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70C270-FCBB-49FB-A0AD-EE1C34DB34D2}"/>
              </a:ext>
            </a:extLst>
          </p:cNvPr>
          <p:cNvSpPr/>
          <p:nvPr/>
        </p:nvSpPr>
        <p:spPr>
          <a:xfrm>
            <a:off x="172995" y="155144"/>
            <a:ext cx="1404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/>
              <a:t>Pseudocode: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1A5D52-171E-4C09-AE4A-1E133662DFE2}"/>
              </a:ext>
            </a:extLst>
          </p:cNvPr>
          <p:cNvSpPr txBox="1"/>
          <p:nvPr/>
        </p:nvSpPr>
        <p:spPr>
          <a:xfrm>
            <a:off x="172995" y="783255"/>
            <a:ext cx="806304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/>
              <a:t>def </a:t>
            </a:r>
            <a:r>
              <a:rPr lang="en-IN" sz="1400" b="1">
                <a:solidFill>
                  <a:srgbClr val="0000FF"/>
                </a:solidFill>
              </a:rPr>
              <a:t>DFS</a:t>
            </a:r>
            <a:r>
              <a:rPr lang="en-IN" sz="1400" b="1"/>
              <a:t>:</a:t>
            </a:r>
          </a:p>
          <a:p>
            <a:endParaRPr lang="en-IN" sz="1400"/>
          </a:p>
          <a:p>
            <a:r>
              <a:rPr lang="en-IN" sz="1400"/>
              <a:t>OpenSet = { start } </a:t>
            </a:r>
          </a:p>
          <a:p>
            <a:r>
              <a:rPr lang="en-IN" sz="1400"/>
              <a:t>cameFrom[start] = null</a:t>
            </a:r>
          </a:p>
          <a:p>
            <a:r>
              <a:rPr lang="en-IN" sz="1400"/>
              <a:t>While OpenSet is not empty</a:t>
            </a:r>
          </a:p>
          <a:p>
            <a:endParaRPr lang="en-IN" sz="1400">
              <a:solidFill>
                <a:srgbClr val="FF0000"/>
              </a:solidFill>
            </a:endParaRPr>
          </a:p>
          <a:p>
            <a:r>
              <a:rPr lang="en-IN" sz="1400"/>
              <a:t>	</a:t>
            </a:r>
            <a:r>
              <a:rPr lang="en-IN" sz="1400">
                <a:solidFill>
                  <a:srgbClr val="0000FF"/>
                </a:solidFill>
              </a:rPr>
              <a:t>Step 1. 	</a:t>
            </a:r>
            <a:r>
              <a:rPr lang="en-IN" sz="1400"/>
              <a:t>current = remove one node from OpenSet and update OpenSet (</a:t>
            </a:r>
            <a:r>
              <a:rPr lang="en-IN" sz="1400" i="1">
                <a:solidFill>
                  <a:srgbClr val="0070C0"/>
                </a:solidFill>
              </a:rPr>
              <a:t>selection strategy</a:t>
            </a:r>
            <a:r>
              <a:rPr lang="en-IN" sz="1400"/>
              <a:t>)</a:t>
            </a:r>
            <a:endParaRPr lang="en-IN" sz="1400">
              <a:solidFill>
                <a:srgbClr val="FF0000"/>
              </a:solidFill>
            </a:endParaRPr>
          </a:p>
          <a:p>
            <a:r>
              <a:rPr lang="en-IN" sz="1400"/>
              <a:t>	</a:t>
            </a:r>
          </a:p>
          <a:p>
            <a:r>
              <a:rPr lang="en-IN" sz="1400"/>
              <a:t>	If current == goal? </a:t>
            </a:r>
            <a:r>
              <a:rPr lang="en-IN" sz="1400">
                <a:solidFill>
                  <a:srgbClr val="0000FF"/>
                </a:solidFill>
              </a:rPr>
              <a:t>Step 2:</a:t>
            </a:r>
            <a:r>
              <a:rPr lang="en-IN" sz="1400"/>
              <a:t> </a:t>
            </a:r>
            <a:r>
              <a:rPr lang="en-IN" sz="1400">
                <a:solidFill>
                  <a:srgbClr val="FF0000"/>
                </a:solidFill>
              </a:rPr>
              <a:t>Return reconstruct_path(current node)</a:t>
            </a:r>
          </a:p>
          <a:p>
            <a:r>
              <a:rPr lang="en-IN" sz="1400"/>
              <a:t>	</a:t>
            </a:r>
          </a:p>
          <a:p>
            <a:r>
              <a:rPr lang="en-IN" sz="1400"/>
              <a:t>	</a:t>
            </a:r>
            <a:r>
              <a:rPr lang="en-IN" sz="1400">
                <a:solidFill>
                  <a:srgbClr val="0000FF"/>
                </a:solidFill>
              </a:rPr>
              <a:t>Step 3</a:t>
            </a:r>
            <a:r>
              <a:rPr lang="en-IN" sz="1400"/>
              <a:t>: 	Add neighbors of current node to OpenSet. </a:t>
            </a:r>
          </a:p>
          <a:p>
            <a:r>
              <a:rPr lang="en-IN" sz="1400"/>
              <a:t>		Add current node as parent for all those neighbors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08FC8E-6B7A-4D54-B313-54A841ADC7F7}"/>
              </a:ext>
            </a:extLst>
          </p:cNvPr>
          <p:cNvSpPr txBox="1"/>
          <p:nvPr/>
        </p:nvSpPr>
        <p:spPr>
          <a:xfrm>
            <a:off x="172995" y="3719690"/>
            <a:ext cx="11443069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 sz="1400"/>
              <a:t>Programmatically only one change required in BFS to make it DFS. In Step 1 above, instead of OpenSet.pop(0),  pop the last element, that is </a:t>
            </a:r>
            <a:r>
              <a:rPr lang="en-IN" sz="1400" b="1"/>
              <a:t>OpenSet.pop()</a:t>
            </a:r>
          </a:p>
        </p:txBody>
      </p:sp>
    </p:spTree>
    <p:extLst>
      <p:ext uri="{BB962C8B-B14F-4D97-AF65-F5344CB8AC3E}">
        <p14:creationId xmlns:p14="http://schemas.microsoft.com/office/powerpoint/2010/main" val="3918301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B7FC7A-4C7D-4DA7-8907-922800A02BF9}"/>
              </a:ext>
            </a:extLst>
          </p:cNvPr>
          <p:cNvSpPr txBox="1"/>
          <p:nvPr/>
        </p:nvSpPr>
        <p:spPr>
          <a:xfrm>
            <a:off x="2979864" y="2910701"/>
            <a:ext cx="59070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/>
              <a:t>Breadth First Search Tree</a:t>
            </a:r>
          </a:p>
        </p:txBody>
      </p:sp>
    </p:spTree>
    <p:extLst>
      <p:ext uri="{BB962C8B-B14F-4D97-AF65-F5344CB8AC3E}">
        <p14:creationId xmlns:p14="http://schemas.microsoft.com/office/powerpoint/2010/main" val="112241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737A55-AF0C-493C-AB47-060A08FABC45}"/>
              </a:ext>
            </a:extLst>
          </p:cNvPr>
          <p:cNvSpPr txBox="1"/>
          <p:nvPr/>
        </p:nvSpPr>
        <p:spPr>
          <a:xfrm>
            <a:off x="510639" y="178130"/>
            <a:ext cx="910544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Useful links:</a:t>
            </a:r>
          </a:p>
          <a:p>
            <a:r>
              <a:rPr lang="en-IN">
                <a:hlinkClick r:id="rId2"/>
              </a:rPr>
              <a:t>http://dai.fmph.uniba.sk/courses/intro-ai/reading/3ed-ch03-search.pdf</a:t>
            </a:r>
            <a:endParaRPr lang="en-IN"/>
          </a:p>
          <a:p>
            <a:endParaRPr lang="en-IN"/>
          </a:p>
          <a:p>
            <a:r>
              <a:rPr lang="en-IN">
                <a:hlinkClick r:id="rId3"/>
              </a:rPr>
              <a:t>https://stackoverflow.com/questions/10680180/graph-search-vs-tree-search</a:t>
            </a:r>
            <a:endParaRPr lang="en-IN"/>
          </a:p>
          <a:p>
            <a:r>
              <a:rPr lang="en-IN">
                <a:hlinkClick r:id="rId4"/>
              </a:rPr>
              <a:t>https://stackoverflow.com/questions/8922060/how-to-trace-the-path-in-a-breadth-first-search</a:t>
            </a:r>
            <a:endParaRPr lang="en-IN"/>
          </a:p>
          <a:p>
            <a:r>
              <a:rPr lang="en-IN">
                <a:hlinkClick r:id="rId5"/>
              </a:rPr>
              <a:t>https://www.redblobgames.com/pathfinding/a-star/implementation.html</a:t>
            </a:r>
            <a:endParaRPr lang="en-IN"/>
          </a:p>
          <a:p>
            <a:endParaRPr lang="en-IN"/>
          </a:p>
          <a:p>
            <a:r>
              <a:rPr lang="en-IN">
                <a:hlinkClick r:id="rId6"/>
              </a:rPr>
              <a:t>https://www.geeksforgeeks.org/using-list-stack-queues-python/</a:t>
            </a:r>
            <a:endParaRPr lang="en-IN"/>
          </a:p>
          <a:p>
            <a:endParaRPr lang="en-IN"/>
          </a:p>
          <a:p>
            <a:endParaRPr lang="en-IN"/>
          </a:p>
          <a:p>
            <a:r>
              <a:rPr lang="en-IN"/>
              <a:t>Dot snippets for graphs: </a:t>
            </a:r>
            <a:r>
              <a:rPr lang="en-IN">
                <a:hlinkClick r:id="rId7"/>
              </a:rPr>
              <a:t>https://www.codepile.net/pile/0oJMNaBp</a:t>
            </a:r>
            <a:endParaRPr lang="en-IN"/>
          </a:p>
          <a:p>
            <a:r>
              <a:rPr lang="en-IN"/>
              <a:t>Bfs_tree_1 code: </a:t>
            </a:r>
            <a:r>
              <a:rPr lang="en-IN">
                <a:hlinkClick r:id="rId8"/>
              </a:rPr>
              <a:t>https://www.codepile.net/pile/3PZn5kPQ</a:t>
            </a:r>
            <a:endParaRPr lang="en-IN"/>
          </a:p>
          <a:p>
            <a:r>
              <a:rPr lang="en-IN"/>
              <a:t>docHelpers.py: </a:t>
            </a:r>
            <a:r>
              <a:rPr lang="en-IN">
                <a:hlinkClick r:id="rId9"/>
              </a:rPr>
              <a:t>https://www.codepile.net/pile/Nd3qvbmX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4688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471C61-5A90-4C1A-8D4D-8432EF5F5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596" y="5348843"/>
            <a:ext cx="1666875" cy="1295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0336009-185B-4480-8AB0-697531D731C8}"/>
              </a:ext>
            </a:extLst>
          </p:cNvPr>
          <p:cNvSpPr txBox="1"/>
          <p:nvPr/>
        </p:nvSpPr>
        <p:spPr>
          <a:xfrm>
            <a:off x="142503" y="213757"/>
            <a:ext cx="11141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/>
              <a:t>Problem</a:t>
            </a:r>
            <a:r>
              <a:rPr lang="en-IN"/>
              <a:t>: To find a path from Arad to Bucharest. Not yet cheapest, but just a path. This eg is open ended to start with.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E8D7FE-FC7A-4F65-8011-5562D560302B}"/>
              </a:ext>
            </a:extLst>
          </p:cNvPr>
          <p:cNvSpPr txBox="1"/>
          <p:nvPr/>
        </p:nvSpPr>
        <p:spPr>
          <a:xfrm>
            <a:off x="6206342" y="1115162"/>
            <a:ext cx="603517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/>
              <a:t>Naive  Approach for abstraction</a:t>
            </a:r>
            <a:r>
              <a:rPr lang="en-IN"/>
              <a:t>: We are in Arad and </a:t>
            </a:r>
          </a:p>
          <a:p>
            <a:r>
              <a:rPr lang="en-IN"/>
              <a:t>below are the only possible next choices. </a:t>
            </a:r>
          </a:p>
          <a:p>
            <a:r>
              <a:rPr lang="en-IN" sz="1400">
                <a:solidFill>
                  <a:srgbClr val="FF0000"/>
                </a:solidFill>
              </a:rPr>
              <a:t>Note: Above map is open looped to illustrate tree search. </a:t>
            </a:r>
          </a:p>
          <a:p>
            <a:r>
              <a:rPr lang="en-IN" sz="1400">
                <a:solidFill>
                  <a:srgbClr val="FF0000"/>
                </a:solidFill>
              </a:rPr>
              <a:t>Actual Arad -&gt; Bucharest would contain closed loops, which we will discuss next.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830422-BC98-4D0D-B3DE-3A9E1242B655}"/>
              </a:ext>
            </a:extLst>
          </p:cNvPr>
          <p:cNvSpPr txBox="1"/>
          <p:nvPr/>
        </p:nvSpPr>
        <p:spPr>
          <a:xfrm>
            <a:off x="142503" y="4521546"/>
            <a:ext cx="44264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/>
              <a:t>Initialization</a:t>
            </a:r>
            <a:r>
              <a:rPr lang="en-IN" sz="1600"/>
              <a:t>:  </a:t>
            </a:r>
            <a:r>
              <a:rPr lang="en-IN" sz="1600" b="1"/>
              <a:t>OpenSet</a:t>
            </a:r>
            <a:r>
              <a:rPr lang="en-IN" sz="1600"/>
              <a:t> = { A }   cameFrom[A] = null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3ABA9D-D257-42E6-953D-E670C497FB55}"/>
              </a:ext>
            </a:extLst>
          </p:cNvPr>
          <p:cNvSpPr txBox="1"/>
          <p:nvPr/>
        </p:nvSpPr>
        <p:spPr>
          <a:xfrm>
            <a:off x="142503" y="4860100"/>
            <a:ext cx="606383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/>
              <a:t>1. Check</a:t>
            </a:r>
            <a:r>
              <a:rPr lang="en-IN" sz="1400"/>
              <a:t>: </a:t>
            </a:r>
          </a:p>
          <a:p>
            <a:r>
              <a:rPr lang="en-IN" sz="1400"/>
              <a:t>Is OpenSet is empty.?  { A }  </a:t>
            </a:r>
            <a:r>
              <a:rPr lang="en-IN" sz="1400">
                <a:solidFill>
                  <a:srgbClr val="FF0000"/>
                </a:solidFill>
              </a:rPr>
              <a:t>No</a:t>
            </a:r>
          </a:p>
          <a:p>
            <a:r>
              <a:rPr lang="en-IN" sz="1400"/>
              <a:t>	current = remove one node from OpenSet (</a:t>
            </a:r>
            <a:r>
              <a:rPr lang="en-IN" sz="1400" i="1">
                <a:solidFill>
                  <a:srgbClr val="0070C0"/>
                </a:solidFill>
              </a:rPr>
              <a:t>selection strategy</a:t>
            </a:r>
            <a:r>
              <a:rPr lang="en-IN" sz="1400"/>
              <a:t>)</a:t>
            </a:r>
            <a:r>
              <a:rPr lang="en-IN" sz="1400" i="1">
                <a:solidFill>
                  <a:srgbClr val="0070C0"/>
                </a:solidFill>
              </a:rPr>
              <a:t> </a:t>
            </a:r>
            <a:r>
              <a:rPr lang="en-IN" sz="1400"/>
              <a:t>= </a:t>
            </a:r>
            <a:r>
              <a:rPr lang="en-IN" sz="1400">
                <a:solidFill>
                  <a:srgbClr val="FF0000"/>
                </a:solidFill>
              </a:rPr>
              <a:t>{ A }</a:t>
            </a:r>
          </a:p>
          <a:p>
            <a:r>
              <a:rPr lang="en-IN" sz="1400">
                <a:solidFill>
                  <a:srgbClr val="FF0000"/>
                </a:solidFill>
              </a:rPr>
              <a:t>	</a:t>
            </a:r>
            <a:r>
              <a:rPr lang="en-IN" sz="1400"/>
              <a:t>OpenSet = {}</a:t>
            </a:r>
            <a:endParaRPr lang="en-IN" sz="1400">
              <a:solidFill>
                <a:srgbClr val="FF0000"/>
              </a:solidFill>
            </a:endParaRPr>
          </a:p>
          <a:p>
            <a:r>
              <a:rPr lang="en-IN" sz="1400"/>
              <a:t>	Is current == goal? </a:t>
            </a:r>
            <a:r>
              <a:rPr lang="en-IN" sz="1400">
                <a:solidFill>
                  <a:srgbClr val="FF0000"/>
                </a:solidFill>
              </a:rPr>
              <a:t>No</a:t>
            </a:r>
            <a:r>
              <a:rPr lang="en-IN" sz="1400"/>
              <a:t>. </a:t>
            </a:r>
          </a:p>
          <a:p>
            <a:r>
              <a:rPr lang="en-IN" sz="1400"/>
              <a:t>		Add neighbors of current node to OpenSet. </a:t>
            </a:r>
          </a:p>
          <a:p>
            <a:r>
              <a:rPr lang="en-IN" sz="1400"/>
              <a:t>		OpenSet = {} + { S, T, Z } = </a:t>
            </a:r>
            <a:r>
              <a:rPr lang="en-IN" sz="1400">
                <a:solidFill>
                  <a:srgbClr val="FF0000"/>
                </a:solidFill>
              </a:rPr>
              <a:t>{ S, T, Z }</a:t>
            </a:r>
          </a:p>
          <a:p>
            <a:r>
              <a:rPr lang="en-IN" sz="1400">
                <a:solidFill>
                  <a:srgbClr val="FF0000"/>
                </a:solidFill>
              </a:rPr>
              <a:t>		</a:t>
            </a:r>
            <a:r>
              <a:rPr lang="en-IN" sz="1400"/>
              <a:t>cameFrom[S,T,Z] = A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0257766-E9D8-4501-92D8-DAC9E65863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02" b="947"/>
          <a:stretch/>
        </p:blipFill>
        <p:spPr>
          <a:xfrm>
            <a:off x="297205" y="583089"/>
            <a:ext cx="5609325" cy="318776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D17A99D-AFCC-43E8-9C36-A215CA3F39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318" y="3770857"/>
            <a:ext cx="4638675" cy="2905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9AC685-3A0F-43E8-AC6E-EC20BA531A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03" y="6104482"/>
            <a:ext cx="189547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752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4C890A1-FB51-4C02-9629-4A1758021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36" y="4399521"/>
            <a:ext cx="2257425" cy="21240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A8369E7-5051-4F63-B137-19F8B6D36D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485" y="373231"/>
            <a:ext cx="1952625" cy="2124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2280D0-0A2C-451D-8876-FDFA4B7C273B}"/>
              </a:ext>
            </a:extLst>
          </p:cNvPr>
          <p:cNvSpPr txBox="1"/>
          <p:nvPr/>
        </p:nvSpPr>
        <p:spPr>
          <a:xfrm>
            <a:off x="-5476" y="4163093"/>
            <a:ext cx="604780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/>
              <a:t>3. Check</a:t>
            </a:r>
            <a:r>
              <a:rPr lang="en-IN" sz="1400"/>
              <a:t>: </a:t>
            </a:r>
          </a:p>
          <a:p>
            <a:r>
              <a:rPr lang="en-IN" sz="1400"/>
              <a:t>Is OpenSet is empty.?  {T , Z, F, RV }  </a:t>
            </a:r>
            <a:r>
              <a:rPr lang="en-IN" sz="1400">
                <a:solidFill>
                  <a:srgbClr val="FF0000"/>
                </a:solidFill>
              </a:rPr>
              <a:t>No</a:t>
            </a:r>
          </a:p>
          <a:p>
            <a:r>
              <a:rPr lang="en-IN" sz="1400"/>
              <a:t>	current = remove one node from OpenSet (</a:t>
            </a:r>
            <a:r>
              <a:rPr lang="en-IN" sz="1400" i="1">
                <a:solidFill>
                  <a:srgbClr val="0070C0"/>
                </a:solidFill>
              </a:rPr>
              <a:t>selection strategy</a:t>
            </a:r>
            <a:r>
              <a:rPr lang="en-IN" sz="1400"/>
              <a:t>)</a:t>
            </a:r>
            <a:r>
              <a:rPr lang="en-IN" sz="1400" i="1">
                <a:solidFill>
                  <a:srgbClr val="0070C0"/>
                </a:solidFill>
              </a:rPr>
              <a:t> </a:t>
            </a:r>
            <a:r>
              <a:rPr lang="en-IN" sz="1400"/>
              <a:t>= </a:t>
            </a:r>
            <a:r>
              <a:rPr lang="en-IN" sz="1400">
                <a:solidFill>
                  <a:srgbClr val="FF0000"/>
                </a:solidFill>
              </a:rPr>
              <a:t>{ T }</a:t>
            </a:r>
          </a:p>
          <a:p>
            <a:r>
              <a:rPr lang="en-IN" sz="1400"/>
              <a:t>	OpenSet = {Z, F, RV }</a:t>
            </a:r>
          </a:p>
          <a:p>
            <a:r>
              <a:rPr lang="en-IN" sz="1400"/>
              <a:t>	Is current == goal? </a:t>
            </a:r>
            <a:r>
              <a:rPr lang="en-IN" sz="1400">
                <a:solidFill>
                  <a:srgbClr val="FF0000"/>
                </a:solidFill>
              </a:rPr>
              <a:t>No</a:t>
            </a:r>
            <a:r>
              <a:rPr lang="en-IN" sz="1400"/>
              <a:t>. </a:t>
            </a:r>
          </a:p>
          <a:p>
            <a:r>
              <a:rPr lang="en-IN" sz="1400"/>
              <a:t>		Add neighbors of current node to OpenSet. </a:t>
            </a:r>
          </a:p>
          <a:p>
            <a:r>
              <a:rPr lang="en-IN" sz="1400"/>
              <a:t>		OpenSet = { Z, F, RV } + { LU } = </a:t>
            </a:r>
            <a:r>
              <a:rPr lang="en-IN" sz="1400">
                <a:solidFill>
                  <a:srgbClr val="FF0000"/>
                </a:solidFill>
              </a:rPr>
              <a:t>{ Z, F, RV, LU }</a:t>
            </a:r>
          </a:p>
          <a:p>
            <a:r>
              <a:rPr lang="en-IN" sz="1400">
                <a:solidFill>
                  <a:srgbClr val="FF0000"/>
                </a:solidFill>
              </a:rPr>
              <a:t>		</a:t>
            </a:r>
            <a:r>
              <a:rPr lang="en-IN" sz="1400"/>
              <a:t>cameFrom[LU] = T</a:t>
            </a:r>
            <a:endParaRPr lang="en-IN" sz="140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792E85-3EAA-4D31-8498-A419E39C27CF}"/>
              </a:ext>
            </a:extLst>
          </p:cNvPr>
          <p:cNvSpPr txBox="1"/>
          <p:nvPr/>
        </p:nvSpPr>
        <p:spPr>
          <a:xfrm>
            <a:off x="118752" y="358551"/>
            <a:ext cx="604139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/>
              <a:t>2. Check</a:t>
            </a:r>
            <a:r>
              <a:rPr lang="en-IN" sz="1400"/>
              <a:t>: </a:t>
            </a:r>
          </a:p>
          <a:p>
            <a:r>
              <a:rPr lang="en-IN" sz="1400"/>
              <a:t>Is OpenSet is empty.?  { S, T, Z }  </a:t>
            </a:r>
            <a:r>
              <a:rPr lang="en-IN" sz="1400">
                <a:solidFill>
                  <a:srgbClr val="FF0000"/>
                </a:solidFill>
              </a:rPr>
              <a:t>No</a:t>
            </a:r>
          </a:p>
          <a:p>
            <a:r>
              <a:rPr lang="en-IN" sz="1400"/>
              <a:t>	current = remove one node from OpenSet (</a:t>
            </a:r>
            <a:r>
              <a:rPr lang="en-IN" sz="1400" i="1">
                <a:solidFill>
                  <a:srgbClr val="0070C0"/>
                </a:solidFill>
              </a:rPr>
              <a:t>selection strategy</a:t>
            </a:r>
            <a:r>
              <a:rPr lang="en-IN" sz="1400"/>
              <a:t>)</a:t>
            </a:r>
            <a:r>
              <a:rPr lang="en-IN" sz="1400" i="1">
                <a:solidFill>
                  <a:srgbClr val="0070C0"/>
                </a:solidFill>
              </a:rPr>
              <a:t> </a:t>
            </a:r>
            <a:r>
              <a:rPr lang="en-IN" sz="1400"/>
              <a:t>= </a:t>
            </a:r>
            <a:r>
              <a:rPr lang="en-IN" sz="1400">
                <a:solidFill>
                  <a:srgbClr val="FF0000"/>
                </a:solidFill>
              </a:rPr>
              <a:t>{ S }</a:t>
            </a:r>
          </a:p>
          <a:p>
            <a:r>
              <a:rPr lang="en-IN" sz="1400"/>
              <a:t>	OpenSet = {T, Z}</a:t>
            </a:r>
          </a:p>
          <a:p>
            <a:r>
              <a:rPr lang="en-IN" sz="1400"/>
              <a:t>	Is current == goal? </a:t>
            </a:r>
            <a:r>
              <a:rPr lang="en-IN" sz="1400">
                <a:solidFill>
                  <a:srgbClr val="FF0000"/>
                </a:solidFill>
              </a:rPr>
              <a:t>No</a:t>
            </a:r>
            <a:r>
              <a:rPr lang="en-IN" sz="1400"/>
              <a:t>.</a:t>
            </a:r>
          </a:p>
          <a:p>
            <a:r>
              <a:rPr lang="en-IN" sz="1400"/>
              <a:t> 		Add neighbors of current node to OpenSet. </a:t>
            </a:r>
          </a:p>
          <a:p>
            <a:r>
              <a:rPr lang="en-IN" sz="1400"/>
              <a:t>		OpenSet = {T, Z} + { F, RV } = </a:t>
            </a:r>
            <a:r>
              <a:rPr lang="en-IN" sz="1400">
                <a:solidFill>
                  <a:srgbClr val="FF0000"/>
                </a:solidFill>
              </a:rPr>
              <a:t>{ T, Z, F, RV }</a:t>
            </a:r>
          </a:p>
          <a:p>
            <a:r>
              <a:rPr lang="en-IN" sz="1400"/>
              <a:t>		cameFrom[F,RV] = S</a:t>
            </a:r>
            <a:endParaRPr lang="en-IN" sz="1400">
              <a:solidFill>
                <a:srgbClr val="FF0000"/>
              </a:solidFill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8A92400C-E82F-4A04-B058-BE31705A89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0665" y="2211556"/>
            <a:ext cx="2295525" cy="57150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14B5906A-02D9-48B0-8407-8F527679A1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0665" y="6105030"/>
            <a:ext cx="2428875" cy="571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761017-4646-4EF8-897E-CBDF25E339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573" y="134937"/>
            <a:ext cx="4638675" cy="29051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5356E5B-8A8D-4786-B133-FE41C62F91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572" y="3618471"/>
            <a:ext cx="463867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38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602B743-1055-4DC1-8684-21DAF1108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287" y="3469546"/>
            <a:ext cx="2257425" cy="29432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5927AF-C971-410C-A6A9-CE2EF43D4C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055" y="236659"/>
            <a:ext cx="2257425" cy="21240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AD78B35-D83C-4E31-B522-A05F1E34E231}"/>
              </a:ext>
            </a:extLst>
          </p:cNvPr>
          <p:cNvSpPr txBox="1"/>
          <p:nvPr/>
        </p:nvSpPr>
        <p:spPr>
          <a:xfrm>
            <a:off x="54603" y="159503"/>
            <a:ext cx="604300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/>
              <a:t>4. Check</a:t>
            </a:r>
            <a:r>
              <a:rPr lang="en-IN" sz="1400"/>
              <a:t>: </a:t>
            </a:r>
          </a:p>
          <a:p>
            <a:r>
              <a:rPr lang="en-IN" sz="1400"/>
              <a:t>Is OpenSet is empty.? = { Z, F, RV, LU }  </a:t>
            </a:r>
            <a:r>
              <a:rPr lang="en-IN" sz="1400">
                <a:solidFill>
                  <a:srgbClr val="FF0000"/>
                </a:solidFill>
              </a:rPr>
              <a:t>No</a:t>
            </a:r>
          </a:p>
          <a:p>
            <a:r>
              <a:rPr lang="en-IN" sz="1400"/>
              <a:t>	current = remove one node from OpenSet (</a:t>
            </a:r>
            <a:r>
              <a:rPr lang="en-IN" sz="1400" i="1">
                <a:solidFill>
                  <a:srgbClr val="0070C0"/>
                </a:solidFill>
              </a:rPr>
              <a:t>selection strategy</a:t>
            </a:r>
            <a:r>
              <a:rPr lang="en-IN" sz="1400"/>
              <a:t>)</a:t>
            </a:r>
            <a:r>
              <a:rPr lang="en-IN" sz="1400" i="1">
                <a:solidFill>
                  <a:srgbClr val="0070C0"/>
                </a:solidFill>
              </a:rPr>
              <a:t> </a:t>
            </a:r>
            <a:r>
              <a:rPr lang="en-IN" sz="1400"/>
              <a:t>= </a:t>
            </a:r>
            <a:r>
              <a:rPr lang="en-IN" sz="1400">
                <a:solidFill>
                  <a:srgbClr val="FF0000"/>
                </a:solidFill>
              </a:rPr>
              <a:t>{ Z }</a:t>
            </a:r>
          </a:p>
          <a:p>
            <a:r>
              <a:rPr lang="en-IN" sz="1400"/>
              <a:t>	OpenSet = { F, RV, LU }</a:t>
            </a:r>
          </a:p>
          <a:p>
            <a:r>
              <a:rPr lang="en-IN" sz="1400"/>
              <a:t>	Is current == goal? </a:t>
            </a:r>
            <a:r>
              <a:rPr lang="en-IN" sz="1400">
                <a:solidFill>
                  <a:srgbClr val="FF0000"/>
                </a:solidFill>
              </a:rPr>
              <a:t>No</a:t>
            </a:r>
            <a:r>
              <a:rPr lang="en-IN" sz="1400"/>
              <a:t>.</a:t>
            </a:r>
          </a:p>
          <a:p>
            <a:r>
              <a:rPr lang="en-IN" sz="1400"/>
              <a:t> 		Add neighbors of current node to OpenSet. </a:t>
            </a:r>
          </a:p>
          <a:p>
            <a:r>
              <a:rPr lang="en-IN" sz="1400"/>
              <a:t>		OpenSet = {F, RV, LU } + { O } = </a:t>
            </a:r>
            <a:r>
              <a:rPr lang="en-IN" sz="1400">
                <a:solidFill>
                  <a:srgbClr val="FF0000"/>
                </a:solidFill>
              </a:rPr>
              <a:t>{ F, RV, LU, O }</a:t>
            </a:r>
          </a:p>
          <a:p>
            <a:r>
              <a:rPr lang="en-IN" sz="1400">
                <a:solidFill>
                  <a:srgbClr val="FF0000"/>
                </a:solidFill>
              </a:rPr>
              <a:t>		</a:t>
            </a:r>
            <a:r>
              <a:rPr lang="en-IN" sz="1400"/>
              <a:t>cameFrom[O] = Z</a:t>
            </a:r>
            <a:endParaRPr lang="en-IN" sz="1400">
              <a:solidFill>
                <a:srgbClr val="FF0000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92B0FC5-587D-4347-BC2A-3C25323F25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2973" y="1957401"/>
            <a:ext cx="2447925" cy="5715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AFF760-D3FC-498A-ACC1-CB86A9043060}"/>
              </a:ext>
            </a:extLst>
          </p:cNvPr>
          <p:cNvSpPr txBox="1"/>
          <p:nvPr/>
        </p:nvSpPr>
        <p:spPr>
          <a:xfrm>
            <a:off x="190526" y="2847996"/>
            <a:ext cx="604139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/>
              <a:t>5. Check</a:t>
            </a:r>
            <a:r>
              <a:rPr lang="en-IN" sz="1400"/>
              <a:t>: </a:t>
            </a:r>
          </a:p>
          <a:p>
            <a:r>
              <a:rPr lang="en-IN" sz="1400"/>
              <a:t>Is OpenSet is empty.? = { F, RV, LU, O }  </a:t>
            </a:r>
            <a:r>
              <a:rPr lang="en-IN" sz="1400">
                <a:solidFill>
                  <a:srgbClr val="FF0000"/>
                </a:solidFill>
              </a:rPr>
              <a:t>No</a:t>
            </a:r>
          </a:p>
          <a:p>
            <a:r>
              <a:rPr lang="en-IN" sz="1400"/>
              <a:t>	current = remove one node from OpenSet (</a:t>
            </a:r>
            <a:r>
              <a:rPr lang="en-IN" sz="1400" i="1">
                <a:solidFill>
                  <a:srgbClr val="0070C0"/>
                </a:solidFill>
              </a:rPr>
              <a:t>selection strategy</a:t>
            </a:r>
            <a:r>
              <a:rPr lang="en-IN" sz="1400"/>
              <a:t>)</a:t>
            </a:r>
            <a:r>
              <a:rPr lang="en-IN" sz="1400" i="1">
                <a:solidFill>
                  <a:srgbClr val="0070C0"/>
                </a:solidFill>
              </a:rPr>
              <a:t> </a:t>
            </a:r>
            <a:r>
              <a:rPr lang="en-IN" sz="1400"/>
              <a:t>= </a:t>
            </a:r>
            <a:r>
              <a:rPr lang="en-IN" sz="1400">
                <a:solidFill>
                  <a:srgbClr val="FF0000"/>
                </a:solidFill>
              </a:rPr>
              <a:t>{ F }</a:t>
            </a:r>
          </a:p>
          <a:p>
            <a:r>
              <a:rPr lang="en-IN" sz="1400"/>
              <a:t>	OpenSet = { RV, LU, O }</a:t>
            </a:r>
          </a:p>
          <a:p>
            <a:r>
              <a:rPr lang="en-IN" sz="1400"/>
              <a:t>	Is current == goal? </a:t>
            </a:r>
            <a:r>
              <a:rPr lang="en-IN" sz="1400">
                <a:solidFill>
                  <a:srgbClr val="FF0000"/>
                </a:solidFill>
              </a:rPr>
              <a:t>No</a:t>
            </a:r>
            <a:r>
              <a:rPr lang="en-IN" sz="1400"/>
              <a:t>. </a:t>
            </a:r>
          </a:p>
          <a:p>
            <a:r>
              <a:rPr lang="en-IN" sz="1400"/>
              <a:t>		Add neighbors of current node to OpenSet. </a:t>
            </a:r>
          </a:p>
          <a:p>
            <a:r>
              <a:rPr lang="en-IN" sz="1400"/>
              <a:t>		OpenSet = { RV, LU, O } + { B } = </a:t>
            </a:r>
            <a:r>
              <a:rPr lang="en-IN" sz="1400">
                <a:solidFill>
                  <a:srgbClr val="FF0000"/>
                </a:solidFill>
              </a:rPr>
              <a:t>{ RV, LU, O, B }</a:t>
            </a:r>
          </a:p>
          <a:p>
            <a:r>
              <a:rPr lang="en-IN" sz="1400">
                <a:solidFill>
                  <a:srgbClr val="FF0000"/>
                </a:solidFill>
              </a:rPr>
              <a:t>		</a:t>
            </a:r>
            <a:r>
              <a:rPr lang="en-IN" sz="1400"/>
              <a:t>cameFrom[B] = F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ABCF22E-8B04-415A-9929-7D9FE83A79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2973" y="4646938"/>
            <a:ext cx="2476500" cy="571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E14199-AB41-43C5-B117-96A26149AF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799" y="101447"/>
            <a:ext cx="4638675" cy="2905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0BE397-AAC2-486B-BD48-E6B9AD6E55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636" y="3520400"/>
            <a:ext cx="463867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429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F7559EC-693D-4E63-8FAA-17C3C081A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211" y="3767004"/>
            <a:ext cx="2705100" cy="29432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10FF76F-7C8C-4FCC-A53C-6C9152BF0D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886" y="282491"/>
            <a:ext cx="2257425" cy="29432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5141BB-E471-4E34-B50A-112A65462766}"/>
              </a:ext>
            </a:extLst>
          </p:cNvPr>
          <p:cNvSpPr txBox="1"/>
          <p:nvPr/>
        </p:nvSpPr>
        <p:spPr>
          <a:xfrm>
            <a:off x="85845" y="142524"/>
            <a:ext cx="615758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/>
              <a:t>6. Check</a:t>
            </a:r>
            <a:r>
              <a:rPr lang="en-IN" sz="1400"/>
              <a:t>: </a:t>
            </a:r>
          </a:p>
          <a:p>
            <a:r>
              <a:rPr lang="en-IN" sz="1400"/>
              <a:t>Is OpenSet is empty.? = { RV, LU, O, B }  </a:t>
            </a:r>
            <a:r>
              <a:rPr lang="en-IN" sz="1400">
                <a:solidFill>
                  <a:srgbClr val="FF0000"/>
                </a:solidFill>
              </a:rPr>
              <a:t>No</a:t>
            </a:r>
          </a:p>
          <a:p>
            <a:r>
              <a:rPr lang="en-IN" sz="1400"/>
              <a:t>	current = remove one node from OpenSet (</a:t>
            </a:r>
            <a:r>
              <a:rPr lang="en-IN" sz="1400" i="1">
                <a:solidFill>
                  <a:srgbClr val="0070C0"/>
                </a:solidFill>
              </a:rPr>
              <a:t>selection strategy</a:t>
            </a:r>
            <a:r>
              <a:rPr lang="en-IN" sz="1400"/>
              <a:t>)</a:t>
            </a:r>
            <a:r>
              <a:rPr lang="en-IN" sz="1400" i="1">
                <a:solidFill>
                  <a:srgbClr val="0070C0"/>
                </a:solidFill>
              </a:rPr>
              <a:t> </a:t>
            </a:r>
            <a:r>
              <a:rPr lang="en-IN" sz="1400"/>
              <a:t>= </a:t>
            </a:r>
            <a:r>
              <a:rPr lang="en-IN" sz="1400">
                <a:solidFill>
                  <a:srgbClr val="FF0000"/>
                </a:solidFill>
              </a:rPr>
              <a:t>{ RV }</a:t>
            </a:r>
          </a:p>
          <a:p>
            <a:r>
              <a:rPr lang="en-IN" sz="1400"/>
              <a:t>	OpenSet = { LU, O, B }</a:t>
            </a:r>
          </a:p>
          <a:p>
            <a:r>
              <a:rPr lang="en-IN" sz="1400"/>
              <a:t>	Is current == goal? </a:t>
            </a:r>
            <a:r>
              <a:rPr lang="en-IN" sz="1400">
                <a:solidFill>
                  <a:srgbClr val="FF0000"/>
                </a:solidFill>
              </a:rPr>
              <a:t>No</a:t>
            </a:r>
            <a:r>
              <a:rPr lang="en-IN" sz="1400"/>
              <a:t>. </a:t>
            </a:r>
          </a:p>
          <a:p>
            <a:r>
              <a:rPr lang="en-IN" sz="1400"/>
              <a:t>		Add neighbors of current node to OpenSet. </a:t>
            </a:r>
          </a:p>
          <a:p>
            <a:r>
              <a:rPr lang="en-IN" sz="1400"/>
              <a:t>		OpenSet = { LU, O, B } + { C, P } = </a:t>
            </a:r>
            <a:r>
              <a:rPr lang="en-IN" sz="1400">
                <a:solidFill>
                  <a:srgbClr val="FF0000"/>
                </a:solidFill>
              </a:rPr>
              <a:t>{ LU, O, B, C, P }</a:t>
            </a:r>
          </a:p>
          <a:p>
            <a:r>
              <a:rPr lang="en-IN" sz="1400">
                <a:solidFill>
                  <a:srgbClr val="FF0000"/>
                </a:solidFill>
              </a:rPr>
              <a:t>		</a:t>
            </a:r>
            <a:r>
              <a:rPr lang="en-IN" sz="1400"/>
              <a:t>cameFrom[C,P] = RV</a:t>
            </a:r>
            <a:endParaRPr lang="en-IN" sz="140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713493-983E-4EB5-AFD8-18B96E361584}"/>
              </a:ext>
            </a:extLst>
          </p:cNvPr>
          <p:cNvSpPr txBox="1"/>
          <p:nvPr/>
        </p:nvSpPr>
        <p:spPr>
          <a:xfrm>
            <a:off x="135924" y="3466730"/>
            <a:ext cx="614655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/>
              <a:t>7. Check</a:t>
            </a:r>
            <a:r>
              <a:rPr lang="en-IN" sz="1400"/>
              <a:t>: </a:t>
            </a:r>
          </a:p>
          <a:p>
            <a:r>
              <a:rPr lang="en-IN" sz="1400"/>
              <a:t>Is OpenSet is empty.? = { LU, O, B, C, P</a:t>
            </a:r>
            <a:r>
              <a:rPr lang="en-IN" sz="1400">
                <a:solidFill>
                  <a:srgbClr val="FF0000"/>
                </a:solidFill>
              </a:rPr>
              <a:t> </a:t>
            </a:r>
            <a:r>
              <a:rPr lang="en-IN" sz="1400"/>
              <a:t>}  </a:t>
            </a:r>
            <a:r>
              <a:rPr lang="en-IN" sz="1400">
                <a:solidFill>
                  <a:srgbClr val="FF0000"/>
                </a:solidFill>
              </a:rPr>
              <a:t>No</a:t>
            </a:r>
          </a:p>
          <a:p>
            <a:r>
              <a:rPr lang="en-IN" sz="1400"/>
              <a:t>	current = remove one node from OpenSet (</a:t>
            </a:r>
            <a:r>
              <a:rPr lang="en-IN" sz="1400" i="1">
                <a:solidFill>
                  <a:srgbClr val="0070C0"/>
                </a:solidFill>
              </a:rPr>
              <a:t>selection strategy</a:t>
            </a:r>
            <a:r>
              <a:rPr lang="en-IN" sz="1400"/>
              <a:t>)</a:t>
            </a:r>
            <a:r>
              <a:rPr lang="en-IN" sz="1400" i="1">
                <a:solidFill>
                  <a:srgbClr val="0070C0"/>
                </a:solidFill>
              </a:rPr>
              <a:t> </a:t>
            </a:r>
            <a:r>
              <a:rPr lang="en-IN" sz="1400"/>
              <a:t>= </a:t>
            </a:r>
            <a:r>
              <a:rPr lang="en-IN" sz="1400">
                <a:solidFill>
                  <a:srgbClr val="FF0000"/>
                </a:solidFill>
              </a:rPr>
              <a:t>{ LU }</a:t>
            </a:r>
          </a:p>
          <a:p>
            <a:r>
              <a:rPr lang="en-IN" sz="1400"/>
              <a:t>	OpenSet = { O, B, C, P }</a:t>
            </a:r>
          </a:p>
          <a:p>
            <a:r>
              <a:rPr lang="en-IN" sz="1400"/>
              <a:t>	Is current == goal? </a:t>
            </a:r>
            <a:r>
              <a:rPr lang="en-IN" sz="1400">
                <a:solidFill>
                  <a:srgbClr val="FF0000"/>
                </a:solidFill>
              </a:rPr>
              <a:t>No</a:t>
            </a:r>
            <a:r>
              <a:rPr lang="en-IN" sz="1400"/>
              <a:t>. </a:t>
            </a:r>
          </a:p>
          <a:p>
            <a:r>
              <a:rPr lang="en-IN" sz="1400"/>
              <a:t>		Add neighbors of current node to OpenSet. </a:t>
            </a:r>
          </a:p>
          <a:p>
            <a:r>
              <a:rPr lang="en-IN" sz="1400"/>
              <a:t>		OpenSet = {O, B, C, P } + { M} = </a:t>
            </a:r>
            <a:r>
              <a:rPr lang="en-IN" sz="1400">
                <a:solidFill>
                  <a:srgbClr val="FF0000"/>
                </a:solidFill>
              </a:rPr>
              <a:t>{ O, B, C, P,  M }</a:t>
            </a:r>
          </a:p>
          <a:p>
            <a:r>
              <a:rPr lang="en-IN" sz="1400">
                <a:solidFill>
                  <a:srgbClr val="FF0000"/>
                </a:solidFill>
              </a:rPr>
              <a:t>		</a:t>
            </a:r>
            <a:r>
              <a:rPr lang="en-IN" sz="1400"/>
              <a:t>cameFrom[M] = LU</a:t>
            </a:r>
            <a:endParaRPr lang="en-IN" sz="1400">
              <a:solidFill>
                <a:srgbClr val="FF0000"/>
              </a:solidFill>
            </a:endParaRPr>
          </a:p>
        </p:txBody>
      </p:sp>
      <p:sp>
        <p:nvSpPr>
          <p:cNvPr id="15" name="AutoShape 10" descr="data:image/png;base64,iVBORw0KGgoAAAANSUhEUgAAAR8AAAA8CAYAAABfGL5hAAAKR0lEQVR4Xu2dX4hV1R7Hv+O/h2Ya56UkKvAhAkNhRCh7UugwXeqU8yBhU9hLkNhFUZReph7qMnDRSyQkOUrNiEqNUzhDpoSiwZAJBYKDD71oF8fJHEsmz0D+m8vvbNedPXv2Pnv99l57b09+F4hwZq3fWue71/qc7/qz926YnJzcDeBNMFEBKkAF8lOgu4HwyU9t1kQFqMD/FSB82BmoABUoRAHCpxDZWSkVoAKED/sAFaAChSgQDp9yuYzr168X0iIXlZZKJXR2droIlXsMaffQ0FDu9bJCKpCVAs3NzRgcHAyGD4dPU0sTKgsqwCNZNSfDuMNAx/Md2L9/f4aVZBe6vX0VTp0axKJF2dWRReRffgEuXwaefjqL6LqY5855+Z96SlfOde4ffgAefRR4/HHXke3j/fUXIO1obQXmz7cv5yrn6CgwNvYgrl4dt4NP4/xGTPxnoi434BvaG7DmgTU4cOCAK/1yjSPwaWwcRL2xs6sL6OkBfv45V7lCK3vlFaChAfjii2LbItDZtAnYvLm4doyMAI89Bnz/PfDss/m3o7sbeOedJvzxx5+ET/7y62okfHR6heUmfKZUIXzS9yfrCHQ+1lI5zUjnM1NOOh+AzsfpMMs2GJ1Pen3pfOh80veiBBHofBKI5qAInQ+dT1g3ovNxMLjyCkHnk15pOh86n/S9KEEEOp8EojkoQudD50Pnw612ByjRhyB8CB/Ch/DRk8NBCcKH8CF8CB8HKNGHIHwIH8KH8NGTw0EJwofwIXwIHwco0YcgfAgfwofw0ZPDQQnCh/AhfAgfByjRhyB8CB/Ch/DRk8NBCcKH8CF8CB8HKNGHIHwIn2LgI8/tej2iw64F0AagHUAjgI0AdgTyngWw2PdZMN4+AK/ZDYj77YSzPLcmmDZsAD76aObnYXn37QNe82kbzBP8e9RVSAOf4WHg6FHg88+Bn37yanj3XeDFF4FnnrG77v5c2tsrwnQx8aQNK1cCb7wBPPSQri1p7moXTfr6gG++8TRZtgxYs8Zrx1dfAW+9ZdcW7SM15DlSr0eMZelXHR26a5LPvV0VAOsB7AVgYHIFQC+ArQA2ADADwg+X3wCEXdRhAEsADAB42U5oyZUEPteuXcPAwABWrFiBhQsX2leWQc4k93adPg0sX+4N1s8+qz1Ijh8HSiUvrzxsq1F+EAJJ8nz4YXwsf7Gk8Nm1C1i3DhDItbV5ba9UAGnD++97A27LFp3QWvhIdKOLH9xXrgDffusNRhn8R47oAJQUPtu3A1u3TtdE2ijXeedOYO9eYHLSThMtfCSq6L9+vVfP2bPA4sWAwHDbNu+zY8eA556zqz8f+EhbdgFY54OPaV8ZwOHA5+azWvA5CkDZ8TTwOXToUBU6Bw8eRKVSwYkTJ7BSfuYKTEngU4VuAxDleIJfJy6vdLTdu8Pdk0vnY35lBwaAl0N+YAxUpdNrAJQEPjLgmprCNZTHD69a5Q0+TTuSwMeAJ2qAGzBIPhsnlgQ+co03bgR27JiCj3wm/WLJEg/EP/5oN0jyg49xNMFplJlq+V3McQAlANsiACNlNgFQGpE4+Jw8eRK9vb3o7++vPiR/9uzZuH37dlVJwsfrUHnAR1zFww/Hd2SZZvh/gW26fBL41AK4GXS2cDdt1MLH1LN2LdArM4aIJPkkiSOJSy7hYzSS/40jiqu/WPjIdGwFAJnLnw/AJMr9yHTtX75pWtw39P09DD5nzpypAqevrw+XLl3CvHnzcOPGjRlRCZ/84GPchKztyPQqKhl39Mkn9uscruFjpmRxbQ1+By18/NMt/zqcovvPyOoSPuYHQyqxnfYVB5/TAHbeXQcKczhR7mc7gH8EFqEtr4CBT1dXVxU4e/bswcWLFzFnzhzcunWrZhTCJz/4GKjELWibfBrX4RI+MvV7+21Pl/5+QLMkqIVP2FTHsttHZksLH3nzhSz6C3hkyikuVPNDkD98/FLIbpcsREftWgTdTwrXgwsAXgKa/9uM8fHxSIcTdaVaW1vR0tKS9nqnKj88PIy2tjH12yvi1nH8jYrLm8e0616FT9jFkzWOjz/W7fJInL8DfGQKKMCRJJsUr746fXc0rrPnDx9Z82kCsPpu0/prrN0E3Y+4nqUALFfTp315wid0iz3YQe4F+JhpV5yjKXraJc5H3sIki69ZLzi/9x7wwQdA1AJ83EAP+3ta52O7thPVtmLgI4thZrt8mXjWGgAy7kfWhP4J4OskMntl/NOunp6e6rRrZGRk2sJyVPT7adpVa1HTnLvR7Oxot9r9C87ffRe+5S/XyUxFzp+3n/K4nHaZvlIuA4cPey/gsz17pHU+Ydv9yUeCV/L+gU/YVrtxNgKgIxFnevx5/p3Q9dy9SlELzgIiWXAeHR3F3LlzcfPmzRnX9e8MH3EQZhHT7CDJG7HDzvnIwueTT4Zvf0cNBi18JE7c1Mvs/mjWGCRuEvjU2mqXmEazLOHjr6fWWRqB1IIFxex2aWGYj/PxHzI8FgCIgZIASOCy/O5pZ/83EfcjKYXr8TufqDeWyla7gEi22uVsz6xZs3Dnzp1q1fUKH3MeJszNiMOQbVs/TPz55TCb2bK9cAH49FNAXn0sh9nCwOQSPhIr7ECdOdwnBx2LPGQo7TOayHQobgs8qI3W+Uh5/wE/meatXj3l+KQtsui9dKn9Ib8kzsffBs2BwrC+kT18om6v8J/ClLUcOelsUvCEprifX+1vo4gaBHHnfPzl5JCh/JNDhhMTE3UJn1q3Bvi/a9DlBI/vS14ZXHLKuL1dBx4pm8T5mPaFtUW2tcXB2JxlCfYFrfOJ0zCpLkngYwAk7ubLL6cWe2XR+4UX9Jpo4RN1e4Xt1nrwWmQPH60XyzC/Bj6mGXJ7hUBITjfX4+0VGcppHToNfKwrscyohY9lWHW2pPBRV1SjgBY+LuuWWISPa0UzjJf09ooMm2QVmvCZKRPhQ/hYDZ57JRPhk/5K0PlMaUjnk74/WUdIMu2yDp5DRsInvciED+GTvhcliED4JBDNQRFOuzjtCutGXPNxMLjyCkHnk15pOh86n/S9KEEEOp8EojkoQudD50Pnw2c4O0CJPgThQ/gQPoSPnhwOShA+hA/hQ/g4QIk+BOFD+BA+hI+eHA5KED6ED+FD+DhAiT4E4UP4ED6Ej54cDkoQPoQP4UP4OECJPgThQ/gQPoSPnhwOShA+hA/hQ/g4QIk+BOFD+BA+hI+eHA5KED6ED+FD+DhAiT4E4UP4OIFPU0sTKgsqwCP6Tlh4iWGg4/kO7JfnQdZhkhtLT50axKJF9dX4y5eB33/HPdFuedaxJM0L/rJQ+9w5733qNu9Uz6J+iSnvSZB2PPGE/tG4Lto0OgqMjT2Iq1fHg+G6GyYnJ3cDeNP/l3K5XH2Peb2mUqmEzs7Oumy+tHtoaKgu285GU4EwBZqbmzEoL2qbnsLhQwmpABWgAhkrQPhkLDDDUwEqEK4A4cOeQQWoQCEKED6FyM5KqQAVIHzYB6gAFShEge7/ATBXpN1UDPdjAAAAAElFTkSuQmCC">
            <a:extLst>
              <a:ext uri="{FF2B5EF4-FFF2-40B4-BE49-F238E27FC236}">
                <a16:creationId xmlns:a16="http://schemas.microsoft.com/office/drawing/2014/main" id="{62142344-C5A7-4935-A652-10849CA94E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825481D-BC30-4164-9C45-B430C6FC2E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9775" y="2016609"/>
            <a:ext cx="2733675" cy="5715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FC20E9E-58D5-42C9-9B48-BC95364A71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9775" y="5333496"/>
            <a:ext cx="2638425" cy="571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7FE605-B021-436F-B10D-444D4ED5FC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579" y="3581400"/>
            <a:ext cx="4638675" cy="29051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FF5855-89B7-4260-8CF3-05C8885B56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222" y="228916"/>
            <a:ext cx="463867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969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98FD6B16-787E-4750-B95D-39CA8A26D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605" y="3066140"/>
            <a:ext cx="3000375" cy="3771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B31355-9D58-4CF5-BBB7-2FC1321092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224" y="122915"/>
            <a:ext cx="2705100" cy="29432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CD51473-7FC1-4B1D-AAE9-7B2514909E0E}"/>
              </a:ext>
            </a:extLst>
          </p:cNvPr>
          <p:cNvSpPr txBox="1"/>
          <p:nvPr/>
        </p:nvSpPr>
        <p:spPr>
          <a:xfrm>
            <a:off x="101998" y="79944"/>
            <a:ext cx="607826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/>
              <a:t>8. Check</a:t>
            </a:r>
            <a:r>
              <a:rPr lang="en-IN" sz="1400"/>
              <a:t>: </a:t>
            </a:r>
          </a:p>
          <a:p>
            <a:r>
              <a:rPr lang="en-IN" sz="1400"/>
              <a:t>Is OpenSet is empty.? = { O, B, C, P,  M }  </a:t>
            </a:r>
            <a:r>
              <a:rPr lang="en-IN" sz="1400">
                <a:solidFill>
                  <a:srgbClr val="FF0000"/>
                </a:solidFill>
              </a:rPr>
              <a:t>No</a:t>
            </a:r>
          </a:p>
          <a:p>
            <a:r>
              <a:rPr lang="en-IN" sz="1400"/>
              <a:t>	current = remove one node from OpenSet (</a:t>
            </a:r>
            <a:r>
              <a:rPr lang="en-IN" sz="1400" i="1">
                <a:solidFill>
                  <a:srgbClr val="0070C0"/>
                </a:solidFill>
              </a:rPr>
              <a:t>selection strategy</a:t>
            </a:r>
            <a:r>
              <a:rPr lang="en-IN" sz="1400"/>
              <a:t>)</a:t>
            </a:r>
            <a:r>
              <a:rPr lang="en-IN" sz="1400" i="1">
                <a:solidFill>
                  <a:srgbClr val="0070C0"/>
                </a:solidFill>
              </a:rPr>
              <a:t> </a:t>
            </a:r>
            <a:r>
              <a:rPr lang="en-IN" sz="1400"/>
              <a:t>= </a:t>
            </a:r>
            <a:r>
              <a:rPr lang="en-IN" sz="1400">
                <a:solidFill>
                  <a:srgbClr val="FF0000"/>
                </a:solidFill>
              </a:rPr>
              <a:t>{ O }</a:t>
            </a:r>
          </a:p>
          <a:p>
            <a:r>
              <a:rPr lang="en-IN" sz="1400"/>
              <a:t>	OpenSet = { B, C, P, M }</a:t>
            </a:r>
          </a:p>
          <a:p>
            <a:r>
              <a:rPr lang="en-IN" sz="1400"/>
              <a:t>	Is current == goal? </a:t>
            </a:r>
            <a:r>
              <a:rPr lang="en-IN" sz="1400">
                <a:solidFill>
                  <a:srgbClr val="FF0000"/>
                </a:solidFill>
              </a:rPr>
              <a:t>No</a:t>
            </a:r>
            <a:r>
              <a:rPr lang="en-IN" sz="1400"/>
              <a:t>. </a:t>
            </a:r>
          </a:p>
          <a:p>
            <a:r>
              <a:rPr lang="en-IN" sz="1400"/>
              <a:t>		Add neighbors of current node to OpenSet. </a:t>
            </a:r>
          </a:p>
          <a:p>
            <a:r>
              <a:rPr lang="en-IN" sz="1400"/>
              <a:t>		OpenSet = {B, C, P, M} + { } = </a:t>
            </a:r>
            <a:r>
              <a:rPr lang="en-IN" sz="1400">
                <a:solidFill>
                  <a:srgbClr val="FF0000"/>
                </a:solidFill>
              </a:rPr>
              <a:t>{ B, C, P,  M }</a:t>
            </a:r>
          </a:p>
          <a:p>
            <a:r>
              <a:rPr lang="en-IN" sz="1400">
                <a:solidFill>
                  <a:srgbClr val="FF0000"/>
                </a:solidFill>
              </a:rPr>
              <a:t>		</a:t>
            </a:r>
            <a:r>
              <a:rPr lang="en-IN" sz="1400"/>
              <a:t>cameFrom[] = ‘’”</a:t>
            </a:r>
            <a:endParaRPr lang="en-IN" sz="140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03B027-20D5-4ECC-9598-3713D2E8C814}"/>
              </a:ext>
            </a:extLst>
          </p:cNvPr>
          <p:cNvSpPr txBox="1"/>
          <p:nvPr/>
        </p:nvSpPr>
        <p:spPr>
          <a:xfrm>
            <a:off x="112419" y="3264789"/>
            <a:ext cx="507106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/>
              <a:t>9. Check</a:t>
            </a:r>
            <a:r>
              <a:rPr lang="en-IN" sz="1400"/>
              <a:t>: </a:t>
            </a:r>
          </a:p>
          <a:p>
            <a:r>
              <a:rPr lang="en-IN" sz="1400"/>
              <a:t>Is OpenSet is empty.? = { B, C, P,  M }  </a:t>
            </a:r>
            <a:r>
              <a:rPr lang="en-IN" sz="1400">
                <a:solidFill>
                  <a:srgbClr val="FF0000"/>
                </a:solidFill>
              </a:rPr>
              <a:t>No</a:t>
            </a:r>
          </a:p>
          <a:p>
            <a:r>
              <a:rPr lang="en-IN" sz="1400"/>
              <a:t>       current = remove one node from OpenSet = </a:t>
            </a:r>
            <a:r>
              <a:rPr lang="en-IN" sz="1400">
                <a:solidFill>
                  <a:srgbClr val="FF0000"/>
                </a:solidFill>
              </a:rPr>
              <a:t>{ B }</a:t>
            </a:r>
          </a:p>
          <a:p>
            <a:r>
              <a:rPr lang="en-IN" sz="1400"/>
              <a:t>       OpenSet = { C, P, M }</a:t>
            </a:r>
          </a:p>
          <a:p>
            <a:r>
              <a:rPr lang="en-IN" sz="1400"/>
              <a:t>       Is current == goal? </a:t>
            </a:r>
            <a:r>
              <a:rPr lang="en-IN" sz="1400" b="1">
                <a:solidFill>
                  <a:srgbClr val="00B050"/>
                </a:solidFill>
              </a:rPr>
              <a:t>YES.  </a:t>
            </a:r>
            <a:r>
              <a:rPr lang="en-IN" sz="1400"/>
              <a:t>return</a:t>
            </a:r>
            <a:r>
              <a:rPr lang="en-IN" sz="1400" b="1">
                <a:solidFill>
                  <a:srgbClr val="00B050"/>
                </a:solidFill>
              </a:rPr>
              <a:t>  reversed (reconstruct_path(B)) </a:t>
            </a:r>
          </a:p>
          <a:p>
            <a:r>
              <a:rPr lang="en-IN" sz="1400"/>
              <a:t>		</a:t>
            </a:r>
            <a:endParaRPr lang="en-IN" sz="1400">
              <a:solidFill>
                <a:srgbClr val="FF00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32FCB1B-A08E-418A-86CF-1D3D3650D4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046" y="2094475"/>
            <a:ext cx="2238375" cy="571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82C099-09CA-4F0C-8924-271256660B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325" y="273043"/>
            <a:ext cx="4638675" cy="29051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731AA9-10E4-4A62-93C4-C1B5441B82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46" y="4784023"/>
            <a:ext cx="2619375" cy="571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C5AC645-F55A-4641-9008-D4871A2891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324" y="3499528"/>
            <a:ext cx="463867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355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785035-8466-4D01-9C71-A85FAC9AF96C}"/>
              </a:ext>
            </a:extLst>
          </p:cNvPr>
          <p:cNvSpPr txBox="1"/>
          <p:nvPr/>
        </p:nvSpPr>
        <p:spPr>
          <a:xfrm>
            <a:off x="172995" y="783255"/>
            <a:ext cx="806304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/>
              <a:t>def BFS:</a:t>
            </a:r>
          </a:p>
          <a:p>
            <a:endParaRPr lang="en-IN" sz="1400"/>
          </a:p>
          <a:p>
            <a:r>
              <a:rPr lang="en-IN" sz="1400"/>
              <a:t>OpenSet = { start } </a:t>
            </a:r>
          </a:p>
          <a:p>
            <a:r>
              <a:rPr lang="en-IN" sz="1400"/>
              <a:t>cameFrom[start] = null</a:t>
            </a:r>
          </a:p>
          <a:p>
            <a:r>
              <a:rPr lang="en-IN" sz="1400"/>
              <a:t>While OpenSet is not empty</a:t>
            </a:r>
          </a:p>
          <a:p>
            <a:endParaRPr lang="en-IN" sz="1400">
              <a:solidFill>
                <a:srgbClr val="FF0000"/>
              </a:solidFill>
            </a:endParaRPr>
          </a:p>
          <a:p>
            <a:r>
              <a:rPr lang="en-IN" sz="1400"/>
              <a:t>	</a:t>
            </a:r>
            <a:r>
              <a:rPr lang="en-IN" sz="1400">
                <a:solidFill>
                  <a:srgbClr val="0000FF"/>
                </a:solidFill>
              </a:rPr>
              <a:t>Step 1. 	</a:t>
            </a:r>
            <a:r>
              <a:rPr lang="en-IN" sz="1400"/>
              <a:t>current = remove one node from OpenSet and update OpenSet (</a:t>
            </a:r>
            <a:r>
              <a:rPr lang="en-IN" sz="1400" i="1">
                <a:solidFill>
                  <a:srgbClr val="0070C0"/>
                </a:solidFill>
              </a:rPr>
              <a:t>selection strategy</a:t>
            </a:r>
            <a:r>
              <a:rPr lang="en-IN" sz="1400"/>
              <a:t>)</a:t>
            </a:r>
            <a:endParaRPr lang="en-IN" sz="1400">
              <a:solidFill>
                <a:srgbClr val="FF0000"/>
              </a:solidFill>
            </a:endParaRPr>
          </a:p>
          <a:p>
            <a:r>
              <a:rPr lang="en-IN" sz="1400"/>
              <a:t>	</a:t>
            </a:r>
          </a:p>
          <a:p>
            <a:r>
              <a:rPr lang="en-IN" sz="1400"/>
              <a:t>	If current == goal? </a:t>
            </a:r>
            <a:r>
              <a:rPr lang="en-IN" sz="1400">
                <a:solidFill>
                  <a:srgbClr val="0000FF"/>
                </a:solidFill>
              </a:rPr>
              <a:t>Step 2:</a:t>
            </a:r>
            <a:r>
              <a:rPr lang="en-IN" sz="1400"/>
              <a:t> </a:t>
            </a:r>
            <a:r>
              <a:rPr lang="en-IN" sz="1400">
                <a:solidFill>
                  <a:srgbClr val="FF0000"/>
                </a:solidFill>
              </a:rPr>
              <a:t>Return reconstruct_path(current node)</a:t>
            </a:r>
          </a:p>
          <a:p>
            <a:r>
              <a:rPr lang="en-IN" sz="1400"/>
              <a:t>	</a:t>
            </a:r>
          </a:p>
          <a:p>
            <a:r>
              <a:rPr lang="en-IN" sz="1400"/>
              <a:t>	</a:t>
            </a:r>
            <a:r>
              <a:rPr lang="en-IN" sz="1400">
                <a:solidFill>
                  <a:srgbClr val="0000FF"/>
                </a:solidFill>
              </a:rPr>
              <a:t>Step 3</a:t>
            </a:r>
            <a:r>
              <a:rPr lang="en-IN" sz="1400"/>
              <a:t>: 	Add neighbors of current node to OpenSet. </a:t>
            </a:r>
          </a:p>
          <a:p>
            <a:r>
              <a:rPr lang="en-IN" sz="1400"/>
              <a:t>		Add current node as parent for all those neighbors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E8247C-AF42-49DB-BBB2-71E29633258C}"/>
              </a:ext>
            </a:extLst>
          </p:cNvPr>
          <p:cNvSpPr/>
          <p:nvPr/>
        </p:nvSpPr>
        <p:spPr>
          <a:xfrm>
            <a:off x="172995" y="155144"/>
            <a:ext cx="284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/>
              <a:t>Pseudocode:  Main Strategy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8DC696-7F96-4B64-AD9D-61E04132A1CC}"/>
              </a:ext>
            </a:extLst>
          </p:cNvPr>
          <p:cNvSpPr/>
          <p:nvPr/>
        </p:nvSpPr>
        <p:spPr>
          <a:xfrm>
            <a:off x="172995" y="3806873"/>
            <a:ext cx="7408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/>
              <a:t>Pseudocode:  Step 1 ; Remove one node from OpenSet and update OpenSet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EF65D9-AF8F-40B6-A78F-E15DB1543372}"/>
              </a:ext>
            </a:extLst>
          </p:cNvPr>
          <p:cNvSpPr txBox="1"/>
          <p:nvPr/>
        </p:nvSpPr>
        <p:spPr>
          <a:xfrm>
            <a:off x="284470" y="4352890"/>
            <a:ext cx="38921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u="sng"/>
              <a:t>Sample Input: </a:t>
            </a:r>
            <a:r>
              <a:rPr lang="en-IN" sz="1600"/>
              <a:t> OpenSet = { S, T, Z }</a:t>
            </a:r>
          </a:p>
          <a:p>
            <a:r>
              <a:rPr lang="en-IN" sz="1600" u="sng"/>
              <a:t>Expected Output:</a:t>
            </a:r>
          </a:p>
          <a:p>
            <a:r>
              <a:rPr lang="en-IN" sz="1600"/>
              <a:t>	node = S</a:t>
            </a:r>
          </a:p>
          <a:p>
            <a:r>
              <a:rPr lang="en-IN" sz="1600"/>
              <a:t>	OpenSet = { T, Z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168F1A-A305-45F7-80C2-E50082E222E2}"/>
              </a:ext>
            </a:extLst>
          </p:cNvPr>
          <p:cNvSpPr txBox="1"/>
          <p:nvPr/>
        </p:nvSpPr>
        <p:spPr>
          <a:xfrm>
            <a:off x="1138707" y="5536136"/>
            <a:ext cx="894110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/>
              <a:t>Strategy could be anything here. Choose last element, or choose 1</a:t>
            </a:r>
            <a:r>
              <a:rPr lang="en-IN" sz="1600" baseline="30000"/>
              <a:t>st</a:t>
            </a:r>
            <a:r>
              <a:rPr lang="en-IN" sz="1600"/>
              <a:t> element or choose alphabetically etc.</a:t>
            </a:r>
          </a:p>
          <a:p>
            <a:r>
              <a:rPr lang="en-IN" sz="1600"/>
              <a:t>If we choose, last element, it becomes breadth first search.</a:t>
            </a:r>
          </a:p>
          <a:p>
            <a:endParaRPr lang="en-IN" sz="1600"/>
          </a:p>
          <a:p>
            <a:r>
              <a:rPr lang="en-IN" sz="1600">
                <a:solidFill>
                  <a:srgbClr val="0000FF"/>
                </a:solidFill>
              </a:rPr>
              <a:t>List.pop(0) </a:t>
            </a:r>
            <a:r>
              <a:rPr lang="en-IN" sz="1600"/>
              <a:t>will return the 1</a:t>
            </a:r>
            <a:r>
              <a:rPr lang="en-IN" sz="1600" baseline="30000"/>
              <a:t>st</a:t>
            </a:r>
            <a:r>
              <a:rPr lang="en-IN" sz="1600"/>
              <a:t> element in list, that is S</a:t>
            </a:r>
          </a:p>
        </p:txBody>
      </p:sp>
    </p:spTree>
    <p:extLst>
      <p:ext uri="{BB962C8B-B14F-4D97-AF65-F5344CB8AC3E}">
        <p14:creationId xmlns:p14="http://schemas.microsoft.com/office/powerpoint/2010/main" val="3936188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A110AAF-4FBB-40EC-9672-38E75B7653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770821"/>
              </p:ext>
            </p:extLst>
          </p:nvPr>
        </p:nvGraphicFramePr>
        <p:xfrm>
          <a:off x="1031102" y="906964"/>
          <a:ext cx="2292866" cy="482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6433">
                  <a:extLst>
                    <a:ext uri="{9D8B030D-6E8A-4147-A177-3AD203B41FA5}">
                      <a16:colId xmlns:a16="http://schemas.microsoft.com/office/drawing/2014/main" val="3737778491"/>
                    </a:ext>
                  </a:extLst>
                </a:gridCol>
                <a:gridCol w="1146433">
                  <a:extLst>
                    <a:ext uri="{9D8B030D-6E8A-4147-A177-3AD203B41FA5}">
                      <a16:colId xmlns:a16="http://schemas.microsoft.com/office/drawing/2014/main" val="4221873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node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parent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797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985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202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066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268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278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RV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47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LU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22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20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73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RV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812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RV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872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LU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03580"/>
                  </a:ext>
                </a:extLst>
              </a:tr>
            </a:tbl>
          </a:graphicData>
        </a:graphic>
      </p:graphicFrame>
      <p:sp>
        <p:nvSpPr>
          <p:cNvPr id="4" name="Arrow: Right 3">
            <a:extLst>
              <a:ext uri="{FF2B5EF4-FFF2-40B4-BE49-F238E27FC236}">
                <a16:creationId xmlns:a16="http://schemas.microsoft.com/office/drawing/2014/main" id="{1676FBAB-FC2F-4E34-9CAC-BA4C49F16BE0}"/>
              </a:ext>
            </a:extLst>
          </p:cNvPr>
          <p:cNvSpPr/>
          <p:nvPr/>
        </p:nvSpPr>
        <p:spPr>
          <a:xfrm>
            <a:off x="642208" y="4355757"/>
            <a:ext cx="259492" cy="166816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83AECB0-75C0-4EC6-9452-5AA49CAA1179}"/>
              </a:ext>
            </a:extLst>
          </p:cNvPr>
          <p:cNvSpPr/>
          <p:nvPr/>
        </p:nvSpPr>
        <p:spPr>
          <a:xfrm>
            <a:off x="665205" y="1406611"/>
            <a:ext cx="259492" cy="16681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F6F085-7ABF-41A5-9F51-6A1BBFE23833}"/>
              </a:ext>
            </a:extLst>
          </p:cNvPr>
          <p:cNvSpPr txBox="1"/>
          <p:nvPr/>
        </p:nvSpPr>
        <p:spPr>
          <a:xfrm>
            <a:off x="1557851" y="568410"/>
            <a:ext cx="1083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/>
              <a:t>cameFrom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F74B54B-3E57-4E7B-BE0F-DFDCEE8C3A20}"/>
              </a:ext>
            </a:extLst>
          </p:cNvPr>
          <p:cNvSpPr/>
          <p:nvPr/>
        </p:nvSpPr>
        <p:spPr>
          <a:xfrm>
            <a:off x="2534294" y="4247635"/>
            <a:ext cx="383059" cy="383059"/>
          </a:xfrm>
          <a:prstGeom prst="ellipse">
            <a:avLst/>
          </a:prstGeom>
          <a:solidFill>
            <a:srgbClr val="FFFF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F685CAD-9383-4767-A309-7B9314F2829C}"/>
              </a:ext>
            </a:extLst>
          </p:cNvPr>
          <p:cNvSpPr/>
          <p:nvPr/>
        </p:nvSpPr>
        <p:spPr>
          <a:xfrm>
            <a:off x="1437717" y="2768943"/>
            <a:ext cx="383059" cy="383059"/>
          </a:xfrm>
          <a:prstGeom prst="ellipse">
            <a:avLst/>
          </a:prstGeom>
          <a:solidFill>
            <a:srgbClr val="FFFF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B8745B0-E335-4BD8-9EA6-401195F38A17}"/>
              </a:ext>
            </a:extLst>
          </p:cNvPr>
          <p:cNvSpPr/>
          <p:nvPr/>
        </p:nvSpPr>
        <p:spPr>
          <a:xfrm>
            <a:off x="2534293" y="2768943"/>
            <a:ext cx="383059" cy="383059"/>
          </a:xfrm>
          <a:prstGeom prst="ellipse">
            <a:avLst/>
          </a:prstGeom>
          <a:solidFill>
            <a:srgbClr val="FFFF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6C421F8-9296-4624-B504-47DE51A976F9}"/>
              </a:ext>
            </a:extLst>
          </p:cNvPr>
          <p:cNvSpPr/>
          <p:nvPr/>
        </p:nvSpPr>
        <p:spPr>
          <a:xfrm>
            <a:off x="1437717" y="1651629"/>
            <a:ext cx="383059" cy="383059"/>
          </a:xfrm>
          <a:prstGeom prst="ellipse">
            <a:avLst/>
          </a:prstGeom>
          <a:solidFill>
            <a:srgbClr val="FFFF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30B2E66-78A1-4961-BC33-1BF6B5B688D5}"/>
              </a:ext>
            </a:extLst>
          </p:cNvPr>
          <p:cNvSpPr/>
          <p:nvPr/>
        </p:nvSpPr>
        <p:spPr>
          <a:xfrm>
            <a:off x="2534292" y="1673310"/>
            <a:ext cx="383059" cy="383059"/>
          </a:xfrm>
          <a:prstGeom prst="ellipse">
            <a:avLst/>
          </a:prstGeom>
          <a:solidFill>
            <a:srgbClr val="FFFF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F5050FD-C4A4-43B5-BD29-18BE8EC7AE0C}"/>
              </a:ext>
            </a:extLst>
          </p:cNvPr>
          <p:cNvSpPr/>
          <p:nvPr/>
        </p:nvSpPr>
        <p:spPr>
          <a:xfrm>
            <a:off x="1437717" y="1284502"/>
            <a:ext cx="383059" cy="383059"/>
          </a:xfrm>
          <a:prstGeom prst="ellipse">
            <a:avLst/>
          </a:prstGeom>
          <a:solidFill>
            <a:srgbClr val="FFFF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B4B329-276D-4726-A481-A09BF1F35E19}"/>
              </a:ext>
            </a:extLst>
          </p:cNvPr>
          <p:cNvSpPr txBox="1"/>
          <p:nvPr/>
        </p:nvSpPr>
        <p:spPr>
          <a:xfrm>
            <a:off x="3793790" y="906964"/>
            <a:ext cx="3006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u="sng"/>
              <a:t>To return: </a:t>
            </a:r>
            <a:r>
              <a:rPr lang="en-IN" sz="1600"/>
              <a:t> path = { B , F,  S,  A 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C997C7-08D6-4C41-B640-2213E85F0193}"/>
              </a:ext>
            </a:extLst>
          </p:cNvPr>
          <p:cNvSpPr txBox="1"/>
          <p:nvPr/>
        </p:nvSpPr>
        <p:spPr>
          <a:xfrm>
            <a:off x="3730583" y="1290799"/>
            <a:ext cx="18807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/>
              <a:t>‘node’ : ‘parent’</a:t>
            </a:r>
          </a:p>
          <a:p>
            <a:r>
              <a:rPr lang="en-IN" sz="1600"/>
              <a:t>Key : value</a:t>
            </a:r>
          </a:p>
          <a:p>
            <a:endParaRPr lang="en-IN" sz="1600"/>
          </a:p>
          <a:p>
            <a:r>
              <a:rPr lang="en-IN" sz="1600"/>
              <a:t>Dictionary in Python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4D662C-B62B-4317-A71F-02BDE3322897}"/>
              </a:ext>
            </a:extLst>
          </p:cNvPr>
          <p:cNvSpPr txBox="1"/>
          <p:nvPr/>
        </p:nvSpPr>
        <p:spPr>
          <a:xfrm>
            <a:off x="6800386" y="511194"/>
            <a:ext cx="4848187" cy="30469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sz="1600"/>
              <a:t>Path = [B]</a:t>
            </a:r>
          </a:p>
          <a:p>
            <a:endParaRPr lang="en-IN" sz="1600"/>
          </a:p>
          <a:p>
            <a:r>
              <a:rPr lang="en-IN" sz="1600"/>
              <a:t>current = cameFrom(B) which is F</a:t>
            </a:r>
          </a:p>
          <a:p>
            <a:r>
              <a:rPr lang="en-IN" sz="1600"/>
              <a:t>Path.append( F )</a:t>
            </a:r>
          </a:p>
          <a:p>
            <a:endParaRPr lang="en-IN" sz="1600"/>
          </a:p>
          <a:p>
            <a:r>
              <a:rPr lang="en-IN" sz="1600"/>
              <a:t>Current = cameFrom(F) which is S</a:t>
            </a:r>
          </a:p>
          <a:p>
            <a:r>
              <a:rPr lang="en-IN" sz="1600"/>
              <a:t>Path.append( S )</a:t>
            </a:r>
          </a:p>
          <a:p>
            <a:endParaRPr lang="en-IN" sz="1600"/>
          </a:p>
          <a:p>
            <a:r>
              <a:rPr lang="en-IN" sz="1600"/>
              <a:t>Current = cameFrom(S) which is A</a:t>
            </a:r>
          </a:p>
          <a:p>
            <a:r>
              <a:rPr lang="en-IN" sz="1600"/>
              <a:t>Path.append( A )</a:t>
            </a:r>
          </a:p>
          <a:p>
            <a:endParaRPr lang="en-IN" sz="1600"/>
          </a:p>
          <a:p>
            <a:r>
              <a:rPr lang="en-IN" sz="1600"/>
              <a:t>Current = cameFrom(A) which is null. </a:t>
            </a:r>
            <a:r>
              <a:rPr lang="en-IN" sz="1600">
                <a:solidFill>
                  <a:srgbClr val="FF0000"/>
                </a:solidFill>
              </a:rPr>
              <a:t>STOP. Return Path</a:t>
            </a:r>
            <a:r>
              <a:rPr lang="en-IN" sz="1600"/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2E0402-897D-4432-A852-46378B1A56D5}"/>
              </a:ext>
            </a:extLst>
          </p:cNvPr>
          <p:cNvSpPr txBox="1"/>
          <p:nvPr/>
        </p:nvSpPr>
        <p:spPr>
          <a:xfrm>
            <a:off x="7432899" y="4247635"/>
            <a:ext cx="3583160" cy="20621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sz="1600"/>
              <a:t>Path = []</a:t>
            </a:r>
          </a:p>
          <a:p>
            <a:r>
              <a:rPr lang="en-IN" sz="1600"/>
              <a:t>Current = B</a:t>
            </a:r>
          </a:p>
          <a:p>
            <a:r>
              <a:rPr lang="en-IN" sz="1600"/>
              <a:t>Path.append(Current)</a:t>
            </a:r>
          </a:p>
          <a:p>
            <a:r>
              <a:rPr lang="en-IN" sz="1600"/>
              <a:t>While (Current != null):</a:t>
            </a:r>
          </a:p>
          <a:p>
            <a:r>
              <a:rPr lang="en-IN" sz="1600"/>
              <a:t>	Current = cameFrom(Current)</a:t>
            </a:r>
          </a:p>
          <a:p>
            <a:r>
              <a:rPr lang="en-IN" sz="1600"/>
              <a:t>	Path.append(Current)</a:t>
            </a:r>
          </a:p>
          <a:p>
            <a:endParaRPr lang="en-IN" sz="1600"/>
          </a:p>
          <a:p>
            <a:r>
              <a:rPr lang="en-IN" sz="1600"/>
              <a:t>Return Path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07CE495C-8F4E-4EAA-9F35-2C93B57A5234}"/>
              </a:ext>
            </a:extLst>
          </p:cNvPr>
          <p:cNvSpPr/>
          <p:nvPr/>
        </p:nvSpPr>
        <p:spPr>
          <a:xfrm>
            <a:off x="9131643" y="3781168"/>
            <a:ext cx="296562" cy="3089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2D51A43-315F-4F37-9B7A-90D017861F2A}"/>
              </a:ext>
            </a:extLst>
          </p:cNvPr>
          <p:cNvSpPr/>
          <p:nvPr/>
        </p:nvSpPr>
        <p:spPr>
          <a:xfrm>
            <a:off x="172995" y="155144"/>
            <a:ext cx="5285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/>
              <a:t>Pseudocode:  Step 2   reconstruct_path(current node)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8E2A86-05C1-4C1F-8187-9CC44AFEC643}"/>
              </a:ext>
            </a:extLst>
          </p:cNvPr>
          <p:cNvSpPr txBox="1"/>
          <p:nvPr/>
        </p:nvSpPr>
        <p:spPr>
          <a:xfrm>
            <a:off x="3762505" y="3012868"/>
            <a:ext cx="285584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/>
              <a:t>We could later reverse it in post</a:t>
            </a:r>
          </a:p>
          <a:p>
            <a:r>
              <a:rPr lang="en-IN" sz="1600"/>
              <a:t>By below methods..</a:t>
            </a:r>
          </a:p>
          <a:p>
            <a:endParaRPr lang="en-IN" sz="1600"/>
          </a:p>
          <a:p>
            <a:r>
              <a:rPr lang="en-IN" sz="1600"/>
              <a:t>Path.reverse()</a:t>
            </a:r>
          </a:p>
          <a:p>
            <a:endParaRPr lang="en-IN" sz="1600"/>
          </a:p>
          <a:p>
            <a:r>
              <a:rPr lang="en-IN" sz="1600"/>
              <a:t>Or</a:t>
            </a:r>
          </a:p>
          <a:p>
            <a:endParaRPr lang="en-IN" sz="1600"/>
          </a:p>
          <a:p>
            <a:r>
              <a:rPr lang="en-IN" sz="1600"/>
              <a:t>[x for x in reversed(path)]</a:t>
            </a:r>
          </a:p>
        </p:txBody>
      </p:sp>
    </p:spTree>
    <p:extLst>
      <p:ext uri="{BB962C8B-B14F-4D97-AF65-F5344CB8AC3E}">
        <p14:creationId xmlns:p14="http://schemas.microsoft.com/office/powerpoint/2010/main" val="2424147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2863</TotalTime>
  <Words>1192</Words>
  <Application>Microsoft Office PowerPoint</Application>
  <PresentationFormat>Widescreen</PresentationFormat>
  <Paragraphs>291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Parthiban Rajendran</dc:creator>
  <cp:lastModifiedBy>Parthiban Rajendran</cp:lastModifiedBy>
  <cp:revision>190</cp:revision>
  <dcterms:created xsi:type="dcterms:W3CDTF">2018-04-23T10:53:04Z</dcterms:created>
  <dcterms:modified xsi:type="dcterms:W3CDTF">2018-04-27T17:34:42Z</dcterms:modified>
</cp:coreProperties>
</file>