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7" r:id="rId9"/>
    <p:sldId id="264" r:id="rId10"/>
    <p:sldId id="265" r:id="rId11"/>
    <p:sldId id="268" r:id="rId12"/>
    <p:sldId id="266"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3863"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040" autoAdjust="0"/>
    <p:restoredTop sz="94660"/>
  </p:normalViewPr>
  <p:slideViewPr>
    <p:cSldViewPr snapToGrid="0" showGuides="1">
      <p:cViewPr varScale="1">
        <p:scale>
          <a:sx n="73" d="100"/>
          <a:sy n="73" d="100"/>
        </p:scale>
        <p:origin x="534" y="72"/>
      </p:cViewPr>
      <p:guideLst>
        <p:guide orient="horz" pos="2137"/>
        <p:guide pos="3863"/>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242851"/>
            <a:ext cx="8968084" cy="275942"/>
          </a:xfrm>
          <a:prstGeom prst="rect">
            <a:avLst/>
          </a:prstGeom>
        </p:spPr>
      </p:pic>
      <p:pic>
        <p:nvPicPr>
          <p:cNvPr id="8" name="Picture 7" descr="HD-ShadowShort.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111716" y="4243845"/>
            <a:ext cx="3077108" cy="276940"/>
          </a:xfrm>
          <a:prstGeom prst="rect">
            <a:avLst/>
          </a:prstGeom>
        </p:spPr>
      </p:pic>
      <p:sp>
        <p:nvSpPr>
          <p:cNvPr id="9" name="Rectangle 8"/>
          <p:cNvSpPr/>
          <p:nvPr/>
        </p:nvSpPr>
        <p:spPr bwMode="ltGray">
          <a:xfrm>
            <a:off x="0" y="2590078"/>
            <a:ext cx="8968085" cy="1660332"/>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9111715" y="2590078"/>
            <a:ext cx="3077109" cy="166033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680322" y="2733709"/>
            <a:ext cx="8144134" cy="1373070"/>
          </a:xfrm>
        </p:spPr>
        <p:txBody>
          <a:bodyPr anchor="b">
            <a:noAutofit/>
          </a:bodyPr>
          <a:lstStyle>
            <a:lvl1pPr algn="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680322" y="4394039"/>
            <a:ext cx="8144134" cy="1117687"/>
          </a:xfrm>
        </p:spPr>
        <p:txBody>
          <a:bodyPr>
            <a:normAutofit/>
          </a:bodyPr>
          <a:lstStyle>
            <a:lvl1pPr marL="0" indent="0" algn="r">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77D5F334-8237-4E05-8949-5997BBC243DF}"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255346" y="2750337"/>
            <a:ext cx="1171888" cy="1356442"/>
          </a:xfrm>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41838898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4711616"/>
            <a:ext cx="9613859" cy="453051"/>
          </a:xfrm>
        </p:spPr>
        <p:txBody>
          <a:bodyPr anchor="b">
            <a:normAutofit/>
          </a:bodyPr>
          <a:lstStyle>
            <a:lvl1pPr>
              <a:defRPr sz="24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0322" y="609597"/>
            <a:ext cx="9613859" cy="3589575"/>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19" y="5169583"/>
            <a:ext cx="9613862" cy="622971"/>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309"/>
            <a:ext cx="1154151" cy="1090789"/>
          </a:xfrm>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2112736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0" name="Rectangle 9"/>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609597"/>
            <a:ext cx="9613858" cy="3592750"/>
          </a:xfrm>
        </p:spPr>
        <p:txBody>
          <a:bodyPr anchor="ctr"/>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2" y="4711615"/>
            <a:ext cx="9613859" cy="1090789"/>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11615"/>
            <a:ext cx="1154151" cy="1090789"/>
          </a:xfrm>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152557661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3" name="Picture 12"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4" name="Rectangle 13"/>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127856" y="609598"/>
            <a:ext cx="8718877" cy="3036061"/>
          </a:xfrm>
        </p:spPr>
        <p:txBody>
          <a:bodyPr anchor="ctr"/>
          <a:lstStyle>
            <a:lvl1pPr>
              <a:defRPr sz="32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402288" y="3653379"/>
            <a:ext cx="815657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0322" y="4711615"/>
            <a:ext cx="9613859" cy="1090789"/>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B6A6538-BD50-410F-A4ED-911D4F6120A8}" type="slidenum">
              <a:rPr lang="en-IN" smtClean="0"/>
              <a:t>‹#›</a:t>
            </a:fld>
            <a:endParaRPr lang="en-IN"/>
          </a:p>
        </p:txBody>
      </p:sp>
      <p:sp>
        <p:nvSpPr>
          <p:cNvPr id="16" name="TextBox 15"/>
          <p:cNvSpPr txBox="1"/>
          <p:nvPr/>
        </p:nvSpPr>
        <p:spPr>
          <a:xfrm>
            <a:off x="583572" y="74811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7200" dirty="0">
                <a:solidFill>
                  <a:schemeClr val="tx1"/>
                </a:solidFill>
                <a:effectLst/>
              </a:rPr>
              <a:t>“</a:t>
            </a:r>
          </a:p>
        </p:txBody>
      </p:sp>
      <p:sp>
        <p:nvSpPr>
          <p:cNvPr id="17" name="TextBox 16"/>
          <p:cNvSpPr txBox="1"/>
          <p:nvPr/>
        </p:nvSpPr>
        <p:spPr>
          <a:xfrm>
            <a:off x="9662809" y="303352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7200" dirty="0">
                <a:solidFill>
                  <a:schemeClr val="tx1"/>
                </a:solidFill>
                <a:effectLst/>
              </a:rPr>
              <a:t>”</a:t>
            </a:r>
          </a:p>
        </p:txBody>
      </p:sp>
    </p:spTree>
    <p:extLst>
      <p:ext uri="{BB962C8B-B14F-4D97-AF65-F5344CB8AC3E}">
        <p14:creationId xmlns:p14="http://schemas.microsoft.com/office/powerpoint/2010/main" val="153213943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9" name="Picture 8"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5928628"/>
            <a:ext cx="10437812" cy="321164"/>
          </a:xfrm>
          <a:prstGeom prst="rect">
            <a:avLst/>
          </a:prstGeom>
        </p:spPr>
      </p:pic>
      <p:pic>
        <p:nvPicPr>
          <p:cNvPr id="10" name="Picture 9"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5929622"/>
            <a:ext cx="1602997" cy="144270"/>
          </a:xfrm>
          <a:prstGeom prst="rect">
            <a:avLst/>
          </a:prstGeom>
        </p:spPr>
      </p:pic>
      <p:sp>
        <p:nvSpPr>
          <p:cNvPr id="11" name="Rectangle 10"/>
          <p:cNvSpPr/>
          <p:nvPr/>
        </p:nvSpPr>
        <p:spPr bwMode="ltGray">
          <a:xfrm>
            <a:off x="0" y="4567988"/>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p:nvSpPr>
        <p:spPr>
          <a:xfrm>
            <a:off x="10585827" y="4567988"/>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4711615"/>
            <a:ext cx="9613862" cy="588535"/>
          </a:xfrm>
        </p:spPr>
        <p:txBody>
          <a:bodyPr anchor="b"/>
          <a:lstStyle>
            <a:lvl1pPr>
              <a:defRPr sz="32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0320" y="5300149"/>
            <a:ext cx="9613862" cy="50225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a:xfrm>
            <a:off x="10729455" y="4709925"/>
            <a:ext cx="1154151" cy="1090789"/>
          </a:xfrm>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42040890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pic>
        <p:nvPicPr>
          <p:cNvPr id="13" name="Picture 12"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4" name="Picture 13"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6" name="Rectangle 15"/>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Title 1"/>
          <p:cNvSpPr>
            <a:spLocks noGrp="1"/>
          </p:cNvSpPr>
          <p:nvPr>
            <p:ph type="title"/>
          </p:nvPr>
        </p:nvSpPr>
        <p:spPr>
          <a:xfrm>
            <a:off x="669222" y="753228"/>
            <a:ext cx="9624960" cy="1080938"/>
          </a:xfrm>
        </p:spPr>
        <p:txBody>
          <a:bodyPr/>
          <a:lstStyle/>
          <a:p>
            <a:r>
              <a:rPr lang="en-US" smtClean="0"/>
              <a:t>Click to edit Master title style</a:t>
            </a:r>
            <a:endParaRPr lang="en-US" dirty="0"/>
          </a:p>
        </p:txBody>
      </p:sp>
      <p:sp>
        <p:nvSpPr>
          <p:cNvPr id="7" name="Text Placeholder 2"/>
          <p:cNvSpPr>
            <a:spLocks noGrp="1"/>
          </p:cNvSpPr>
          <p:nvPr>
            <p:ph type="body" idx="1"/>
          </p:nvPr>
        </p:nvSpPr>
        <p:spPr>
          <a:xfrm>
            <a:off x="660946" y="2336873"/>
            <a:ext cx="3070034"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0322" y="3022673"/>
            <a:ext cx="3049702"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956025" y="233687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945470" y="3022673"/>
            <a:ext cx="3063240"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7224156" y="2336873"/>
            <a:ext cx="307002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7224156" y="3022673"/>
            <a:ext cx="3070025" cy="291351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7D5F334-8237-4E05-8949-5997BBC243DF}"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320384427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0" name="Title 1"/>
          <p:cNvSpPr>
            <a:spLocks noGrp="1"/>
          </p:cNvSpPr>
          <p:nvPr>
            <p:ph type="title"/>
          </p:nvPr>
        </p:nvSpPr>
        <p:spPr>
          <a:xfrm>
            <a:off x="680322" y="753228"/>
            <a:ext cx="9613860" cy="1080938"/>
          </a:xfrm>
        </p:spPr>
        <p:txBody>
          <a:bodyPr/>
          <a:lstStyle/>
          <a:p>
            <a:r>
              <a:rPr lang="en-US" smtClean="0"/>
              <a:t>Click to edit Master title style</a:t>
            </a:r>
            <a:endParaRPr lang="en-US" dirty="0"/>
          </a:p>
        </p:txBody>
      </p:sp>
      <p:sp>
        <p:nvSpPr>
          <p:cNvPr id="19" name="Text Placeholder 2"/>
          <p:cNvSpPr>
            <a:spLocks noGrp="1"/>
          </p:cNvSpPr>
          <p:nvPr>
            <p:ph type="body" idx="1"/>
          </p:nvPr>
        </p:nvSpPr>
        <p:spPr>
          <a:xfrm>
            <a:off x="680318" y="4297503"/>
            <a:ext cx="30497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680318" y="2336873"/>
            <a:ext cx="30497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80318" y="4873765"/>
            <a:ext cx="3049705"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945471" y="4297503"/>
            <a:ext cx="3063240"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945470" y="2336873"/>
            <a:ext cx="3063240"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3944117" y="4873764"/>
            <a:ext cx="3067297"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7230678" y="4297503"/>
            <a:ext cx="3063505" cy="576262"/>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7230677" y="2336873"/>
            <a:ext cx="3063505"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230553" y="4873762"/>
            <a:ext cx="3067563" cy="106242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77D5F334-8237-4E05-8949-5997BBC243DF}"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342963663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9" name="Rectangle 8"/>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D5F334-8237-4E05-8949-5997BBC243DF}"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83809920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bwMode="ltGray">
          <a:xfrm rot="5400000">
            <a:off x="8116207" y="1869395"/>
            <a:ext cx="5106988"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rot="5400000">
            <a:off x="9868202" y="5372403"/>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10129231" y="609597"/>
            <a:ext cx="1073802" cy="4353760"/>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0322" y="609597"/>
            <a:ext cx="8870004" cy="5326589"/>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a:xfrm>
            <a:off x="6807126" y="5936187"/>
            <a:ext cx="2743200" cy="365125"/>
          </a:xfrm>
        </p:spPr>
        <p:txBody>
          <a:bodyPr/>
          <a:lstStyle/>
          <a:p>
            <a:fld id="{77D5F334-8237-4E05-8949-5997BBC243DF}" type="datetimeFigureOut">
              <a:rPr lang="en-IN" smtClean="0"/>
              <a:t>04-12-2024</a:t>
            </a:fld>
            <a:endParaRPr lang="en-IN"/>
          </a:p>
        </p:txBody>
      </p:sp>
      <p:sp>
        <p:nvSpPr>
          <p:cNvPr id="5" name="Footer Placeholder 4"/>
          <p:cNvSpPr>
            <a:spLocks noGrp="1"/>
          </p:cNvSpPr>
          <p:nvPr>
            <p:ph type="ftr" sz="quarter" idx="11"/>
          </p:nvPr>
        </p:nvSpPr>
        <p:spPr>
          <a:xfrm>
            <a:off x="680321" y="5936188"/>
            <a:ext cx="6126805" cy="365125"/>
          </a:xfrm>
        </p:spPr>
        <p:txBody>
          <a:bodyPr/>
          <a:lstStyle/>
          <a:p>
            <a:endParaRPr lang="en-IN"/>
          </a:p>
        </p:txBody>
      </p:sp>
      <p:sp>
        <p:nvSpPr>
          <p:cNvPr id="6" name="Slide Number Placeholder 5"/>
          <p:cNvSpPr>
            <a:spLocks noGrp="1"/>
          </p:cNvSpPr>
          <p:nvPr>
            <p:ph type="sldNum" sz="quarter" idx="12"/>
          </p:nvPr>
        </p:nvSpPr>
        <p:spPr>
          <a:xfrm>
            <a:off x="10097550" y="5398633"/>
            <a:ext cx="1154151" cy="1090789"/>
          </a:xfrm>
        </p:spPr>
        <p:txBody>
          <a:bodyPr anchor="t"/>
          <a:lstStyle>
            <a:lvl1pPr algn="ctr">
              <a:defRPr/>
            </a:lvl1pPr>
          </a:lstStyle>
          <a:p>
            <a:fld id="{AB6A6538-BD50-410F-A4ED-911D4F6120A8}" type="slidenum">
              <a:rPr lang="en-IN" smtClean="0"/>
              <a:t>‹#›</a:t>
            </a:fld>
            <a:endParaRPr lang="en-IN"/>
          </a:p>
        </p:txBody>
      </p:sp>
    </p:spTree>
    <p:extLst>
      <p:ext uri="{BB962C8B-B14F-4D97-AF65-F5344CB8AC3E}">
        <p14:creationId xmlns:p14="http://schemas.microsoft.com/office/powerpoint/2010/main" val="4783817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5" name="Picture 14"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6" name="Picture 15"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7" name="Rectangle 16"/>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77D5F334-8237-4E05-8949-5997BBC243DF}"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410590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4086907"/>
            <a:ext cx="10437812" cy="321164"/>
          </a:xfrm>
          <a:prstGeom prst="rect">
            <a:avLst/>
          </a:prstGeom>
        </p:spPr>
      </p:pic>
      <p:pic>
        <p:nvPicPr>
          <p:cNvPr id="8" name="Picture 7"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4" y="4087901"/>
            <a:ext cx="1602997" cy="144270"/>
          </a:xfrm>
          <a:prstGeom prst="rect">
            <a:avLst/>
          </a:prstGeom>
        </p:spPr>
      </p:pic>
      <p:sp>
        <p:nvSpPr>
          <p:cNvPr id="9" name="Rectangle 8"/>
          <p:cNvSpPr/>
          <p:nvPr/>
        </p:nvSpPr>
        <p:spPr bwMode="ltGray">
          <a:xfrm>
            <a:off x="-2" y="2726267"/>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p:cNvSpPr/>
          <p:nvPr/>
        </p:nvSpPr>
        <p:spPr>
          <a:xfrm>
            <a:off x="10585825" y="2726267"/>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2" y="2869895"/>
            <a:ext cx="9613860" cy="1090788"/>
          </a:xfrm>
        </p:spPr>
        <p:txBody>
          <a:bodyPr anchor="ctr">
            <a:normAutofit/>
          </a:bodyPr>
          <a:lstStyle>
            <a:lvl1pPr algn="r">
              <a:defRPr sz="3600"/>
            </a:lvl1pPr>
          </a:lstStyle>
          <a:p>
            <a:r>
              <a:rPr lang="en-US" smtClean="0"/>
              <a:t>Click to edit Master title style</a:t>
            </a:r>
            <a:endParaRPr lang="en-US" dirty="0"/>
          </a:p>
        </p:txBody>
      </p:sp>
      <p:sp>
        <p:nvSpPr>
          <p:cNvPr id="3" name="Text Placeholder 2"/>
          <p:cNvSpPr>
            <a:spLocks noGrp="1"/>
          </p:cNvSpPr>
          <p:nvPr>
            <p:ph type="body" idx="1"/>
          </p:nvPr>
        </p:nvSpPr>
        <p:spPr>
          <a:xfrm>
            <a:off x="680322" y="4232171"/>
            <a:ext cx="9613860" cy="1704017"/>
          </a:xfrm>
        </p:spPr>
        <p:txBody>
          <a:bodyPr>
            <a:normAutofit/>
          </a:bodyPr>
          <a:lstStyle>
            <a:lvl1pPr marL="0" indent="0" algn="r">
              <a:buNone/>
              <a:defRPr sz="20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77D5F334-8237-4E05-8949-5997BBC243DF}" type="datetimeFigureOut">
              <a:rPr lang="en-IN" smtClean="0"/>
              <a:t>04-12-2024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10729455" y="2869895"/>
            <a:ext cx="1154151" cy="1090789"/>
          </a:xfrm>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1941758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0320" y="2336873"/>
            <a:ext cx="46983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594123" y="2336873"/>
            <a:ext cx="4700058" cy="3599316"/>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3861193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pic>
        <p:nvPicPr>
          <p:cNvPr id="10" name="Picture 9"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11" name="Picture 10"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2" name="Rectangle 11"/>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19" y="753229"/>
            <a:ext cx="9613863" cy="1080937"/>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06350" y="2336873"/>
            <a:ext cx="4472327" cy="69313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0322" y="3030008"/>
            <a:ext cx="4698355"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820154" y="2336873"/>
            <a:ext cx="4474028" cy="6920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594123" y="3030008"/>
            <a:ext cx="4700059" cy="2906179"/>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77D5F334-8237-4E05-8949-5997BBC243DF}" type="datetimeFigureOut">
              <a:rPr lang="en-IN" smtClean="0"/>
              <a:t>04-12-2024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87442329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7" name="Picture 6"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8" name="Rectangle 7"/>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77D5F334-8237-4E05-8949-5997BBC243DF}" type="datetimeFigureOut">
              <a:rPr lang="en-IN" smtClean="0"/>
              <a:t>04-12-2024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306375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HD-ShadowShort.png"/>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6" name="Rectangle 5"/>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77D5F334-8237-4E05-8949-5997BBC243DF}" type="datetimeFigureOut">
              <a:rPr lang="en-IN" smtClean="0"/>
              <a:t>04-12-2024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167141505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1" y="753227"/>
            <a:ext cx="9613859" cy="1080940"/>
          </a:xfrm>
        </p:spPr>
        <p:txBody>
          <a:bodyPr anchor="ctr">
            <a:normAutofit/>
          </a:bodyPr>
          <a:lstStyle>
            <a:lvl1pPr>
              <a:defRPr sz="3600"/>
            </a:lvl1pPr>
          </a:lstStyle>
          <a:p>
            <a:r>
              <a:rPr lang="en-US" smtClean="0"/>
              <a:t>Click to edit Master title style</a:t>
            </a:r>
            <a:endParaRPr lang="en-US" dirty="0"/>
          </a:p>
        </p:txBody>
      </p:sp>
      <p:sp>
        <p:nvSpPr>
          <p:cNvPr id="3" name="Content Placeholder 2"/>
          <p:cNvSpPr>
            <a:spLocks noGrp="1"/>
          </p:cNvSpPr>
          <p:nvPr>
            <p:ph idx="1"/>
          </p:nvPr>
        </p:nvSpPr>
        <p:spPr>
          <a:xfrm>
            <a:off x="4685846" y="2336873"/>
            <a:ext cx="5608336" cy="359931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0322" y="2336872"/>
            <a:ext cx="3790078" cy="359931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19394510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HD-ShadowLong.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 y="1970240"/>
            <a:ext cx="10437812" cy="321164"/>
          </a:xfrm>
          <a:prstGeom prst="rect">
            <a:avLst/>
          </a:prstGeom>
        </p:spPr>
      </p:pic>
      <p:pic>
        <p:nvPicPr>
          <p:cNvPr id="9" name="Picture 8" descr="HD-ShadowShort.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85826" y="1971234"/>
            <a:ext cx="1602997" cy="144270"/>
          </a:xfrm>
          <a:prstGeom prst="rect">
            <a:avLst/>
          </a:prstGeom>
        </p:spPr>
      </p:pic>
      <p:sp>
        <p:nvSpPr>
          <p:cNvPr id="10" name="Rectangle 9"/>
          <p:cNvSpPr/>
          <p:nvPr/>
        </p:nvSpPr>
        <p:spPr bwMode="ltGray">
          <a:xfrm>
            <a:off x="0" y="609600"/>
            <a:ext cx="10437812" cy="1368198"/>
          </a:xfrm>
          <a:prstGeom prst="rect">
            <a:avLst/>
          </a:prstGeom>
          <a:solidFill>
            <a:schemeClr val="bg1">
              <a:lumMod val="85000"/>
              <a:lumOff val="1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p:nvSpPr>
        <p:spPr>
          <a:xfrm>
            <a:off x="10585827" y="609600"/>
            <a:ext cx="1602997" cy="13681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80323" y="753228"/>
            <a:ext cx="9613857" cy="1080938"/>
          </a:xfrm>
        </p:spPr>
        <p:txBody>
          <a:bodyPr anchor="ctr">
            <a:normAutofit/>
          </a:bodyPr>
          <a:lstStyle>
            <a:lvl1pP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4868333" y="2336874"/>
            <a:ext cx="5425849" cy="3599312"/>
          </a:xfrm>
          <a:noFill/>
          <a:ln>
            <a:noFill/>
          </a:ln>
          <a:effectLst>
            <a:outerShdw blurRad="76200" dist="63500" dir="5040000" algn="tl" rotWithShape="0">
              <a:srgbClr val="000000">
                <a:alpha val="41000"/>
              </a:srgb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0323" y="2336873"/>
            <a:ext cx="3876256" cy="3599315"/>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77D5F334-8237-4E05-8949-5997BBC243DF}" type="datetimeFigureOut">
              <a:rPr lang="en-IN" smtClean="0"/>
              <a:t>04-12-2024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B6A6538-BD50-410F-A4ED-911D4F6120A8}" type="slidenum">
              <a:rPr lang="en-IN" smtClean="0"/>
              <a:t>‹#›</a:t>
            </a:fld>
            <a:endParaRPr lang="en-IN"/>
          </a:p>
        </p:txBody>
      </p:sp>
    </p:spTree>
    <p:extLst>
      <p:ext uri="{BB962C8B-B14F-4D97-AF65-F5344CB8AC3E}">
        <p14:creationId xmlns:p14="http://schemas.microsoft.com/office/powerpoint/2010/main" val="33531443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6" descr="hashOverlay-FullResolve.png"/>
          <p:cNvPicPr>
            <a:picLocks noChangeAspect="1"/>
          </p:cNvPicPr>
          <p:nvPr/>
        </p:nvPicPr>
        <p:blipFill>
          <a:blip r:embed="rId19">
            <a:alphaModFix amt="1000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2" name="Title Placeholder 1"/>
          <p:cNvSpPr>
            <a:spLocks noGrp="1"/>
          </p:cNvSpPr>
          <p:nvPr>
            <p:ph type="title"/>
          </p:nvPr>
        </p:nvSpPr>
        <p:spPr>
          <a:xfrm>
            <a:off x="680321" y="753228"/>
            <a:ext cx="9613861" cy="1080938"/>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0321" y="2336873"/>
            <a:ext cx="9613861" cy="359931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550981" y="5936187"/>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7D5F334-8237-4E05-8949-5997BBC243DF}" type="datetimeFigureOut">
              <a:rPr lang="en-IN" smtClean="0"/>
              <a:t>04-12-2024</a:t>
            </a:fld>
            <a:endParaRPr lang="en-IN"/>
          </a:p>
        </p:txBody>
      </p:sp>
      <p:sp>
        <p:nvSpPr>
          <p:cNvPr id="5" name="Footer Placeholder 4"/>
          <p:cNvSpPr>
            <a:spLocks noGrp="1"/>
          </p:cNvSpPr>
          <p:nvPr>
            <p:ph type="ftr" sz="quarter" idx="3"/>
          </p:nvPr>
        </p:nvSpPr>
        <p:spPr>
          <a:xfrm>
            <a:off x="680321" y="5936188"/>
            <a:ext cx="687066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10729455" y="753227"/>
            <a:ext cx="1154151" cy="1090789"/>
          </a:xfrm>
          <a:prstGeom prst="rect">
            <a:avLst/>
          </a:prstGeom>
        </p:spPr>
        <p:txBody>
          <a:bodyPr vert="horz" lIns="91440" tIns="45720" rIns="91440" bIns="45720" rtlCol="0" anchor="ctr"/>
          <a:lstStyle>
            <a:lvl1pPr algn="l">
              <a:defRPr sz="3600">
                <a:solidFill>
                  <a:schemeClr val="tx1">
                    <a:tint val="75000"/>
                  </a:schemeClr>
                </a:solidFill>
              </a:defRPr>
            </a:lvl1pPr>
          </a:lstStyle>
          <a:p>
            <a:fld id="{AB6A6538-BD50-410F-A4ED-911D4F6120A8}" type="slidenum">
              <a:rPr lang="en-IN" smtClean="0"/>
              <a:t>‹#›</a:t>
            </a:fld>
            <a:endParaRPr lang="en-IN"/>
          </a:p>
        </p:txBody>
      </p:sp>
    </p:spTree>
    <p:extLst>
      <p:ext uri="{BB962C8B-B14F-4D97-AF65-F5344CB8AC3E}">
        <p14:creationId xmlns:p14="http://schemas.microsoft.com/office/powerpoint/2010/main" val="2862618098"/>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914400" rtl="0" eaLnBrk="1" latinLnBrk="0" hangingPunct="1">
        <a:lnSpc>
          <a:spcPct val="90000"/>
        </a:lnSpc>
        <a:spcBef>
          <a:spcPct val="0"/>
        </a:spcBef>
        <a:buNone/>
        <a:defRPr sz="36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GB" dirty="0" err="1" smtClean="0">
                <a:latin typeface="Algerian" panose="04020705040A02060702" pitchFamily="82" charset="0"/>
              </a:rPr>
              <a:t>Pos</a:t>
            </a:r>
            <a:r>
              <a:rPr lang="en-GB" dirty="0" smtClean="0">
                <a:latin typeface="Algerian" panose="04020705040A02060702" pitchFamily="82" charset="0"/>
              </a:rPr>
              <a:t> software in  </a:t>
            </a:r>
            <a:br>
              <a:rPr lang="en-GB" dirty="0" smtClean="0">
                <a:latin typeface="Algerian" panose="04020705040A02060702" pitchFamily="82" charset="0"/>
              </a:rPr>
            </a:br>
            <a:r>
              <a:rPr lang="en-GB" dirty="0" err="1" smtClean="0">
                <a:latin typeface="Algerian" panose="04020705040A02060702" pitchFamily="82" charset="0"/>
              </a:rPr>
              <a:t>harirams</a:t>
            </a:r>
            <a:r>
              <a:rPr lang="en-GB" dirty="0">
                <a:latin typeface="Algerian" panose="04020705040A02060702" pitchFamily="82" charset="0"/>
              </a:rPr>
              <a:t> </a:t>
            </a:r>
            <a:r>
              <a:rPr lang="en-GB" dirty="0" smtClean="0">
                <a:latin typeface="Algerian" panose="04020705040A02060702" pitchFamily="82" charset="0"/>
              </a:rPr>
              <a:t>grocery shop</a:t>
            </a:r>
            <a:endParaRPr lang="en-IN" dirty="0">
              <a:latin typeface="Algerian" panose="04020705040A02060702" pitchFamily="82" charset="0"/>
            </a:endParaRPr>
          </a:p>
        </p:txBody>
      </p:sp>
      <p:sp>
        <p:nvSpPr>
          <p:cNvPr id="3" name="Subtitle 2"/>
          <p:cNvSpPr>
            <a:spLocks noGrp="1"/>
          </p:cNvSpPr>
          <p:nvPr>
            <p:ph type="subTitle" idx="1"/>
          </p:nvPr>
        </p:nvSpPr>
        <p:spPr>
          <a:xfrm>
            <a:off x="8700655" y="4862802"/>
            <a:ext cx="3200400" cy="1655762"/>
          </a:xfrm>
        </p:spPr>
        <p:txBody>
          <a:bodyPr>
            <a:normAutofit/>
          </a:bodyPr>
          <a:lstStyle/>
          <a:p>
            <a:endParaRPr lang="en-GB" dirty="0" smtClean="0">
              <a:latin typeface="Algerian" panose="04020705040A02060702" pitchFamily="82" charset="0"/>
            </a:endParaRPr>
          </a:p>
          <a:p>
            <a:endParaRPr lang="en-GB" dirty="0">
              <a:latin typeface="Algerian" panose="04020705040A02060702" pitchFamily="82" charset="0"/>
            </a:endParaRPr>
          </a:p>
          <a:p>
            <a:r>
              <a:rPr lang="en-GB" dirty="0" smtClean="0">
                <a:latin typeface="Algerian" panose="04020705040A02060702" pitchFamily="82" charset="0"/>
              </a:rPr>
              <a:t>          by</a:t>
            </a:r>
          </a:p>
          <a:p>
            <a:r>
              <a:rPr lang="en-GB" dirty="0" smtClean="0">
                <a:latin typeface="Algerian" panose="04020705040A02060702" pitchFamily="82" charset="0"/>
              </a:rPr>
              <a:t>                    -</a:t>
            </a:r>
            <a:r>
              <a:rPr lang="en-GB" dirty="0" err="1" smtClean="0">
                <a:latin typeface="Algerian" panose="04020705040A02060702" pitchFamily="82" charset="0"/>
              </a:rPr>
              <a:t>Parthipan</a:t>
            </a:r>
            <a:endParaRPr lang="en-IN" dirty="0">
              <a:latin typeface="Algerian" panose="04020705040A02060702" pitchFamily="82" charset="0"/>
            </a:endParaRPr>
          </a:p>
        </p:txBody>
      </p:sp>
    </p:spTree>
    <p:extLst>
      <p:ext uri="{BB962C8B-B14F-4D97-AF65-F5344CB8AC3E}">
        <p14:creationId xmlns:p14="http://schemas.microsoft.com/office/powerpoint/2010/main" val="406499010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 </a:t>
            </a:r>
            <a:endParaRPr lang="en-IN" dirty="0"/>
          </a:p>
        </p:txBody>
      </p:sp>
      <p:cxnSp>
        <p:nvCxnSpPr>
          <p:cNvPr id="9" name="Straight Arrow Connector 8"/>
          <p:cNvCxnSpPr/>
          <p:nvPr/>
        </p:nvCxnSpPr>
        <p:spPr>
          <a:xfrm flipV="1">
            <a:off x="1280160" y="3226526"/>
            <a:ext cx="822960" cy="154141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94182" y="2573383"/>
            <a:ext cx="1553829" cy="3944983"/>
          </a:xfrm>
          <a:prstGeom prst="rect">
            <a:avLst/>
          </a:prstGeom>
        </p:spPr>
      </p:pic>
      <p:pic>
        <p:nvPicPr>
          <p:cNvPr id="5" name="Content Placeholder 4"/>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39953" y="2049417"/>
            <a:ext cx="4131601" cy="4468949"/>
          </a:xfr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72325" y="2197305"/>
            <a:ext cx="5421086" cy="4321061"/>
          </a:xfrm>
          <a:prstGeom prst="rect">
            <a:avLst/>
          </a:prstGeom>
        </p:spPr>
      </p:pic>
      <p:cxnSp>
        <p:nvCxnSpPr>
          <p:cNvPr id="10" name="Straight Arrow Connector 9"/>
          <p:cNvCxnSpPr/>
          <p:nvPr/>
        </p:nvCxnSpPr>
        <p:spPr>
          <a:xfrm flipV="1">
            <a:off x="5146764" y="3670662"/>
            <a:ext cx="431075" cy="13977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5851496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IN" dirty="0"/>
          </a:p>
        </p:txBody>
      </p:sp>
      <p:pic>
        <p:nvPicPr>
          <p:cNvPr id="13" name="Content Placeholder 1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6073" y="-80376"/>
            <a:ext cx="11612880" cy="6651137"/>
          </a:xfrm>
        </p:spPr>
      </p:pic>
      <p:sp>
        <p:nvSpPr>
          <p:cNvPr id="8" name="TextBox 7"/>
          <p:cNvSpPr txBox="1"/>
          <p:nvPr/>
        </p:nvSpPr>
        <p:spPr>
          <a:xfrm>
            <a:off x="3735180" y="828666"/>
            <a:ext cx="4173084" cy="369332"/>
          </a:xfrm>
          <a:prstGeom prst="rect">
            <a:avLst/>
          </a:prstGeom>
          <a:solidFill>
            <a:schemeClr val="tx1">
              <a:lumMod val="65000"/>
            </a:schemeClr>
          </a:solidFill>
        </p:spPr>
        <p:txBody>
          <a:bodyPr wrap="square" rtlCol="0">
            <a:spAutoFit/>
          </a:bodyPr>
          <a:lstStyle/>
          <a:p>
            <a:r>
              <a:rPr lang="en-IN" dirty="0"/>
              <a:t>TEXT(NOW(), "</a:t>
            </a:r>
            <a:r>
              <a:rPr lang="en-IN" dirty="0" err="1"/>
              <a:t>hh:mm:ss</a:t>
            </a:r>
            <a:r>
              <a:rPr lang="en-IN" dirty="0"/>
              <a:t> AM/PM")</a:t>
            </a:r>
          </a:p>
        </p:txBody>
      </p:sp>
      <p:sp>
        <p:nvSpPr>
          <p:cNvPr id="5" name="TextBox 4"/>
          <p:cNvSpPr txBox="1"/>
          <p:nvPr/>
        </p:nvSpPr>
        <p:spPr>
          <a:xfrm>
            <a:off x="2280022" y="272751"/>
            <a:ext cx="3708799" cy="369332"/>
          </a:xfrm>
          <a:prstGeom prst="rect">
            <a:avLst/>
          </a:prstGeom>
          <a:solidFill>
            <a:schemeClr val="tx1">
              <a:lumMod val="65000"/>
            </a:schemeClr>
          </a:solidFill>
        </p:spPr>
        <p:txBody>
          <a:bodyPr wrap="square" rtlCol="0">
            <a:spAutoFit/>
          </a:bodyPr>
          <a:lstStyle/>
          <a:p>
            <a:r>
              <a:rPr lang="en-IN" dirty="0"/>
              <a:t>=TEXT(TODAY(),"</a:t>
            </a:r>
            <a:r>
              <a:rPr lang="en-IN" dirty="0" err="1"/>
              <a:t>dd</a:t>
            </a:r>
            <a:r>
              <a:rPr lang="en-IN" dirty="0"/>
              <a:t>/mm/</a:t>
            </a:r>
            <a:r>
              <a:rPr lang="en-IN" dirty="0" err="1"/>
              <a:t>yyy</a:t>
            </a:r>
            <a:r>
              <a:rPr lang="en-IN" dirty="0"/>
              <a:t>")</a:t>
            </a:r>
          </a:p>
        </p:txBody>
      </p:sp>
      <p:cxnSp>
        <p:nvCxnSpPr>
          <p:cNvPr id="9" name="Straight Arrow Connector 8"/>
          <p:cNvCxnSpPr/>
          <p:nvPr/>
        </p:nvCxnSpPr>
        <p:spPr>
          <a:xfrm flipV="1">
            <a:off x="2024743" y="662367"/>
            <a:ext cx="405204" cy="3509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2926851" y="1013332"/>
            <a:ext cx="808329" cy="2958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1729532" y="3752074"/>
            <a:ext cx="10319657" cy="646331"/>
          </a:xfrm>
          <a:prstGeom prst="rect">
            <a:avLst/>
          </a:prstGeom>
          <a:solidFill>
            <a:schemeClr val="tx1">
              <a:lumMod val="50000"/>
            </a:schemeClr>
          </a:solidFill>
        </p:spPr>
        <p:txBody>
          <a:bodyPr wrap="square" rtlCol="0">
            <a:spAutoFit/>
          </a:bodyPr>
          <a:lstStyle/>
          <a:p>
            <a:r>
              <a:rPr lang="en-GB" dirty="0"/>
              <a:t>IFERROR(IF(E10="1kg",VLOOKUP(D10,Table2,2,FALSE)*H10,IF(E10="200grams",VLOOKUP(D10,Table2,4,FALSE)*H10,IF(E10="500grams",(VLOOKUP(D10,Table2,5,FALSE))*H10," ")))," ")</a:t>
            </a:r>
            <a:endParaRPr lang="en-IN" dirty="0"/>
          </a:p>
        </p:txBody>
      </p:sp>
      <p:cxnSp>
        <p:nvCxnSpPr>
          <p:cNvPr id="22" name="Straight Arrow Connector 21"/>
          <p:cNvCxnSpPr/>
          <p:nvPr/>
        </p:nvCxnSpPr>
        <p:spPr>
          <a:xfrm flipH="1">
            <a:off x="5172891" y="3213463"/>
            <a:ext cx="815930" cy="4833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p:cNvSpPr txBox="1"/>
          <p:nvPr/>
        </p:nvSpPr>
        <p:spPr>
          <a:xfrm>
            <a:off x="9028104" y="1157293"/>
            <a:ext cx="2735872" cy="369332"/>
          </a:xfrm>
          <a:prstGeom prst="rect">
            <a:avLst/>
          </a:prstGeom>
          <a:solidFill>
            <a:schemeClr val="tx1">
              <a:lumMod val="50000"/>
            </a:schemeClr>
          </a:solidFill>
        </p:spPr>
        <p:txBody>
          <a:bodyPr wrap="square" rtlCol="0">
            <a:spAutoFit/>
          </a:bodyPr>
          <a:lstStyle/>
          <a:p>
            <a:r>
              <a:rPr lang="en-IN"/>
              <a:t>IFERROR(F10-G10," ")</a:t>
            </a:r>
            <a:endParaRPr lang="en-IN" dirty="0"/>
          </a:p>
        </p:txBody>
      </p:sp>
      <p:cxnSp>
        <p:nvCxnSpPr>
          <p:cNvPr id="26" name="Straight Arrow Connector 25"/>
          <p:cNvCxnSpPr/>
          <p:nvPr/>
        </p:nvCxnSpPr>
        <p:spPr>
          <a:xfrm flipV="1">
            <a:off x="9575075" y="1554267"/>
            <a:ext cx="718126" cy="71160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p:cNvCxnSpPr/>
          <p:nvPr/>
        </p:nvCxnSpPr>
        <p:spPr>
          <a:xfrm flipH="1" flipV="1">
            <a:off x="3470807" y="5141594"/>
            <a:ext cx="1009753" cy="64525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578680" y="4956927"/>
            <a:ext cx="2892126" cy="369332"/>
          </a:xfrm>
          <a:prstGeom prst="rect">
            <a:avLst/>
          </a:prstGeom>
          <a:solidFill>
            <a:schemeClr val="tx1">
              <a:lumMod val="50000"/>
            </a:schemeClr>
          </a:solidFill>
        </p:spPr>
        <p:txBody>
          <a:bodyPr wrap="square" rtlCol="0">
            <a:spAutoFit/>
          </a:bodyPr>
          <a:lstStyle/>
          <a:p>
            <a:r>
              <a:rPr lang="en-IN" dirty="0"/>
              <a:t>=COUNTA(D10:D23)</a:t>
            </a:r>
          </a:p>
        </p:txBody>
      </p:sp>
      <p:sp>
        <p:nvSpPr>
          <p:cNvPr id="40" name="TextBox 39"/>
          <p:cNvSpPr txBox="1"/>
          <p:nvPr/>
        </p:nvSpPr>
        <p:spPr>
          <a:xfrm>
            <a:off x="6121818" y="5901345"/>
            <a:ext cx="1254034" cy="369332"/>
          </a:xfrm>
          <a:prstGeom prst="rect">
            <a:avLst/>
          </a:prstGeom>
          <a:solidFill>
            <a:schemeClr val="tx1">
              <a:lumMod val="50000"/>
            </a:schemeClr>
          </a:solidFill>
        </p:spPr>
        <p:txBody>
          <a:bodyPr wrap="square" rtlCol="0">
            <a:spAutoFit/>
          </a:bodyPr>
          <a:lstStyle/>
          <a:p>
            <a:r>
              <a:rPr lang="en-IN"/>
              <a:t>=K26*9%</a:t>
            </a:r>
            <a:endParaRPr lang="en-IN" dirty="0"/>
          </a:p>
        </p:txBody>
      </p:sp>
      <p:cxnSp>
        <p:nvCxnSpPr>
          <p:cNvPr id="42" name="Straight Arrow Connector 41"/>
          <p:cNvCxnSpPr/>
          <p:nvPr/>
        </p:nvCxnSpPr>
        <p:spPr>
          <a:xfrm flipH="1">
            <a:off x="7428104" y="5496757"/>
            <a:ext cx="788434" cy="48475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 name="TextBox 43"/>
          <p:cNvSpPr txBox="1"/>
          <p:nvPr/>
        </p:nvSpPr>
        <p:spPr>
          <a:xfrm>
            <a:off x="11099539" y="5002019"/>
            <a:ext cx="1384663" cy="369332"/>
          </a:xfrm>
          <a:prstGeom prst="rect">
            <a:avLst/>
          </a:prstGeom>
          <a:noFill/>
        </p:spPr>
        <p:txBody>
          <a:bodyPr wrap="square" rtlCol="0">
            <a:spAutoFit/>
          </a:bodyPr>
          <a:lstStyle/>
          <a:p>
            <a:endParaRPr lang="en-IN" dirty="0"/>
          </a:p>
        </p:txBody>
      </p:sp>
      <p:sp>
        <p:nvSpPr>
          <p:cNvPr id="46" name="TextBox 45"/>
          <p:cNvSpPr txBox="1"/>
          <p:nvPr/>
        </p:nvSpPr>
        <p:spPr>
          <a:xfrm>
            <a:off x="5525564" y="5015965"/>
            <a:ext cx="1363796" cy="369332"/>
          </a:xfrm>
          <a:prstGeom prst="rect">
            <a:avLst/>
          </a:prstGeom>
          <a:solidFill>
            <a:schemeClr val="tx1">
              <a:lumMod val="50000"/>
            </a:schemeClr>
          </a:solidFill>
        </p:spPr>
        <p:txBody>
          <a:bodyPr wrap="square" rtlCol="0">
            <a:spAutoFit/>
          </a:bodyPr>
          <a:lstStyle/>
          <a:p>
            <a:r>
              <a:rPr lang="en-IN"/>
              <a:t>=K24-K25</a:t>
            </a:r>
            <a:endParaRPr lang="en-IN" dirty="0"/>
          </a:p>
        </p:txBody>
      </p:sp>
      <p:cxnSp>
        <p:nvCxnSpPr>
          <p:cNvPr id="48" name="Straight Arrow Connector 47"/>
          <p:cNvCxnSpPr/>
          <p:nvPr/>
        </p:nvCxnSpPr>
        <p:spPr>
          <a:xfrm flipH="1" flipV="1">
            <a:off x="6928548" y="5145153"/>
            <a:ext cx="1287990" cy="515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234935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260927" y="3429000"/>
            <a:ext cx="9613861" cy="1595047"/>
          </a:xfrm>
        </p:spPr>
        <p:txBody>
          <a:bodyPr>
            <a:normAutofit/>
          </a:bodyPr>
          <a:lstStyle/>
          <a:p>
            <a:pPr marL="0" indent="0">
              <a:buNone/>
            </a:pPr>
            <a:r>
              <a:rPr lang="en-GB" sz="8800" dirty="0" smtClean="0">
                <a:latin typeface="Algerian" panose="04020705040A02060702" pitchFamily="82" charset="0"/>
              </a:rPr>
              <a:t>Thank you</a:t>
            </a:r>
            <a:endParaRPr lang="en-IN" sz="8800" dirty="0">
              <a:latin typeface="Algerian" panose="04020705040A02060702" pitchFamily="82" charset="0"/>
            </a:endParaRPr>
          </a:p>
        </p:txBody>
      </p:sp>
    </p:spTree>
    <p:extLst>
      <p:ext uri="{BB962C8B-B14F-4D97-AF65-F5344CB8AC3E}">
        <p14:creationId xmlns:p14="http://schemas.microsoft.com/office/powerpoint/2010/main" val="229818025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a:t>
            </a:r>
            <a:r>
              <a:rPr lang="en-GB" dirty="0" smtClean="0"/>
              <a:t>ntroduction</a:t>
            </a:r>
            <a:endParaRPr lang="en-IN" dirty="0"/>
          </a:p>
        </p:txBody>
      </p:sp>
      <p:sp>
        <p:nvSpPr>
          <p:cNvPr id="3" name="Content Placeholder 2"/>
          <p:cNvSpPr>
            <a:spLocks noGrp="1"/>
          </p:cNvSpPr>
          <p:nvPr>
            <p:ph idx="1"/>
          </p:nvPr>
        </p:nvSpPr>
        <p:spPr/>
        <p:txBody>
          <a:bodyPr/>
          <a:lstStyle/>
          <a:p>
            <a:pPr marL="0" indent="0">
              <a:buNone/>
            </a:pPr>
            <a:r>
              <a:rPr lang="en-GB" dirty="0" smtClean="0"/>
              <a:t>1.What is </a:t>
            </a:r>
            <a:r>
              <a:rPr lang="en-GB" dirty="0" err="1" smtClean="0"/>
              <a:t>pos</a:t>
            </a:r>
            <a:r>
              <a:rPr lang="en-GB" dirty="0" smtClean="0"/>
              <a:t> software</a:t>
            </a:r>
            <a:endParaRPr lang="en-IN" dirty="0"/>
          </a:p>
          <a:p>
            <a:pPr marL="0" indent="0">
              <a:buNone/>
            </a:pPr>
            <a:r>
              <a:rPr lang="en-GB" dirty="0" smtClean="0"/>
              <a:t>2.Main purpose </a:t>
            </a:r>
            <a:r>
              <a:rPr lang="en-GB" dirty="0" err="1" smtClean="0"/>
              <a:t>pos</a:t>
            </a:r>
            <a:r>
              <a:rPr lang="en-GB" dirty="0"/>
              <a:t> </a:t>
            </a:r>
            <a:r>
              <a:rPr lang="en-GB" dirty="0" smtClean="0"/>
              <a:t>software</a:t>
            </a:r>
          </a:p>
          <a:p>
            <a:pPr marL="0" indent="0">
              <a:buNone/>
            </a:pPr>
            <a:r>
              <a:rPr lang="en-GB" dirty="0" smtClean="0"/>
              <a:t>3.Advantage </a:t>
            </a:r>
            <a:r>
              <a:rPr lang="en-GB" dirty="0" err="1" smtClean="0"/>
              <a:t>pos</a:t>
            </a:r>
            <a:r>
              <a:rPr lang="en-GB" dirty="0" smtClean="0"/>
              <a:t> software</a:t>
            </a:r>
          </a:p>
          <a:p>
            <a:pPr marL="0" indent="0">
              <a:buNone/>
            </a:pPr>
            <a:r>
              <a:rPr lang="en-GB" dirty="0" smtClean="0"/>
              <a:t>4.Intro for </a:t>
            </a:r>
            <a:r>
              <a:rPr lang="en-GB" dirty="0" err="1" smtClean="0"/>
              <a:t>harirams</a:t>
            </a:r>
            <a:r>
              <a:rPr lang="en-GB" dirty="0" smtClean="0"/>
              <a:t> </a:t>
            </a:r>
            <a:r>
              <a:rPr lang="en-GB" dirty="0" err="1" smtClean="0"/>
              <a:t>pos</a:t>
            </a:r>
            <a:r>
              <a:rPr lang="en-GB" dirty="0" smtClean="0"/>
              <a:t> software</a:t>
            </a:r>
          </a:p>
          <a:p>
            <a:pPr marL="0" indent="0">
              <a:buNone/>
            </a:pPr>
            <a:r>
              <a:rPr lang="en-GB" dirty="0" smtClean="0"/>
              <a:t>5.Report generation</a:t>
            </a:r>
          </a:p>
          <a:p>
            <a:pPr marL="0" indent="0">
              <a:buNone/>
            </a:pPr>
            <a:endParaRPr lang="en-GB" dirty="0" smtClean="0"/>
          </a:p>
          <a:p>
            <a:pPr marL="0" indent="0">
              <a:buNone/>
            </a:pPr>
            <a:endParaRPr lang="en-GB" dirty="0" smtClean="0"/>
          </a:p>
        </p:txBody>
      </p:sp>
    </p:spTree>
    <p:extLst>
      <p:ext uri="{BB962C8B-B14F-4D97-AF65-F5344CB8AC3E}">
        <p14:creationId xmlns:p14="http://schemas.microsoft.com/office/powerpoint/2010/main" val="4122998085"/>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What is </a:t>
            </a:r>
            <a:r>
              <a:rPr lang="en-GB" dirty="0" err="1" smtClean="0"/>
              <a:t>pos</a:t>
            </a:r>
            <a:r>
              <a:rPr lang="en-GB" dirty="0" smtClean="0"/>
              <a:t> software ?</a:t>
            </a:r>
            <a:endParaRPr lang="en-IN" dirty="0"/>
          </a:p>
        </p:txBody>
      </p:sp>
      <p:sp>
        <p:nvSpPr>
          <p:cNvPr id="3" name="Content Placeholder 2"/>
          <p:cNvSpPr>
            <a:spLocks noGrp="1"/>
          </p:cNvSpPr>
          <p:nvPr>
            <p:ph idx="1"/>
          </p:nvPr>
        </p:nvSpPr>
        <p:spPr/>
        <p:txBody>
          <a:bodyPr/>
          <a:lstStyle/>
          <a:p>
            <a:r>
              <a:rPr lang="en-GB" b="1" dirty="0"/>
              <a:t>POS software</a:t>
            </a:r>
            <a:r>
              <a:rPr lang="en-GB" dirty="0"/>
              <a:t> (Point of Sale software) is a type of software used by businesses to complete transactions with customers. It helps manage the checkout process, track sales, inventory, customer data, and other essential business functions. POS software typically works alongside hardware components like cash registers, barcode scanners, receipt printers, and payment terminals.</a:t>
            </a:r>
            <a:endParaRPr lang="en-IN" dirty="0"/>
          </a:p>
        </p:txBody>
      </p:sp>
    </p:spTree>
    <p:extLst>
      <p:ext uri="{BB962C8B-B14F-4D97-AF65-F5344CB8AC3E}">
        <p14:creationId xmlns:p14="http://schemas.microsoft.com/office/powerpoint/2010/main" val="393271469"/>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Main purpose </a:t>
            </a:r>
            <a:r>
              <a:rPr lang="en-GB" dirty="0" err="1" smtClean="0"/>
              <a:t>pos</a:t>
            </a:r>
            <a:r>
              <a:rPr lang="en-GB" dirty="0" smtClean="0"/>
              <a:t> software ? </a:t>
            </a:r>
            <a:endParaRPr lang="en-IN" dirty="0"/>
          </a:p>
        </p:txBody>
      </p:sp>
      <p:sp>
        <p:nvSpPr>
          <p:cNvPr id="3" name="Content Placeholder 2"/>
          <p:cNvSpPr>
            <a:spLocks noGrp="1"/>
          </p:cNvSpPr>
          <p:nvPr>
            <p:ph idx="1"/>
          </p:nvPr>
        </p:nvSpPr>
        <p:spPr/>
        <p:txBody>
          <a:bodyPr/>
          <a:lstStyle/>
          <a:p>
            <a:r>
              <a:rPr lang="en-IN" b="1" dirty="0"/>
              <a:t>Processing </a:t>
            </a:r>
            <a:r>
              <a:rPr lang="en-IN" b="1" dirty="0" smtClean="0"/>
              <a:t>Transactions</a:t>
            </a:r>
            <a:endParaRPr lang="en-IN" dirty="0" smtClean="0"/>
          </a:p>
          <a:p>
            <a:r>
              <a:rPr lang="en-IN" dirty="0"/>
              <a:t>Inventory </a:t>
            </a:r>
            <a:r>
              <a:rPr lang="en-IN" dirty="0" smtClean="0"/>
              <a:t>Management</a:t>
            </a:r>
          </a:p>
          <a:p>
            <a:r>
              <a:rPr lang="en-IN" dirty="0"/>
              <a:t>Generating Reports and </a:t>
            </a:r>
            <a:r>
              <a:rPr lang="en-IN" dirty="0" smtClean="0"/>
              <a:t>Insights</a:t>
            </a:r>
          </a:p>
          <a:p>
            <a:r>
              <a:rPr lang="en-IN" dirty="0"/>
              <a:t>Improving Customer </a:t>
            </a:r>
            <a:r>
              <a:rPr lang="en-IN" dirty="0" smtClean="0"/>
              <a:t>Experience</a:t>
            </a:r>
          </a:p>
          <a:p>
            <a:r>
              <a:rPr lang="en-IN" dirty="0"/>
              <a:t>Enhancing Business Efficiency</a:t>
            </a:r>
          </a:p>
        </p:txBody>
      </p:sp>
    </p:spTree>
    <p:extLst>
      <p:ext uri="{BB962C8B-B14F-4D97-AF65-F5344CB8AC3E}">
        <p14:creationId xmlns:p14="http://schemas.microsoft.com/office/powerpoint/2010/main" val="1976807812"/>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Advantage ?</a:t>
            </a:r>
            <a:endParaRPr lang="en-IN" dirty="0"/>
          </a:p>
        </p:txBody>
      </p:sp>
      <p:sp>
        <p:nvSpPr>
          <p:cNvPr id="3" name="Content Placeholder 2"/>
          <p:cNvSpPr>
            <a:spLocks noGrp="1"/>
          </p:cNvSpPr>
          <p:nvPr>
            <p:ph idx="1"/>
          </p:nvPr>
        </p:nvSpPr>
        <p:spPr/>
        <p:txBody>
          <a:bodyPr/>
          <a:lstStyle/>
          <a:p>
            <a:r>
              <a:rPr lang="en-IN" dirty="0"/>
              <a:t>Efficiency and </a:t>
            </a:r>
            <a:r>
              <a:rPr lang="en-IN" dirty="0" smtClean="0"/>
              <a:t>Speed</a:t>
            </a:r>
          </a:p>
          <a:p>
            <a:r>
              <a:rPr lang="en-IN" dirty="0" smtClean="0"/>
              <a:t>Inventory Management</a:t>
            </a:r>
          </a:p>
          <a:p>
            <a:r>
              <a:rPr lang="en-IN" dirty="0"/>
              <a:t>Improved Customer </a:t>
            </a:r>
            <a:r>
              <a:rPr lang="en-IN" dirty="0" smtClean="0"/>
              <a:t>Experience</a:t>
            </a:r>
          </a:p>
          <a:p>
            <a:r>
              <a:rPr lang="en-IN" dirty="0"/>
              <a:t>Financial </a:t>
            </a:r>
            <a:r>
              <a:rPr lang="en-IN" dirty="0" smtClean="0"/>
              <a:t>Management</a:t>
            </a:r>
          </a:p>
          <a:p>
            <a:r>
              <a:rPr lang="en-IN" dirty="0" smtClean="0"/>
              <a:t> </a:t>
            </a:r>
            <a:r>
              <a:rPr lang="en-IN" b="1" dirty="0" smtClean="0"/>
              <a:t>Scalability</a:t>
            </a:r>
          </a:p>
          <a:p>
            <a:r>
              <a:rPr lang="en-IN" b="1" dirty="0"/>
              <a:t>Sales Data and Analytics</a:t>
            </a:r>
            <a:endParaRPr lang="en-IN" dirty="0"/>
          </a:p>
        </p:txBody>
      </p:sp>
    </p:spTree>
    <p:extLst>
      <p:ext uri="{BB962C8B-B14F-4D97-AF65-F5344CB8AC3E}">
        <p14:creationId xmlns:p14="http://schemas.microsoft.com/office/powerpoint/2010/main" val="1563351139"/>
      </p:ext>
    </p:extLst>
  </p:cSld>
  <p:clrMapOvr>
    <a:masterClrMapping/>
  </p:clrMapOvr>
  <mc:AlternateContent xmlns:mc="http://schemas.openxmlformats.org/markup-compatibility/2006" xmlns:p14="http://schemas.microsoft.com/office/powerpoint/2010/main">
    <mc:Choice Requires="p14">
      <p:transition p14:dur="0"/>
    </mc:Choice>
    <mc:Fallback xmlns="">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p:cNvSpPr>
            <a:spLocks noGrp="1"/>
          </p:cNvSpPr>
          <p:nvPr>
            <p:ph type="title"/>
          </p:nvPr>
        </p:nvSpPr>
        <p:spPr/>
        <p:txBody>
          <a:bodyPr/>
          <a:lstStyle/>
          <a:p>
            <a:r>
              <a:rPr lang="en-GB" dirty="0" smtClean="0"/>
              <a:t>Intro for  </a:t>
            </a:r>
            <a:r>
              <a:rPr lang="en-GB" dirty="0" err="1" smtClean="0"/>
              <a:t>harairams</a:t>
            </a:r>
            <a:r>
              <a:rPr lang="en-GB" dirty="0" smtClean="0"/>
              <a:t> </a:t>
            </a:r>
            <a:r>
              <a:rPr lang="en-GB" dirty="0" err="1" smtClean="0"/>
              <a:t>pos</a:t>
            </a:r>
            <a:r>
              <a:rPr lang="en-GB" dirty="0" smtClean="0"/>
              <a:t> software:</a:t>
            </a:r>
            <a:endParaRPr lang="en-IN" dirty="0"/>
          </a:p>
        </p:txBody>
      </p:sp>
      <p:pic>
        <p:nvPicPr>
          <p:cNvPr id="3" name="Content Placeholder 2"/>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80321" y="653144"/>
            <a:ext cx="10710490" cy="6008914"/>
          </a:xfrm>
        </p:spPr>
      </p:pic>
      <p:sp>
        <p:nvSpPr>
          <p:cNvPr id="5" name="TextBox 4"/>
          <p:cNvSpPr txBox="1"/>
          <p:nvPr/>
        </p:nvSpPr>
        <p:spPr>
          <a:xfrm>
            <a:off x="301297" y="143691"/>
            <a:ext cx="5185954" cy="369332"/>
          </a:xfrm>
          <a:prstGeom prst="rect">
            <a:avLst/>
          </a:prstGeom>
          <a:noFill/>
          <a:effectLst>
            <a:outerShdw blurRad="50800" dist="38100" dir="5400000" algn="t" rotWithShape="0">
              <a:prstClr val="black">
                <a:alpha val="40000"/>
              </a:prstClr>
            </a:outerShdw>
          </a:effectLst>
        </p:spPr>
        <p:txBody>
          <a:bodyPr wrap="square" rtlCol="0">
            <a:spAutoFit/>
          </a:bodyPr>
          <a:lstStyle/>
          <a:p>
            <a:r>
              <a:rPr lang="en-GB" dirty="0" err="1" smtClean="0"/>
              <a:t>Pos</a:t>
            </a:r>
            <a:r>
              <a:rPr lang="en-GB" dirty="0" smtClean="0"/>
              <a:t> design</a:t>
            </a:r>
            <a:endParaRPr lang="en-IN" dirty="0"/>
          </a:p>
        </p:txBody>
      </p:sp>
    </p:spTree>
    <p:extLst>
      <p:ext uri="{BB962C8B-B14F-4D97-AF65-F5344CB8AC3E}">
        <p14:creationId xmlns:p14="http://schemas.microsoft.com/office/powerpoint/2010/main" val="213871240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57187" y="783771"/>
            <a:ext cx="7467464" cy="998178"/>
          </a:xfrm>
        </p:spPr>
        <p:txBody>
          <a:bodyPr>
            <a:normAutofit fontScale="90000"/>
          </a:bodyPr>
          <a:lstStyle/>
          <a:p>
            <a:r>
              <a:rPr lang="en-GB" dirty="0" smtClean="0"/>
              <a:t>Scalability  and avoid human errors:</a:t>
            </a:r>
            <a:endParaRPr lang="en-IN" dirty="0"/>
          </a:p>
        </p:txBody>
      </p:sp>
      <p:pic>
        <p:nvPicPr>
          <p:cNvPr id="5" name="Content Placeholder 4"/>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0217" y="3272107"/>
            <a:ext cx="4715692" cy="3356767"/>
          </a:xfrm>
          <a:effectLst>
            <a:outerShdw blurRad="50800" dist="50800" dir="5400000" sx="88000" sy="88000" algn="ctr" rotWithShape="0">
              <a:srgbClr val="000000">
                <a:alpha val="43137"/>
              </a:srgbClr>
            </a:outerShdw>
          </a:effectLst>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897040" y="3272106"/>
            <a:ext cx="5585596" cy="3356767"/>
          </a:xfrm>
          <a:prstGeom prst="rect">
            <a:avLst/>
          </a:prstGeom>
        </p:spPr>
      </p:pic>
      <p:sp>
        <p:nvSpPr>
          <p:cNvPr id="8" name="Rectangle 7"/>
          <p:cNvSpPr/>
          <p:nvPr/>
        </p:nvSpPr>
        <p:spPr>
          <a:xfrm>
            <a:off x="367800" y="5622942"/>
            <a:ext cx="4200525" cy="17145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solidFill>
                <a:srgbClr val="FF0000"/>
              </a:solidFill>
            </a:endParaRPr>
          </a:p>
        </p:txBody>
      </p:sp>
      <p:sp>
        <p:nvSpPr>
          <p:cNvPr id="9" name="Rectangle 8"/>
          <p:cNvSpPr/>
          <p:nvPr/>
        </p:nvSpPr>
        <p:spPr>
          <a:xfrm>
            <a:off x="5332605" y="5658253"/>
            <a:ext cx="4714467" cy="173289"/>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Rectangle 1"/>
          <p:cNvSpPr>
            <a:spLocks noChangeArrowheads="1"/>
          </p:cNvSpPr>
          <p:nvPr/>
        </p:nvSpPr>
        <p:spPr bwMode="auto">
          <a:xfrm>
            <a:off x="0" y="1992177"/>
            <a:ext cx="10337415"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buFontTx/>
              <a:buChar char="•"/>
            </a:pPr>
            <a:r>
              <a:rPr lang="en-GB" dirty="0"/>
              <a:t>Scalability in POS (Point of Sale) systems refers to the ability to handle increased transaction volume or expanded operations without compromising performance, while human error in POS systems involves mistakes made during transactions, such as incorrect data entry or miscommunication, which can impact accuracy and efficiency.</a:t>
            </a:r>
            <a:endParaRPr kumimoji="0" lang="en-US" altLang="en-US"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34364041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Inventory management </a:t>
            </a:r>
            <a:endParaRPr lang="en-IN" dirty="0"/>
          </a:p>
        </p:txBody>
      </p:sp>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5739" y="3615086"/>
            <a:ext cx="6060792" cy="3055034"/>
          </a:xfr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90685" y="3615086"/>
            <a:ext cx="4896453" cy="3055034"/>
          </a:xfrm>
          <a:prstGeom prst="rect">
            <a:avLst/>
          </a:prstGeom>
        </p:spPr>
      </p:pic>
      <p:cxnSp>
        <p:nvCxnSpPr>
          <p:cNvPr id="10" name="Straight Arrow Connector 9"/>
          <p:cNvCxnSpPr/>
          <p:nvPr/>
        </p:nvCxnSpPr>
        <p:spPr>
          <a:xfrm flipV="1">
            <a:off x="4376056" y="3856809"/>
            <a:ext cx="6775950" cy="13119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85739" y="1985962"/>
            <a:ext cx="8958262" cy="1477328"/>
          </a:xfrm>
          <a:prstGeom prst="rect">
            <a:avLst/>
          </a:prstGeom>
        </p:spPr>
        <p:txBody>
          <a:bodyPr wrap="square">
            <a:spAutoFit/>
          </a:bodyPr>
          <a:lstStyle/>
          <a:p>
            <a:r>
              <a:rPr lang="en-GB" dirty="0"/>
              <a:t>Inventory management in a Point of Sale (POS) system refers to the processes and tools that help businesses track, control, and manage their stock or products. The goal is to ensure the right products are available at the right time while minimizing excess inventory, reducing </a:t>
            </a:r>
            <a:r>
              <a:rPr lang="en-GB" dirty="0" err="1"/>
              <a:t>stockouts</a:t>
            </a:r>
            <a:r>
              <a:rPr lang="en-GB" dirty="0"/>
              <a:t>, and streamlining operational efficiency. Here’s an overview of how inventory management works in a POS system:</a:t>
            </a:r>
            <a:endParaRPr lang="en-IN" dirty="0"/>
          </a:p>
        </p:txBody>
      </p:sp>
    </p:spTree>
    <p:extLst>
      <p:ext uri="{BB962C8B-B14F-4D97-AF65-F5344CB8AC3E}">
        <p14:creationId xmlns:p14="http://schemas.microsoft.com/office/powerpoint/2010/main" val="280159397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Report generation:</a:t>
            </a:r>
            <a:endParaRPr lang="en-IN" dirty="0"/>
          </a:p>
        </p:txBody>
      </p:sp>
      <p:cxnSp>
        <p:nvCxnSpPr>
          <p:cNvPr id="7" name="Straight Arrow Connector 6"/>
          <p:cNvCxnSpPr/>
          <p:nvPr/>
        </p:nvCxnSpPr>
        <p:spPr>
          <a:xfrm flipV="1">
            <a:off x="4127863" y="3043648"/>
            <a:ext cx="235130" cy="156752"/>
          </a:xfrm>
          <a:prstGeom prst="straightConnector1">
            <a:avLst/>
          </a:prstGeom>
          <a:ln>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flipV="1">
            <a:off x="4127863" y="4814093"/>
            <a:ext cx="409032" cy="18573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3"/>
          <p:cNvSpPr>
            <a:spLocks noChangeArrowheads="1"/>
          </p:cNvSpPr>
          <p:nvPr/>
        </p:nvSpPr>
        <p:spPr bwMode="auto">
          <a:xfrm>
            <a:off x="108821" y="1912548"/>
            <a:ext cx="11421192"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Date Range</a:t>
            </a:r>
            <a:r>
              <a:rPr kumimoji="0" lang="en-US" altLang="en-US" sz="1800" b="0" i="0" u="none" strike="noStrike" cap="none" normalizeH="0" baseline="0" dirty="0" smtClean="0">
                <a:ln>
                  <a:noFill/>
                </a:ln>
                <a:solidFill>
                  <a:schemeClr val="tx1"/>
                </a:solidFill>
                <a:effectLst/>
                <a:latin typeface="Arial" panose="020B0604020202020204" pitchFamily="34" charset="0"/>
              </a:rPr>
              <a:t>: Reports can be filtered by specific time periods (daily, weekly, monthly, yearly) or custom date ranges.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Filters and Sorting</a:t>
            </a:r>
            <a:r>
              <a:rPr kumimoji="0" lang="en-US" altLang="en-US" sz="1800" b="0" i="0" u="none" strike="noStrike" cap="none" normalizeH="0" baseline="0" dirty="0" smtClean="0">
                <a:ln>
                  <a:noFill/>
                </a:ln>
                <a:solidFill>
                  <a:schemeClr val="tx1"/>
                </a:solidFill>
                <a:effectLst/>
                <a:latin typeface="Arial" panose="020B0604020202020204" pitchFamily="34" charset="0"/>
              </a:rPr>
              <a:t>: Reports can be filtered and sorted by product, category, employee, location, etc.</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smtClean="0">
                <a:ln>
                  <a:noFill/>
                </a:ln>
                <a:solidFill>
                  <a:schemeClr val="tx1"/>
                </a:solidFill>
                <a:effectLst/>
                <a:latin typeface="Arial" panose="020B0604020202020204" pitchFamily="34" charset="0"/>
              </a:rPr>
              <a:t>Downloadable Formats</a:t>
            </a:r>
            <a:r>
              <a:rPr kumimoji="0" lang="en-US" altLang="en-US" sz="1800" b="0" i="0" u="none" strike="noStrike" cap="none" normalizeH="0" baseline="0" dirty="0" smtClean="0">
                <a:ln>
                  <a:noFill/>
                </a:ln>
                <a:solidFill>
                  <a:schemeClr val="tx1"/>
                </a:solidFill>
                <a:effectLst/>
                <a:latin typeface="Arial" panose="020B0604020202020204" pitchFamily="34" charset="0"/>
              </a:rPr>
              <a:t>: Reports can typically be exported to various formats such as PDF, CSV, Excel, or printed for easy sharing. </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8821" y="3389877"/>
            <a:ext cx="4946505" cy="3350558"/>
          </a:xfrm>
        </p:spPr>
      </p:pic>
      <p:cxnSp>
        <p:nvCxnSpPr>
          <p:cNvPr id="8" name="Straight Arrow Connector 7"/>
          <p:cNvCxnSpPr/>
          <p:nvPr/>
        </p:nvCxnSpPr>
        <p:spPr>
          <a:xfrm flipV="1">
            <a:off x="3631475" y="4565833"/>
            <a:ext cx="496388" cy="117565"/>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49851" y="3396177"/>
            <a:ext cx="6256258" cy="3337957"/>
          </a:xfrm>
          <a:prstGeom prst="rect">
            <a:avLst/>
          </a:prstGeom>
        </p:spPr>
      </p:pic>
    </p:spTree>
    <p:extLst>
      <p:ext uri="{BB962C8B-B14F-4D97-AF65-F5344CB8AC3E}">
        <p14:creationId xmlns:p14="http://schemas.microsoft.com/office/powerpoint/2010/main" val="3908205140"/>
      </p:ext>
    </p:extLst>
  </p:cSld>
  <p:clrMapOvr>
    <a:masterClrMapping/>
  </p:clrMapOvr>
  <p:timing>
    <p:tnLst>
      <p:par>
        <p:cTn id="1" dur="indefinite" restart="never" nodeType="tmRoot"/>
      </p:par>
    </p:tnLst>
  </p:timing>
</p:sld>
</file>

<file path=ppt/theme/theme1.xml><?xml version="1.0" encoding="utf-8"?>
<a:theme xmlns:a="http://schemas.openxmlformats.org/drawingml/2006/main" name="Berlin">
  <a:themeElements>
    <a:clrScheme name="Berlin">
      <a:dk1>
        <a:sysClr val="windowText" lastClr="000000"/>
      </a:dk1>
      <a:lt1>
        <a:sysClr val="window" lastClr="FFFFFF"/>
      </a:lt1>
      <a:dk2>
        <a:srgbClr val="9D360E"/>
      </a:dk2>
      <a:lt2>
        <a:srgbClr val="E7E6E6"/>
      </a:lt2>
      <a:accent1>
        <a:srgbClr val="F09415"/>
      </a:accent1>
      <a:accent2>
        <a:srgbClr val="C1B56B"/>
      </a:accent2>
      <a:accent3>
        <a:srgbClr val="4BAF73"/>
      </a:accent3>
      <a:accent4>
        <a:srgbClr val="5AA6C0"/>
      </a:accent4>
      <a:accent5>
        <a:srgbClr val="D17DF9"/>
      </a:accent5>
      <a:accent6>
        <a:srgbClr val="FA7E5C"/>
      </a:accent6>
      <a:hlink>
        <a:srgbClr val="FFAE3E"/>
      </a:hlink>
      <a:folHlink>
        <a:srgbClr val="FCC77E"/>
      </a:folHlink>
    </a:clrScheme>
    <a:fontScheme name="Berlin">
      <a:majorFont>
        <a:latin typeface="Trebuchet MS" panose="020B0603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rebuchet MS" panose="020B0603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erlin">
      <a:fillStyleLst>
        <a:solidFill>
          <a:schemeClr val="phClr"/>
        </a:solidFill>
        <a:gradFill rotWithShape="1">
          <a:gsLst>
            <a:gs pos="0">
              <a:schemeClr val="phClr">
                <a:tint val="60000"/>
                <a:satMod val="100000"/>
                <a:lumMod val="110000"/>
              </a:schemeClr>
            </a:gs>
            <a:gs pos="100000">
              <a:schemeClr val="phClr">
                <a:tint val="70000"/>
                <a:satMod val="100000"/>
                <a:lumMod val="100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6000"/>
                <a:shade val="100000"/>
                <a:hueMod val="270000"/>
                <a:satMod val="200000"/>
                <a:lumMod val="128000"/>
              </a:schemeClr>
            </a:gs>
            <a:gs pos="50000">
              <a:schemeClr val="phClr">
                <a:shade val="100000"/>
                <a:hueMod val="100000"/>
                <a:satMod val="110000"/>
                <a:lumMod val="130000"/>
              </a:schemeClr>
            </a:gs>
            <a:gs pos="100000">
              <a:schemeClr val="phClr">
                <a:shade val="78000"/>
                <a:hueMod val="44000"/>
                <a:satMod val="200000"/>
                <a:lumMod val="69000"/>
              </a:schemeClr>
            </a:gs>
          </a:gsLst>
          <a:lin ang="2520000" scaled="0"/>
        </a:gradFill>
      </a:bgFillStyleLst>
    </a:fmtScheme>
  </a:themeElements>
  <a:objectDefaults/>
  <a:extraClrSchemeLst/>
  <a:extLst>
    <a:ext uri="{05A4C25C-085E-4340-85A3-A5531E510DB2}">
      <thm15:themeFamily xmlns:thm15="http://schemas.microsoft.com/office/thememl/2012/main" name="Berlin" id="{7B5DBA9E-B069-418E-9360-A61BDD0615A4}" vid="{C0CBE056-4EF4-4D92-969E-947779DA7AAA}"/>
    </a:ext>
  </a:extLst>
</a:theme>
</file>

<file path=docProps/app.xml><?xml version="1.0" encoding="utf-8"?>
<Properties xmlns="http://schemas.openxmlformats.org/officeDocument/2006/extended-properties" xmlns:vt="http://schemas.openxmlformats.org/officeDocument/2006/docPropsVTypes">
  <Template>TM04033917[[fn=Berlin]]</Template>
  <TotalTime>425</TotalTime>
  <Words>394</Words>
  <Application>Microsoft Office PowerPoint</Application>
  <PresentationFormat>Widescreen</PresentationFormat>
  <Paragraphs>45</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Algerian</vt:lpstr>
      <vt:lpstr>Arial</vt:lpstr>
      <vt:lpstr>Trebuchet MS</vt:lpstr>
      <vt:lpstr>Berlin</vt:lpstr>
      <vt:lpstr>Pos software in   harirams grocery shop</vt:lpstr>
      <vt:lpstr>Introduction</vt:lpstr>
      <vt:lpstr>What is pos software ?</vt:lpstr>
      <vt:lpstr>Main purpose pos software ? </vt:lpstr>
      <vt:lpstr>Advantage ?</vt:lpstr>
      <vt:lpstr>Intro for  harairams pos software:</vt:lpstr>
      <vt:lpstr>Scalability  and avoid human errors:</vt:lpstr>
      <vt:lpstr>Inventory management </vt:lpstr>
      <vt:lpstr>Report generation:</vt:lpstr>
      <vt:lpstr>Report: </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Pos software  harirams supermarket</dc:title>
  <dc:creator>PARTHIPAN</dc:creator>
  <cp:lastModifiedBy>PARTHIPAN</cp:lastModifiedBy>
  <cp:revision>31</cp:revision>
  <dcterms:created xsi:type="dcterms:W3CDTF">2024-12-01T17:22:29Z</dcterms:created>
  <dcterms:modified xsi:type="dcterms:W3CDTF">2024-12-04T02:09:59Z</dcterms:modified>
</cp:coreProperties>
</file>