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77" r:id="rId9"/>
    <p:sldId id="276" r:id="rId10"/>
    <p:sldId id="275" r:id="rId11"/>
    <p:sldId id="265" r:id="rId12"/>
    <p:sldId id="260" r:id="rId13"/>
    <p:sldId id="262" r:id="rId14"/>
    <p:sldId id="263" r:id="rId15"/>
    <p:sldId id="264" r:id="rId16"/>
    <p:sldId id="268" r:id="rId17"/>
    <p:sldId id="273" r:id="rId18"/>
    <p:sldId id="269" r:id="rId19"/>
    <p:sldId id="271" r:id="rId20"/>
    <p:sldId id="270" r:id="rId21"/>
    <p:sldId id="272" r:id="rId22"/>
    <p:sldId id="274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gadhesh b" initials="Jb" lastIdx="1" clrIdx="0">
    <p:extLst>
      <p:ext uri="{19B8F6BF-5375-455C-9EA6-DF929625EA0E}">
        <p15:presenceInfo xmlns:p15="http://schemas.microsoft.com/office/powerpoint/2012/main" userId="177cdec83b610f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C2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3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6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E2B1-2C2F-46D9-884D-C1D915AB116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19CB-A374-4AFB-A328-5A5AEF3A1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ABED3-A7AB-3232-8645-CA0BD4F2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C1ED2-5C13-6952-2465-175E1671D5AC}"/>
              </a:ext>
            </a:extLst>
          </p:cNvPr>
          <p:cNvSpPr txBox="1"/>
          <p:nvPr/>
        </p:nvSpPr>
        <p:spPr>
          <a:xfrm>
            <a:off x="2559423" y="4168587"/>
            <a:ext cx="7073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Product Review Analysis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DA1C43-C54A-CE1B-E237-5EF97DD540F5}"/>
              </a:ext>
            </a:extLst>
          </p:cNvPr>
          <p:cNvSpPr/>
          <p:nvPr/>
        </p:nvSpPr>
        <p:spPr>
          <a:xfrm>
            <a:off x="9260539" y="3944471"/>
            <a:ext cx="2931459" cy="29135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45C5E-F9B0-611C-9A3F-772525203360}"/>
              </a:ext>
            </a:extLst>
          </p:cNvPr>
          <p:cNvSpPr txBox="1"/>
          <p:nvPr/>
        </p:nvSpPr>
        <p:spPr>
          <a:xfrm>
            <a:off x="10726268" y="6110371"/>
            <a:ext cx="155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By: </a:t>
            </a:r>
          </a:p>
          <a:p>
            <a:r>
              <a:rPr lang="en-IN" sz="1400" dirty="0"/>
              <a:t>Parthiban.M</a:t>
            </a:r>
          </a:p>
          <a:p>
            <a:r>
              <a:rPr lang="en-IN" sz="1400" dirty="0" err="1"/>
              <a:t>Jagadhesh.B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9028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  SENTIMENT COMPARISION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34A81-1698-1AD6-D521-F9D0382DB508}"/>
              </a:ext>
            </a:extLst>
          </p:cNvPr>
          <p:cNvSpPr txBox="1"/>
          <p:nvPr/>
        </p:nvSpPr>
        <p:spPr>
          <a:xfrm>
            <a:off x="591439" y="3061447"/>
            <a:ext cx="109736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In our assumption this sentence gives a neutral review because the reviewer is saying that this product doesn’t suit for him and suggesting it as a good product for a particular type of customers 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When analysing this review with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Intensity Analyser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model predicts it as a positive sentiment.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Now when we use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BERT model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it predicts it as a Neutral or Average sentiment.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Due to high computational time and limitation of resources we are using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Intensity Analyser.</a:t>
            </a: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D800D-EA80-6672-5202-78A2A446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2975"/>
              </p:ext>
            </p:extLst>
          </p:nvPr>
        </p:nvGraphicFramePr>
        <p:xfrm>
          <a:off x="591439" y="987418"/>
          <a:ext cx="11009122" cy="197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9122">
                  <a:extLst>
                    <a:ext uri="{9D8B030D-6E8A-4147-A177-3AD203B41FA5}">
                      <a16:colId xmlns:a16="http://schemas.microsoft.com/office/drawing/2014/main" val="784984242"/>
                    </a:ext>
                  </a:extLst>
                </a:gridCol>
              </a:tblGrid>
              <a:tr h="2074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REVIEW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47522"/>
                  </a:ext>
                </a:extLst>
              </a:tr>
              <a:tr h="161007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guitar is good for a year old it s a beautiful guitar but a small size guitar the scale length of an average guitar should be around and this only has a scale length that makes a difference if you are looking to fit a year old other than the scale length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would say this is a good guitar so if you are looking for a young child and want a step up from a toy then this would be your choice small size guitar.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8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PREDICTING SENTIMENTS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435073-7CC5-182D-7FAF-1903F249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17" y="1312208"/>
            <a:ext cx="4105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B40EE7-BEB5-5AE2-7C33-6168114A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10" y="1312208"/>
            <a:ext cx="41052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834A81-1698-1AD6-D521-F9D0382DB508}"/>
              </a:ext>
            </a:extLst>
          </p:cNvPr>
          <p:cNvSpPr txBox="1"/>
          <p:nvPr/>
        </p:nvSpPr>
        <p:spPr>
          <a:xfrm>
            <a:off x="833297" y="5545792"/>
            <a:ext cx="10973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sentiments of the review text is predicted using </a:t>
            </a: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Intensity Analyzer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24648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REVIEWS COUNT FORECAST FOR DIGITAL MUSIC CATEGORY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3C14A4-829C-4186-29C9-143428541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b="4118"/>
          <a:stretch/>
        </p:blipFill>
        <p:spPr bwMode="auto">
          <a:xfrm>
            <a:off x="864323" y="1220321"/>
            <a:ext cx="10619465" cy="47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8017" y="5977072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447062" y="3290500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2D8FBB9-7E64-B3B1-AE02-20F835821F98}"/>
              </a:ext>
            </a:extLst>
          </p:cNvPr>
          <p:cNvSpPr/>
          <p:nvPr/>
        </p:nvSpPr>
        <p:spPr>
          <a:xfrm>
            <a:off x="10150674" y="5637679"/>
            <a:ext cx="1004047" cy="627529"/>
          </a:xfrm>
          <a:prstGeom prst="wedgeRoundRectCallout">
            <a:avLst>
              <a:gd name="adj1" fmla="val -48511"/>
              <a:gd name="adj2" fmla="val -1660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A4AF606-4871-97B1-FCB2-CD18E51EB510}"/>
              </a:ext>
            </a:extLst>
          </p:cNvPr>
          <p:cNvSpPr/>
          <p:nvPr/>
        </p:nvSpPr>
        <p:spPr>
          <a:xfrm>
            <a:off x="10825653" y="4154630"/>
            <a:ext cx="1004047" cy="627529"/>
          </a:xfrm>
          <a:prstGeom prst="wedgeRoundRectCallout">
            <a:avLst>
              <a:gd name="adj1" fmla="val -36904"/>
              <a:gd name="adj2" fmla="val 1382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</p:spTree>
    <p:extLst>
      <p:ext uri="{BB962C8B-B14F-4D97-AF65-F5344CB8AC3E}">
        <p14:creationId xmlns:p14="http://schemas.microsoft.com/office/powerpoint/2010/main" val="155665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REVIEWS COUNT FORECAST FOR DIGITAL MUSIC CATEGORY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8017" y="5977072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205193" y="3164994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75B75A-EE11-084D-F187-2B4030656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 bwMode="auto">
          <a:xfrm>
            <a:off x="1037279" y="1219054"/>
            <a:ext cx="9944100" cy="47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7CA44F3-033F-EBAF-91D4-C23F809E7693}"/>
              </a:ext>
            </a:extLst>
          </p:cNvPr>
          <p:cNvSpPr/>
          <p:nvPr/>
        </p:nvSpPr>
        <p:spPr>
          <a:xfrm>
            <a:off x="9816160" y="5661066"/>
            <a:ext cx="1004047" cy="627529"/>
          </a:xfrm>
          <a:prstGeom prst="wedgeRoundRectCallout">
            <a:avLst>
              <a:gd name="adj1" fmla="val -62797"/>
              <a:gd name="adj2" fmla="val -1646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3555CE4-F072-7B66-1905-64870BAAB5D9}"/>
              </a:ext>
            </a:extLst>
          </p:cNvPr>
          <p:cNvSpPr/>
          <p:nvPr/>
        </p:nvSpPr>
        <p:spPr>
          <a:xfrm>
            <a:off x="10669543" y="3126296"/>
            <a:ext cx="1004047" cy="627529"/>
          </a:xfrm>
          <a:prstGeom prst="wedgeRoundRectCallout">
            <a:avLst>
              <a:gd name="adj1" fmla="val -70833"/>
              <a:gd name="adj2" fmla="val 967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</p:spTree>
    <p:extLst>
      <p:ext uri="{BB962C8B-B14F-4D97-AF65-F5344CB8AC3E}">
        <p14:creationId xmlns:p14="http://schemas.microsoft.com/office/powerpoint/2010/main" val="63098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POSITIVE REVIEWS COUNT FORECAST FOR MUSICAL INSTRUMENTS CATEGORY</a:t>
            </a:r>
            <a:endParaRPr lang="en-IN" sz="2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1679" y="6024283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193514" y="3290500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311F24-56A6-355A-59D3-3B84E1035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6"/>
          <a:stretch/>
        </p:blipFill>
        <p:spPr bwMode="auto">
          <a:xfrm>
            <a:off x="1048958" y="1293159"/>
            <a:ext cx="10010775" cy="47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E35C7B3-D7AC-3D1E-7D6B-1867450B5082}"/>
              </a:ext>
            </a:extLst>
          </p:cNvPr>
          <p:cNvSpPr/>
          <p:nvPr/>
        </p:nvSpPr>
        <p:spPr>
          <a:xfrm>
            <a:off x="10834709" y="3555626"/>
            <a:ext cx="1004047" cy="627529"/>
          </a:xfrm>
          <a:prstGeom prst="wedgeRoundRectCallout">
            <a:avLst>
              <a:gd name="adj1" fmla="val -79761"/>
              <a:gd name="adj2" fmla="val 1482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C329704-7D7E-C72C-C093-C8F92544133E}"/>
              </a:ext>
            </a:extLst>
          </p:cNvPr>
          <p:cNvSpPr/>
          <p:nvPr/>
        </p:nvSpPr>
        <p:spPr>
          <a:xfrm>
            <a:off x="9830662" y="5273491"/>
            <a:ext cx="1004047" cy="627529"/>
          </a:xfrm>
          <a:prstGeom prst="wedgeRoundRectCallout">
            <a:avLst>
              <a:gd name="adj1" fmla="val -62797"/>
              <a:gd name="adj2" fmla="val -1503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</p:spTree>
    <p:extLst>
      <p:ext uri="{BB962C8B-B14F-4D97-AF65-F5344CB8AC3E}">
        <p14:creationId xmlns:p14="http://schemas.microsoft.com/office/powerpoint/2010/main" val="42075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NEGATIVE REVIEWS COUNT FORECAST FOR MUSICAL INSTRUMENTS CATEGORY</a:t>
            </a:r>
            <a:endParaRPr lang="en-IN" sz="2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02101-95C3-2F5B-81AD-FA0F8F0181A8}"/>
              </a:ext>
            </a:extLst>
          </p:cNvPr>
          <p:cNvSpPr/>
          <p:nvPr/>
        </p:nvSpPr>
        <p:spPr>
          <a:xfrm>
            <a:off x="1951679" y="6024283"/>
            <a:ext cx="8701018" cy="31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period over the years(1997 - 2018)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26BEE-C004-6F95-0516-24E4F1E0C4F2}"/>
              </a:ext>
            </a:extLst>
          </p:cNvPr>
          <p:cNvSpPr txBox="1"/>
          <p:nvPr/>
        </p:nvSpPr>
        <p:spPr>
          <a:xfrm rot="16200000">
            <a:off x="-294520" y="3290500"/>
            <a:ext cx="2207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Count of the reviews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F39E43-0A35-2611-ED32-C750C18F9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3"/>
          <a:stretch/>
        </p:blipFill>
        <p:spPr bwMode="auto">
          <a:xfrm>
            <a:off x="947952" y="1265705"/>
            <a:ext cx="10296093" cy="47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CA3C2AF-120B-2D67-7FE3-F28A7251F780}"/>
              </a:ext>
            </a:extLst>
          </p:cNvPr>
          <p:cNvSpPr/>
          <p:nvPr/>
        </p:nvSpPr>
        <p:spPr>
          <a:xfrm>
            <a:off x="10975040" y="2212038"/>
            <a:ext cx="1004047" cy="627529"/>
          </a:xfrm>
          <a:prstGeom prst="wedgeRoundRectCallout">
            <a:avLst>
              <a:gd name="adj1" fmla="val -73511"/>
              <a:gd name="adj2" fmla="val -1260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OCT 2020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BA0FE40-24DF-81FD-25C8-F4579BD2610A}"/>
              </a:ext>
            </a:extLst>
          </p:cNvPr>
          <p:cNvSpPr/>
          <p:nvPr/>
        </p:nvSpPr>
        <p:spPr>
          <a:xfrm>
            <a:off x="10150673" y="3785900"/>
            <a:ext cx="1004047" cy="627529"/>
          </a:xfrm>
          <a:prstGeom prst="wedgeRoundRectCallout">
            <a:avLst>
              <a:gd name="adj1" fmla="val -82440"/>
              <a:gd name="adj2" fmla="val -2417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NOV 2018</a:t>
            </a:r>
          </a:p>
        </p:txBody>
      </p:sp>
    </p:spTree>
    <p:extLst>
      <p:ext uri="{BB962C8B-B14F-4D97-AF65-F5344CB8AC3E}">
        <p14:creationId xmlns:p14="http://schemas.microsoft.com/office/powerpoint/2010/main" val="26586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2 DIGITAL MUSIC CATEGORY REVIEW SUMMARY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FE81C5C-203A-E39C-E879-14ECB285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4862"/>
              </p:ext>
            </p:extLst>
          </p:nvPr>
        </p:nvGraphicFramePr>
        <p:xfrm>
          <a:off x="744072" y="1127860"/>
          <a:ext cx="10793504" cy="20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509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522193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22193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535609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7333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5234"/>
                  </a:ext>
                </a:extLst>
              </a:tr>
              <a:tr h="3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B00NPZI1ZS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endless river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audio_music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Floyd FINALE 2014 "the endless river...forever and ever...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B00NPZI1ZS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endless 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vinyl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 Addition To My Pink Floyd Vinyl Collection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747DB-D738-E634-A242-8345FCF7F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13538"/>
              </p:ext>
            </p:extLst>
          </p:nvPr>
        </p:nvGraphicFramePr>
        <p:xfrm>
          <a:off x="744073" y="3743960"/>
          <a:ext cx="107935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059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322319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01562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519563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643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7508"/>
                  </a:ext>
                </a:extLst>
              </a:tr>
              <a:tr h="3643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B006J2FKXK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class a-size-medium a-color-secondary a-t.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audio_music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Weakest Killers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B000NP1OLQ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mike love looking back with 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vinyl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of the worst albums ever recorded - who green-lighted this monstrosity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2 MUSICAL INSTRUMENT CATEGORY REVIEW SUMMARY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FE81C5C-203A-E39C-E879-14ECB285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32948"/>
              </p:ext>
            </p:extLst>
          </p:nvPr>
        </p:nvGraphicFramePr>
        <p:xfrm>
          <a:off x="591671" y="1127860"/>
          <a:ext cx="11107269" cy="23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855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595513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95513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638388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7333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5234"/>
                  </a:ext>
                </a:extLst>
              </a:tr>
              <a:tr h="3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B0002E1NNC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Elixir Strings 80/20 Bronze Acoustic Guitar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Instrument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 for a thousand dollar guitar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B000XI6O2W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Singing Machine SMM-205 Unidirectional Dynamic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Microphones_Accessories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Definitely an affordable option if you're just doing karaoke at home.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1747DB-D738-E634-A242-8345FCF7F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66745"/>
              </p:ext>
            </p:extLst>
          </p:nvPr>
        </p:nvGraphicFramePr>
        <p:xfrm>
          <a:off x="591672" y="3743960"/>
          <a:ext cx="1110726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82">
                  <a:extLst>
                    <a:ext uri="{9D8B030D-6E8A-4147-A177-3AD203B41FA5}">
                      <a16:colId xmlns:a16="http://schemas.microsoft.com/office/drawing/2014/main" val="4270839954"/>
                    </a:ext>
                  </a:extLst>
                </a:gridCol>
                <a:gridCol w="2389829">
                  <a:extLst>
                    <a:ext uri="{9D8B030D-6E8A-4147-A177-3AD203B41FA5}">
                      <a16:colId xmlns:a16="http://schemas.microsoft.com/office/drawing/2014/main" val="3872749255"/>
                    </a:ext>
                  </a:extLst>
                </a:gridCol>
                <a:gridCol w="2574282">
                  <a:extLst>
                    <a:ext uri="{9D8B030D-6E8A-4147-A177-3AD203B41FA5}">
                      <a16:colId xmlns:a16="http://schemas.microsoft.com/office/drawing/2014/main" val="2979062584"/>
                    </a:ext>
                  </a:extLst>
                </a:gridCol>
                <a:gridCol w="3621876">
                  <a:extLst>
                    <a:ext uri="{9D8B030D-6E8A-4147-A177-3AD203B41FA5}">
                      <a16:colId xmlns:a16="http://schemas.microsoft.com/office/drawing/2014/main" val="3747456751"/>
                    </a:ext>
                  </a:extLst>
                </a:gridCol>
              </a:tblGrid>
              <a:tr h="3643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17508"/>
                  </a:ext>
                </a:extLst>
              </a:tr>
              <a:tr h="3643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B0002E1G5C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DAddario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Accessories Pro-Winder Guitar String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Instrument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Prepare to use wire cutters if you buy this.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B00DY1F2CS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NEEWER Adjustable Microphone Suspension Boom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Microphones_Accessories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Lasted for a month before acting bad. Started becoming loose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2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DIGITAL MUSIC – CUSTOMER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2" y="158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USER ID = 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A12R54MKO17TW0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88" y="2044860"/>
            <a:ext cx="743152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This user has already purchased 3 products from the top products list.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his purchase.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00637"/>
              </p:ext>
            </p:extLst>
          </p:nvPr>
        </p:nvGraphicFramePr>
        <p:xfrm>
          <a:off x="2318123" y="3233153"/>
          <a:ext cx="798157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B000BUVYI6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america</a:t>
                      </a:r>
                      <a:r>
                        <a:rPr lang="en-IN" dirty="0">
                          <a:effectLst/>
                        </a:rPr>
                        <a:t> s singing sweethearts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B0002HM888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the story of willow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B00029NRYK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in heat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B000GIP83K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time-life sounds of the eighties s the late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B0009X6NK4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sounds of the season the </a:t>
                      </a:r>
                      <a:r>
                        <a:rPr lang="en-US" dirty="0" err="1">
                          <a:effectLst/>
                        </a:rPr>
                        <a:t>nbc</a:t>
                      </a:r>
                      <a:r>
                        <a:rPr lang="en-US" dirty="0">
                          <a:effectLst/>
                        </a:rPr>
                        <a:t> 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9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DIGITAL MUSIC – ITEM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2" y="158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PRODUCT ID =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B000057K1Y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hidden treasures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40" y="2174394"/>
            <a:ext cx="598240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this product.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65917"/>
              </p:ext>
            </p:extLst>
          </p:nvPr>
        </p:nvGraphicFramePr>
        <p:xfrm>
          <a:off x="2318123" y="3233153"/>
          <a:ext cx="798157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B0000041RT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mozart die entfuhrung aus dem serail solti ven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B000006XAN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jordan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B0000074HI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of tight fit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B000007UVW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imaginos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B000007W4Z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concerto suite for electric guitar and orchestra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25508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134A0-5E6A-8614-856A-F98A42FC3ACB}"/>
              </a:ext>
            </a:extLst>
          </p:cNvPr>
          <p:cNvSpPr txBox="1"/>
          <p:nvPr/>
        </p:nvSpPr>
        <p:spPr>
          <a:xfrm>
            <a:off x="1128432" y="1396297"/>
            <a:ext cx="99351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Knowing the product acceptance of the customers.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Helping in identifying the reasons for the customer churn.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Helping in improving the product recommendations for a better shopping experience to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393812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MUSICAL INSTRUMENT – CUSTOMER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2" y="1589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USER ID = 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A129WUT5OMBKG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88" y="2044860"/>
            <a:ext cx="755976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This user has already purchased 17 products from the top products list.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his purchase.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50726"/>
              </p:ext>
            </p:extLst>
          </p:nvPr>
        </p:nvGraphicFramePr>
        <p:xfrm>
          <a:off x="2318123" y="3233153"/>
          <a:ext cx="798157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B0055V7UR0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Dunlop PVP101 Pick Variety Pack, Assorted, </a:t>
                      </a:r>
                      <a:r>
                        <a:rPr lang="en-US" dirty="0" err="1">
                          <a:effectLst/>
                        </a:rPr>
                        <a:t>Lig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B001SBN6BA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Your Cable Store 6 Foot XLR 3 Pin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B000RKVH0K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GLS Audio Vocal Microphone ES-58-S &amp;amp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B000RW1NVG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Boss NS-2 Noise Suppressor Pedal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B00AHEWBM4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Xotic</a:t>
                      </a:r>
                      <a:r>
                        <a:rPr lang="en-IN" dirty="0">
                          <a:effectLst/>
                        </a:rPr>
                        <a:t> SP Compressor Pedal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6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RECOMMENDATION MUSICAL INSTRUMENT – ITEM WISE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4AE0A-3F42-BE26-3C6E-6DE4AA95BC7A}"/>
              </a:ext>
            </a:extLst>
          </p:cNvPr>
          <p:cNvSpPr txBox="1"/>
          <p:nvPr/>
        </p:nvSpPr>
        <p:spPr>
          <a:xfrm>
            <a:off x="212911" y="1589927"/>
            <a:ext cx="7236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Helvetica Neue"/>
              </a:rPr>
              <a:t>PRODUCT ID =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B0002D00F0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Hohner 38C Mini Harmonica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D071B-852B-D327-DFB7-159D445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40" y="2174394"/>
            <a:ext cx="598240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Recommending other 5 products related to this product.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4C220C-93CF-EA1F-DD01-20AF307C4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79073"/>
              </p:ext>
            </p:extLst>
          </p:nvPr>
        </p:nvGraphicFramePr>
        <p:xfrm>
          <a:off x="2255858" y="2778220"/>
          <a:ext cx="7981577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577">
                  <a:extLst>
                    <a:ext uri="{9D8B030D-6E8A-4147-A177-3AD203B41FA5}">
                      <a16:colId xmlns:a16="http://schemas.microsoft.com/office/drawing/2014/main" val="2091560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2350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9792372326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QSC K10 2-Way Powered Speaker - 1000 Watts, 1x10"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B00004TT3S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Boomwhackers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Octavator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Tube Caps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B00005ML71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Yamaha FC5 Compact Sustain Pedal for Portable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0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B000068NSX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Fender 18 Feet California Clear Instrument Cab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/>
                        <a:t>B000068NUO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Hosa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MID-503 Serviceable 5-Pin DIN to Service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8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43437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5ED0F-FF90-816C-37E4-AF10D7818C4E}"/>
              </a:ext>
            </a:extLst>
          </p:cNvPr>
          <p:cNvSpPr txBox="1"/>
          <p:nvPr/>
        </p:nvSpPr>
        <p:spPr>
          <a:xfrm>
            <a:off x="1550892" y="1475167"/>
            <a:ext cx="90902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dirty="0"/>
              <a:t>Using text classification, we can predict sentiments for the future reviews &amp; help to build an interactive chatbot for the website which helps to understand the customer’s feedback in real time.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From time series forecast, it can be seen that sentiment of digital music data have decreased over time. In contrast to instrument data, which provides trending sentiment.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200" dirty="0"/>
              <a:t>Top rated &amp; Frequently bought together products &amp; brands can be recommended to the customers who are shopping in that related category.</a:t>
            </a:r>
          </a:p>
          <a:p>
            <a:pPr>
              <a:buClr>
                <a:schemeClr val="tx2"/>
              </a:buClr>
            </a:pPr>
            <a:endParaRPr lang="en-IN" sz="22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Promote the best-rated products and issue warnings for products with negative ratings from a large number of customers. Thus, there will be less client churn.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29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CE1A0-60BC-AF15-3FF1-9D2654FB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DESCRIPTION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4FFAE-FD7E-35D0-F7C5-27F8CF795F6F}"/>
              </a:ext>
            </a:extLst>
          </p:cNvPr>
          <p:cNvSpPr txBox="1"/>
          <p:nvPr/>
        </p:nvSpPr>
        <p:spPr>
          <a:xfrm>
            <a:off x="1092572" y="1341926"/>
            <a:ext cx="100068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SOURCE </a:t>
            </a:r>
            <a:r>
              <a:rPr lang="en-US" sz="2000" b="1" i="0" dirty="0">
                <a:solidFill>
                  <a:schemeClr val="tx2"/>
                </a:solidFill>
                <a:effectLst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roduct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eviews data and Metadata from Amazon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 spanning November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1997 -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October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2018.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CATEGORIES USED FOR THIS ANALYSIS : </a:t>
            </a:r>
            <a:r>
              <a:rPr lang="en-IN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Digital Music and Musical Instruments.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MUSIC : </a:t>
            </a:r>
            <a:r>
              <a:rPr lang="en-IN" sz="2000" dirty="0">
                <a:solidFill>
                  <a:schemeClr val="tx2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13,09,016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Records.</a:t>
            </a:r>
          </a:p>
          <a:p>
            <a:pPr>
              <a:buClr>
                <a:schemeClr val="tx2"/>
              </a:buClr>
            </a:pPr>
            <a:endParaRPr lang="en-IN" sz="2000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MUSICAL INSTRUMENTS : </a:t>
            </a:r>
            <a:r>
              <a:rPr lang="en-IN" sz="2000" dirty="0">
                <a:solidFill>
                  <a:schemeClr val="tx2"/>
                </a:solidFill>
                <a:latin typeface="Helvetica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15,12,530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Records.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TAKEN :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2,40,000 </a:t>
            </a:r>
            <a:r>
              <a:rPr lang="en-IN" sz="2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Records.</a:t>
            </a:r>
          </a:p>
        </p:txBody>
      </p:sp>
    </p:spTree>
    <p:extLst>
      <p:ext uri="{BB962C8B-B14F-4D97-AF65-F5344CB8AC3E}">
        <p14:creationId xmlns:p14="http://schemas.microsoft.com/office/powerpoint/2010/main" val="17391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TREATMENT TO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35039-1A66-258D-810C-FCEEB710BE84}"/>
              </a:ext>
            </a:extLst>
          </p:cNvPr>
          <p:cNvSpPr txBox="1"/>
          <p:nvPr/>
        </p:nvSpPr>
        <p:spPr>
          <a:xfrm>
            <a:off x="1183340" y="1300807"/>
            <a:ext cx="80592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the analysis, the review text is taken as the input.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Merged review data with meta data.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IN" sz="200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ull values are dropped.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review text is cleaned.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14E1-2508-8EC7-6AC9-D3F8C27E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8" y="1125524"/>
            <a:ext cx="911431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9B3B0-3360-FD3D-9704-5942DC81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3" y="1156446"/>
            <a:ext cx="8240806" cy="44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7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78BC0-A806-3150-ADFD-044BCB07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908964"/>
            <a:ext cx="7873253" cy="48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6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2B008-3432-ABB3-6235-21AE53BE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1197749"/>
            <a:ext cx="6360324" cy="437417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B0B77-10EB-EC8A-5E59-1E738F5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11" y="1197749"/>
            <a:ext cx="6421289" cy="4566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79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C9496E-9F34-47E9-1CE5-7E2869EBDE6A}"/>
              </a:ext>
            </a:extLst>
          </p:cNvPr>
          <p:cNvSpPr/>
          <p:nvPr/>
        </p:nvSpPr>
        <p:spPr>
          <a:xfrm>
            <a:off x="212912" y="134472"/>
            <a:ext cx="11766175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THE DATASET</a:t>
            </a:r>
            <a:endParaRPr lang="en-IN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BEE490-6784-584E-936E-F4C43032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2" y="997211"/>
            <a:ext cx="7077221" cy="507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24F44B-5778-232C-9350-650BD1A6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73" y="997211"/>
            <a:ext cx="4468553" cy="3969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22DD5C-304E-1A59-F937-D9F4C4AF5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563" y="1407461"/>
            <a:ext cx="176237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1014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Helvetica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Upasani</dc:creator>
  <cp:lastModifiedBy>Parthiban M</cp:lastModifiedBy>
  <cp:revision>12</cp:revision>
  <dcterms:created xsi:type="dcterms:W3CDTF">2022-12-04T11:58:29Z</dcterms:created>
  <dcterms:modified xsi:type="dcterms:W3CDTF">2025-02-11T16:38:19Z</dcterms:modified>
</cp:coreProperties>
</file>