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71" r:id="rId5"/>
    <p:sldId id="268" r:id="rId6"/>
    <p:sldId id="261" r:id="rId7"/>
    <p:sldId id="262" r:id="rId8"/>
    <p:sldId id="269" r:id="rId9"/>
    <p:sldId id="270" r:id="rId10"/>
    <p:sldId id="263" r:id="rId11"/>
    <p:sldId id="264" r:id="rId12"/>
    <p:sldId id="272" r:id="rId13"/>
    <p:sldId id="274" r:id="rId14"/>
    <p:sldId id="273"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orthyselvi1998@gmail.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a:srgbClr val="333333"/>
    <a:srgbClr val="4D4D4D"/>
    <a:srgbClr val="FFFFFF"/>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8EBC4-8923-4531-9695-DE317DDF09A1}" type="datetimeFigureOut">
              <a:rPr lang="en-IN" smtClean="0"/>
              <a:t>22-06-2022</a:t>
            </a:fld>
            <a:endParaRPr lang="en-IN"/>
          </a:p>
        </p:txBody>
      </p:sp>
      <p:sp>
        <p:nvSpPr>
          <p:cNvPr id="104871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7C021-ED26-4711-AF90-5396A26F292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9" name="Date Placeholder 3"/>
          <p:cNvSpPr>
            <a:spLocks noGrp="1"/>
          </p:cNvSpPr>
          <p:nvPr>
            <p:ph type="dt" sz="half" idx="10"/>
          </p:nvPr>
        </p:nvSpPr>
        <p:spPr/>
        <p:txBody>
          <a:bodyPr/>
          <a:lstStyle/>
          <a:p>
            <a:fld id="{75489585-D630-42A4-9F5C-F8625E635D2C}" type="datetimeFigureOut">
              <a:rPr lang="en-IN" smtClean="0"/>
              <a:t>22-06-2022</a:t>
            </a:fld>
            <a:endParaRPr lang="en-IN"/>
          </a:p>
        </p:txBody>
      </p:sp>
      <p:sp>
        <p:nvSpPr>
          <p:cNvPr id="1048660" name="Footer Placeholder 4"/>
          <p:cNvSpPr>
            <a:spLocks noGrp="1"/>
          </p:cNvSpPr>
          <p:nvPr>
            <p:ph type="ftr" sz="quarter" idx="11"/>
          </p:nvPr>
        </p:nvSpPr>
        <p:spPr/>
        <p:txBody>
          <a:bodyPr/>
          <a:lstStyle/>
          <a:p>
            <a:endParaRPr lang="en-IN"/>
          </a:p>
        </p:txBody>
      </p:sp>
      <p:sp>
        <p:nvSpPr>
          <p:cNvPr id="104866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IN"/>
          </a:p>
        </p:txBody>
      </p:sp>
      <p:sp>
        <p:nvSpPr>
          <p:cNvPr id="104867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fld id="{75489585-D630-42A4-9F5C-F8625E635D2C}" type="datetimeFigureOut">
              <a:rPr lang="en-IN" smtClean="0"/>
              <a:t>22-06-2022</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3"/>
          <p:cNvSpPr>
            <a:spLocks noGrp="1"/>
          </p:cNvSpPr>
          <p:nvPr>
            <p:ph type="dt" sz="half" idx="10"/>
          </p:nvPr>
        </p:nvSpPr>
        <p:spPr/>
        <p:txBody>
          <a:bodyPr/>
          <a:lstStyle/>
          <a:p>
            <a:fld id="{75489585-D630-42A4-9F5C-F8625E635D2C}" type="datetimeFigureOut">
              <a:rPr lang="en-IN" smtClean="0"/>
              <a:t>22-06-2022</a:t>
            </a:fld>
            <a:endParaRPr lang="en-IN"/>
          </a:p>
        </p:txBody>
      </p:sp>
      <p:sp>
        <p:nvSpPr>
          <p:cNvPr id="1048669" name="Footer Placeholder 4"/>
          <p:cNvSpPr>
            <a:spLocks noGrp="1"/>
          </p:cNvSpPr>
          <p:nvPr>
            <p:ph type="ftr" sz="quarter" idx="11"/>
          </p:nvPr>
        </p:nvSpPr>
        <p:spPr/>
        <p:txBody>
          <a:bodyPr/>
          <a:lstStyle/>
          <a:p>
            <a:endParaRPr lang="en-IN"/>
          </a:p>
        </p:txBody>
      </p:sp>
      <p:sp>
        <p:nvSpPr>
          <p:cNvPr id="1048670"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IN"/>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9" name="Date Placeholder 3"/>
          <p:cNvSpPr>
            <a:spLocks noGrp="1"/>
          </p:cNvSpPr>
          <p:nvPr>
            <p:ph type="dt" sz="half" idx="10"/>
          </p:nvPr>
        </p:nvSpPr>
        <p:spPr/>
        <p:txBody>
          <a:bodyPr/>
          <a:lstStyle/>
          <a:p>
            <a:fld id="{75489585-D630-42A4-9F5C-F8625E635D2C}" type="datetimeFigureOut">
              <a:rPr lang="en-IN" smtClean="0"/>
              <a:t>22-06-2022</a:t>
            </a:fld>
            <a:endParaRPr lang="en-IN"/>
          </a:p>
        </p:txBody>
      </p:sp>
      <p:sp>
        <p:nvSpPr>
          <p:cNvPr id="1048600" name="Footer Placeholder 4"/>
          <p:cNvSpPr>
            <a:spLocks noGrp="1"/>
          </p:cNvSpPr>
          <p:nvPr>
            <p:ph type="ftr" sz="quarter" idx="11"/>
          </p:nvPr>
        </p:nvSpPr>
        <p:spPr/>
        <p:txBody>
          <a:bodyPr/>
          <a:lstStyle/>
          <a:p>
            <a:endParaRPr lang="en-IN"/>
          </a:p>
        </p:txBody>
      </p:sp>
      <p:sp>
        <p:nvSpPr>
          <p:cNvPr id="104860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fld id="{75489585-D630-42A4-9F5C-F8625E635D2C}" type="datetimeFigureOut">
              <a:rPr lang="en-IN" smtClean="0"/>
              <a:t>22-06-2022</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Date Placeholder 4"/>
          <p:cNvSpPr>
            <a:spLocks noGrp="1"/>
          </p:cNvSpPr>
          <p:nvPr>
            <p:ph type="dt" sz="half" idx="10"/>
          </p:nvPr>
        </p:nvSpPr>
        <p:spPr/>
        <p:txBody>
          <a:bodyPr/>
          <a:lstStyle/>
          <a:p>
            <a:fld id="{75489585-D630-42A4-9F5C-F8625E635D2C}" type="datetimeFigureOut">
              <a:rPr lang="en-IN" smtClean="0"/>
              <a:t>22-06-2022</a:t>
            </a:fld>
            <a:endParaRPr lang="en-IN"/>
          </a:p>
        </p:txBody>
      </p:sp>
      <p:sp>
        <p:nvSpPr>
          <p:cNvPr id="1048691" name="Footer Placeholder 5"/>
          <p:cNvSpPr>
            <a:spLocks noGrp="1"/>
          </p:cNvSpPr>
          <p:nvPr>
            <p:ph type="ftr" sz="quarter" idx="11"/>
          </p:nvPr>
        </p:nvSpPr>
        <p:spPr/>
        <p:txBody>
          <a:bodyPr/>
          <a:lstStyle/>
          <a:p>
            <a:endParaRPr lang="en-IN"/>
          </a:p>
        </p:txBody>
      </p:sp>
      <p:sp>
        <p:nvSpPr>
          <p:cNvPr id="1048692"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Date Placeholder 6"/>
          <p:cNvSpPr>
            <a:spLocks noGrp="1"/>
          </p:cNvSpPr>
          <p:nvPr>
            <p:ph type="dt" sz="half" idx="10"/>
          </p:nvPr>
        </p:nvSpPr>
        <p:spPr/>
        <p:txBody>
          <a:bodyPr/>
          <a:lstStyle/>
          <a:p>
            <a:fld id="{75489585-D630-42A4-9F5C-F8625E635D2C}" type="datetimeFigureOut">
              <a:rPr lang="en-IN" smtClean="0"/>
              <a:t>22-06-2022</a:t>
            </a:fld>
            <a:endParaRPr lang="en-IN"/>
          </a:p>
        </p:txBody>
      </p:sp>
      <p:sp>
        <p:nvSpPr>
          <p:cNvPr id="1048699" name="Footer Placeholder 7"/>
          <p:cNvSpPr>
            <a:spLocks noGrp="1"/>
          </p:cNvSpPr>
          <p:nvPr>
            <p:ph type="ftr" sz="quarter" idx="11"/>
          </p:nvPr>
        </p:nvSpPr>
        <p:spPr/>
        <p:txBody>
          <a:bodyPr/>
          <a:lstStyle/>
          <a:p>
            <a:endParaRPr lang="en-IN"/>
          </a:p>
        </p:txBody>
      </p:sp>
      <p:sp>
        <p:nvSpPr>
          <p:cNvPr id="1048700" name="Slide Number Placeholder 8"/>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Date Placeholder 2"/>
          <p:cNvSpPr>
            <a:spLocks noGrp="1"/>
          </p:cNvSpPr>
          <p:nvPr>
            <p:ph type="dt" sz="half" idx="10"/>
          </p:nvPr>
        </p:nvSpPr>
        <p:spPr/>
        <p:txBody>
          <a:bodyPr/>
          <a:lstStyle/>
          <a:p>
            <a:fld id="{75489585-D630-42A4-9F5C-F8625E635D2C}" type="datetimeFigureOut">
              <a:rPr lang="en-IN" smtClean="0"/>
              <a:t>22-06-2022</a:t>
            </a:fld>
            <a:endParaRPr lang="en-IN"/>
          </a:p>
        </p:txBody>
      </p:sp>
      <p:sp>
        <p:nvSpPr>
          <p:cNvPr id="1048664" name="Footer Placeholder 3"/>
          <p:cNvSpPr>
            <a:spLocks noGrp="1"/>
          </p:cNvSpPr>
          <p:nvPr>
            <p:ph type="ftr" sz="quarter" idx="11"/>
          </p:nvPr>
        </p:nvSpPr>
        <p:spPr/>
        <p:txBody>
          <a:bodyPr/>
          <a:lstStyle/>
          <a:p>
            <a:endParaRPr lang="en-IN"/>
          </a:p>
        </p:txBody>
      </p:sp>
      <p:sp>
        <p:nvSpPr>
          <p:cNvPr id="1048665" name="Slide Number Placeholder 4"/>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1" name="Date Placeholder 1"/>
          <p:cNvSpPr>
            <a:spLocks noGrp="1"/>
          </p:cNvSpPr>
          <p:nvPr>
            <p:ph type="dt" sz="half" idx="10"/>
          </p:nvPr>
        </p:nvSpPr>
        <p:spPr/>
        <p:txBody>
          <a:bodyPr/>
          <a:lstStyle/>
          <a:p>
            <a:fld id="{75489585-D630-42A4-9F5C-F8625E635D2C}" type="datetimeFigureOut">
              <a:rPr lang="en-IN" smtClean="0"/>
              <a:t>22-06-2022</a:t>
            </a:fld>
            <a:endParaRPr lang="en-IN"/>
          </a:p>
        </p:txBody>
      </p:sp>
      <p:sp>
        <p:nvSpPr>
          <p:cNvPr id="1048702" name="Footer Placeholder 2"/>
          <p:cNvSpPr>
            <a:spLocks noGrp="1"/>
          </p:cNvSpPr>
          <p:nvPr>
            <p:ph type="ftr" sz="quarter" idx="11"/>
          </p:nvPr>
        </p:nvSpPr>
        <p:spPr/>
        <p:txBody>
          <a:bodyPr/>
          <a:lstStyle/>
          <a:p>
            <a:endParaRPr lang="en-IN"/>
          </a:p>
        </p:txBody>
      </p:sp>
      <p:sp>
        <p:nvSpPr>
          <p:cNvPr id="1048703" name="Slide Number Placeholder 3"/>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lstStyle/>
          <a:p>
            <a:fld id="{75489585-D630-42A4-9F5C-F8625E635D2C}" type="datetimeFigureOut">
              <a:rPr lang="en-IN" smtClean="0"/>
              <a:t>22-06-2022</a:t>
            </a:fld>
            <a:endParaRPr lang="en-IN"/>
          </a:p>
        </p:txBody>
      </p:sp>
      <p:sp>
        <p:nvSpPr>
          <p:cNvPr id="1048708" name="Footer Placeholder 5"/>
          <p:cNvSpPr>
            <a:spLocks noGrp="1"/>
          </p:cNvSpPr>
          <p:nvPr>
            <p:ph type="ftr" sz="quarter" idx="11"/>
          </p:nvPr>
        </p:nvSpPr>
        <p:spPr/>
        <p:txBody>
          <a:bodyPr/>
          <a:lstStyle/>
          <a:p>
            <a:endParaRPr lang="en-IN"/>
          </a:p>
        </p:txBody>
      </p:sp>
      <p:sp>
        <p:nvSpPr>
          <p:cNvPr id="1048709"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fld id="{75489585-D630-42A4-9F5C-F8625E635D2C}" type="datetimeFigureOut">
              <a:rPr lang="en-IN" smtClean="0"/>
              <a:t>22-06-2022</a:t>
            </a:fld>
            <a:endParaRPr lang="en-IN"/>
          </a:p>
        </p:txBody>
      </p:sp>
      <p:sp>
        <p:nvSpPr>
          <p:cNvPr id="1048675" name="Footer Placeholder 5"/>
          <p:cNvSpPr>
            <a:spLocks noGrp="1"/>
          </p:cNvSpPr>
          <p:nvPr>
            <p:ph type="ftr" sz="quarter" idx="11"/>
          </p:nvPr>
        </p:nvSpPr>
        <p:spPr/>
        <p:txBody>
          <a:bodyPr/>
          <a:lstStyle/>
          <a:p>
            <a:endParaRPr lang="en-IN"/>
          </a:p>
        </p:txBody>
      </p:sp>
      <p:sp>
        <p:nvSpPr>
          <p:cNvPr id="1048676"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89585-D630-42A4-9F5C-F8625E635D2C}" type="datetimeFigureOut">
              <a:rPr lang="en-IN" smtClean="0"/>
              <a:t>22-06-2022</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2" name="Picture 5"/>
          <p:cNvPicPr>
            <a:picLocks noChangeAspect="1"/>
          </p:cNvPicPr>
          <p:nvPr/>
        </p:nvPicPr>
        <p:blipFill>
          <a:blip r:embed="rId2"/>
          <a:stretch>
            <a:fillRect/>
          </a:stretch>
        </p:blipFill>
        <p:spPr>
          <a:xfrm>
            <a:off x="6186" y="0"/>
            <a:ext cx="12192000" cy="6868160"/>
          </a:xfrm>
          <a:prstGeom prst="rect">
            <a:avLst/>
          </a:prstGeom>
        </p:spPr>
      </p:pic>
      <p:sp>
        <p:nvSpPr>
          <p:cNvPr id="1048581" name="Oval 6"/>
          <p:cNvSpPr/>
          <p:nvPr/>
        </p:nvSpPr>
        <p:spPr>
          <a:xfrm>
            <a:off x="2913661" y="448652"/>
            <a:ext cx="6372498" cy="637249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48582"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3"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4"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6"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7" name="Oval 16"/>
          <p:cNvSpPr/>
          <p:nvPr/>
        </p:nvSpPr>
        <p:spPr>
          <a:xfrm>
            <a:off x="10122397"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8"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1" name="Title 1"/>
          <p:cNvSpPr>
            <a:spLocks noGrp="1"/>
          </p:cNvSpPr>
          <p:nvPr>
            <p:ph type="ctrTitle" idx="4294967295"/>
          </p:nvPr>
        </p:nvSpPr>
        <p:spPr>
          <a:xfrm>
            <a:off x="3223668" y="2024675"/>
            <a:ext cx="5380679" cy="1674129"/>
          </a:xfrm>
        </p:spPr>
        <p:txBody>
          <a:bodyPr>
            <a:normAutofit/>
          </a:bodyPr>
          <a:lstStyle/>
          <a:p>
            <a:pPr algn="ctr"/>
            <a:r>
              <a:rPr lang="en-US" sz="2400" b="1" dirty="0">
                <a:latin typeface="Times New Roman" pitchFamily="18" charset="0"/>
                <a:cs typeface="Times New Roman" pitchFamily="18" charset="0"/>
              </a:rPr>
              <a:t>COURIER MANAGEMENT SYSTEM</a:t>
            </a:r>
            <a:endParaRPr lang="en-IN" sz="2400" b="1" dirty="0">
              <a:solidFill>
                <a:schemeClr val="bg1"/>
              </a:solidFill>
              <a:latin typeface="+mn-lt"/>
              <a:cs typeface="Times New Roman" panose="02020603050405020304" pitchFamily="18" charset="0"/>
            </a:endParaRPr>
          </a:p>
        </p:txBody>
      </p:sp>
      <p:pic>
        <p:nvPicPr>
          <p:cNvPr id="2097153" name="Picture 23"/>
          <p:cNvPicPr>
            <a:picLocks noChangeAspect="1"/>
          </p:cNvPicPr>
          <p:nvPr/>
        </p:nvPicPr>
        <p:blipFill>
          <a:blip r:embed="rId3" cstate="print"/>
          <a:stretch>
            <a:fillRect/>
          </a:stretch>
        </p:blipFill>
        <p:spPr>
          <a:xfrm>
            <a:off x="8395327" y="1543507"/>
            <a:ext cx="1674498" cy="509156"/>
          </a:xfrm>
          <a:prstGeom prst="rect">
            <a:avLst/>
          </a:prstGeom>
        </p:spPr>
      </p:pic>
      <p:pic>
        <p:nvPicPr>
          <p:cNvPr id="2097154" name="Picture 4" descr="EMPCOL"/>
          <p:cNvPicPr>
            <a:picLocks noChangeAspect="1" noChangeArrowheads="1"/>
          </p:cNvPicPr>
          <p:nvPr/>
        </p:nvPicPr>
        <p:blipFill>
          <a:blip r:embed="rId4"/>
          <a:srcRect l="16667" t="13344" r="21428" b="14809"/>
          <a:stretch>
            <a:fillRect/>
          </a:stretch>
        </p:blipFill>
        <p:spPr bwMode="auto">
          <a:xfrm>
            <a:off x="8780507" y="624526"/>
            <a:ext cx="904138" cy="852705"/>
          </a:xfrm>
          <a:prstGeom prst="rect">
            <a:avLst/>
          </a:prstGeom>
          <a:noFill/>
          <a:ln>
            <a:noFill/>
          </a:ln>
        </p:spPr>
      </p:pic>
      <p:sp>
        <p:nvSpPr>
          <p:cNvPr id="104859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59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55" name="Picture 27"/>
          <p:cNvPicPr>
            <a:picLocks noChangeAspect="1"/>
          </p:cNvPicPr>
          <p:nvPr/>
        </p:nvPicPr>
        <p:blipFill rotWithShape="1">
          <a:blip r:embed="rId5"/>
          <a:srcRect l="18910" t="18910" r="18884" b="18884"/>
          <a:stretch>
            <a:fillRect/>
          </a:stretch>
        </p:blipFill>
        <p:spPr>
          <a:xfrm>
            <a:off x="2221284" y="4378435"/>
            <a:ext cx="1040190" cy="1040190"/>
          </a:xfrm>
          <a:prstGeom prst="rect">
            <a:avLst/>
          </a:prstGeom>
        </p:spPr>
      </p:pic>
      <p:sp>
        <p:nvSpPr>
          <p:cNvPr id="1048595" name="Subtitle 2"/>
          <p:cNvSpPr>
            <a:spLocks noGrp="1"/>
          </p:cNvSpPr>
          <p:nvPr>
            <p:ph type="subTitle" idx="4294967295"/>
          </p:nvPr>
        </p:nvSpPr>
        <p:spPr>
          <a:xfrm>
            <a:off x="4597947" y="3146445"/>
            <a:ext cx="4518689" cy="2335259"/>
          </a:xfrm>
        </p:spPr>
        <p:txBody>
          <a:bodyPr>
            <a:noAutofit/>
          </a:bodyPr>
          <a:lstStyle/>
          <a:p>
            <a:pPr marL="0" indent="0" algn="l">
              <a:buNone/>
            </a:pPr>
            <a:r>
              <a:rPr lang="en-US" sz="1400" b="1" u="sng" dirty="0">
                <a:solidFill>
                  <a:schemeClr val="bg1"/>
                </a:solidFill>
                <a:latin typeface="Times New Roman" panose="02020603050405020304" pitchFamily="18" charset="0"/>
                <a:cs typeface="Times New Roman" panose="02020603050405020304" pitchFamily="18" charset="0"/>
              </a:rPr>
              <a:t>Presented By:</a:t>
            </a:r>
          </a:p>
          <a:p>
            <a:pPr marL="0" indent="0" algn="l">
              <a:lnSpc>
                <a:spcPct val="100000"/>
              </a:lnSpc>
              <a:buNone/>
            </a:pPr>
            <a:r>
              <a:rPr lang="en-US" sz="1400" b="1" dirty="0">
                <a:solidFill>
                  <a:schemeClr val="bg1"/>
                </a:solidFill>
                <a:latin typeface="Times New Roman" panose="02020603050405020304" pitchFamily="18" charset="0"/>
                <a:cs typeface="Times New Roman" panose="02020603050405020304" pitchFamily="18" charset="0"/>
              </a:rPr>
              <a:t>1.PARTHIBAN S(510419104051),CSE,AEC</a:t>
            </a:r>
          </a:p>
          <a:p>
            <a:pPr marL="0" indent="0" algn="l">
              <a:lnSpc>
                <a:spcPct val="100000"/>
              </a:lnSpc>
              <a:buNone/>
            </a:pPr>
            <a:r>
              <a:rPr lang="en-US" sz="1400" b="1" dirty="0">
                <a:solidFill>
                  <a:schemeClr val="bg1"/>
                </a:solidFill>
                <a:latin typeface="Times New Roman" panose="02020603050405020304" pitchFamily="18" charset="0"/>
                <a:cs typeface="Times New Roman" panose="02020603050405020304" pitchFamily="18" charset="0"/>
              </a:rPr>
              <a:t>2.MOHAN RAJ M (510419104047), CSE, AEC</a:t>
            </a:r>
          </a:p>
          <a:p>
            <a:pPr marL="0" indent="0" algn="l">
              <a:lnSpc>
                <a:spcPct val="100000"/>
              </a:lnSpc>
              <a:buNone/>
            </a:pPr>
            <a:r>
              <a:rPr lang="en-US" sz="1400" b="1" dirty="0">
                <a:solidFill>
                  <a:schemeClr val="bg1"/>
                </a:solidFill>
                <a:latin typeface="Times New Roman" panose="02020603050405020304" pitchFamily="18" charset="0"/>
                <a:cs typeface="Times New Roman" panose="02020603050405020304" pitchFamily="18" charset="0"/>
              </a:rPr>
              <a:t>3.RAJESH E(510419104055),CSE,AEC</a:t>
            </a:r>
          </a:p>
          <a:p>
            <a:pPr marL="0" indent="0" algn="l">
              <a:lnSpc>
                <a:spcPct val="100000"/>
              </a:lnSpc>
              <a:buNone/>
            </a:pPr>
            <a:r>
              <a:rPr lang="en-US" sz="1400" b="1" dirty="0">
                <a:solidFill>
                  <a:schemeClr val="bg1"/>
                </a:solidFill>
                <a:latin typeface="Times New Roman" panose="02020603050405020304" pitchFamily="18" charset="0"/>
                <a:cs typeface="Times New Roman" panose="02020603050405020304" pitchFamily="18" charset="0"/>
              </a:rPr>
              <a:t>4.PRAGADEESHWARAN G(510419104053),CSE,AEC</a:t>
            </a:r>
          </a:p>
        </p:txBody>
      </p:sp>
      <p:sp>
        <p:nvSpPr>
          <p:cNvPr id="1048596" name="TextBox 31"/>
          <p:cNvSpPr txBox="1"/>
          <p:nvPr/>
        </p:nvSpPr>
        <p:spPr>
          <a:xfrm>
            <a:off x="5055036" y="4943772"/>
            <a:ext cx="3167687" cy="1323439"/>
          </a:xfrm>
          <a:prstGeom prst="rect">
            <a:avLst/>
          </a:prstGeom>
          <a:noFill/>
        </p:spPr>
        <p:txBody>
          <a:bodyPr wrap="square">
            <a:spAutoFit/>
          </a:bodyPr>
          <a:lstStyle/>
          <a:p>
            <a:r>
              <a:rPr lang="en-US" sz="1600" b="1" u="sng" dirty="0">
                <a:solidFill>
                  <a:schemeClr val="bg1"/>
                </a:solidFill>
                <a:latin typeface="Times New Roman" panose="02020603050405020304" pitchFamily="18" charset="0"/>
                <a:cs typeface="Times New Roman" panose="02020603050405020304" pitchFamily="18" charset="0"/>
              </a:rPr>
              <a:t>Supervisor:</a:t>
            </a:r>
          </a:p>
          <a:p>
            <a:r>
              <a:rPr lang="en-US" sz="1600" b="1" dirty="0">
                <a:solidFill>
                  <a:schemeClr val="bg1"/>
                </a:solidFill>
                <a:latin typeface="Times New Roman" panose="02020603050405020304" pitchFamily="18" charset="0"/>
                <a:cs typeface="Times New Roman" panose="02020603050405020304" pitchFamily="18" charset="0"/>
              </a:rPr>
              <a:t>MR.G.NANDA KUMAR M.E.,</a:t>
            </a:r>
          </a:p>
          <a:p>
            <a:r>
              <a:rPr lang="en-US" sz="1600" b="1" dirty="0">
                <a:solidFill>
                  <a:schemeClr val="bg1"/>
                </a:solidFill>
                <a:latin typeface="Times New Roman" panose="02020603050405020304" pitchFamily="18" charset="0"/>
                <a:cs typeface="Times New Roman" panose="02020603050405020304" pitchFamily="18" charset="0"/>
              </a:rPr>
              <a:t>AP/CSE, </a:t>
            </a:r>
          </a:p>
          <a:p>
            <a:r>
              <a:rPr lang="en-US" sz="1600" b="1" dirty="0">
                <a:solidFill>
                  <a:schemeClr val="bg1"/>
                </a:solidFill>
                <a:latin typeface="Times New Roman" panose="02020603050405020304" pitchFamily="18" charset="0"/>
                <a:cs typeface="Times New Roman" panose="02020603050405020304" pitchFamily="18"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9"/>
          <p:cNvSpPr/>
          <p:nvPr/>
        </p:nvSpPr>
        <p:spPr>
          <a:xfrm>
            <a:off x="-1" y="-5953"/>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0" name="Title 1"/>
          <p:cNvSpPr txBox="1"/>
          <p:nvPr/>
        </p:nvSpPr>
        <p:spPr>
          <a:xfrm>
            <a:off x="0" y="-384095"/>
            <a:ext cx="12192001"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anose="02020603050405020304" pitchFamily="18" charset="0"/>
                <a:cs typeface="Times New Roman" panose="02020603050405020304" pitchFamily="18" charset="0"/>
              </a:rPr>
              <a:t>MODULES</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6327414-F02F-270E-ABAB-5DD46B6BE040}"/>
              </a:ext>
            </a:extLst>
          </p:cNvPr>
          <p:cNvSpPr txBox="1"/>
          <p:nvPr/>
        </p:nvSpPr>
        <p:spPr>
          <a:xfrm>
            <a:off x="6451602" y="2183672"/>
            <a:ext cx="3566160" cy="1107996"/>
          </a:xfrm>
          <a:prstGeom prst="rect">
            <a:avLst/>
          </a:prstGeom>
          <a:noFill/>
        </p:spPr>
        <p:txBody>
          <a:bodyPr wrap="square" rtlCol="0">
            <a:spAutoFit/>
          </a:bodyPr>
          <a:lstStyle/>
          <a:p>
            <a:pPr lvl="2">
              <a:lnSpc>
                <a:spcPct val="150000"/>
              </a:lnSpc>
            </a:pPr>
            <a:endParaRPr lang="en-IN" sz="2000" dirty="0"/>
          </a:p>
          <a:p>
            <a:r>
              <a:rPr lang="en-IN" dirty="0"/>
              <a:t>         </a:t>
            </a:r>
          </a:p>
          <a:p>
            <a:r>
              <a:rPr lang="en-IN" dirty="0"/>
              <a:t>              </a:t>
            </a:r>
          </a:p>
        </p:txBody>
      </p:sp>
      <p:sp>
        <p:nvSpPr>
          <p:cNvPr id="22" name="TextBox 21">
            <a:extLst>
              <a:ext uri="{FF2B5EF4-FFF2-40B4-BE49-F238E27FC236}">
                <a16:creationId xmlns:a16="http://schemas.microsoft.com/office/drawing/2014/main" id="{DEE47983-BCFB-61F5-8455-A5BD7884499A}"/>
              </a:ext>
            </a:extLst>
          </p:cNvPr>
          <p:cNvSpPr txBox="1"/>
          <p:nvPr/>
        </p:nvSpPr>
        <p:spPr>
          <a:xfrm>
            <a:off x="6451602" y="3921520"/>
            <a:ext cx="3566160" cy="1415772"/>
          </a:xfrm>
          <a:prstGeom prst="rect">
            <a:avLst/>
          </a:prstGeom>
          <a:noFill/>
        </p:spPr>
        <p:txBody>
          <a:bodyPr wrap="square" rtlCol="0">
            <a:spAutoFit/>
          </a:bodyPr>
          <a:lstStyle/>
          <a:p>
            <a:endParaRPr lang="en-IN" sz="2000" dirty="0"/>
          </a:p>
          <a:p>
            <a:pPr lvl="2">
              <a:lnSpc>
                <a:spcPct val="150000"/>
              </a:lnSpc>
            </a:pPr>
            <a:endParaRPr lang="en-IN" sz="2000" dirty="0"/>
          </a:p>
          <a:p>
            <a:r>
              <a:rPr lang="en-IN" dirty="0"/>
              <a:t>         </a:t>
            </a:r>
          </a:p>
          <a:p>
            <a:r>
              <a:rPr lang="en-IN" dirty="0"/>
              <a:t>              </a:t>
            </a:r>
          </a:p>
        </p:txBody>
      </p:sp>
      <p:sp>
        <p:nvSpPr>
          <p:cNvPr id="23" name="TextBox 22">
            <a:extLst>
              <a:ext uri="{FF2B5EF4-FFF2-40B4-BE49-F238E27FC236}">
                <a16:creationId xmlns:a16="http://schemas.microsoft.com/office/drawing/2014/main" id="{B162A6C1-0D19-A6AD-4768-01CA057BD8F4}"/>
              </a:ext>
            </a:extLst>
          </p:cNvPr>
          <p:cNvSpPr txBox="1"/>
          <p:nvPr/>
        </p:nvSpPr>
        <p:spPr>
          <a:xfrm>
            <a:off x="6461764" y="5659368"/>
            <a:ext cx="3566160" cy="646331"/>
          </a:xfrm>
          <a:prstGeom prst="rect">
            <a:avLst/>
          </a:prstGeom>
          <a:noFill/>
        </p:spPr>
        <p:txBody>
          <a:bodyPr wrap="square" rtlCol="0">
            <a:spAutoFit/>
          </a:bodyPr>
          <a:lstStyle/>
          <a:p>
            <a:r>
              <a:rPr lang="en-IN" dirty="0"/>
              <a:t>         </a:t>
            </a:r>
          </a:p>
          <a:p>
            <a:r>
              <a:rPr lang="en-IN" dirty="0"/>
              <a:t>              </a:t>
            </a:r>
          </a:p>
        </p:txBody>
      </p:sp>
      <p:sp>
        <p:nvSpPr>
          <p:cNvPr id="15" name="TextBox 14">
            <a:extLst>
              <a:ext uri="{FF2B5EF4-FFF2-40B4-BE49-F238E27FC236}">
                <a16:creationId xmlns:a16="http://schemas.microsoft.com/office/drawing/2014/main" id="{69C722B3-FD86-3456-207C-329F4C7EE1DE}"/>
              </a:ext>
            </a:extLst>
          </p:cNvPr>
          <p:cNvSpPr txBox="1"/>
          <p:nvPr/>
        </p:nvSpPr>
        <p:spPr>
          <a:xfrm>
            <a:off x="249383" y="1262207"/>
            <a:ext cx="11548170" cy="502105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ADMIN MODULE</a:t>
            </a:r>
          </a:p>
          <a:p>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u="sng" dirty="0">
                <a:latin typeface="Times New Roman" pitchFamily="18" charset="0"/>
                <a:cs typeface="Times New Roman" pitchFamily="18" charset="0"/>
              </a:rPr>
              <a:t>Dashboard</a:t>
            </a:r>
            <a:r>
              <a:rPr lang="en-US" sz="2400" dirty="0">
                <a:latin typeface="Times New Roman" pitchFamily="18" charset="0"/>
                <a:cs typeface="Times New Roman" pitchFamily="18" charset="0"/>
              </a:rPr>
              <a:t>: In this section, admin can see all detail in brief like total courier, Total  Courier Pickup, Total Shipped, Total In-transit, Total Courier arrived at the destination, Total courier out for delivery and Total delivered courier.</a:t>
            </a:r>
          </a:p>
          <a:p>
            <a:pPr marL="342900" indent="-342900" algn="just">
              <a:buFont typeface="Arial" panose="020B0604020202020204" pitchFamily="34" charset="0"/>
              <a:buChar char="•"/>
            </a:pPr>
            <a:r>
              <a:rPr lang="en-US" sz="2400" b="1" u="sng" dirty="0">
                <a:latin typeface="Times New Roman" pitchFamily="18" charset="0"/>
                <a:cs typeface="Times New Roman" pitchFamily="18" charset="0"/>
              </a:rPr>
              <a:t>Branches</a:t>
            </a:r>
            <a:r>
              <a:rPr lang="en-US" sz="2400" dirty="0">
                <a:latin typeface="Times New Roman" pitchFamily="18" charset="0"/>
                <a:cs typeface="Times New Roman" pitchFamily="18" charset="0"/>
              </a:rPr>
              <a:t>: In this section, admin can manage branches (add and update).</a:t>
            </a:r>
          </a:p>
          <a:p>
            <a:pPr marL="342900" indent="-342900" algn="just">
              <a:buFont typeface="Arial" panose="020B0604020202020204" pitchFamily="34" charset="0"/>
              <a:buChar char="•"/>
            </a:pPr>
            <a:r>
              <a:rPr lang="en-US" sz="2400" b="1" u="sng" dirty="0">
                <a:latin typeface="Times New Roman" pitchFamily="18" charset="0"/>
                <a:cs typeface="Times New Roman" pitchFamily="18" charset="0"/>
              </a:rPr>
              <a:t>Staffs</a:t>
            </a:r>
            <a:r>
              <a:rPr lang="en-US" sz="2400" u="sng" dirty="0">
                <a:latin typeface="Times New Roman" pitchFamily="18" charset="0"/>
                <a:cs typeface="Times New Roman" pitchFamily="18" charset="0"/>
              </a:rPr>
              <a:t>:</a:t>
            </a:r>
            <a:r>
              <a:rPr lang="en-US" sz="2400" dirty="0">
                <a:latin typeface="Times New Roman" pitchFamily="18" charset="0"/>
                <a:cs typeface="Times New Roman" pitchFamily="18" charset="0"/>
              </a:rPr>
              <a:t> In this section, admin can manage Staffs (add, update and delete).</a:t>
            </a:r>
          </a:p>
          <a:p>
            <a:pPr marL="342900" indent="-342900" algn="just">
              <a:buFont typeface="Arial" panose="020B0604020202020204" pitchFamily="34" charset="0"/>
              <a:buChar char="•"/>
            </a:pPr>
            <a:r>
              <a:rPr lang="en-US" sz="2400" b="1" u="sng" dirty="0">
                <a:latin typeface="Times New Roman" pitchFamily="18" charset="0"/>
                <a:cs typeface="Times New Roman" pitchFamily="18" charset="0"/>
              </a:rPr>
              <a:t>Courier</a:t>
            </a:r>
            <a:r>
              <a:rPr lang="en-US" sz="2400" u="sng" dirty="0">
                <a:latin typeface="Times New Roman" pitchFamily="18" charset="0"/>
                <a:cs typeface="Times New Roman" pitchFamily="18" charset="0"/>
              </a:rPr>
              <a:t>:</a:t>
            </a:r>
            <a:r>
              <a:rPr lang="en-US" sz="2400" dirty="0">
                <a:latin typeface="Times New Roman" pitchFamily="18" charset="0"/>
                <a:cs typeface="Times New Roman" pitchFamily="18" charset="0"/>
              </a:rPr>
              <a:t> In this section, admin can view courier status and check the courier detail which                     is filling by the staff of different branches.</a:t>
            </a:r>
          </a:p>
          <a:p>
            <a:pPr marL="342900" indent="-342900" algn="just">
              <a:buFont typeface="Arial" panose="020B0604020202020204" pitchFamily="34" charset="0"/>
              <a:buChar char="•"/>
            </a:pPr>
            <a:r>
              <a:rPr lang="en-US" sz="2400" b="1" u="sng" dirty="0">
                <a:latin typeface="Times New Roman" pitchFamily="18" charset="0"/>
                <a:cs typeface="Times New Roman" pitchFamily="18" charset="0"/>
              </a:rPr>
              <a:t>Reports</a:t>
            </a:r>
            <a:r>
              <a:rPr lang="en-US" sz="2400" u="sng" dirty="0">
                <a:latin typeface="Times New Roman" pitchFamily="18" charset="0"/>
                <a:cs typeface="Times New Roman" pitchFamily="18" charset="0"/>
              </a:rPr>
              <a:t>:</a:t>
            </a:r>
            <a:r>
              <a:rPr lang="en-US" sz="2400" dirty="0">
                <a:latin typeface="Times New Roman" pitchFamily="18" charset="0"/>
                <a:cs typeface="Times New Roman" pitchFamily="18" charset="0"/>
              </a:rPr>
              <a:t> In this section admin can view courier details, courier counts and sales report according to dates.</a:t>
            </a:r>
          </a:p>
          <a:p>
            <a:endParaRPr lang="en-US" sz="2400" dirty="0"/>
          </a:p>
          <a:p>
            <a:pPr marL="342900" indent="-342900" algn="just">
              <a:lnSpc>
                <a:spcPct val="150000"/>
              </a:lnSpc>
              <a:buFont typeface="Wingdings" panose="05000000000000000000" pitchFamily="2" charset="2"/>
              <a:buChar char="ü"/>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4" name="Title 1"/>
          <p:cNvSpPr txBox="1"/>
          <p:nvPr/>
        </p:nvSpPr>
        <p:spPr>
          <a:xfrm>
            <a:off x="1" y="-398756"/>
            <a:ext cx="12192000" cy="20197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itchFamily="18" charset="0"/>
                <a:cs typeface="Times New Roman" pitchFamily="18" charset="0"/>
              </a:rPr>
              <a:t>STAFF MODULE</a:t>
            </a:r>
          </a:p>
          <a:p>
            <a:pPr algn="ctr"/>
            <a:endParaRPr lang="en-IN" sz="3600" b="1" dirty="0">
              <a:solidFill>
                <a:schemeClr val="bg1"/>
              </a:solidFill>
            </a:endParaRPr>
          </a:p>
        </p:txBody>
      </p:sp>
      <p:sp>
        <p:nvSpPr>
          <p:cNvPr id="6" name="TextBox 5">
            <a:extLst>
              <a:ext uri="{FF2B5EF4-FFF2-40B4-BE49-F238E27FC236}">
                <a16:creationId xmlns:a16="http://schemas.microsoft.com/office/drawing/2014/main" id="{601791A1-DDFB-7C75-AAEE-8A191751410F}"/>
              </a:ext>
            </a:extLst>
          </p:cNvPr>
          <p:cNvSpPr txBox="1"/>
          <p:nvPr/>
        </p:nvSpPr>
        <p:spPr>
          <a:xfrm>
            <a:off x="560294" y="1465498"/>
            <a:ext cx="11071412" cy="2795958"/>
          </a:xfrm>
          <a:prstGeom prst="rect">
            <a:avLst/>
          </a:prstGeom>
          <a:noFill/>
        </p:spPr>
        <p:txBody>
          <a:bodyPr wrap="square">
            <a:spAutoFit/>
          </a:bodyPr>
          <a:lstStyle/>
          <a:p>
            <a:pPr marL="342900" indent="-342900" algn="just">
              <a:buFont typeface="Arial" panose="020B0604020202020204" pitchFamily="34" charset="0"/>
              <a:buChar char="•"/>
            </a:pPr>
            <a:r>
              <a:rPr lang="en-US" sz="2400" b="1" u="sng" dirty="0">
                <a:latin typeface="Times New Roman" pitchFamily="18" charset="0"/>
                <a:cs typeface="Times New Roman" pitchFamily="18" charset="0"/>
              </a:rPr>
              <a:t>Dashboard</a:t>
            </a:r>
            <a:r>
              <a:rPr lang="en-US" sz="2400" dirty="0">
                <a:latin typeface="Times New Roman" pitchFamily="18" charset="0"/>
                <a:cs typeface="Times New Roman" pitchFamily="18" charset="0"/>
              </a:rPr>
              <a:t>: In this section, staffs can see all detail in brief like total courier, Total Courier Pickup, Total Shipped, Total In-transit, Total Courier arrived at the destination, Total courier out for delivery and Total delivered courier.</a:t>
            </a:r>
          </a:p>
          <a:p>
            <a:pPr marL="342900" indent="-342900" algn="just">
              <a:buFont typeface="Arial" panose="020B0604020202020204" pitchFamily="34" charset="0"/>
              <a:buChar char="•"/>
            </a:pPr>
            <a:r>
              <a:rPr lang="en-US" sz="2400" b="1" u="sng" dirty="0">
                <a:latin typeface="Times New Roman" pitchFamily="18" charset="0"/>
                <a:cs typeface="Times New Roman" pitchFamily="18" charset="0"/>
              </a:rPr>
              <a:t>Add Courier</a:t>
            </a:r>
            <a:r>
              <a:rPr lang="en-US" sz="2400" dirty="0">
                <a:latin typeface="Times New Roman" pitchFamily="18" charset="0"/>
                <a:cs typeface="Times New Roman" pitchFamily="18" charset="0"/>
              </a:rPr>
              <a:t>: In this section, staffs fill the courier detail of parcel.</a:t>
            </a:r>
          </a:p>
          <a:p>
            <a:pPr marL="342900" indent="-342900" algn="just">
              <a:buFont typeface="Arial" panose="020B0604020202020204" pitchFamily="34" charset="0"/>
              <a:buChar char="•"/>
            </a:pPr>
            <a:r>
              <a:rPr lang="en-US" sz="2400" b="1" u="sng" dirty="0">
                <a:latin typeface="Times New Roman" pitchFamily="18" charset="0"/>
                <a:cs typeface="Times New Roman" pitchFamily="18" charset="0"/>
              </a:rPr>
              <a:t>Status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In this section, staffs can view the courier details and they have also right to change courier status according to current status.</a:t>
            </a:r>
          </a:p>
          <a:p>
            <a:pPr marL="410210" indent="-342900" algn="just">
              <a:lnSpc>
                <a:spcPct val="150000"/>
              </a:lnSpc>
              <a:spcAft>
                <a:spcPts val="570"/>
              </a:spcAft>
              <a:buFont typeface="Wingdings" panose="05000000000000000000" pitchFamily="2" charset="2"/>
              <a:buChar char="ü"/>
            </a:pP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4" name="Title 1"/>
          <p:cNvSpPr txBox="1"/>
          <p:nvPr/>
        </p:nvSpPr>
        <p:spPr>
          <a:xfrm>
            <a:off x="1" y="-398756"/>
            <a:ext cx="12192000" cy="20197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itchFamily="18" charset="0"/>
                <a:cs typeface="Times New Roman" pitchFamily="18" charset="0"/>
              </a:rPr>
              <a:t>USER MODULE</a:t>
            </a:r>
          </a:p>
          <a:p>
            <a:pPr algn="ctr"/>
            <a:endParaRPr lang="en-IN" sz="3600" b="1" dirty="0">
              <a:solidFill>
                <a:schemeClr val="bg1"/>
              </a:solidFill>
            </a:endParaRPr>
          </a:p>
        </p:txBody>
      </p:sp>
      <p:sp>
        <p:nvSpPr>
          <p:cNvPr id="6" name="TextBox 5">
            <a:extLst>
              <a:ext uri="{FF2B5EF4-FFF2-40B4-BE49-F238E27FC236}">
                <a16:creationId xmlns:a16="http://schemas.microsoft.com/office/drawing/2014/main" id="{601791A1-DDFB-7C75-AAEE-8A191751410F}"/>
              </a:ext>
            </a:extLst>
          </p:cNvPr>
          <p:cNvSpPr txBox="1"/>
          <p:nvPr/>
        </p:nvSpPr>
        <p:spPr>
          <a:xfrm>
            <a:off x="560294" y="1465498"/>
            <a:ext cx="11071412" cy="1133965"/>
          </a:xfrm>
          <a:prstGeom prst="rect">
            <a:avLst/>
          </a:prstGeom>
          <a:noFill/>
        </p:spPr>
        <p:txBody>
          <a:bodyPr wrap="square">
            <a:spAutoFit/>
          </a:bodyPr>
          <a:lstStyle/>
          <a:p>
            <a:pPr marL="410210" indent="-342900" algn="just">
              <a:lnSpc>
                <a:spcPct val="150000"/>
              </a:lnSpc>
              <a:spcAft>
                <a:spcPts val="570"/>
              </a:spcAft>
              <a:buFont typeface="Arial" panose="020B0604020202020204" pitchFamily="34" charset="0"/>
              <a:buChar char="•"/>
            </a:pPr>
            <a:r>
              <a:rPr lang="en-US" sz="2400" dirty="0">
                <a:latin typeface="Times New Roman" pitchFamily="18" charset="0"/>
                <a:cs typeface="Times New Roman" pitchFamily="18" charset="0"/>
              </a:rPr>
              <a:t>In this module, user can view the current delivery status of his parcel by tracking/reference number and also view the different branches of Courier Company</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BCC4C258-09FC-4FCD-1297-64BDBE7098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2036" y="2937164"/>
            <a:ext cx="8104909" cy="3370576"/>
          </a:xfrm>
          <a:prstGeom prst="rect">
            <a:avLst/>
          </a:prstGeom>
        </p:spPr>
      </p:pic>
    </p:spTree>
    <p:extLst>
      <p:ext uri="{BB962C8B-B14F-4D97-AF65-F5344CB8AC3E}">
        <p14:creationId xmlns:p14="http://schemas.microsoft.com/office/powerpoint/2010/main" val="114060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4" name="Title 1"/>
          <p:cNvSpPr txBox="1"/>
          <p:nvPr/>
        </p:nvSpPr>
        <p:spPr>
          <a:xfrm>
            <a:off x="1" y="-398756"/>
            <a:ext cx="12192000" cy="18642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anose="02020603050405020304" pitchFamily="18" charset="0"/>
                <a:cs typeface="Times New Roman" panose="02020603050405020304" pitchFamily="18" charset="0"/>
              </a:rPr>
              <a:t>OUTPUT SCREENSHOTS</a:t>
            </a:r>
            <a:endParaRPr lang="en-IN" sz="36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0AF832-E41C-D575-6D5A-51233F0302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077" y="1276869"/>
            <a:ext cx="5417868" cy="2630114"/>
          </a:xfrm>
          <a:prstGeom prst="rect">
            <a:avLst/>
          </a:prstGeom>
        </p:spPr>
      </p:pic>
      <p:pic>
        <p:nvPicPr>
          <p:cNvPr id="8" name="Picture 7">
            <a:extLst>
              <a:ext uri="{FF2B5EF4-FFF2-40B4-BE49-F238E27FC236}">
                <a16:creationId xmlns:a16="http://schemas.microsoft.com/office/drawing/2014/main" id="{CA56E96D-538C-F754-5A2B-5245864E1E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276868"/>
            <a:ext cx="5652655" cy="2533132"/>
          </a:xfrm>
          <a:prstGeom prst="rect">
            <a:avLst/>
          </a:prstGeom>
        </p:spPr>
      </p:pic>
      <p:pic>
        <p:nvPicPr>
          <p:cNvPr id="10" name="Picture 9">
            <a:extLst>
              <a:ext uri="{FF2B5EF4-FFF2-40B4-BE49-F238E27FC236}">
                <a16:creationId xmlns:a16="http://schemas.microsoft.com/office/drawing/2014/main" id="{045FB631-56CD-62D4-94D4-C4E672186B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750251" y="2762565"/>
            <a:ext cx="2331521" cy="5417868"/>
          </a:xfrm>
          <a:prstGeom prst="rect">
            <a:avLst/>
          </a:prstGeom>
        </p:spPr>
      </p:pic>
      <p:pic>
        <p:nvPicPr>
          <p:cNvPr id="12" name="Picture 11">
            <a:extLst>
              <a:ext uri="{FF2B5EF4-FFF2-40B4-BE49-F238E27FC236}">
                <a16:creationId xmlns:a16="http://schemas.microsoft.com/office/drawing/2014/main" id="{6B7B26D6-78AF-A823-52A2-A6DF200B4E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7655763" y="2527324"/>
            <a:ext cx="2533132" cy="5652655"/>
          </a:xfrm>
          <a:prstGeom prst="rect">
            <a:avLst/>
          </a:prstGeom>
        </p:spPr>
      </p:pic>
    </p:spTree>
    <p:extLst>
      <p:ext uri="{BB962C8B-B14F-4D97-AF65-F5344CB8AC3E}">
        <p14:creationId xmlns:p14="http://schemas.microsoft.com/office/powerpoint/2010/main" val="224437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4" name="Title 1"/>
          <p:cNvSpPr txBox="1"/>
          <p:nvPr/>
        </p:nvSpPr>
        <p:spPr>
          <a:xfrm>
            <a:off x="0" y="-398756"/>
            <a:ext cx="12192001" cy="185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anose="02020603050405020304" pitchFamily="18" charset="0"/>
                <a:cs typeface="Times New Roman" panose="02020603050405020304" pitchFamily="18" charset="0"/>
              </a:rPr>
              <a:t>CONCLUSION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1791A1-DDFB-7C75-AAEE-8A191751410F}"/>
              </a:ext>
            </a:extLst>
          </p:cNvPr>
          <p:cNvSpPr txBox="1"/>
          <p:nvPr/>
        </p:nvSpPr>
        <p:spPr>
          <a:xfrm>
            <a:off x="560294" y="1451644"/>
            <a:ext cx="11071412" cy="4642618"/>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The entire project has been developed and deployed as per the requirements stated by the user, it is found to be bug free as per the testing standards that is implemented.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Any specification-untraced errors will be concentrated in the coming versions, which are planned to be developed in near future.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The system at present does not take care off the money payment methods, as the consolidated constructs need SSL standards and are critically to be initiated in the first face, the application of the credit card transactions is applied as a developmental phase in the coming days.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The system needs more elaborative technicality for its inception and evolution.</a:t>
            </a:r>
          </a:p>
          <a:p>
            <a:pPr algn="just"/>
            <a:r>
              <a:rPr lang="en-US" sz="2400" b="1" dirty="0">
                <a:latin typeface="Times New Roman" pitchFamily="18" charset="0"/>
                <a:cs typeface="Times New Roman" pitchFamily="18" charset="0"/>
              </a:rPr>
              <a:t> </a:t>
            </a:r>
          </a:p>
          <a:p>
            <a:endParaRPr lang="en-US" sz="2400" dirty="0"/>
          </a:p>
          <a:p>
            <a:pPr marL="410210" indent="-342900" algn="just">
              <a:lnSpc>
                <a:spcPct val="150000"/>
              </a:lnSpc>
              <a:spcAft>
                <a:spcPts val="570"/>
              </a:spcAft>
              <a:buFont typeface="Wingdings" panose="05000000000000000000" pitchFamily="2" charset="2"/>
              <a:buChar char="ü"/>
            </a:pP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205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37" name="Title 1"/>
          <p:cNvSpPr txBox="1"/>
          <p:nvPr/>
        </p:nvSpPr>
        <p:spPr>
          <a:xfrm>
            <a:off x="-62753" y="-398756"/>
            <a:ext cx="12254753"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anose="02020603050405020304" pitchFamily="18" charset="0"/>
                <a:cs typeface="Times New Roman" panose="02020603050405020304" pitchFamily="18" charset="0"/>
              </a:rPr>
              <a:t>REFERENCE</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08F675FC-6DC9-0CD6-8543-8AE7BDE397EA}"/>
              </a:ext>
            </a:extLst>
          </p:cNvPr>
          <p:cNvSpPr>
            <a:spLocks noGrp="1"/>
          </p:cNvSpPr>
          <p:nvPr>
            <p:ph idx="1"/>
          </p:nvPr>
        </p:nvSpPr>
        <p:spPr>
          <a:xfrm>
            <a:off x="582707" y="1066800"/>
            <a:ext cx="10990728" cy="5504329"/>
          </a:xfrm>
        </p:spPr>
        <p:txBody>
          <a:bodyPr>
            <a:noAutofit/>
          </a:bodyPr>
          <a:lstStyle/>
          <a:p>
            <a:pPr marL="342900" lvl="0" indent="-342900" algn="just">
              <a:lnSpc>
                <a:spcPct val="150000"/>
              </a:lnSpc>
              <a:spcAft>
                <a:spcPts val="1000"/>
              </a:spcAft>
              <a:buFont typeface="Symbol" panose="05050102010706020507" pitchFamily="18" charset="2"/>
              <a:buChar char=""/>
              <a:tabLst>
                <a:tab pos="228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 DESCHENE, What is behavioral targeting?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CBSNews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http://www.cbsnews.com/8301-505125_162-51199800/what-is-behavioraltargeting/?tag=bnet, accessed December 2011, May 2008.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228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WIX LEARNING CENTER, The advantages of online advertising vs. traditional methods.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Wix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Learning Center, http://www.wix.com/flash/web-design/learningcenter/promoting-your-website/the-advantages-of-online-advertising-vs-traditionalmethods.html, accessed January 2012, n.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228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JOHN WANAMAKER, Special: The advertising century.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AdvertisingAge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http://adage.com/century/people006.html, accessed January 2012, March 1999.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228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WIKIPEDIA, Ad serving. Wikipedia, http://en.wikipedia.org/wiki/Ad_serving, accessed November 2011, n. 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228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BROWSER MEDIA, DoubleClick deal means Google controls 69% of the online ad market.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Browsermedia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http://www.browsermedia.co.uk/2008/04/01/doubleclickdeal-means-google-controls-69-of-the-online-ad-market/, accessed January 2011, April 2008.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5"/>
          <p:cNvPicPr>
            <a:picLocks noChangeAspect="1"/>
          </p:cNvPicPr>
          <p:nvPr/>
        </p:nvPicPr>
        <p:blipFill>
          <a:blip r:embed="rId2"/>
          <a:stretch>
            <a:fillRect/>
          </a:stretch>
        </p:blipFill>
        <p:spPr>
          <a:xfrm>
            <a:off x="0" y="-4668"/>
            <a:ext cx="12192000" cy="6868160"/>
          </a:xfrm>
          <a:prstGeom prst="rect">
            <a:avLst/>
          </a:prstGeom>
        </p:spPr>
      </p:pic>
      <p:sp>
        <p:nvSpPr>
          <p:cNvPr id="1048642" name="Oval 6"/>
          <p:cNvSpPr/>
          <p:nvPr/>
        </p:nvSpPr>
        <p:spPr>
          <a:xfrm>
            <a:off x="2867480" y="443821"/>
            <a:ext cx="6372498" cy="637249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48643"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4"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6"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7"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Oval 16"/>
          <p:cNvSpPr/>
          <p:nvPr/>
        </p:nvSpPr>
        <p:spPr>
          <a:xfrm>
            <a:off x="10132022"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9"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1"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97162" name="Picture 23"/>
          <p:cNvPicPr>
            <a:picLocks noChangeAspect="1"/>
          </p:cNvPicPr>
          <p:nvPr/>
        </p:nvPicPr>
        <p:blipFill>
          <a:blip r:embed="rId3" cstate="print"/>
          <a:stretch>
            <a:fillRect/>
          </a:stretch>
        </p:blipFill>
        <p:spPr>
          <a:xfrm>
            <a:off x="8395327" y="1543507"/>
            <a:ext cx="1674498" cy="509156"/>
          </a:xfrm>
          <a:prstGeom prst="rect">
            <a:avLst/>
          </a:prstGeom>
        </p:spPr>
      </p:pic>
      <p:pic>
        <p:nvPicPr>
          <p:cNvPr id="2097163" name="Picture 4" descr="EMPCOL"/>
          <p:cNvPicPr>
            <a:picLocks noChangeAspect="1" noChangeArrowheads="1"/>
          </p:cNvPicPr>
          <p:nvPr/>
        </p:nvPicPr>
        <p:blipFill>
          <a:blip r:embed="rId4"/>
          <a:srcRect l="16667" t="13344" r="21428" b="14809"/>
          <a:stretch>
            <a:fillRect/>
          </a:stretch>
        </p:blipFill>
        <p:spPr bwMode="auto">
          <a:xfrm>
            <a:off x="8780507" y="624526"/>
            <a:ext cx="904138" cy="852705"/>
          </a:xfrm>
          <a:prstGeom prst="rect">
            <a:avLst/>
          </a:prstGeom>
          <a:noFill/>
          <a:ln>
            <a:noFill/>
          </a:ln>
        </p:spPr>
      </p:pic>
      <p:sp>
        <p:nvSpPr>
          <p:cNvPr id="104865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65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64" name="Picture 27"/>
          <p:cNvPicPr>
            <a:picLocks noChangeAspect="1"/>
          </p:cNvPicPr>
          <p:nvPr/>
        </p:nvPicPr>
        <p:blipFill rotWithShape="1">
          <a:blip r:embed="rId5"/>
          <a:srcRect l="18910" t="18910" r="18884" b="18884"/>
          <a:stretch>
            <a:fillRect/>
          </a:stretch>
        </p:blipFill>
        <p:spPr>
          <a:xfrm>
            <a:off x="2221284" y="4378435"/>
            <a:ext cx="1040190" cy="1040190"/>
          </a:xfrm>
          <a:prstGeom prst="rect">
            <a:avLst/>
          </a:prstGeom>
        </p:spPr>
      </p:pic>
      <p:sp>
        <p:nvSpPr>
          <p:cNvPr id="1048655" name="TextBox 26"/>
          <p:cNvSpPr txBox="1"/>
          <p:nvPr/>
        </p:nvSpPr>
        <p:spPr>
          <a:xfrm>
            <a:off x="2952022" y="2479565"/>
            <a:ext cx="6372498" cy="2554545"/>
          </a:xfrm>
          <a:prstGeom prst="rect">
            <a:avLst/>
          </a:prstGeom>
          <a:noFill/>
        </p:spPr>
        <p:txBody>
          <a:bodyPr wrap="square">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COURIER MANAGEMENT </a:t>
            </a:r>
            <a:r>
              <a:rPr lang="en-IN" sz="3600" b="1" dirty="0">
                <a:solidFill>
                  <a:schemeClr val="bg1"/>
                </a:solidFill>
                <a:latin typeface="Times New Roman" panose="02020603050405020304" pitchFamily="18" charset="0"/>
                <a:cs typeface="Times New Roman" panose="02020603050405020304" pitchFamily="18" charset="0"/>
              </a:rPr>
              <a:t>SYSTEM</a:t>
            </a:r>
          </a:p>
          <a:p>
            <a:pPr algn="ctr"/>
            <a:r>
              <a:rPr lang="en-IN" sz="4000" b="1" dirty="0">
                <a:solidFill>
                  <a:schemeClr val="bg1"/>
                </a:solidFill>
                <a:latin typeface="Calibri Light (Headings)"/>
              </a:rPr>
              <a:t> </a:t>
            </a:r>
          </a:p>
          <a:p>
            <a:pPr algn="ctr"/>
            <a:r>
              <a:rPr lang="en-IN" sz="4000" b="1" dirty="0">
                <a:solidFill>
                  <a:schemeClr val="bg1"/>
                </a:solidFill>
                <a:latin typeface="Calibri Light (Headings)"/>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itle 1"/>
          <p:cNvSpPr txBox="1"/>
          <p:nvPr/>
        </p:nvSpPr>
        <p:spPr>
          <a:xfrm>
            <a:off x="0" y="-398756"/>
            <a:ext cx="11111345"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anose="02020603050405020304" pitchFamily="18" charset="0"/>
                <a:cs typeface="Times New Roman" panose="02020603050405020304" pitchFamily="18" charset="0"/>
              </a:rPr>
              <a:t>A</a:t>
            </a:r>
            <a:r>
              <a:rPr lang="en-IN" sz="3600" b="1" dirty="0">
                <a:solidFill>
                  <a:schemeClr val="bg1"/>
                </a:solidFill>
                <a:latin typeface="Times New Roman" panose="02020603050405020304" pitchFamily="18" charset="0"/>
                <a:cs typeface="Times New Roman" panose="02020603050405020304" pitchFamily="18" charset="0"/>
              </a:rPr>
              <a:t>BSTRACT</a:t>
            </a:r>
          </a:p>
        </p:txBody>
      </p:sp>
      <p:sp>
        <p:nvSpPr>
          <p:cNvPr id="1048604" name="TextBox 1"/>
          <p:cNvSpPr txBox="1"/>
          <p:nvPr/>
        </p:nvSpPr>
        <p:spPr>
          <a:xfrm>
            <a:off x="503909" y="1386112"/>
            <a:ext cx="11184181" cy="539038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It is now-a-days very important for the people to send or receive articles like imported furniture, electronic items, gifts, business goods and the like. People depend vastly on different transport systems which mostly use the manual way of receiving and delivering the articles.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There is no way to track the articles till they are received and there is no way to let the customer know what happened in transit, once he booked some articles.  In such a situation, we need a system which completely computerizes the cargo activities including time to time tracking of the articles sent.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This need is fulfilled by Courier Management System software which is online software for the cargo management people that enables them to receive the goods from a source and send them to a required destination and track their status from time to time.</a:t>
            </a:r>
          </a:p>
          <a:p>
            <a:pPr algn="just"/>
            <a:endParaRPr lang="en-US" sz="2400" dirty="0">
              <a:latin typeface="Times New Roman" pitchFamily="18" charset="0"/>
              <a:cs typeface="Times New Roman" pitchFamily="18" charset="0"/>
            </a:endParaRPr>
          </a:p>
          <a:p>
            <a:pPr marL="0" indent="0" algn="just">
              <a:lnSpc>
                <a:spcPct val="150000"/>
              </a:lnSpc>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6" name="Title 1"/>
          <p:cNvSpPr txBox="1"/>
          <p:nvPr/>
        </p:nvSpPr>
        <p:spPr>
          <a:xfrm>
            <a:off x="1" y="-398756"/>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itchFamily="18" charset="0"/>
                <a:cs typeface="Times New Roman" pitchFamily="18" charset="0"/>
              </a:rPr>
              <a:t>INTRODUCTION</a:t>
            </a:r>
            <a:endParaRPr lang="en-IN" sz="3600" b="1" dirty="0">
              <a:solidFill>
                <a:schemeClr val="bg1"/>
              </a:solidFill>
            </a:endParaRPr>
          </a:p>
        </p:txBody>
      </p:sp>
      <p:sp>
        <p:nvSpPr>
          <p:cNvPr id="1048607" name="TextBox 1"/>
          <p:cNvSpPr txBox="1"/>
          <p:nvPr/>
        </p:nvSpPr>
        <p:spPr>
          <a:xfrm>
            <a:off x="290945" y="1276868"/>
            <a:ext cx="11264561" cy="390395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Courier Management System is software for the cargo offices where the customer can approach the office and book an article or good.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The manager/clerk can use this software to enter the details of the customer and goods along with the source and destination points.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The details of loading the goods into the physical transport system are also recorded by the system.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The system has GUI for the users to manage not only daily transactions but also to keep the historical data in the database for future reference. </a:t>
            </a:r>
          </a:p>
          <a:p>
            <a:endParaRPr lang="en-US" sz="2400" dirty="0"/>
          </a:p>
          <a:p>
            <a:pPr marL="800100" lvl="1" indent="-342900" algn="just">
              <a:lnSpc>
                <a:spcPct val="150000"/>
              </a:lnSpc>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6" name="Title 1"/>
          <p:cNvSpPr txBox="1"/>
          <p:nvPr/>
        </p:nvSpPr>
        <p:spPr>
          <a:xfrm>
            <a:off x="1" y="-398756"/>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itchFamily="18" charset="0"/>
                <a:cs typeface="Times New Roman" pitchFamily="18" charset="0"/>
              </a:rPr>
              <a:t>EXISTING SYSTEM</a:t>
            </a:r>
            <a:endParaRPr lang="en-IN" sz="3600" b="1" dirty="0">
              <a:solidFill>
                <a:schemeClr val="bg1"/>
              </a:solidFill>
            </a:endParaRPr>
          </a:p>
        </p:txBody>
      </p:sp>
      <p:sp>
        <p:nvSpPr>
          <p:cNvPr id="1048607" name="TextBox 1"/>
          <p:cNvSpPr txBox="1"/>
          <p:nvPr/>
        </p:nvSpPr>
        <p:spPr>
          <a:xfrm>
            <a:off x="401782" y="1646302"/>
            <a:ext cx="11153724"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The existing system is not totally automated.</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Though the system is computerized to a particular extent, it has to do a lot of manual work. </a:t>
            </a:r>
          </a:p>
          <a:p>
            <a:endParaRPr lang="en-US" sz="2400" dirty="0"/>
          </a:p>
        </p:txBody>
      </p:sp>
    </p:spTree>
    <p:extLst>
      <p:ext uri="{BB962C8B-B14F-4D97-AF65-F5344CB8AC3E}">
        <p14:creationId xmlns:p14="http://schemas.microsoft.com/office/powerpoint/2010/main" val="58965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Title 1"/>
          <p:cNvSpPr txBox="1"/>
          <p:nvPr/>
        </p:nvSpPr>
        <p:spPr>
          <a:xfrm>
            <a:off x="-138545" y="-398756"/>
            <a:ext cx="12330545"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itchFamily="18" charset="0"/>
                <a:cs typeface="Times New Roman" pitchFamily="18" charset="0"/>
              </a:rPr>
              <a:t>LIMITATIONS</a:t>
            </a:r>
            <a:endParaRPr lang="en-IN" sz="3600" b="1" dirty="0">
              <a:solidFill>
                <a:schemeClr val="bg1"/>
              </a:solidFill>
            </a:endParaRPr>
          </a:p>
        </p:txBody>
      </p:sp>
      <p:sp>
        <p:nvSpPr>
          <p:cNvPr id="2" name="TextBox 1">
            <a:extLst>
              <a:ext uri="{FF2B5EF4-FFF2-40B4-BE49-F238E27FC236}">
                <a16:creationId xmlns:a16="http://schemas.microsoft.com/office/drawing/2014/main" id="{369A6D07-BD54-634B-B59B-94B6D2655B6B}"/>
              </a:ext>
            </a:extLst>
          </p:cNvPr>
          <p:cNvSpPr txBox="1"/>
          <p:nvPr/>
        </p:nvSpPr>
        <p:spPr>
          <a:xfrm>
            <a:off x="479868" y="1181076"/>
            <a:ext cx="11232264" cy="2677656"/>
          </a:xfrm>
          <a:prstGeom prst="rect">
            <a:avLst/>
          </a:prstGeom>
          <a:noFill/>
        </p:spPr>
        <p:txBody>
          <a:bodyPr wrap="square" rtlCol="0">
            <a:spAutoFit/>
          </a:bodyPr>
          <a:lstStyle/>
          <a:p>
            <a:pPr marL="342900" lvl="0" indent="-342900" algn="just">
              <a:buFont typeface="Arial" panose="020B0604020202020204" pitchFamily="34" charset="0"/>
              <a:buChar char="•"/>
            </a:pPr>
            <a:r>
              <a:rPr lang="en-US" sz="2400" dirty="0">
                <a:latin typeface="Times New Roman" pitchFamily="18" charset="0"/>
                <a:cs typeface="Times New Roman" pitchFamily="18" charset="0"/>
              </a:rPr>
              <a:t>The entire database is maintained manually which is rather tedious and error prone.</a:t>
            </a:r>
          </a:p>
          <a:p>
            <a:pPr marL="342900" lvl="0" indent="-342900" algn="just">
              <a:buFont typeface="Arial" panose="020B0604020202020204" pitchFamily="34" charset="0"/>
              <a:buChar char="•"/>
            </a:pPr>
            <a:r>
              <a:rPr lang="en-US" sz="2400" dirty="0">
                <a:latin typeface="Times New Roman" pitchFamily="18" charset="0"/>
                <a:cs typeface="Times New Roman" pitchFamily="18" charset="0"/>
              </a:rPr>
              <a:t>Time delay is more because of verification of many records for generating reports, answering queries etc.</a:t>
            </a:r>
          </a:p>
          <a:p>
            <a:pPr marL="342900" lvl="0" indent="-342900" algn="just">
              <a:buFont typeface="Arial" panose="020B0604020202020204" pitchFamily="34" charset="0"/>
              <a:buChar char="•"/>
            </a:pPr>
            <a:r>
              <a:rPr lang="en-US" sz="2400" dirty="0">
                <a:latin typeface="Times New Roman" pitchFamily="18" charset="0"/>
                <a:cs typeface="Times New Roman" pitchFamily="18" charset="0"/>
              </a:rPr>
              <a:t>Queries are not answered properly due to lack of communication.</a:t>
            </a:r>
          </a:p>
          <a:p>
            <a:pPr marL="342900" lvl="0" indent="-342900" algn="just">
              <a:buFont typeface="Arial" panose="020B0604020202020204" pitchFamily="34" charset="0"/>
              <a:buChar char="•"/>
            </a:pPr>
            <a:r>
              <a:rPr lang="en-US" sz="2400" dirty="0">
                <a:latin typeface="Times New Roman" pitchFamily="18" charset="0"/>
                <a:cs typeface="Times New Roman" pitchFamily="18" charset="0"/>
              </a:rPr>
              <a:t>More space is required to keep all the records.</a:t>
            </a:r>
          </a:p>
          <a:p>
            <a:pPr marL="342900" lvl="0" indent="-342900" algn="just">
              <a:buFont typeface="Arial" panose="020B0604020202020204" pitchFamily="34" charset="0"/>
              <a:buChar char="•"/>
            </a:pPr>
            <a:r>
              <a:rPr lang="en-US" sz="2400" dirty="0">
                <a:latin typeface="Times New Roman" pitchFamily="18" charset="0"/>
                <a:cs typeface="Times New Roman" pitchFamily="18" charset="0"/>
              </a:rPr>
              <a:t>Improper interface.</a:t>
            </a:r>
          </a:p>
          <a:p>
            <a:endParaRPr lang="en-US" sz="2400" dirty="0"/>
          </a:p>
        </p:txBody>
      </p:sp>
    </p:spTree>
    <p:extLst>
      <p:ext uri="{BB962C8B-B14F-4D97-AF65-F5344CB8AC3E}">
        <p14:creationId xmlns:p14="http://schemas.microsoft.com/office/powerpoint/2010/main" val="92604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2" name="Title 1"/>
          <p:cNvSpPr txBox="1"/>
          <p:nvPr/>
        </p:nvSpPr>
        <p:spPr>
          <a:xfrm>
            <a:off x="-81279" y="-398756"/>
            <a:ext cx="1227328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itchFamily="18" charset="0"/>
                <a:cs typeface="Times New Roman" pitchFamily="18" charset="0"/>
              </a:rPr>
              <a:t>PROPOSED SYSTEM</a:t>
            </a:r>
            <a:endParaRPr lang="en-IN" sz="3600" b="1" dirty="0">
              <a:solidFill>
                <a:schemeClr val="bg1"/>
              </a:solidFill>
            </a:endParaRPr>
          </a:p>
        </p:txBody>
      </p:sp>
      <p:sp>
        <p:nvSpPr>
          <p:cNvPr id="15" name="TextBox 14">
            <a:extLst>
              <a:ext uri="{FF2B5EF4-FFF2-40B4-BE49-F238E27FC236}">
                <a16:creationId xmlns:a16="http://schemas.microsoft.com/office/drawing/2014/main" id="{96F33DCF-C49D-2203-16A1-4B33242864E8}"/>
              </a:ext>
            </a:extLst>
          </p:cNvPr>
          <p:cNvSpPr txBox="1"/>
          <p:nvPr/>
        </p:nvSpPr>
        <p:spPr>
          <a:xfrm>
            <a:off x="636494" y="1394483"/>
            <a:ext cx="10990730" cy="2795958"/>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Proposed system is a software application which avoids more manual hours that need to spend in record keeping and generating reports.</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This application keeps the data in a centralized way which is available to all the users simultaneously.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It is very easy to manage historical data in database.</a:t>
            </a:r>
          </a:p>
          <a:p>
            <a:endParaRPr lang="en-US" sz="2400" dirty="0"/>
          </a:p>
          <a:p>
            <a:pPr algn="just">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5F0AE7E-E225-2150-A6C8-26CBBD52B7FE}"/>
              </a:ext>
            </a:extLst>
          </p:cNvPr>
          <p:cNvSpPr txBox="1"/>
          <p:nvPr/>
        </p:nvSpPr>
        <p:spPr>
          <a:xfrm>
            <a:off x="6813176" y="3774141"/>
            <a:ext cx="2931459" cy="2205318"/>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2A19462B-1E7C-C8A9-1E43-05388070C7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052454" y="1184563"/>
            <a:ext cx="2895602" cy="76754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8" name="Title 1"/>
          <p:cNvSpPr txBox="1"/>
          <p:nvPr/>
        </p:nvSpPr>
        <p:spPr>
          <a:xfrm>
            <a:off x="1" y="-398756"/>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itchFamily="18" charset="0"/>
                <a:cs typeface="Times New Roman" pitchFamily="18" charset="0"/>
              </a:rPr>
              <a:t>ADVANTAGES</a:t>
            </a:r>
            <a:endParaRPr lang="en-IN" sz="3600" b="1" dirty="0">
              <a:solidFill>
                <a:schemeClr val="bg1"/>
              </a:solidFill>
            </a:endParaRPr>
          </a:p>
        </p:txBody>
      </p:sp>
      <p:sp>
        <p:nvSpPr>
          <p:cNvPr id="3" name="TextBox 2">
            <a:extLst>
              <a:ext uri="{FF2B5EF4-FFF2-40B4-BE49-F238E27FC236}">
                <a16:creationId xmlns:a16="http://schemas.microsoft.com/office/drawing/2014/main" id="{672E1D6B-9EFA-2456-E0CF-8D3C044F3344}"/>
              </a:ext>
            </a:extLst>
          </p:cNvPr>
          <p:cNvSpPr txBox="1"/>
          <p:nvPr/>
        </p:nvSpPr>
        <p:spPr>
          <a:xfrm>
            <a:off x="512618" y="1247546"/>
            <a:ext cx="11055927"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Times New Roman" pitchFamily="18" charset="0"/>
                <a:cs typeface="Times New Roman" pitchFamily="18" charset="0"/>
              </a:rPr>
              <a:t>Easy in maintaining information:</a:t>
            </a:r>
            <a:r>
              <a:rPr lang="en-US" sz="2400" dirty="0">
                <a:latin typeface="Times New Roman" pitchFamily="18" charset="0"/>
                <a:cs typeface="Times New Roman" pitchFamily="18" charset="0"/>
              </a:rPr>
              <a:t> As new information is being added to and released from their respective courses every year, it will be highly user friendly to track and maintain the presentation of all students.</a:t>
            </a:r>
          </a:p>
          <a:p>
            <a:pPr marL="342900" indent="-342900" algn="just">
              <a:buFont typeface="Arial" panose="020B0604020202020204" pitchFamily="34" charset="0"/>
              <a:buChar char="•"/>
            </a:pPr>
            <a:r>
              <a:rPr lang="en-US" sz="2400" b="1" dirty="0">
                <a:latin typeface="Times New Roman" pitchFamily="18" charset="0"/>
                <a:cs typeface="Times New Roman" pitchFamily="18" charset="0"/>
              </a:rPr>
              <a:t>User satisfaction:</a:t>
            </a:r>
            <a:r>
              <a:rPr lang="en-US" sz="2400" dirty="0">
                <a:latin typeface="Times New Roman" pitchFamily="18" charset="0"/>
                <a:cs typeface="Times New Roman" pitchFamily="18" charset="0"/>
              </a:rPr>
              <a:t> The system is such that is stands up to the user expectations like easy and faster retrieval of information.</a:t>
            </a:r>
          </a:p>
          <a:p>
            <a:pPr marL="342900" indent="-342900" algn="just">
              <a:buFont typeface="Arial" panose="020B0604020202020204" pitchFamily="34" charset="0"/>
              <a:buChar char="•"/>
            </a:pPr>
            <a:r>
              <a:rPr lang="en-US" sz="2400" b="1" dirty="0">
                <a:latin typeface="Times New Roman" pitchFamily="18" charset="0"/>
                <a:cs typeface="Times New Roman" pitchFamily="18" charset="0"/>
              </a:rPr>
              <a:t>Safety:</a:t>
            </a:r>
            <a:r>
              <a:rPr lang="en-US" sz="2400" dirty="0">
                <a:latin typeface="Times New Roman" pitchFamily="18" charset="0"/>
                <a:cs typeface="Times New Roman" pitchFamily="18" charset="0"/>
              </a:rPr>
              <a:t> The system will be accessible by only the authorized users. As information being the most crucial for the organization, then the safety of information is importation.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7112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Title 1"/>
          <p:cNvSpPr txBox="1"/>
          <p:nvPr/>
        </p:nvSpPr>
        <p:spPr>
          <a:xfrm>
            <a:off x="1" y="-398756"/>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anose="02020603050405020304" pitchFamily="18" charset="0"/>
                <a:cs typeface="Times New Roman" panose="02020603050405020304" pitchFamily="18" charset="0"/>
              </a:rPr>
              <a:t>SYSTEM SPECIFICATION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CE99F5E5-E187-E80E-7E0C-448EDCAC818E}"/>
              </a:ext>
            </a:extLst>
          </p:cNvPr>
          <p:cNvSpPr>
            <a:spLocks noGrp="1"/>
          </p:cNvSpPr>
          <p:nvPr>
            <p:ph idx="1"/>
          </p:nvPr>
        </p:nvSpPr>
        <p:spPr>
          <a:xfrm>
            <a:off x="526474" y="1247546"/>
            <a:ext cx="10695708" cy="5097836"/>
          </a:xfrm>
        </p:spPr>
        <p:txBody>
          <a:bodyPr>
            <a:normAutofit/>
          </a:bodyPr>
          <a:lstStyle/>
          <a:p>
            <a:r>
              <a:rPr lang="en-US" b="1" dirty="0"/>
              <a:t>SOFTWARE REQUIREMENTS</a:t>
            </a:r>
            <a:endParaRPr lang="en-US" dirty="0"/>
          </a:p>
          <a:p>
            <a:pPr marL="0" lvl="0" indent="0">
              <a:buNone/>
            </a:pPr>
            <a:r>
              <a:rPr lang="en-US" dirty="0"/>
              <a:t>     Operating system     : Windows 7/10</a:t>
            </a:r>
          </a:p>
          <a:p>
            <a:pPr marL="0" lvl="0" indent="0">
              <a:buNone/>
            </a:pPr>
            <a:r>
              <a:rPr lang="en-US" dirty="0"/>
              <a:t>     Tool		       :</a:t>
            </a:r>
            <a:r>
              <a:rPr lang="en-US" dirty="0" err="1"/>
              <a:t>Sublimetext</a:t>
            </a:r>
            <a:r>
              <a:rPr lang="en-US" dirty="0"/>
              <a:t>/Notepad++</a:t>
            </a:r>
          </a:p>
          <a:p>
            <a:r>
              <a:rPr lang="en-US" b="1" dirty="0"/>
              <a:t> TECHNOLOGIES USED	</a:t>
            </a:r>
            <a:endParaRPr lang="en-US" dirty="0"/>
          </a:p>
          <a:p>
            <a:pPr marL="0" lvl="0" indent="0">
              <a:buNone/>
            </a:pPr>
            <a:r>
              <a:rPr lang="en-US" dirty="0"/>
              <a:t>     Scripting Language   : PHP </a:t>
            </a:r>
          </a:p>
          <a:p>
            <a:r>
              <a:rPr lang="en-US" b="1" dirty="0"/>
              <a:t>DATABASE </a:t>
            </a:r>
            <a:endParaRPr lang="en-US" dirty="0"/>
          </a:p>
          <a:p>
            <a:pPr marL="0" lvl="0" indent="0">
              <a:buNone/>
            </a:pPr>
            <a:r>
              <a:rPr lang="en-US" dirty="0"/>
              <a:t>     Data Base                   : MYSQL/PHP MYADMIN</a:t>
            </a:r>
          </a:p>
          <a:p>
            <a:endParaRPr lang="en-US" dirty="0"/>
          </a:p>
          <a:p>
            <a:pPr>
              <a:lnSpc>
                <a:spcPct val="100000"/>
              </a:lnSpc>
              <a:buFont typeface="Wingdings" panose="05000000000000000000" pitchFamily="2" charset="2"/>
              <a:buChar char="Ø"/>
            </a:pP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65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Title 1"/>
          <p:cNvSpPr txBox="1"/>
          <p:nvPr/>
        </p:nvSpPr>
        <p:spPr>
          <a:xfrm>
            <a:off x="457199" y="-623454"/>
            <a:ext cx="10972800" cy="26185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anose="02020603050405020304" pitchFamily="18" charset="0"/>
                <a:cs typeface="Times New Roman" panose="02020603050405020304" pitchFamily="18" charset="0"/>
              </a:rPr>
              <a:t>HARDWARE REQUIREMENTS</a:t>
            </a:r>
            <a:endParaRPr lang="en-US" sz="3600" dirty="0">
              <a:solidFill>
                <a:schemeClr val="bg1"/>
              </a:solidFill>
              <a:latin typeface="Times New Roman" panose="02020603050405020304" pitchFamily="18" charset="0"/>
              <a:cs typeface="Times New Roman" panose="02020603050405020304" pitchFamily="18" charset="0"/>
            </a:endParaRPr>
          </a:p>
          <a:p>
            <a:pPr algn="ct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DF249DB-EFBA-B43D-9DA2-8BD6CB13AF38}"/>
              </a:ext>
            </a:extLst>
          </p:cNvPr>
          <p:cNvSpPr txBox="1"/>
          <p:nvPr/>
        </p:nvSpPr>
        <p:spPr>
          <a:xfrm>
            <a:off x="623455" y="1482436"/>
            <a:ext cx="10972800" cy="1938992"/>
          </a:xfrm>
          <a:prstGeom prst="rect">
            <a:avLst/>
          </a:prstGeom>
          <a:noFill/>
        </p:spPr>
        <p:txBody>
          <a:bodyPr wrap="square" rtlCol="0">
            <a:spAutoFit/>
          </a:bodyPr>
          <a:lstStyle/>
          <a:p>
            <a:pPr marL="342900" lvl="0" indent="-342900">
              <a:buFont typeface="Arial" panose="020B0604020202020204" pitchFamily="34" charset="0"/>
              <a:buChar char="•"/>
            </a:pPr>
            <a:r>
              <a:rPr lang="en-GB" sz="2400" b="1" dirty="0"/>
              <a:t>System</a:t>
            </a:r>
            <a:r>
              <a:rPr lang="en-GB" sz="2400" dirty="0"/>
              <a:t>		 : Pentium IV 2.4 GHz.</a:t>
            </a:r>
            <a:endParaRPr lang="en-US" sz="2400" dirty="0"/>
          </a:p>
          <a:p>
            <a:pPr marL="342900" lvl="0" indent="-342900">
              <a:buFont typeface="Arial" panose="020B0604020202020204" pitchFamily="34" charset="0"/>
              <a:buChar char="•"/>
            </a:pPr>
            <a:r>
              <a:rPr lang="en-GB" sz="2400" b="1" dirty="0"/>
              <a:t>Hard Disk                  </a:t>
            </a:r>
            <a:r>
              <a:rPr lang="en-GB" sz="2400" dirty="0"/>
              <a:t>: 40 GB.</a:t>
            </a:r>
            <a:endParaRPr lang="en-US" sz="2400" dirty="0"/>
          </a:p>
          <a:p>
            <a:pPr marL="342900" lvl="0" indent="-342900">
              <a:buFont typeface="Arial" panose="020B0604020202020204" pitchFamily="34" charset="0"/>
              <a:buChar char="•"/>
            </a:pPr>
            <a:r>
              <a:rPr lang="en-GB" sz="2400" b="1" dirty="0"/>
              <a:t>Monitor</a:t>
            </a:r>
            <a:r>
              <a:rPr lang="en-GB" sz="2400" dirty="0"/>
              <a:t>                     : 15 VGA Colour.</a:t>
            </a:r>
            <a:endParaRPr lang="en-US" sz="2400" dirty="0"/>
          </a:p>
          <a:p>
            <a:pPr marL="342900" lvl="0" indent="-342900">
              <a:buFont typeface="Arial" panose="020B0604020202020204" pitchFamily="34" charset="0"/>
              <a:buChar char="•"/>
            </a:pPr>
            <a:r>
              <a:rPr lang="en-GB" sz="2400" b="1" dirty="0"/>
              <a:t>Mouse</a:t>
            </a:r>
            <a:r>
              <a:rPr lang="en-GB" sz="2400" dirty="0"/>
              <a:t>                       : Logitech.</a:t>
            </a:r>
            <a:endParaRPr lang="en-US" sz="2400" dirty="0"/>
          </a:p>
          <a:p>
            <a:pPr marL="342900" lvl="0" indent="-342900">
              <a:buFont typeface="Arial" panose="020B0604020202020204" pitchFamily="34" charset="0"/>
              <a:buChar char="•"/>
            </a:pPr>
            <a:r>
              <a:rPr lang="en-GB" sz="2400" b="1" dirty="0"/>
              <a:t>RAM</a:t>
            </a:r>
            <a:r>
              <a:rPr lang="en-GB" sz="2400" dirty="0"/>
              <a:t>	              : 512 Mb.</a:t>
            </a:r>
            <a:endParaRPr lang="en-US" sz="2400" dirty="0"/>
          </a:p>
        </p:txBody>
      </p:sp>
    </p:spTree>
    <p:extLst>
      <p:ext uri="{BB962C8B-B14F-4D97-AF65-F5344CB8AC3E}">
        <p14:creationId xmlns:p14="http://schemas.microsoft.com/office/powerpoint/2010/main" val="2991794336"/>
      </p:ext>
    </p:extLst>
  </p:cSld>
  <p:clrMapOvr>
    <a:masterClrMapping/>
  </p:clrMapOvr>
</p:sld>
</file>

<file path=ppt/theme/theme1.xml><?xml version="1.0" encoding="utf-8"?>
<a:theme xmlns:a="http://schemas.openxmlformats.org/drawingml/2006/main" name="Office Theme">
  <a:themeElements>
    <a:clrScheme name="Office">
      <a:dk1>
        <a:sysClr val="windowText" lastClr="3D3D3D"/>
      </a:dk1>
      <a:lt1>
        <a:sysClr val="window" lastClr="FFFAE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3D3D3D"/>
      </a:dk1>
      <a:lt1>
        <a:sysClr val="window" lastClr="FFFAE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TotalTime>
  <Words>1181</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Calibri Light (Headings)</vt:lpstr>
      <vt:lpstr>Symbol</vt:lpstr>
      <vt:lpstr>Times New Roman</vt:lpstr>
      <vt:lpstr>Wingdings</vt:lpstr>
      <vt:lpstr>Office Theme</vt:lpstr>
      <vt:lpstr>COURIER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Framework for Feedback System Using KIOSK</dc:title>
  <dc:creator>LENOVO</dc:creator>
  <cp:lastModifiedBy>mmuthamizh49@outlook.com</cp:lastModifiedBy>
  <cp:revision>49</cp:revision>
  <dcterms:created xsi:type="dcterms:W3CDTF">2020-02-05T06:53:57Z</dcterms:created>
  <dcterms:modified xsi:type="dcterms:W3CDTF">2022-06-22T04:01:52Z</dcterms:modified>
</cp:coreProperties>
</file>