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8" r:id="rId5"/>
    <p:sldId id="262" r:id="rId6"/>
    <p:sldId id="263" r:id="rId7"/>
    <p:sldId id="260" r:id="rId8"/>
    <p:sldId id="270" r:id="rId9"/>
    <p:sldId id="264" r:id="rId10"/>
    <p:sldId id="261" r:id="rId11"/>
    <p:sldId id="269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Boosting Algorithms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 smtClean="0"/>
              <a:t>Ada Boost</a:t>
            </a:r>
          </a:p>
          <a:p>
            <a:r>
              <a:rPr lang="en-US" sz="4000" dirty="0" smtClean="0"/>
              <a:t>XG Boost</a:t>
            </a:r>
          </a:p>
          <a:p>
            <a:r>
              <a:rPr lang="en-US" sz="4000" dirty="0" smtClean="0"/>
              <a:t>LG Boost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125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 err="1"/>
              <a:t>LightGBM</a:t>
            </a:r>
            <a:r>
              <a:rPr lang="en-US" sz="2000" b="1" dirty="0"/>
              <a:t> (Light Gradient Boosting Machine)</a:t>
            </a:r>
          </a:p>
          <a:p>
            <a:r>
              <a:rPr lang="en-US" sz="2000" dirty="0"/>
              <a:t>Faster and more efficient than </a:t>
            </a:r>
            <a:r>
              <a:rPr lang="en-US" sz="2000" dirty="0" err="1"/>
              <a:t>XGBoost</a:t>
            </a:r>
            <a:r>
              <a:rPr lang="en-US" sz="2000" dirty="0"/>
              <a:t>.</a:t>
            </a:r>
          </a:p>
          <a:p>
            <a:r>
              <a:rPr lang="en-US" sz="2000" dirty="0"/>
              <a:t>Uses histogram-based algorithms and leaf-wise tree growth</a:t>
            </a:r>
            <a:r>
              <a:rPr lang="en-US" sz="2000" dirty="0" smtClean="0"/>
              <a:t>.</a:t>
            </a:r>
          </a:p>
          <a:p>
            <a:r>
              <a:rPr lang="en-US" sz="2000" b="1" dirty="0" err="1"/>
              <a:t>LightGBM</a:t>
            </a:r>
            <a:r>
              <a:rPr lang="en-US" sz="2000" dirty="0"/>
              <a:t> is a gradient boosting framework developed by Microsoft, designed for </a:t>
            </a:r>
            <a:r>
              <a:rPr lang="en-US" sz="2000" b="1" dirty="0"/>
              <a:t>fast, efficient, and scalable training</a:t>
            </a:r>
            <a:r>
              <a:rPr lang="en-US" sz="2000" dirty="0"/>
              <a:t>. It is especially powerful for </a:t>
            </a:r>
            <a:r>
              <a:rPr lang="en-US" sz="2000" b="1" dirty="0"/>
              <a:t>large datasets</a:t>
            </a:r>
            <a:r>
              <a:rPr lang="en-US" sz="2000" dirty="0"/>
              <a:t> and </a:t>
            </a:r>
            <a:r>
              <a:rPr lang="en-US" sz="2000" b="1" dirty="0"/>
              <a:t>high-dimensional data</a:t>
            </a:r>
            <a:r>
              <a:rPr lang="en-US" sz="2000" dirty="0"/>
              <a:t>.</a:t>
            </a:r>
          </a:p>
          <a:p>
            <a:pPr lvl="1"/>
            <a:r>
              <a:rPr lang="en-US" sz="2000" b="1" dirty="0"/>
              <a:t>Leaf-wise tree growth</a:t>
            </a:r>
            <a:r>
              <a:rPr lang="en-US" sz="2000" dirty="0"/>
              <a:t> (with depth limits): More accurate than level-wise growth used in traditional gradient boosting.</a:t>
            </a:r>
          </a:p>
          <a:p>
            <a:pPr lvl="1"/>
            <a:r>
              <a:rPr lang="en-US" sz="2000" b="1" dirty="0"/>
              <a:t>Histogram-based splitting</a:t>
            </a:r>
            <a:r>
              <a:rPr lang="en-US" sz="2000" dirty="0"/>
              <a:t>: Converts continuous values into discrete bins, reducing computation time and memory usage.</a:t>
            </a:r>
          </a:p>
          <a:p>
            <a:pPr lvl="1"/>
            <a:r>
              <a:rPr lang="en-US" sz="2000" dirty="0"/>
              <a:t>Supports </a:t>
            </a:r>
            <a:r>
              <a:rPr lang="en-US" sz="2000" b="1" dirty="0"/>
              <a:t>parallel and GPU training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Natively supports </a:t>
            </a:r>
            <a:r>
              <a:rPr lang="en-US" sz="2000" b="1" dirty="0"/>
              <a:t>categorical features</a:t>
            </a:r>
            <a:r>
              <a:rPr lang="en-US" sz="2000" dirty="0"/>
              <a:t>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LG Boosting /light boosting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062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72390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92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159751"/>
              </p:ext>
            </p:extLst>
          </p:nvPr>
        </p:nvGraphicFramePr>
        <p:xfrm>
          <a:off x="655301" y="1600201"/>
          <a:ext cx="7833398" cy="4525961"/>
        </p:xfrm>
        <a:graphic>
          <a:graphicData uri="http://schemas.openxmlformats.org/drawingml/2006/table">
            <a:tbl>
              <a:tblPr/>
              <a:tblGrid>
                <a:gridCol w="3916699"/>
                <a:gridCol w="3916699"/>
              </a:tblGrid>
              <a:tr h="348151">
                <a:tc>
                  <a:txBody>
                    <a:bodyPr/>
                    <a:lstStyle/>
                    <a:p>
                      <a:r>
                        <a:rPr lang="en-IN" sz="1700" b="1" dirty="0"/>
                        <a:t>Advantage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1" dirty="0"/>
                        <a:t>Description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0377">
                <a:tc>
                  <a:txBody>
                    <a:bodyPr/>
                    <a:lstStyle/>
                    <a:p>
                      <a:r>
                        <a:rPr lang="en-IN" sz="1700" b="1" dirty="0" smtClean="0"/>
                        <a:t>High </a:t>
                      </a:r>
                      <a:r>
                        <a:rPr lang="en-IN" sz="1700" b="1" dirty="0"/>
                        <a:t>Speed &amp; Efficiency</a:t>
                      </a:r>
                      <a:endParaRPr lang="en-IN" sz="1700" dirty="0"/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Much faster training compared to </a:t>
                      </a:r>
                      <a:r>
                        <a:rPr lang="en-US" sz="1700" dirty="0" err="1"/>
                        <a:t>XGBoost</a:t>
                      </a:r>
                      <a:r>
                        <a:rPr lang="en-US" sz="1700" dirty="0"/>
                        <a:t> or traditional GBMs due to histogram and leaf-wise techniques.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70377">
                <a:tc>
                  <a:txBody>
                    <a:bodyPr/>
                    <a:lstStyle/>
                    <a:p>
                      <a:r>
                        <a:rPr lang="en-IN" sz="1700" b="1" dirty="0" smtClean="0"/>
                        <a:t>High </a:t>
                      </a:r>
                      <a:r>
                        <a:rPr lang="en-IN" sz="1700" b="1" dirty="0"/>
                        <a:t>Accuracy</a:t>
                      </a:r>
                      <a:endParaRPr lang="en-IN" sz="1700" dirty="0"/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Leaf-wise growth leads to better splits and lower loss, often resulting in better performance.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9264"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Handles </a:t>
                      </a:r>
                      <a:r>
                        <a:rPr lang="en-US" sz="1700" b="1" dirty="0"/>
                        <a:t>Large Datasets Well</a:t>
                      </a:r>
                      <a:endParaRPr lang="en-US" sz="1700" dirty="0"/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Scales well to millions of rows and high-dimensional data.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9264">
                <a:tc>
                  <a:txBody>
                    <a:bodyPr/>
                    <a:lstStyle/>
                    <a:p>
                      <a:r>
                        <a:rPr lang="en-IN" sz="1700" b="1" dirty="0" smtClean="0"/>
                        <a:t>Supports </a:t>
                      </a:r>
                      <a:r>
                        <a:rPr lang="en-IN" sz="1700" b="1" dirty="0"/>
                        <a:t>Categorical Features</a:t>
                      </a:r>
                      <a:endParaRPr lang="en-IN" sz="1700" dirty="0"/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Can natively process categorical variables without one-hot encoding.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9264">
                <a:tc>
                  <a:txBody>
                    <a:bodyPr/>
                    <a:lstStyle/>
                    <a:p>
                      <a:r>
                        <a:rPr lang="en-IN" sz="1700" b="1" dirty="0" smtClean="0"/>
                        <a:t>Lower </a:t>
                      </a:r>
                      <a:r>
                        <a:rPr lang="en-IN" sz="1700" b="1" dirty="0"/>
                        <a:t>Memory Usage</a:t>
                      </a:r>
                      <a:endParaRPr lang="en-IN" sz="1700" dirty="0"/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Efficient use of memory, suitable for large datasets.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09264">
                <a:tc>
                  <a:txBody>
                    <a:bodyPr/>
                    <a:lstStyle/>
                    <a:p>
                      <a:r>
                        <a:rPr lang="en-IN" sz="1700" b="1" dirty="0" smtClean="0"/>
                        <a:t>Supports </a:t>
                      </a:r>
                      <a:r>
                        <a:rPr lang="en-IN" sz="1700" b="1" dirty="0"/>
                        <a:t>GPU Acceleration</a:t>
                      </a:r>
                      <a:endParaRPr lang="en-IN" sz="1700" dirty="0"/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Can be trained using GPUs for even faster performance.</a:t>
                      </a:r>
                    </a:p>
                  </a:txBody>
                  <a:tcPr marL="87038" marR="87038" marT="43519" marB="43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53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417336"/>
              </p:ext>
            </p:extLst>
          </p:nvPr>
        </p:nvGraphicFramePr>
        <p:xfrm>
          <a:off x="578503" y="1600200"/>
          <a:ext cx="7986994" cy="4525964"/>
        </p:xfrm>
        <a:graphic>
          <a:graphicData uri="http://schemas.openxmlformats.org/drawingml/2006/table">
            <a:tbl>
              <a:tblPr/>
              <a:tblGrid>
                <a:gridCol w="3993497"/>
                <a:gridCol w="3993497"/>
              </a:tblGrid>
              <a:tr h="354977">
                <a:tc>
                  <a:txBody>
                    <a:bodyPr/>
                    <a:lstStyle/>
                    <a:p>
                      <a:r>
                        <a:rPr lang="en-IN" sz="1700" b="1" dirty="0"/>
                        <a:t>Disadvantage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1" dirty="0"/>
                        <a:t>Description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1211">
                <a:tc>
                  <a:txBody>
                    <a:bodyPr/>
                    <a:lstStyle/>
                    <a:p>
                      <a:r>
                        <a:rPr lang="en-IN" sz="1700" b="1" dirty="0" smtClean="0"/>
                        <a:t>Can </a:t>
                      </a:r>
                      <a:r>
                        <a:rPr lang="en-IN" sz="1700" b="1" dirty="0" err="1"/>
                        <a:t>Overfit</a:t>
                      </a:r>
                      <a:endParaRPr lang="en-IN" sz="1700" dirty="0"/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Leaf-wise growth may cause overfitting, especially on small datasets.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7444">
                <a:tc>
                  <a:txBody>
                    <a:bodyPr/>
                    <a:lstStyle/>
                    <a:p>
                      <a:r>
                        <a:rPr lang="en-IN" sz="1700" dirty="0" smtClean="0"/>
                        <a:t> </a:t>
                      </a:r>
                      <a:r>
                        <a:rPr lang="en-IN" sz="1700" b="1" dirty="0"/>
                        <a:t>Harder to Interpret</a:t>
                      </a:r>
                      <a:endParaRPr lang="en-IN" sz="1700" dirty="0"/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More complex models can be difficult to explain compared to linear models or decision trees.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7444">
                <a:tc>
                  <a:txBody>
                    <a:bodyPr/>
                    <a:lstStyle/>
                    <a:p>
                      <a:r>
                        <a:rPr lang="en-IN" sz="1700" dirty="0" smtClean="0"/>
                        <a:t> </a:t>
                      </a:r>
                      <a:r>
                        <a:rPr lang="en-IN" sz="1700" b="1" dirty="0"/>
                        <a:t>Sensitive to Parameters</a:t>
                      </a:r>
                      <a:endParaRPr lang="en-IN" sz="1700" dirty="0"/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Needs careful tuning (e.g., num_leaves, min_data_in_leaf, max_depth) to avoid overfitting.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7444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 </a:t>
                      </a:r>
                      <a:r>
                        <a:rPr lang="en-US" sz="1700" b="1" dirty="0"/>
                        <a:t>Not Ideal for Small Data</a:t>
                      </a:r>
                      <a:endParaRPr lang="en-US" sz="1700" dirty="0"/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May perform worse than simpler models like Random Forest or AdaBoost on small datasets.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87444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 </a:t>
                      </a:r>
                      <a:r>
                        <a:rPr lang="en-US" sz="1700" b="1" dirty="0"/>
                        <a:t>Categorical Handling Not Always Plug-and-Play</a:t>
                      </a:r>
                      <a:endParaRPr lang="en-US" sz="1700" dirty="0"/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While it supports categorical data, sometimes preprocessing still improves performance.</a:t>
                      </a:r>
                    </a:p>
                  </a:txBody>
                  <a:tcPr marL="88744" marR="88744" marT="44372" marB="443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98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Boosting</a:t>
            </a:r>
            <a:r>
              <a:rPr lang="en-US" sz="2400" dirty="0" smtClean="0"/>
              <a:t> </a:t>
            </a:r>
            <a:r>
              <a:rPr lang="en-US" sz="2400" dirty="0"/>
              <a:t>is a powerful ensemble technique in machine learning that aims to create a strong classifier from a set of weak learners (typically decision trees). The idea is to train models sequentially, where each new model tries to correct the errors of the previous ones.</a:t>
            </a:r>
          </a:p>
          <a:p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– Boosting Algorithms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524000"/>
            <a:ext cx="8305800" cy="271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7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err="1" smtClean="0"/>
              <a:t>AdaBoost</a:t>
            </a:r>
            <a:r>
              <a:rPr lang="en-US" sz="1800" b="1" dirty="0" smtClean="0"/>
              <a:t> </a:t>
            </a:r>
            <a:r>
              <a:rPr lang="en-US" sz="1800" b="1" dirty="0"/>
              <a:t>(Adaptive Boosting)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is a boosting algorithm that combines multiple </a:t>
            </a:r>
            <a:r>
              <a:rPr lang="en-US" sz="1800" b="1" dirty="0"/>
              <a:t>weak learners</a:t>
            </a:r>
            <a:r>
              <a:rPr lang="en-US" sz="1800" dirty="0"/>
              <a:t> (often decision stumps—trees with one split) into a </a:t>
            </a:r>
            <a:r>
              <a:rPr lang="en-US" sz="1800" b="1" dirty="0"/>
              <a:t>strong classifier</a:t>
            </a:r>
            <a:r>
              <a:rPr lang="en-US" sz="1800" dirty="0"/>
              <a:t> by focusing on the </a:t>
            </a:r>
            <a:r>
              <a:rPr lang="en-US" sz="1800" b="1" dirty="0"/>
              <a:t>errors of previous learners</a:t>
            </a:r>
            <a:r>
              <a:rPr lang="en-US" sz="1800" dirty="0"/>
              <a:t>. Each new model is trained to fix the mistakes of the </a:t>
            </a:r>
            <a:r>
              <a:rPr lang="en-US" sz="1800" dirty="0" err="1"/>
              <a:t>las</a:t>
            </a:r>
            <a:endParaRPr lang="en-US" sz="1800" b="1" dirty="0" smtClean="0"/>
          </a:p>
          <a:p>
            <a:r>
              <a:rPr lang="en-US" sz="1800" dirty="0" smtClean="0"/>
              <a:t>Assigns </a:t>
            </a:r>
            <a:r>
              <a:rPr lang="en-US" sz="1800" dirty="0"/>
              <a:t>weights to instances.</a:t>
            </a:r>
          </a:p>
          <a:p>
            <a:r>
              <a:rPr lang="en-US" sz="1800" dirty="0"/>
              <a:t>Misclassified instances get higher weights.</a:t>
            </a:r>
          </a:p>
          <a:p>
            <a:r>
              <a:rPr lang="en-US" sz="1800" dirty="0"/>
              <a:t>Combines the weighted predictions of weak learners.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Boost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25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8087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2667000"/>
            <a:ext cx="7857926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78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751954"/>
              </p:ext>
            </p:extLst>
          </p:nvPr>
        </p:nvGraphicFramePr>
        <p:xfrm>
          <a:off x="457200" y="1760061"/>
          <a:ext cx="8229600" cy="420624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Advantage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Improves </a:t>
                      </a:r>
                      <a:r>
                        <a:rPr lang="en-IN" b="1" dirty="0"/>
                        <a:t>Weak Learners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Combines many weak models into a powerful ensemble with good accuracy.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Simple </a:t>
                      </a:r>
                      <a:r>
                        <a:rPr lang="en-IN" b="1" dirty="0"/>
                        <a:t>to Implement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Easy to code and understand; available in most ML libraries (e.g., sklearn).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Focuses </a:t>
                      </a:r>
                      <a:r>
                        <a:rPr lang="en-US" b="1" dirty="0"/>
                        <a:t>on Hard Examples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Prioritizes misclassified points, improving overall performance.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 </a:t>
                      </a:r>
                      <a:r>
                        <a:rPr lang="en-US" b="1" dirty="0"/>
                        <a:t>Feature Scaling Needed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 well </a:t>
                      </a:r>
                      <a:r>
                        <a:rPr lang="en-US"/>
                        <a:t>without </a:t>
                      </a:r>
                      <a:r>
                        <a:rPr lang="en-US" smtClean="0"/>
                        <a:t>normalizing or </a:t>
                      </a:r>
                      <a:r>
                        <a:rPr lang="en-US" dirty="0"/>
                        <a:t>standardizing data.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Feature </a:t>
                      </a:r>
                      <a:r>
                        <a:rPr lang="en-IN" b="1" dirty="0"/>
                        <a:t>Importance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Provides insights into which features are most useful.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Reduces </a:t>
                      </a:r>
                      <a:r>
                        <a:rPr lang="en-IN" b="1" dirty="0"/>
                        <a:t>Bias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Helps reduce both bias and variance when used correctly.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944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923731"/>
              </p:ext>
            </p:extLst>
          </p:nvPr>
        </p:nvGraphicFramePr>
        <p:xfrm>
          <a:off x="868939" y="1600200"/>
          <a:ext cx="7406122" cy="4525963"/>
        </p:xfrm>
        <a:graphic>
          <a:graphicData uri="http://schemas.openxmlformats.org/drawingml/2006/table">
            <a:tbl>
              <a:tblPr/>
              <a:tblGrid>
                <a:gridCol w="3703061"/>
                <a:gridCol w="3703061"/>
              </a:tblGrid>
              <a:tr h="329161">
                <a:tc>
                  <a:txBody>
                    <a:bodyPr/>
                    <a:lstStyle/>
                    <a:p>
                      <a:r>
                        <a:rPr lang="en-IN" sz="1600" b="1" dirty="0"/>
                        <a:t>Disadvantage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Description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Sensitive </a:t>
                      </a:r>
                      <a:r>
                        <a:rPr lang="en-IN" sz="1600" b="1" dirty="0"/>
                        <a:t>to Noisy Data</a:t>
                      </a:r>
                      <a:endParaRPr lang="en-IN" sz="1600" dirty="0"/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Focuses heavily on misclassified points, which may include noise or outliers.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2902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Sequential </a:t>
                      </a:r>
                      <a:r>
                        <a:rPr lang="en-US" sz="1600" b="1" dirty="0"/>
                        <a:t>Training is Slow</a:t>
                      </a:r>
                      <a:endParaRPr lang="en-US" sz="1600" dirty="0"/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Learners are trained one after another, so it’s not parallelizable and can be time-consuming.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Hard </a:t>
                      </a:r>
                      <a:r>
                        <a:rPr lang="en-IN" sz="1600" b="1" dirty="0"/>
                        <a:t>to Tune</a:t>
                      </a:r>
                      <a:endParaRPr lang="en-IN" sz="1600" dirty="0"/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Sensitive to hyperparameters like learning rate and number of estimators.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2902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Not </a:t>
                      </a:r>
                      <a:r>
                        <a:rPr lang="en-US" sz="1600" b="1" dirty="0"/>
                        <a:t>Ideal for Complex Models</a:t>
                      </a:r>
                      <a:endParaRPr lang="en-US" sz="1600" dirty="0"/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Works best with simple learners; using complex base models may lead to overfitting.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Poor </a:t>
                      </a:r>
                      <a:r>
                        <a:rPr lang="en-IN" sz="1600" b="1" dirty="0"/>
                        <a:t>with Imbalanced Data</a:t>
                      </a:r>
                      <a:endParaRPr lang="en-IN" sz="1600" dirty="0"/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Struggles with class imbalance without additional techniques (e.g., sampling).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2902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Originally </a:t>
                      </a:r>
                      <a:r>
                        <a:rPr lang="en-US" sz="1600" b="1" dirty="0"/>
                        <a:t>for Binary Classification</a:t>
                      </a:r>
                      <a:endParaRPr lang="en-US" sz="1600" dirty="0"/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Extensions exist, but it’s naturally suited for binary tasks. Multi-class support is less efficient.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41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err="1"/>
              <a:t>XGBoost</a:t>
            </a:r>
            <a:r>
              <a:rPr lang="en-US" sz="2000" b="1" dirty="0"/>
              <a:t> (Extreme Gradient Boosting)</a:t>
            </a:r>
          </a:p>
          <a:p>
            <a:r>
              <a:rPr lang="en-US" sz="2000" dirty="0"/>
              <a:t>An efficient implementation of Gradient Boosting.</a:t>
            </a:r>
          </a:p>
          <a:p>
            <a:r>
              <a:rPr lang="en-US" sz="2000" dirty="0"/>
              <a:t>Features: regularization, parallel processing, handling missing data.</a:t>
            </a:r>
          </a:p>
          <a:p>
            <a:r>
              <a:rPr lang="en-US" sz="2000" dirty="0"/>
              <a:t>Often used in </a:t>
            </a:r>
            <a:r>
              <a:rPr lang="en-US" sz="2000" dirty="0" err="1"/>
              <a:t>Kaggle</a:t>
            </a:r>
            <a:r>
              <a:rPr lang="en-US" sz="2000" dirty="0"/>
              <a:t> competitions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Trains models </a:t>
            </a:r>
            <a:r>
              <a:rPr lang="en-US" sz="2000" b="1" dirty="0"/>
              <a:t>sequentially</a:t>
            </a:r>
            <a:r>
              <a:rPr lang="en-US" sz="2000" dirty="0"/>
              <a:t>, each one trying to reduce the error (residuals) of the previous model.</a:t>
            </a:r>
          </a:p>
          <a:p>
            <a:r>
              <a:rPr lang="en-US" sz="2000" dirty="0"/>
              <a:t>Optimizes a </a:t>
            </a:r>
            <a:r>
              <a:rPr lang="en-US" sz="2000" b="1" dirty="0"/>
              <a:t>loss function</a:t>
            </a:r>
            <a:r>
              <a:rPr lang="en-US" sz="2000" dirty="0"/>
              <a:t> (like MSE for regression) using </a:t>
            </a:r>
            <a:r>
              <a:rPr lang="en-US" sz="2000" b="1" dirty="0"/>
              <a:t>gradient descent</a:t>
            </a:r>
            <a:r>
              <a:rPr lang="en-US" sz="2000" dirty="0"/>
              <a:t>.</a:t>
            </a:r>
          </a:p>
          <a:p>
            <a:r>
              <a:rPr lang="en-US" sz="2000" dirty="0"/>
              <a:t>Base learners are usually </a:t>
            </a:r>
            <a:r>
              <a:rPr lang="en-US" sz="2000" b="1" dirty="0"/>
              <a:t>decision trees</a:t>
            </a:r>
            <a:r>
              <a:rPr lang="en-US" sz="2000" dirty="0"/>
              <a:t> (</a:t>
            </a:r>
            <a:r>
              <a:rPr lang="en-US" sz="2000" dirty="0" smtClean="0"/>
              <a:t>shallow trees)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XG Boot Regression / Gradient Boost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97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01992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92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Advantages</a:t>
            </a:r>
            <a:r>
              <a:rPr lang="en-US" sz="2000" b="1" dirty="0"/>
              <a:t>:</a:t>
            </a:r>
          </a:p>
          <a:p>
            <a:r>
              <a:rPr lang="en-US" sz="2000" dirty="0"/>
              <a:t>High accuracy.</a:t>
            </a:r>
          </a:p>
          <a:p>
            <a:r>
              <a:rPr lang="en-US" sz="2000" dirty="0"/>
              <a:t>Can handle complex nonlinear relationships.</a:t>
            </a:r>
          </a:p>
          <a:p>
            <a:r>
              <a:rPr lang="en-US" sz="2000" dirty="0"/>
              <a:t>Works well on small-to-medium datasets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Disadvantages</a:t>
            </a:r>
            <a:r>
              <a:rPr lang="en-US" sz="2000" b="1" dirty="0"/>
              <a:t>:</a:t>
            </a:r>
          </a:p>
          <a:p>
            <a:r>
              <a:rPr lang="en-US" sz="2000" dirty="0"/>
              <a:t>Can be </a:t>
            </a:r>
            <a:r>
              <a:rPr lang="en-US" sz="2000" b="1" dirty="0"/>
              <a:t>slow</a:t>
            </a:r>
            <a:r>
              <a:rPr lang="en-US" sz="2000" dirty="0"/>
              <a:t> to train.</a:t>
            </a:r>
          </a:p>
          <a:p>
            <a:r>
              <a:rPr lang="en-US" sz="2000" dirty="0"/>
              <a:t>Sensitive to </a:t>
            </a:r>
            <a:r>
              <a:rPr lang="en-US" sz="2000" dirty="0" err="1"/>
              <a:t>hyperparameters</a:t>
            </a:r>
            <a:r>
              <a:rPr lang="en-US" sz="2000" dirty="0"/>
              <a:t>.</a:t>
            </a:r>
          </a:p>
          <a:p>
            <a:r>
              <a:rPr lang="en-US" sz="2000" dirty="0"/>
              <a:t>Risk of </a:t>
            </a:r>
            <a:r>
              <a:rPr lang="en-US" sz="2000" b="1" dirty="0" err="1"/>
              <a:t>overfitting</a:t>
            </a:r>
            <a:r>
              <a:rPr lang="en-US" sz="2000" dirty="0"/>
              <a:t> without regularization.</a:t>
            </a:r>
          </a:p>
          <a:p>
            <a:endParaRPr lang="en-IN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Advantages/Disadvantages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539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1569</TotalTime>
  <Words>734</Words>
  <Application>Microsoft Office PowerPoint</Application>
  <PresentationFormat>On-screen Show (4:3)</PresentationFormat>
  <Paragraphs>105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Boosting Algorithms</vt:lpstr>
      <vt:lpstr>Different – Boosting Algorithms</vt:lpstr>
      <vt:lpstr>Ada Boost Algorithm</vt:lpstr>
      <vt:lpstr>PowerPoint Presentation</vt:lpstr>
      <vt:lpstr>Advantages</vt:lpstr>
      <vt:lpstr>Disadvantages</vt:lpstr>
      <vt:lpstr>XG Boot Regression / Gradient Boost </vt:lpstr>
      <vt:lpstr>PowerPoint Presentation</vt:lpstr>
      <vt:lpstr>Advantages/Disadvantages</vt:lpstr>
      <vt:lpstr>LG Boosting /light boosting</vt:lpstr>
      <vt:lpstr>PowerPoint Presentation</vt:lpstr>
      <vt:lpstr>Advantages</vt:lpstr>
      <vt:lpstr>Disadvantages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22</cp:revision>
  <dcterms:created xsi:type="dcterms:W3CDTF">2006-08-16T00:00:00Z</dcterms:created>
  <dcterms:modified xsi:type="dcterms:W3CDTF">2025-08-10T13:54:15Z</dcterms:modified>
</cp:coreProperties>
</file>