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76" r:id="rId4"/>
    <p:sldId id="265" r:id="rId5"/>
    <p:sldId id="266" r:id="rId6"/>
    <p:sldId id="268" r:id="rId7"/>
    <p:sldId id="269" r:id="rId8"/>
    <p:sldId id="270" r:id="rId9"/>
    <p:sldId id="271" r:id="rId10"/>
    <p:sldId id="272" r:id="rId11"/>
    <p:sldId id="259" r:id="rId12"/>
    <p:sldId id="273" r:id="rId13"/>
    <p:sldId id="274" r:id="rId14"/>
    <p:sldId id="275" r:id="rId15"/>
    <p:sldId id="277" r:id="rId16"/>
    <p:sldId id="280" r:id="rId17"/>
    <p:sldId id="278" r:id="rId18"/>
    <p:sldId id="279" r:id="rId19"/>
    <p:sldId id="262" r:id="rId20"/>
    <p:sldId id="287" r:id="rId21"/>
    <p:sldId id="263" r:id="rId22"/>
    <p:sldId id="264" r:id="rId23"/>
    <p:sldId id="260" r:id="rId24"/>
    <p:sldId id="281" r:id="rId25"/>
    <p:sldId id="282" r:id="rId26"/>
    <p:sldId id="283" r:id="rId27"/>
    <p:sldId id="284" r:id="rId28"/>
    <p:sldId id="285" r:id="rId29"/>
    <p:sldId id="286" r:id="rId30"/>
    <p:sldId id="288" r:id="rId31"/>
    <p:sldId id="290" r:id="rId32"/>
    <p:sldId id="291" r:id="rId33"/>
    <p:sldId id="289"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9/5/2025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9/5/2025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9/5/2025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1"/>
            <a:ext cx="7772400" cy="1257300"/>
          </a:xfrm>
        </p:spPr>
        <p:txBody>
          <a:bodyPr/>
          <a:lstStyle/>
          <a:p>
            <a:r>
              <a:rPr lang="en-US" dirty="0" smtClean="0"/>
              <a:t>Clustering Algorithms</a:t>
            </a:r>
            <a:endParaRPr lang="en-IN" dirty="0"/>
          </a:p>
        </p:txBody>
      </p:sp>
      <p:sp>
        <p:nvSpPr>
          <p:cNvPr id="3" name="Subtitle 2"/>
          <p:cNvSpPr>
            <a:spLocks noGrp="1"/>
          </p:cNvSpPr>
          <p:nvPr>
            <p:ph type="subTitle" idx="1"/>
          </p:nvPr>
        </p:nvSpPr>
        <p:spPr>
          <a:xfrm>
            <a:off x="1524000" y="1524000"/>
            <a:ext cx="6705600" cy="3124200"/>
          </a:xfrm>
        </p:spPr>
        <p:txBody>
          <a:bodyPr>
            <a:noAutofit/>
          </a:bodyPr>
          <a:lstStyle/>
          <a:p>
            <a:r>
              <a:rPr lang="en-US" sz="2400" b="1" dirty="0"/>
              <a:t>BRICH</a:t>
            </a:r>
          </a:p>
          <a:p>
            <a:r>
              <a:rPr lang="en-US" sz="2400" b="1" dirty="0" smtClean="0"/>
              <a:t>Affinity Propagation</a:t>
            </a:r>
          </a:p>
          <a:p>
            <a:r>
              <a:rPr lang="en-US" sz="2400" b="1" dirty="0" smtClean="0"/>
              <a:t>Mean Shift</a:t>
            </a:r>
          </a:p>
          <a:p>
            <a:r>
              <a:rPr lang="en-US" sz="2400" b="1" dirty="0" smtClean="0"/>
              <a:t>DBSCAN</a:t>
            </a:r>
          </a:p>
          <a:p>
            <a:r>
              <a:rPr lang="en-US" sz="2400" b="1" dirty="0" smtClean="0"/>
              <a:t>HDBSCAN</a:t>
            </a:r>
          </a:p>
          <a:p>
            <a:r>
              <a:rPr lang="en-US" sz="2400" b="1" dirty="0" smtClean="0"/>
              <a:t>OPTICS</a:t>
            </a:r>
          </a:p>
          <a:p>
            <a:r>
              <a:rPr lang="en-US" sz="2400" b="1" dirty="0"/>
              <a:t>Spectral Clustering</a:t>
            </a:r>
          </a:p>
          <a:p>
            <a:endParaRPr lang="en-US" sz="2400" b="1" dirty="0" smtClean="0"/>
          </a:p>
          <a:p>
            <a:endParaRPr lang="en-US" sz="2400" dirty="0" smtClean="0"/>
          </a:p>
          <a:p>
            <a:endParaRPr lang="en-US" sz="2400" dirty="0" smtClean="0"/>
          </a:p>
        </p:txBody>
      </p:sp>
    </p:spTree>
    <p:extLst>
      <p:ext uri="{BB962C8B-B14F-4D97-AF65-F5344CB8AC3E}">
        <p14:creationId xmlns:p14="http://schemas.microsoft.com/office/powerpoint/2010/main" val="2801254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0000" lnSpcReduction="20000"/>
          </a:bodyPr>
          <a:lstStyle/>
          <a:p>
            <a:pPr marL="0" indent="0" fontAlgn="ctr">
              <a:buNone/>
            </a:pPr>
            <a:r>
              <a:rPr lang="en-US" b="1" dirty="0"/>
              <a:t>Advantages:</a:t>
            </a:r>
          </a:p>
          <a:p>
            <a:r>
              <a:rPr lang="en-US" b="1" dirty="0"/>
              <a:t>Efficiency:</a:t>
            </a:r>
            <a:r>
              <a:rPr lang="en-US" dirty="0"/>
              <a:t> Handles large datasets with a single scan, making it memory-efficient and scalable.</a:t>
            </a:r>
          </a:p>
          <a:p>
            <a:r>
              <a:rPr lang="en-US" b="1" dirty="0"/>
              <a:t>Speed:</a:t>
            </a:r>
            <a:r>
              <a:rPr lang="en-US" dirty="0"/>
              <a:t> Has a time complexity of O(N), where N is the number of data points, making it significantly faster than some other hierarchical clustering methods for large datasets.</a:t>
            </a:r>
          </a:p>
          <a:p>
            <a:pPr fontAlgn="ctr"/>
            <a:r>
              <a:rPr lang="en-US" b="1" dirty="0"/>
              <a:t>Incremental:</a:t>
            </a:r>
            <a:r>
              <a:rPr lang="en-US" dirty="0"/>
              <a:t> Can process data incrementally as it arrives.</a:t>
            </a:r>
          </a:p>
          <a:p>
            <a:pPr marL="0" indent="0" fontAlgn="ctr">
              <a:buNone/>
            </a:pPr>
            <a:r>
              <a:rPr lang="en-US" b="1" dirty="0"/>
              <a:t>Limitations</a:t>
            </a:r>
            <a:r>
              <a:rPr lang="en-US" dirty="0"/>
              <a:t>:</a:t>
            </a:r>
          </a:p>
          <a:p>
            <a:r>
              <a:rPr lang="en-US" b="1" dirty="0"/>
              <a:t>Numerical Data Only:</a:t>
            </a:r>
            <a:r>
              <a:rPr lang="en-US" dirty="0"/>
              <a:t> Primarily designed for numerical data and cannot directly handle categorical features.</a:t>
            </a:r>
          </a:p>
          <a:p>
            <a:r>
              <a:rPr lang="en-US" b="1" dirty="0"/>
              <a:t>Sensitivity to Order:</a:t>
            </a:r>
            <a:r>
              <a:rPr lang="en-US" dirty="0"/>
              <a:t> Can be sensitive to the order in which data points are inserted, potentially leading to slightly different CF trees and final clusters.</a:t>
            </a:r>
          </a:p>
          <a:p>
            <a:r>
              <a:rPr lang="en-US" b="1" dirty="0"/>
              <a:t>Curse of Dimensionality:</a:t>
            </a:r>
            <a:r>
              <a:rPr lang="en-US" dirty="0"/>
              <a:t> Performance can degrade in very high-dimensional spaces.</a:t>
            </a:r>
          </a:p>
          <a:p>
            <a:endParaRPr lang="en-US" dirty="0"/>
          </a:p>
        </p:txBody>
      </p:sp>
      <p:sp>
        <p:nvSpPr>
          <p:cNvPr id="3" name="Title 2"/>
          <p:cNvSpPr>
            <a:spLocks noGrp="1"/>
          </p:cNvSpPr>
          <p:nvPr>
            <p:ph type="title"/>
          </p:nvPr>
        </p:nvSpPr>
        <p:spPr/>
        <p:txBody>
          <a:bodyPr/>
          <a:lstStyle/>
          <a:p>
            <a:r>
              <a:rPr lang="en-US" dirty="0"/>
              <a:t>Affinity Propagation</a:t>
            </a:r>
            <a:endParaRPr lang="en-IN" dirty="0"/>
          </a:p>
        </p:txBody>
      </p:sp>
    </p:spTree>
    <p:extLst>
      <p:ext uri="{BB962C8B-B14F-4D97-AF65-F5344CB8AC3E}">
        <p14:creationId xmlns:p14="http://schemas.microsoft.com/office/powerpoint/2010/main" val="1585073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3450696"/>
          </a:xfrm>
        </p:spPr>
        <p:txBody>
          <a:bodyPr>
            <a:normAutofit lnSpcReduction="10000"/>
          </a:bodyPr>
          <a:lstStyle/>
          <a:p>
            <a:pPr marL="0" indent="0">
              <a:buNone/>
            </a:pPr>
            <a:r>
              <a:rPr lang="en-US" dirty="0" smtClean="0"/>
              <a:t>Mean Shift clustering </a:t>
            </a:r>
            <a:r>
              <a:rPr lang="en-US" dirty="0"/>
              <a:t>aims to discover </a:t>
            </a:r>
            <a:r>
              <a:rPr lang="en-US" i="1" dirty="0"/>
              <a:t>blobs</a:t>
            </a:r>
            <a:r>
              <a:rPr lang="en-US" dirty="0"/>
              <a:t> in a smooth density of samples. It is a centroid based algorithm, which works by updating candidates for centroids to be the mean of the points within a given region. These candidates are then filtered in a post-processing stage to eliminate near-duplicates to form the final set of centroids.</a:t>
            </a:r>
            <a:endParaRPr lang="en-IN" dirty="0"/>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4114800"/>
          </a:xfrm>
        </p:spPr>
        <p:txBody>
          <a:bodyPr>
            <a:normAutofit fontScale="55000" lnSpcReduction="20000"/>
          </a:bodyPr>
          <a:lstStyle/>
          <a:p>
            <a:pPr marL="0" indent="0">
              <a:buNone/>
            </a:pPr>
            <a:r>
              <a:rPr lang="en-US" b="1" dirty="0" smtClean="0"/>
              <a:t> </a:t>
            </a:r>
            <a:r>
              <a:rPr lang="en-US" b="1" dirty="0"/>
              <a:t>Key Concepts:</a:t>
            </a:r>
          </a:p>
          <a:p>
            <a:r>
              <a:rPr lang="en-US" b="1" dirty="0"/>
              <a:t>Kernel Density Estimation (KDE)</a:t>
            </a:r>
            <a:r>
              <a:rPr lang="en-US" dirty="0"/>
              <a:t>:</a:t>
            </a:r>
          </a:p>
          <a:p>
            <a:pPr lvl="1"/>
            <a:r>
              <a:rPr lang="en-US" dirty="0"/>
              <a:t>Mean Shift works by estimating the </a:t>
            </a:r>
            <a:r>
              <a:rPr lang="en-US" b="1" dirty="0"/>
              <a:t>density of data points</a:t>
            </a:r>
            <a:r>
              <a:rPr lang="en-US" dirty="0"/>
              <a:t> using a </a:t>
            </a:r>
            <a:r>
              <a:rPr lang="en-US" b="1" dirty="0"/>
              <a:t>kernel function</a:t>
            </a:r>
            <a:r>
              <a:rPr lang="en-US" dirty="0"/>
              <a:t> (typically a Gaussian).</a:t>
            </a:r>
          </a:p>
          <a:p>
            <a:pPr lvl="1"/>
            <a:r>
              <a:rPr lang="en-US" dirty="0"/>
              <a:t>It shifts each data point toward regions with </a:t>
            </a:r>
            <a:r>
              <a:rPr lang="en-US" b="1" dirty="0"/>
              <a:t>higher data density</a:t>
            </a:r>
            <a:r>
              <a:rPr lang="en-US" dirty="0"/>
              <a:t> (i.e., local maxima of the density function).</a:t>
            </a:r>
          </a:p>
          <a:p>
            <a:r>
              <a:rPr lang="en-US" b="1" dirty="0"/>
              <a:t>Bandwidth (Kernel Size)</a:t>
            </a:r>
            <a:r>
              <a:rPr lang="en-US" dirty="0"/>
              <a:t>:</a:t>
            </a:r>
          </a:p>
          <a:p>
            <a:pPr lvl="1"/>
            <a:r>
              <a:rPr lang="en-US" dirty="0"/>
              <a:t>Critical parameter that controls the window size used for density estimation.</a:t>
            </a:r>
          </a:p>
          <a:p>
            <a:pPr lvl="1"/>
            <a:r>
              <a:rPr lang="en-US" dirty="0"/>
              <a:t>A larger bandwidth results in fewer clusters; smaller bandwidth gives more clusters.</a:t>
            </a:r>
          </a:p>
          <a:p>
            <a:pPr lvl="1"/>
            <a:r>
              <a:rPr lang="en-US" dirty="0"/>
              <a:t>Often determined using methods like </a:t>
            </a:r>
            <a:r>
              <a:rPr lang="en-US" b="1" dirty="0" err="1"/>
              <a:t>scikit-learn’s</a:t>
            </a:r>
            <a:r>
              <a:rPr lang="en-US" b="1" dirty="0"/>
              <a:t> </a:t>
            </a:r>
            <a:r>
              <a:rPr lang="en-US" b="1" dirty="0" err="1"/>
              <a:t>estimate_bandwidth</a:t>
            </a:r>
            <a:r>
              <a:rPr lang="en-US" dirty="0"/>
              <a:t>.</a:t>
            </a:r>
          </a:p>
          <a:p>
            <a:r>
              <a:rPr lang="en-US" b="1" dirty="0" smtClean="0"/>
              <a:t>Algorithm </a:t>
            </a:r>
            <a:r>
              <a:rPr lang="en-US" b="1" dirty="0"/>
              <a:t>Steps:</a:t>
            </a:r>
          </a:p>
          <a:p>
            <a:r>
              <a:rPr lang="en-US" dirty="0"/>
              <a:t>For each data point, place a </a:t>
            </a:r>
            <a:r>
              <a:rPr lang="en-US" b="1" dirty="0"/>
              <a:t>window (kernel)</a:t>
            </a:r>
            <a:r>
              <a:rPr lang="en-US" dirty="0"/>
              <a:t> around it.</a:t>
            </a:r>
          </a:p>
          <a:p>
            <a:r>
              <a:rPr lang="en-US" dirty="0"/>
              <a:t>Compute the </a:t>
            </a:r>
            <a:r>
              <a:rPr lang="en-US" b="1" dirty="0"/>
              <a:t>mean of points within the window</a:t>
            </a:r>
            <a:r>
              <a:rPr lang="en-US" dirty="0"/>
              <a:t>.</a:t>
            </a:r>
          </a:p>
          <a:p>
            <a:r>
              <a:rPr lang="en-US" b="1" dirty="0"/>
              <a:t>Shift the center</a:t>
            </a:r>
            <a:r>
              <a:rPr lang="en-US" dirty="0"/>
              <a:t> of the window to this mean.</a:t>
            </a:r>
          </a:p>
          <a:p>
            <a:r>
              <a:rPr lang="en-US" dirty="0"/>
              <a:t>Repeat until convergence (the shift becomes small).</a:t>
            </a:r>
          </a:p>
          <a:p>
            <a:r>
              <a:rPr lang="en-US" dirty="0"/>
              <a:t>After convergence, </a:t>
            </a:r>
            <a:r>
              <a:rPr lang="en-US" b="1" dirty="0"/>
              <a:t>points that converge to the same mean</a:t>
            </a:r>
            <a:r>
              <a:rPr lang="en-US" dirty="0"/>
              <a:t> are assigned to the same cluster.</a:t>
            </a:r>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33600"/>
            <a:ext cx="7408333" cy="4191000"/>
          </a:xfrm>
        </p:spPr>
        <p:txBody>
          <a:bodyPr>
            <a:normAutofit fontScale="55000" lnSpcReduction="20000"/>
          </a:bodyPr>
          <a:lstStyle/>
          <a:p>
            <a:pPr marL="0" indent="0">
              <a:buNone/>
            </a:pPr>
            <a:r>
              <a:rPr lang="en-US" b="1" dirty="0" smtClean="0"/>
              <a:t>Strengths</a:t>
            </a:r>
            <a:r>
              <a:rPr lang="en-US" b="1" dirty="0"/>
              <a:t>:</a:t>
            </a:r>
          </a:p>
          <a:p>
            <a:r>
              <a:rPr lang="en-US" dirty="0"/>
              <a:t>No need to specify number of clusters.</a:t>
            </a:r>
          </a:p>
          <a:p>
            <a:r>
              <a:rPr lang="en-US" dirty="0"/>
              <a:t>Can find arbitrarily shaped clusters.</a:t>
            </a:r>
          </a:p>
          <a:p>
            <a:r>
              <a:rPr lang="en-US" dirty="0"/>
              <a:t>Works well with non-linearly separable data.</a:t>
            </a:r>
          </a:p>
          <a:p>
            <a:r>
              <a:rPr lang="en-US" dirty="0"/>
              <a:t>Clusters align with modes of data distribution</a:t>
            </a:r>
            <a:r>
              <a:rPr lang="en-US" dirty="0" smtClean="0"/>
              <a:t>.</a:t>
            </a:r>
          </a:p>
          <a:p>
            <a:endParaRPr lang="en-US" dirty="0" smtClean="0"/>
          </a:p>
          <a:p>
            <a:pPr marL="0" indent="0">
              <a:buNone/>
            </a:pPr>
            <a:r>
              <a:rPr lang="en-US" dirty="0" smtClean="0"/>
              <a:t> </a:t>
            </a:r>
            <a:r>
              <a:rPr lang="en-US" b="1" dirty="0"/>
              <a:t>Limitations:</a:t>
            </a:r>
          </a:p>
          <a:p>
            <a:r>
              <a:rPr lang="en-US" dirty="0"/>
              <a:t>Computationally expensive, especially in high dimensions (complexity: O(N2)O(N^2)O(N2))</a:t>
            </a:r>
          </a:p>
          <a:p>
            <a:r>
              <a:rPr lang="en-US" dirty="0"/>
              <a:t>Performance and results sensitive to bandwidth selection.</a:t>
            </a:r>
          </a:p>
          <a:p>
            <a:r>
              <a:rPr lang="en-US" dirty="0"/>
              <a:t>May struggle with varying densities in the data.</a:t>
            </a:r>
          </a:p>
          <a:p>
            <a:pPr marL="0" indent="0">
              <a:buNone/>
            </a:pPr>
            <a:endParaRPr lang="en-US" dirty="0" smtClean="0"/>
          </a:p>
          <a:p>
            <a:pPr marL="0" indent="0">
              <a:buNone/>
            </a:pPr>
            <a:r>
              <a:rPr lang="en-US" dirty="0" smtClean="0"/>
              <a:t> </a:t>
            </a:r>
            <a:r>
              <a:rPr lang="en-US" b="1" dirty="0"/>
              <a:t>Applications:</a:t>
            </a:r>
          </a:p>
          <a:p>
            <a:r>
              <a:rPr lang="en-US" dirty="0"/>
              <a:t>Image processing (e.g., segmentation)</a:t>
            </a:r>
          </a:p>
          <a:p>
            <a:r>
              <a:rPr lang="en-US" dirty="0"/>
              <a:t>Object tracking</a:t>
            </a:r>
          </a:p>
          <a:p>
            <a:r>
              <a:rPr lang="en-US" dirty="0"/>
              <a:t>Computer vision tasks</a:t>
            </a:r>
          </a:p>
          <a:p>
            <a:r>
              <a:rPr lang="en-US" dirty="0"/>
              <a:t>Clustering GPS coordinates or spatial data</a:t>
            </a:r>
          </a:p>
        </p:txBody>
      </p:sp>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162799"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Mean Shift</a:t>
            </a:r>
            <a:endParaRPr lang="en-IN" dirty="0"/>
          </a:p>
        </p:txBody>
      </p:sp>
    </p:spTree>
    <p:extLst>
      <p:ext uri="{BB962C8B-B14F-4D97-AF65-F5344CB8AC3E}">
        <p14:creationId xmlns:p14="http://schemas.microsoft.com/office/powerpoint/2010/main" val="892564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DBSCAN </a:t>
            </a:r>
            <a:r>
              <a:rPr lang="en-US" dirty="0"/>
              <a:t>algorithm views clusters as areas of high density separated by areas of low density. Due to this rather generic view, clusters found by DBSCAN can be any shape, as opposed to k-means which assumes that clusters are convex shaped. The central component to the DBSCAN is the concept of </a:t>
            </a:r>
            <a:r>
              <a:rPr lang="en-US" i="1" dirty="0"/>
              <a:t>core samples</a:t>
            </a:r>
            <a:r>
              <a:rPr lang="en-US" dirty="0"/>
              <a:t>, which are samples that are in areas of high density.</a:t>
            </a:r>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DBSCAN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676400"/>
            <a:ext cx="8201025"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52600"/>
            <a:ext cx="7408333" cy="4754563"/>
          </a:xfrm>
        </p:spPr>
        <p:txBody>
          <a:bodyPr>
            <a:normAutofit fontScale="55000" lnSpcReduction="20000"/>
          </a:bodyPr>
          <a:lstStyle/>
          <a:p>
            <a:r>
              <a:rPr lang="en-US" b="1" dirty="0"/>
              <a:t>Parameters:</a:t>
            </a:r>
          </a:p>
          <a:p>
            <a:r>
              <a:rPr lang="en-US" b="1" dirty="0"/>
              <a:t>ε (Epsilon)</a:t>
            </a:r>
            <a:r>
              <a:rPr lang="en-US" dirty="0"/>
              <a:t>:</a:t>
            </a:r>
            <a:br>
              <a:rPr lang="en-US" dirty="0"/>
            </a:br>
            <a:r>
              <a:rPr lang="en-US" dirty="0"/>
              <a:t>The radius around a point to consider neighbors (neighborhood distance).</a:t>
            </a:r>
          </a:p>
          <a:p>
            <a:r>
              <a:rPr lang="en-US" b="1" dirty="0" err="1"/>
              <a:t>MinPts</a:t>
            </a:r>
            <a:r>
              <a:rPr lang="en-US" dirty="0"/>
              <a:t>:</a:t>
            </a:r>
            <a:br>
              <a:rPr lang="en-US" dirty="0"/>
            </a:br>
            <a:r>
              <a:rPr lang="en-US" dirty="0"/>
              <a:t>Minimum number of points required to form a dense region (core point).</a:t>
            </a:r>
          </a:p>
          <a:p>
            <a:r>
              <a:rPr lang="en-US" b="1" dirty="0"/>
              <a:t>🔄 Core Concepts:</a:t>
            </a:r>
          </a:p>
          <a:p>
            <a:r>
              <a:rPr lang="en-US" b="1" dirty="0"/>
              <a:t>Core Point</a:t>
            </a:r>
            <a:r>
              <a:rPr lang="en-US" dirty="0"/>
              <a:t>: A point with at least </a:t>
            </a:r>
            <a:r>
              <a:rPr lang="en-US" dirty="0" err="1"/>
              <a:t>MinPts</a:t>
            </a:r>
            <a:r>
              <a:rPr lang="en-US" dirty="0"/>
              <a:t> neighbors within distance ε.</a:t>
            </a:r>
          </a:p>
          <a:p>
            <a:r>
              <a:rPr lang="en-US" b="1" dirty="0"/>
              <a:t>Border Point</a:t>
            </a:r>
            <a:r>
              <a:rPr lang="en-US" dirty="0"/>
              <a:t>: A point that is within ε distance of a core point but has fewer than </a:t>
            </a:r>
            <a:r>
              <a:rPr lang="en-US" dirty="0" err="1"/>
              <a:t>MinPts</a:t>
            </a:r>
            <a:r>
              <a:rPr lang="en-US" dirty="0"/>
              <a:t> neighbors.</a:t>
            </a:r>
          </a:p>
          <a:p>
            <a:r>
              <a:rPr lang="en-US" b="1" dirty="0"/>
              <a:t>Noise Point</a:t>
            </a:r>
            <a:r>
              <a:rPr lang="en-US" dirty="0"/>
              <a:t>: A point that is neither a core point nor a border point.</a:t>
            </a:r>
          </a:p>
          <a:p>
            <a:r>
              <a:rPr lang="en-US" b="1" dirty="0"/>
              <a:t>🔁 Algorithm Steps:</a:t>
            </a:r>
          </a:p>
          <a:p>
            <a:r>
              <a:rPr lang="en-US" dirty="0"/>
              <a:t>For each point, find points within ε radius (neighbors).</a:t>
            </a:r>
          </a:p>
          <a:p>
            <a:r>
              <a:rPr lang="en-US" dirty="0"/>
              <a:t>If a point has ≥ </a:t>
            </a:r>
            <a:r>
              <a:rPr lang="en-US" dirty="0" err="1"/>
              <a:t>MinPts</a:t>
            </a:r>
            <a:r>
              <a:rPr lang="en-US" dirty="0"/>
              <a:t> neighbors, it’s a </a:t>
            </a:r>
            <a:r>
              <a:rPr lang="en-US" b="1" dirty="0"/>
              <a:t>core point</a:t>
            </a:r>
            <a:r>
              <a:rPr lang="en-US" dirty="0"/>
              <a:t> and starts a new cluster.</a:t>
            </a:r>
          </a:p>
          <a:p>
            <a:r>
              <a:rPr lang="en-US" dirty="0"/>
              <a:t>Expand the cluster by recursively including all points density-reachable from core points.</a:t>
            </a:r>
          </a:p>
          <a:p>
            <a:r>
              <a:rPr lang="en-US" dirty="0"/>
              <a:t>Border points get assigned to the nearest cluster.</a:t>
            </a:r>
          </a:p>
          <a:p>
            <a:r>
              <a:rPr lang="en-US" dirty="0"/>
              <a:t>Points that are not assigned to any cluster are labeled as </a:t>
            </a:r>
            <a:r>
              <a:rPr lang="en-US" b="1" dirty="0"/>
              <a:t>noise</a:t>
            </a:r>
            <a:r>
              <a:rPr lang="en-US" dirty="0"/>
              <a:t>.</a:t>
            </a:r>
          </a:p>
          <a:p>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724400"/>
          </a:xfrm>
        </p:spPr>
        <p:txBody>
          <a:bodyPr>
            <a:normAutofit fontScale="55000" lnSpcReduction="20000"/>
          </a:bodyPr>
          <a:lstStyle/>
          <a:p>
            <a:pPr marL="0" indent="0">
              <a:buNone/>
            </a:pPr>
            <a:r>
              <a:rPr lang="en-US" b="1" dirty="0" smtClean="0"/>
              <a:t>Advantages</a:t>
            </a:r>
            <a:r>
              <a:rPr lang="en-US" b="1" dirty="0"/>
              <a:t>:</a:t>
            </a:r>
          </a:p>
          <a:p>
            <a:r>
              <a:rPr lang="en-US" dirty="0"/>
              <a:t>Can find </a:t>
            </a:r>
            <a:r>
              <a:rPr lang="en-US" b="1" dirty="0"/>
              <a:t>clusters of arbitrary shape</a:t>
            </a:r>
            <a:r>
              <a:rPr lang="en-US" dirty="0"/>
              <a:t> (unlike k-means).</a:t>
            </a:r>
          </a:p>
          <a:p>
            <a:r>
              <a:rPr lang="en-US" dirty="0"/>
              <a:t>Automatically detects </a:t>
            </a:r>
            <a:r>
              <a:rPr lang="en-US" b="1" dirty="0"/>
              <a:t>noise/outliers</a:t>
            </a:r>
            <a:r>
              <a:rPr lang="en-US" dirty="0"/>
              <a:t>.</a:t>
            </a:r>
          </a:p>
          <a:p>
            <a:r>
              <a:rPr lang="en-US" dirty="0"/>
              <a:t>Does </a:t>
            </a:r>
            <a:r>
              <a:rPr lang="en-US" b="1" dirty="0"/>
              <a:t>not require specifying the number of clusters</a:t>
            </a:r>
            <a:r>
              <a:rPr lang="en-US" dirty="0"/>
              <a:t>.</a:t>
            </a:r>
          </a:p>
          <a:p>
            <a:r>
              <a:rPr lang="en-US" dirty="0"/>
              <a:t>Works well when clusters are dense and separated by sparse regions.</a:t>
            </a:r>
          </a:p>
          <a:p>
            <a:pPr marL="0" indent="0">
              <a:buNone/>
            </a:pPr>
            <a:endParaRPr lang="en-US" b="1" dirty="0"/>
          </a:p>
          <a:p>
            <a:pPr marL="0" indent="0">
              <a:buNone/>
            </a:pPr>
            <a:r>
              <a:rPr lang="en-US" b="1" dirty="0" smtClean="0"/>
              <a:t>Limitations</a:t>
            </a:r>
            <a:r>
              <a:rPr lang="en-US" b="1" dirty="0"/>
              <a:t>:</a:t>
            </a:r>
          </a:p>
          <a:p>
            <a:r>
              <a:rPr lang="en-US" dirty="0"/>
              <a:t>Sensitive to the choice of ε and </a:t>
            </a:r>
            <a:r>
              <a:rPr lang="en-US" dirty="0" err="1"/>
              <a:t>MinPts</a:t>
            </a:r>
            <a:r>
              <a:rPr lang="en-US" dirty="0"/>
              <a:t>.</a:t>
            </a:r>
          </a:p>
          <a:p>
            <a:r>
              <a:rPr lang="en-US" dirty="0"/>
              <a:t>Struggles with datasets of varying density.</a:t>
            </a:r>
          </a:p>
          <a:p>
            <a:r>
              <a:rPr lang="en-US" dirty="0"/>
              <a:t>Not very efficient for very high-dimensional data.</a:t>
            </a:r>
          </a:p>
          <a:p>
            <a:r>
              <a:rPr lang="en-US" dirty="0"/>
              <a:t>Computational complexity roughly O(</a:t>
            </a:r>
            <a:r>
              <a:rPr lang="en-US" dirty="0" err="1"/>
              <a:t>nlog⁡n</a:t>
            </a:r>
            <a:r>
              <a:rPr lang="en-US" dirty="0"/>
              <a:t>)O(n \log n)O(</a:t>
            </a:r>
            <a:r>
              <a:rPr lang="en-US" dirty="0" err="1"/>
              <a:t>nlogn</a:t>
            </a:r>
            <a:r>
              <a:rPr lang="en-US" dirty="0"/>
              <a:t>) with spatial indexing; otherwise O(n2)O(n^2)O(n2).</a:t>
            </a:r>
          </a:p>
          <a:p>
            <a:pPr marL="0" indent="0">
              <a:buNone/>
            </a:pPr>
            <a:endParaRPr lang="en-US" b="1" dirty="0" smtClean="0"/>
          </a:p>
          <a:p>
            <a:pPr marL="0" indent="0">
              <a:buNone/>
            </a:pPr>
            <a:r>
              <a:rPr lang="en-US" b="1" dirty="0" smtClean="0"/>
              <a:t>Applications</a:t>
            </a:r>
            <a:r>
              <a:rPr lang="en-US" b="1" dirty="0"/>
              <a:t>:</a:t>
            </a:r>
          </a:p>
          <a:p>
            <a:r>
              <a:rPr lang="en-US" dirty="0"/>
              <a:t>Spatial data analysis (e.g., geographic data)</a:t>
            </a:r>
          </a:p>
          <a:p>
            <a:r>
              <a:rPr lang="en-US" dirty="0"/>
              <a:t>Anomaly detection</a:t>
            </a:r>
          </a:p>
          <a:p>
            <a:r>
              <a:rPr lang="en-US" dirty="0"/>
              <a:t>Image segmentation</a:t>
            </a:r>
          </a:p>
          <a:p>
            <a:r>
              <a:rPr lang="en-US" dirty="0"/>
              <a:t>Market segmentation</a:t>
            </a:r>
          </a:p>
          <a:p>
            <a:endParaRPr lang="en-IN" dirty="0"/>
          </a:p>
        </p:txBody>
      </p:sp>
      <p:sp>
        <p:nvSpPr>
          <p:cNvPr id="3" name="Title 2"/>
          <p:cNvSpPr>
            <a:spLocks noGrp="1"/>
          </p:cNvSpPr>
          <p:nvPr>
            <p:ph type="title"/>
          </p:nvPr>
        </p:nvSpPr>
        <p:spPr/>
        <p:txBody>
          <a:bodyPr/>
          <a:lstStyle/>
          <a:p>
            <a:r>
              <a:rPr lang="en-US" dirty="0" smtClean="0"/>
              <a:t>DBSCAN</a:t>
            </a:r>
            <a:endParaRPr lang="en-IN" dirty="0"/>
          </a:p>
        </p:txBody>
      </p:sp>
    </p:spTree>
    <p:extLst>
      <p:ext uri="{BB962C8B-B14F-4D97-AF65-F5344CB8AC3E}">
        <p14:creationId xmlns:p14="http://schemas.microsoft.com/office/powerpoint/2010/main" val="3123529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HDBSCAN is an </a:t>
            </a:r>
            <a:r>
              <a:rPr lang="en-US" b="1" dirty="0"/>
              <a:t>improved, hierarchical extension of DBSCAN</a:t>
            </a:r>
            <a:r>
              <a:rPr lang="en-US" dirty="0"/>
              <a:t> that can handle </a:t>
            </a:r>
            <a:r>
              <a:rPr lang="en-US" b="1" dirty="0"/>
              <a:t>variable density clusters</a:t>
            </a:r>
            <a:r>
              <a:rPr lang="en-US" dirty="0"/>
              <a:t> and automatically select the number of clusters. It combines </a:t>
            </a:r>
            <a:r>
              <a:rPr lang="en-US" b="1" dirty="0"/>
              <a:t>density-based clustering</a:t>
            </a:r>
            <a:r>
              <a:rPr lang="en-US" dirty="0"/>
              <a:t> with </a:t>
            </a:r>
            <a:r>
              <a:rPr lang="en-US" b="1" dirty="0"/>
              <a:t>hierarchical </a:t>
            </a:r>
            <a:r>
              <a:rPr lang="en-US" b="1" dirty="0" smtClean="0"/>
              <a:t>clustering</a:t>
            </a:r>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lstStyle/>
          <a:p>
            <a:pPr marL="0" indent="0">
              <a:buNone/>
            </a:pPr>
            <a:endParaRPr lang="en-US" dirty="0" smtClean="0"/>
          </a:p>
          <a:p>
            <a:pPr marL="0" indent="0">
              <a:buNone/>
            </a:pPr>
            <a:endParaRPr lang="en-US" dirty="0" smtClean="0"/>
          </a:p>
          <a:p>
            <a:pPr marL="0" indent="0">
              <a:buNone/>
            </a:pPr>
            <a:r>
              <a:rPr lang="en-US" dirty="0" smtClean="0"/>
              <a:t>BIRCH </a:t>
            </a:r>
            <a:r>
              <a:rPr lang="en-US" dirty="0"/>
              <a:t>(Balanced Iterative Reducing and Clustering using Hierarchies) is a hierarchical clustering algorithm designed for handling large datasets efficiently. It operates in multiple phases to achieve this</a:t>
            </a:r>
            <a:endParaRPr lang="en-IN" dirty="0"/>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2937620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530" y="2166779"/>
            <a:ext cx="7520940"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smtClean="0"/>
              <a:t>Image</a:t>
            </a:r>
            <a:endParaRPr lang="en-IN" dirty="0"/>
          </a:p>
        </p:txBody>
      </p:sp>
    </p:spTree>
    <p:extLst>
      <p:ext uri="{BB962C8B-B14F-4D97-AF65-F5344CB8AC3E}">
        <p14:creationId xmlns:p14="http://schemas.microsoft.com/office/powerpoint/2010/main" val="2215827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fontScale="40000" lnSpcReduction="20000"/>
          </a:bodyPr>
          <a:lstStyle/>
          <a:p>
            <a:endParaRPr lang="en-US" b="1" dirty="0"/>
          </a:p>
          <a:p>
            <a:pPr marL="0" indent="0">
              <a:buNone/>
            </a:pPr>
            <a:r>
              <a:rPr lang="en-US" b="1" dirty="0" smtClean="0"/>
              <a:t> </a:t>
            </a:r>
            <a:r>
              <a:rPr lang="en-US" b="1" dirty="0"/>
              <a:t>Core Ideas:</a:t>
            </a:r>
          </a:p>
          <a:p>
            <a:r>
              <a:rPr lang="en-US" dirty="0"/>
              <a:t>Builds a </a:t>
            </a:r>
            <a:r>
              <a:rPr lang="en-US" b="1" dirty="0"/>
              <a:t>hierarchy of clusters</a:t>
            </a:r>
            <a:r>
              <a:rPr lang="en-US" dirty="0"/>
              <a:t> by varying the density level.</a:t>
            </a:r>
          </a:p>
          <a:p>
            <a:r>
              <a:rPr lang="en-US" dirty="0"/>
              <a:t>Uses </a:t>
            </a:r>
            <a:r>
              <a:rPr lang="en-US" b="1" dirty="0"/>
              <a:t>mutual reachability distance</a:t>
            </a:r>
            <a:r>
              <a:rPr lang="en-US" dirty="0"/>
              <a:t> to create a </a:t>
            </a:r>
            <a:r>
              <a:rPr lang="en-US" b="1" dirty="0"/>
              <a:t>minimum spanning tree (MST)</a:t>
            </a:r>
            <a:r>
              <a:rPr lang="en-US" dirty="0"/>
              <a:t> of the data points.</a:t>
            </a:r>
          </a:p>
          <a:p>
            <a:r>
              <a:rPr lang="en-US" dirty="0"/>
              <a:t>Extracts </a:t>
            </a:r>
            <a:r>
              <a:rPr lang="en-US" b="1" dirty="0"/>
              <a:t>stable clusters</a:t>
            </a:r>
            <a:r>
              <a:rPr lang="en-US" dirty="0"/>
              <a:t> from the hierarchy based on cluster persistence.</a:t>
            </a:r>
          </a:p>
          <a:p>
            <a:r>
              <a:rPr lang="en-US" dirty="0"/>
              <a:t>Can identify </a:t>
            </a:r>
            <a:r>
              <a:rPr lang="en-US" b="1" dirty="0"/>
              <a:t>noise</a:t>
            </a:r>
            <a:r>
              <a:rPr lang="en-US" dirty="0"/>
              <a:t> (outliers) naturally.</a:t>
            </a:r>
          </a:p>
          <a:p>
            <a:r>
              <a:rPr lang="en-US" dirty="0"/>
              <a:t>No need to specify ε explicitly (unlike DBSCAN</a:t>
            </a:r>
            <a:r>
              <a:rPr lang="en-US" dirty="0" smtClean="0"/>
              <a:t>).</a:t>
            </a:r>
          </a:p>
          <a:p>
            <a:pPr marL="0" indent="0">
              <a:buNone/>
            </a:pPr>
            <a:endParaRPr lang="en-US" b="1" dirty="0"/>
          </a:p>
          <a:p>
            <a:pPr marL="0" indent="0">
              <a:buNone/>
            </a:pPr>
            <a:r>
              <a:rPr lang="en-US" b="1" dirty="0" smtClean="0"/>
              <a:t> </a:t>
            </a:r>
            <a:r>
              <a:rPr lang="en-US" b="1" dirty="0"/>
              <a:t>Main Parameters:</a:t>
            </a:r>
          </a:p>
          <a:p>
            <a:r>
              <a:rPr lang="en-US" b="1" dirty="0" err="1"/>
              <a:t>min_cluster_size</a:t>
            </a:r>
            <a:r>
              <a:rPr lang="en-US" dirty="0"/>
              <a:t>: Minimum size for a cluster to be considered valid.</a:t>
            </a:r>
          </a:p>
          <a:p>
            <a:r>
              <a:rPr lang="en-US" b="1" dirty="0" err="1"/>
              <a:t>min_samples</a:t>
            </a:r>
            <a:r>
              <a:rPr lang="en-US" dirty="0"/>
              <a:t>: Controls how conservative the clustering is regarding noise (similar to </a:t>
            </a:r>
            <a:r>
              <a:rPr lang="en-US" dirty="0" err="1"/>
              <a:t>MinPts</a:t>
            </a:r>
            <a:r>
              <a:rPr lang="en-US" dirty="0"/>
              <a:t> in DBSCAN).</a:t>
            </a:r>
          </a:p>
          <a:p>
            <a:r>
              <a:rPr lang="en-US" dirty="0"/>
              <a:t>(Optional) </a:t>
            </a:r>
            <a:r>
              <a:rPr lang="en-US" b="1" dirty="0" err="1"/>
              <a:t>cluster_selection_epsilon</a:t>
            </a:r>
            <a:r>
              <a:rPr lang="en-US" dirty="0"/>
              <a:t>: A threshold to cut the hierarchy for flat clustering.</a:t>
            </a:r>
          </a:p>
          <a:p>
            <a:pPr marL="0" indent="0">
              <a:buNone/>
            </a:pPr>
            <a:endParaRPr lang="en-US" b="1" dirty="0" smtClean="0"/>
          </a:p>
          <a:p>
            <a:pPr marL="0" indent="0">
              <a:buNone/>
            </a:pPr>
            <a:r>
              <a:rPr lang="en-US" b="1" dirty="0" smtClean="0"/>
              <a:t>How </a:t>
            </a:r>
            <a:r>
              <a:rPr lang="en-US" b="1" dirty="0"/>
              <a:t>HDBSCAN Works:</a:t>
            </a:r>
          </a:p>
          <a:p>
            <a:r>
              <a:rPr lang="en-US" b="1" dirty="0"/>
              <a:t>Calculate mutual reachability distances</a:t>
            </a:r>
            <a:r>
              <a:rPr lang="en-US" dirty="0"/>
              <a:t> between points to create a weighted graph.</a:t>
            </a:r>
          </a:p>
          <a:p>
            <a:r>
              <a:rPr lang="en-US" dirty="0"/>
              <a:t>Build a </a:t>
            </a:r>
            <a:r>
              <a:rPr lang="en-US" b="1" dirty="0"/>
              <a:t>minimum spanning tree (MST)</a:t>
            </a:r>
            <a:r>
              <a:rPr lang="en-US" dirty="0"/>
              <a:t> of the graph.</a:t>
            </a:r>
          </a:p>
          <a:p>
            <a:r>
              <a:rPr lang="en-US" b="1" dirty="0"/>
              <a:t>Construct a cluster hierarchy</a:t>
            </a:r>
            <a:r>
              <a:rPr lang="en-US" dirty="0"/>
              <a:t> by progressively removing edges from the MST based on distance.</a:t>
            </a:r>
          </a:p>
          <a:p>
            <a:r>
              <a:rPr lang="en-US" dirty="0"/>
              <a:t>Use a </a:t>
            </a:r>
            <a:r>
              <a:rPr lang="en-US" b="1" dirty="0"/>
              <a:t>condensed cluster tree</a:t>
            </a:r>
            <a:r>
              <a:rPr lang="en-US" dirty="0"/>
              <a:t> to extract clusters by selecting the most stable clusters (those persisting over wide density ranges).</a:t>
            </a:r>
          </a:p>
          <a:p>
            <a:r>
              <a:rPr lang="en-US" dirty="0"/>
              <a:t>Label points not assigned to any cluster as </a:t>
            </a:r>
            <a:r>
              <a:rPr lang="en-US" b="1" dirty="0"/>
              <a:t>noise</a:t>
            </a:r>
            <a:r>
              <a:rPr lang="en-US" dirty="0"/>
              <a:t>.</a:t>
            </a:r>
          </a:p>
          <a:p>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fontScale="47500" lnSpcReduction="20000"/>
          </a:bodyPr>
          <a:lstStyle/>
          <a:p>
            <a:pPr marL="0" indent="0">
              <a:buNone/>
            </a:pPr>
            <a:r>
              <a:rPr lang="en-US" b="1" dirty="0" smtClean="0"/>
              <a:t>Advantages</a:t>
            </a:r>
            <a:r>
              <a:rPr lang="en-US" b="1" dirty="0"/>
              <a:t>:</a:t>
            </a:r>
          </a:p>
          <a:p>
            <a:r>
              <a:rPr lang="en-US" dirty="0"/>
              <a:t>Handles </a:t>
            </a:r>
            <a:r>
              <a:rPr lang="en-US" b="1" dirty="0"/>
              <a:t>clusters of varying densities</a:t>
            </a:r>
            <a:r>
              <a:rPr lang="en-US" dirty="0"/>
              <a:t> well.</a:t>
            </a:r>
          </a:p>
          <a:p>
            <a:r>
              <a:rPr lang="en-US" dirty="0"/>
              <a:t>Detects </a:t>
            </a:r>
            <a:r>
              <a:rPr lang="en-US" b="1" dirty="0"/>
              <a:t>noise and outliers</a:t>
            </a:r>
            <a:r>
              <a:rPr lang="en-US" dirty="0"/>
              <a:t> effectively.</a:t>
            </a:r>
          </a:p>
          <a:p>
            <a:r>
              <a:rPr lang="en-US" dirty="0"/>
              <a:t>Does </a:t>
            </a:r>
            <a:r>
              <a:rPr lang="en-US" b="1" dirty="0"/>
              <a:t>not require specifying ε</a:t>
            </a:r>
            <a:r>
              <a:rPr lang="en-US" dirty="0"/>
              <a:t>.</a:t>
            </a:r>
          </a:p>
          <a:p>
            <a:r>
              <a:rPr lang="en-US" dirty="0"/>
              <a:t>Automatically estimates the </a:t>
            </a:r>
            <a:r>
              <a:rPr lang="en-US" b="1" dirty="0"/>
              <a:t>number of clusters</a:t>
            </a:r>
            <a:r>
              <a:rPr lang="en-US" dirty="0"/>
              <a:t>.</a:t>
            </a:r>
          </a:p>
          <a:p>
            <a:r>
              <a:rPr lang="en-US" dirty="0"/>
              <a:t>Produces a </a:t>
            </a:r>
            <a:r>
              <a:rPr lang="en-US" b="1" dirty="0"/>
              <a:t>hierarchical clustering</a:t>
            </a:r>
            <a:r>
              <a:rPr lang="en-US" dirty="0"/>
              <a:t>, useful for understanding cluster structure.</a:t>
            </a:r>
          </a:p>
          <a:p>
            <a:r>
              <a:rPr lang="en-US" dirty="0"/>
              <a:t>Robust and effective in many practical scenarios</a:t>
            </a:r>
            <a:r>
              <a:rPr lang="en-US" dirty="0" smtClean="0"/>
              <a:t>.</a:t>
            </a:r>
          </a:p>
          <a:p>
            <a:endParaRPr lang="en-US" dirty="0"/>
          </a:p>
          <a:p>
            <a:pPr marL="0" indent="0">
              <a:buNone/>
            </a:pPr>
            <a:r>
              <a:rPr lang="en-US" b="1" dirty="0" smtClean="0"/>
              <a:t>Limitations</a:t>
            </a:r>
            <a:r>
              <a:rPr lang="en-US" b="1" dirty="0"/>
              <a:t>:</a:t>
            </a:r>
          </a:p>
          <a:p>
            <a:r>
              <a:rPr lang="en-US" dirty="0"/>
              <a:t>More computationally intensive than DBSCAN.</a:t>
            </a:r>
          </a:p>
          <a:p>
            <a:r>
              <a:rPr lang="en-US" dirty="0"/>
              <a:t>Requires tuning of </a:t>
            </a:r>
            <a:r>
              <a:rPr lang="en-US" b="1" dirty="0" err="1"/>
              <a:t>min_cluster_size</a:t>
            </a:r>
            <a:r>
              <a:rPr lang="en-US" dirty="0"/>
              <a:t> (though often intuitive).</a:t>
            </a:r>
          </a:p>
          <a:p>
            <a:r>
              <a:rPr lang="en-US" dirty="0"/>
              <a:t>Slightly more complex to understand compared to DBSCAN or k-means</a:t>
            </a:r>
            <a:r>
              <a:rPr lang="en-US" dirty="0" smtClean="0"/>
              <a:t>.</a:t>
            </a:r>
          </a:p>
          <a:p>
            <a:endParaRPr lang="en-US" dirty="0"/>
          </a:p>
          <a:p>
            <a:pPr marL="0" indent="0">
              <a:buNone/>
            </a:pPr>
            <a:r>
              <a:rPr lang="en-US" b="1" dirty="0" smtClean="0"/>
              <a:t>Applications</a:t>
            </a:r>
            <a:r>
              <a:rPr lang="en-US" b="1" dirty="0"/>
              <a:t>:</a:t>
            </a:r>
          </a:p>
          <a:p>
            <a:r>
              <a:rPr lang="en-US" dirty="0"/>
              <a:t>Anomaly detection</a:t>
            </a:r>
          </a:p>
          <a:p>
            <a:r>
              <a:rPr lang="en-US" dirty="0"/>
              <a:t>Complex data clustering with varying densities</a:t>
            </a:r>
          </a:p>
          <a:p>
            <a:r>
              <a:rPr lang="en-US" dirty="0"/>
              <a:t>Biological data (e.g., single-cell RNA-</a:t>
            </a:r>
            <a:r>
              <a:rPr lang="en-US" dirty="0" err="1"/>
              <a:t>seq</a:t>
            </a:r>
            <a:r>
              <a:rPr lang="en-US" dirty="0"/>
              <a:t> clustering)</a:t>
            </a:r>
          </a:p>
          <a:p>
            <a:r>
              <a:rPr lang="en-US" dirty="0"/>
              <a:t>Geospatial clustering with heterogeneous density</a:t>
            </a:r>
          </a:p>
          <a:p>
            <a:endParaRPr lang="en-IN" dirty="0"/>
          </a:p>
        </p:txBody>
      </p:sp>
      <p:sp>
        <p:nvSpPr>
          <p:cNvPr id="3" name="Title 2"/>
          <p:cNvSpPr>
            <a:spLocks noGrp="1"/>
          </p:cNvSpPr>
          <p:nvPr>
            <p:ph type="title"/>
          </p:nvPr>
        </p:nvSpPr>
        <p:spPr/>
        <p:txBody>
          <a:bodyPr/>
          <a:lstStyle/>
          <a:p>
            <a:r>
              <a:rPr lang="en-US" dirty="0" smtClean="0"/>
              <a:t>HDBSCAN</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676400"/>
            <a:ext cx="7408333" cy="4800600"/>
          </a:xfrm>
        </p:spPr>
        <p:txBody>
          <a:bodyPr>
            <a:normAutofit fontScale="92500"/>
          </a:bodyPr>
          <a:lstStyle/>
          <a:p>
            <a:r>
              <a:rPr lang="en-US" dirty="0"/>
              <a:t>Spectral clustering performs a low-dimension embedding of the affinity matrix between samples, followed by clustering, e.g., by </a:t>
            </a:r>
            <a:r>
              <a:rPr lang="en-US" dirty="0" err="1"/>
              <a:t>KMeans</a:t>
            </a:r>
            <a:r>
              <a:rPr lang="en-US" dirty="0"/>
              <a:t>, of the components of the eigenvectors in the low dimensional space</a:t>
            </a:r>
            <a:r>
              <a:rPr lang="en-US" dirty="0" smtClean="0"/>
              <a:t>.</a:t>
            </a:r>
          </a:p>
          <a:p>
            <a:r>
              <a:rPr lang="en-US" dirty="0"/>
              <a:t>Spectral Clustering is a powerful algorithm that uses graph theory and linear algebra to cluster data based on the eigenvalues (spectrum) of a similarity matrix. It is especially effective at identifying non-convex and complex-shaped clusters.</a:t>
            </a:r>
          </a:p>
          <a:p>
            <a:endParaRPr lang="en-IN" dirty="0"/>
          </a:p>
          <a:p>
            <a:endParaRPr lang="en-IN" dirty="0"/>
          </a:p>
        </p:txBody>
      </p:sp>
      <p:sp>
        <p:nvSpPr>
          <p:cNvPr id="3" name="Title 2"/>
          <p:cNvSpPr>
            <a:spLocks noGrp="1"/>
          </p:cNvSpPr>
          <p:nvPr>
            <p:ph type="title"/>
          </p:nvPr>
        </p:nvSpPr>
        <p:spPr>
          <a:xfrm>
            <a:off x="457200" y="304800"/>
            <a:ext cx="8229600" cy="1252728"/>
          </a:xfrm>
        </p:spPr>
        <p:txBody>
          <a:bodyPr/>
          <a:lstStyle/>
          <a:p>
            <a:r>
              <a:rPr lang="en-US" dirty="0" smtClean="0"/>
              <a:t>Spectral Clustering</a:t>
            </a:r>
            <a:endParaRPr lang="en-IN" dirty="0"/>
          </a:p>
        </p:txBody>
      </p:sp>
    </p:spTree>
    <p:extLst>
      <p:ext uri="{BB962C8B-B14F-4D97-AF65-F5344CB8AC3E}">
        <p14:creationId xmlns:p14="http://schemas.microsoft.com/office/powerpoint/2010/main" val="1425797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5837" y="1481138"/>
            <a:ext cx="47123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85950"/>
            <a:ext cx="8534399" cy="4743450"/>
          </a:xfrm>
        </p:spPr>
        <p:txBody>
          <a:bodyPr>
            <a:normAutofit fontScale="47500" lnSpcReduction="20000"/>
          </a:bodyPr>
          <a:lstStyle/>
          <a:p>
            <a:r>
              <a:rPr lang="en-IN" b="1" dirty="0"/>
              <a:t>Core Idea:</a:t>
            </a:r>
          </a:p>
          <a:p>
            <a:r>
              <a:rPr lang="en-IN" dirty="0"/>
              <a:t>Instead of clustering directly in the input space, Spectral Clustering:</a:t>
            </a:r>
          </a:p>
          <a:p>
            <a:r>
              <a:rPr lang="en-IN" b="1" dirty="0"/>
              <a:t>Builds a similarity graph</a:t>
            </a:r>
            <a:r>
              <a:rPr lang="en-IN" dirty="0"/>
              <a:t> from the data.</a:t>
            </a:r>
          </a:p>
          <a:p>
            <a:r>
              <a:rPr lang="en-IN" dirty="0"/>
              <a:t>Computes the </a:t>
            </a:r>
            <a:r>
              <a:rPr lang="en-IN" b="1" dirty="0"/>
              <a:t>graph </a:t>
            </a:r>
            <a:r>
              <a:rPr lang="en-IN" b="1" dirty="0" err="1"/>
              <a:t>Laplacian</a:t>
            </a:r>
            <a:r>
              <a:rPr lang="en-IN" dirty="0"/>
              <a:t>.</a:t>
            </a:r>
          </a:p>
          <a:p>
            <a:r>
              <a:rPr lang="en-IN" dirty="0"/>
              <a:t>Uses its </a:t>
            </a:r>
            <a:r>
              <a:rPr lang="en-IN" b="1" dirty="0"/>
              <a:t>eigenvectors</a:t>
            </a:r>
            <a:r>
              <a:rPr lang="en-IN" dirty="0"/>
              <a:t> to embed the data into a lower-dimensional space.</a:t>
            </a:r>
          </a:p>
          <a:p>
            <a:r>
              <a:rPr lang="en-IN" dirty="0"/>
              <a:t>Applies a standard clustering algorithm (usually </a:t>
            </a:r>
            <a:r>
              <a:rPr lang="en-IN" b="1" dirty="0"/>
              <a:t>k-means</a:t>
            </a:r>
            <a:r>
              <a:rPr lang="en-IN" dirty="0"/>
              <a:t>) in this new space.</a:t>
            </a:r>
          </a:p>
          <a:p>
            <a:r>
              <a:rPr lang="en-IN" b="1" dirty="0"/>
              <a:t>🔁 Algorithm Steps:</a:t>
            </a:r>
          </a:p>
          <a:p>
            <a:r>
              <a:rPr lang="en-IN" b="1" dirty="0"/>
              <a:t>Construct a Similarity Graph</a:t>
            </a:r>
            <a:r>
              <a:rPr lang="en-IN" dirty="0"/>
              <a:t>:</a:t>
            </a:r>
          </a:p>
          <a:p>
            <a:pPr lvl="1"/>
            <a:r>
              <a:rPr lang="en-IN" dirty="0"/>
              <a:t>Each node is a data point.</a:t>
            </a:r>
          </a:p>
          <a:p>
            <a:pPr lvl="1"/>
            <a:r>
              <a:rPr lang="en-IN" dirty="0"/>
              <a:t>Edges represent similarity (e.g., Gaussian kernel:</a:t>
            </a:r>
          </a:p>
          <a:p>
            <a:pPr lvl="1"/>
            <a:r>
              <a:rPr lang="en-IN" dirty="0"/>
              <a:t>s(</a:t>
            </a:r>
            <a:r>
              <a:rPr lang="en-IN" dirty="0" err="1"/>
              <a:t>x_i</a:t>
            </a:r>
            <a:r>
              <a:rPr lang="en-IN" dirty="0"/>
              <a:t>, </a:t>
            </a:r>
            <a:r>
              <a:rPr lang="en-IN" dirty="0" err="1"/>
              <a:t>x_j</a:t>
            </a:r>
            <a:r>
              <a:rPr lang="en-IN" dirty="0"/>
              <a:t>) = \</a:t>
            </a:r>
            <a:r>
              <a:rPr lang="en-IN" dirty="0" err="1"/>
              <a:t>exp</a:t>
            </a:r>
            <a:r>
              <a:rPr lang="en-IN" dirty="0"/>
              <a:t>\left(-\</a:t>
            </a:r>
            <a:r>
              <a:rPr lang="en-IN" dirty="0" err="1"/>
              <a:t>frac</a:t>
            </a:r>
            <a:r>
              <a:rPr lang="en-IN" dirty="0"/>
              <a:t>{\|</a:t>
            </a:r>
            <a:r>
              <a:rPr lang="en-IN" dirty="0" err="1"/>
              <a:t>x_i</a:t>
            </a:r>
            <a:r>
              <a:rPr lang="en-IN" dirty="0"/>
              <a:t> - </a:t>
            </a:r>
            <a:r>
              <a:rPr lang="en-IN" dirty="0" err="1"/>
              <a:t>x_j</a:t>
            </a:r>
            <a:r>
              <a:rPr lang="en-IN" dirty="0"/>
              <a:t>\|^2}{2\sigma^2}\right) \]) </a:t>
            </a:r>
          </a:p>
          <a:p>
            <a:r>
              <a:rPr lang="en-IN" b="1" dirty="0"/>
              <a:t>Compute the </a:t>
            </a:r>
            <a:r>
              <a:rPr lang="en-IN" b="1" dirty="0" err="1"/>
              <a:t>Laplacian</a:t>
            </a:r>
            <a:r>
              <a:rPr lang="en-IN" b="1" dirty="0"/>
              <a:t> Matrix</a:t>
            </a:r>
            <a:r>
              <a:rPr lang="en-IN" dirty="0"/>
              <a:t>:</a:t>
            </a:r>
          </a:p>
          <a:p>
            <a:pPr lvl="1"/>
            <a:r>
              <a:rPr lang="en-IN" dirty="0"/>
              <a:t>Options:</a:t>
            </a:r>
          </a:p>
          <a:p>
            <a:pPr lvl="2"/>
            <a:r>
              <a:rPr lang="en-IN" dirty="0" err="1"/>
              <a:t>Unnormalized</a:t>
            </a:r>
            <a:r>
              <a:rPr lang="en-IN" dirty="0"/>
              <a:t>: L=D−WL = D - WL=D−W</a:t>
            </a:r>
          </a:p>
          <a:p>
            <a:pPr lvl="2"/>
            <a:r>
              <a:rPr lang="en-IN" dirty="0"/>
              <a:t>Normalized: </a:t>
            </a:r>
            <a:r>
              <a:rPr lang="en-IN" dirty="0" err="1"/>
              <a:t>Lsym</a:t>
            </a:r>
            <a:r>
              <a:rPr lang="en-IN" dirty="0"/>
              <a:t>=D−1/2LD−1/2L_{\text{</a:t>
            </a:r>
            <a:r>
              <a:rPr lang="en-IN" dirty="0" err="1"/>
              <a:t>sym</a:t>
            </a:r>
            <a:r>
              <a:rPr lang="en-IN" dirty="0"/>
              <a:t>}} = D^{-1/2}LD^{-1/2}</a:t>
            </a:r>
            <a:r>
              <a:rPr lang="en-IN" dirty="0" err="1"/>
              <a:t>Lsym</a:t>
            </a:r>
            <a:r>
              <a:rPr lang="en-IN" dirty="0"/>
              <a:t>​=D−1/2LD−1/2</a:t>
            </a:r>
          </a:p>
          <a:p>
            <a:pPr lvl="1"/>
            <a:r>
              <a:rPr lang="en-IN" dirty="0"/>
              <a:t>Where:</a:t>
            </a:r>
          </a:p>
          <a:p>
            <a:pPr lvl="2"/>
            <a:r>
              <a:rPr lang="en-IN" dirty="0"/>
              <a:t>WWW = similarity matrix</a:t>
            </a:r>
          </a:p>
          <a:p>
            <a:pPr lvl="2"/>
            <a:r>
              <a:rPr lang="en-IN" dirty="0"/>
              <a:t>DDD = degree matrix (diagonal matrix where </a:t>
            </a:r>
            <a:r>
              <a:rPr lang="en-IN" dirty="0" err="1"/>
              <a:t>Dii</a:t>
            </a:r>
            <a:r>
              <a:rPr lang="en-IN" dirty="0"/>
              <a:t>=∑</a:t>
            </a:r>
            <a:r>
              <a:rPr lang="en-IN" dirty="0" err="1"/>
              <a:t>jWijD</a:t>
            </a:r>
            <a:r>
              <a:rPr lang="en-IN" dirty="0"/>
              <a:t>_{ii} = \</a:t>
            </a:r>
            <a:r>
              <a:rPr lang="en-IN" dirty="0" err="1"/>
              <a:t>sum_j</a:t>
            </a:r>
            <a:r>
              <a:rPr lang="en-IN" dirty="0"/>
              <a:t> W_{</a:t>
            </a:r>
            <a:r>
              <a:rPr lang="en-IN" dirty="0" err="1"/>
              <a:t>ij</a:t>
            </a:r>
            <a:r>
              <a:rPr lang="en-IN" dirty="0"/>
              <a:t>}</a:t>
            </a:r>
            <a:r>
              <a:rPr lang="en-IN" dirty="0" err="1"/>
              <a:t>Dii</a:t>
            </a:r>
            <a:r>
              <a:rPr lang="en-IN" dirty="0"/>
              <a:t>​=∑j​</a:t>
            </a:r>
            <a:r>
              <a:rPr lang="en-IN" dirty="0" err="1"/>
              <a:t>Wij</a:t>
            </a:r>
            <a:r>
              <a:rPr lang="en-IN" dirty="0"/>
              <a:t>​)</a:t>
            </a:r>
          </a:p>
          <a:p>
            <a:r>
              <a:rPr lang="en-IN" b="1" dirty="0"/>
              <a:t>Compute Eigenvectors</a:t>
            </a:r>
            <a:r>
              <a:rPr lang="en-IN" dirty="0"/>
              <a:t>:</a:t>
            </a:r>
          </a:p>
          <a:p>
            <a:pPr lvl="1"/>
            <a:r>
              <a:rPr lang="en-IN" dirty="0"/>
              <a:t>Select the first </a:t>
            </a:r>
            <a:r>
              <a:rPr lang="en-IN" b="1" dirty="0"/>
              <a:t>k eigenvectors</a:t>
            </a:r>
            <a:r>
              <a:rPr lang="en-IN" dirty="0"/>
              <a:t> of the </a:t>
            </a:r>
            <a:r>
              <a:rPr lang="en-IN" dirty="0" err="1"/>
              <a:t>Laplacian</a:t>
            </a:r>
            <a:r>
              <a:rPr lang="en-IN" dirty="0"/>
              <a:t> (corresponding to smallest eigenvalues).</a:t>
            </a:r>
          </a:p>
          <a:p>
            <a:pPr lvl="1"/>
            <a:r>
              <a:rPr lang="en-IN" dirty="0"/>
              <a:t>These form a new feature space.</a:t>
            </a:r>
          </a:p>
          <a:p>
            <a:r>
              <a:rPr lang="en-IN" b="1" dirty="0"/>
              <a:t>Cluster</a:t>
            </a:r>
            <a:r>
              <a:rPr lang="en-IN" dirty="0"/>
              <a:t>:</a:t>
            </a:r>
          </a:p>
          <a:p>
            <a:pPr lvl="1"/>
            <a:r>
              <a:rPr lang="en-IN" dirty="0"/>
              <a:t>Apply </a:t>
            </a:r>
            <a:r>
              <a:rPr lang="en-IN" b="1" dirty="0"/>
              <a:t>k-means</a:t>
            </a:r>
            <a:r>
              <a:rPr lang="en-IN" dirty="0"/>
              <a:t> to the rows of the matrix formed by the k eigenvectors.</a:t>
            </a:r>
          </a:p>
          <a:p>
            <a:endParaRPr lang="en-IN" dirty="0"/>
          </a:p>
        </p:txBody>
      </p:sp>
      <p:sp>
        <p:nvSpPr>
          <p:cNvPr id="3" name="Title 2"/>
          <p:cNvSpPr>
            <a:spLocks noGrp="1"/>
          </p:cNvSpPr>
          <p:nvPr>
            <p:ph type="title"/>
          </p:nvPr>
        </p:nvSpPr>
        <p:spPr/>
        <p:txBody>
          <a:bodyPr/>
          <a:lstStyle/>
          <a:p>
            <a:r>
              <a:rPr lang="en-US" dirty="0" smtClean="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1999" cy="4419600"/>
          </a:xfrm>
        </p:spPr>
        <p:txBody>
          <a:bodyPr>
            <a:normAutofit fontScale="62500" lnSpcReduction="20000"/>
          </a:bodyPr>
          <a:lstStyle/>
          <a:p>
            <a:pPr marL="0" indent="0">
              <a:buNone/>
            </a:pPr>
            <a:r>
              <a:rPr lang="en-US" b="1" dirty="0"/>
              <a:t>Advantages:</a:t>
            </a:r>
          </a:p>
          <a:p>
            <a:r>
              <a:rPr lang="en-US" dirty="0"/>
              <a:t>Can identify </a:t>
            </a:r>
            <a:r>
              <a:rPr lang="en-US" b="1" dirty="0"/>
              <a:t>non-linearly separable</a:t>
            </a:r>
            <a:r>
              <a:rPr lang="en-US" dirty="0"/>
              <a:t> clusters.</a:t>
            </a:r>
          </a:p>
          <a:p>
            <a:r>
              <a:rPr lang="en-US" dirty="0"/>
              <a:t>Works well for </a:t>
            </a:r>
            <a:r>
              <a:rPr lang="en-US" b="1" dirty="0"/>
              <a:t>complex shapes</a:t>
            </a:r>
            <a:r>
              <a:rPr lang="en-US" dirty="0"/>
              <a:t>, e.g., concentric circles or moons.</a:t>
            </a:r>
          </a:p>
          <a:p>
            <a:r>
              <a:rPr lang="en-US" dirty="0"/>
              <a:t>Flexible: works on </a:t>
            </a:r>
            <a:r>
              <a:rPr lang="en-US" b="1" dirty="0"/>
              <a:t>arbitrary similarity graphs</a:t>
            </a:r>
            <a:r>
              <a:rPr lang="en-US" dirty="0"/>
              <a:t>.</a:t>
            </a:r>
          </a:p>
          <a:p>
            <a:pPr marL="0" indent="0">
              <a:buNone/>
            </a:pPr>
            <a:endParaRPr lang="en-US" b="1" dirty="0" smtClean="0"/>
          </a:p>
          <a:p>
            <a:pPr marL="0" indent="0">
              <a:buNone/>
            </a:pPr>
            <a:r>
              <a:rPr lang="en-US" b="1" dirty="0" smtClean="0"/>
              <a:t>Limitations</a:t>
            </a:r>
            <a:r>
              <a:rPr lang="en-US" b="1" dirty="0"/>
              <a:t>:</a:t>
            </a:r>
          </a:p>
          <a:p>
            <a:r>
              <a:rPr lang="en-US" dirty="0"/>
              <a:t>Requires specifying the </a:t>
            </a:r>
            <a:r>
              <a:rPr lang="en-US" b="1" dirty="0"/>
              <a:t>number of clusters k</a:t>
            </a:r>
            <a:r>
              <a:rPr lang="en-US" dirty="0"/>
              <a:t>.</a:t>
            </a:r>
          </a:p>
          <a:p>
            <a:r>
              <a:rPr lang="en-US" dirty="0"/>
              <a:t>Computationally expensive for large datasets (due to </a:t>
            </a:r>
            <a:r>
              <a:rPr lang="en-US" dirty="0" err="1"/>
              <a:t>eigen</a:t>
            </a:r>
            <a:r>
              <a:rPr lang="en-US" dirty="0"/>
              <a:t>-decomposition).</a:t>
            </a:r>
          </a:p>
          <a:p>
            <a:r>
              <a:rPr lang="en-US" dirty="0"/>
              <a:t>Sensitive to the choice of similarity function and parameters (e.g., kernel width σ\</a:t>
            </a:r>
            <a:r>
              <a:rPr lang="en-US" dirty="0" err="1"/>
              <a:t>sigmaσ</a:t>
            </a:r>
            <a:r>
              <a:rPr lang="en-US" dirty="0"/>
              <a:t>).</a:t>
            </a:r>
          </a:p>
          <a:p>
            <a:pPr marL="0" indent="0">
              <a:buNone/>
            </a:pPr>
            <a:endParaRPr lang="en-US" b="1" dirty="0" smtClean="0"/>
          </a:p>
          <a:p>
            <a:pPr marL="0" indent="0">
              <a:buNone/>
            </a:pPr>
            <a:r>
              <a:rPr lang="en-US" b="1" dirty="0" smtClean="0"/>
              <a:t>Applications</a:t>
            </a:r>
            <a:r>
              <a:rPr lang="en-US" b="1" dirty="0"/>
              <a:t>:</a:t>
            </a:r>
          </a:p>
          <a:p>
            <a:r>
              <a:rPr lang="en-US" dirty="0"/>
              <a:t>Image segmentation</a:t>
            </a:r>
          </a:p>
          <a:p>
            <a:r>
              <a:rPr lang="en-US" dirty="0"/>
              <a:t>Community detection in networks</a:t>
            </a:r>
          </a:p>
          <a:p>
            <a:r>
              <a:rPr lang="en-US" dirty="0"/>
              <a:t>Natural language processing (e.g., document clustering)</a:t>
            </a:r>
          </a:p>
          <a:p>
            <a:r>
              <a:rPr lang="en-US" dirty="0"/>
              <a:t>Shape recognition</a:t>
            </a:r>
          </a:p>
          <a:p>
            <a:endParaRPr lang="en-IN" dirty="0"/>
          </a:p>
        </p:txBody>
      </p:sp>
      <p:sp>
        <p:nvSpPr>
          <p:cNvPr id="3" name="Title 2"/>
          <p:cNvSpPr>
            <a:spLocks noGrp="1"/>
          </p:cNvSpPr>
          <p:nvPr>
            <p:ph type="title"/>
          </p:nvPr>
        </p:nvSpPr>
        <p:spPr/>
        <p:txBody>
          <a:bodyPr/>
          <a:lstStyle/>
          <a:p>
            <a:r>
              <a:rPr lang="en-US" dirty="0"/>
              <a:t>Spectral Clustering</a:t>
            </a:r>
            <a:endParaRPr lang="en-IN" dirty="0"/>
          </a:p>
        </p:txBody>
      </p:sp>
    </p:spTree>
    <p:extLst>
      <p:ext uri="{BB962C8B-B14F-4D97-AF65-F5344CB8AC3E}">
        <p14:creationId xmlns:p14="http://schemas.microsoft.com/office/powerpoint/2010/main" val="1719762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lnSpcReduction="10000"/>
          </a:bodyPr>
          <a:lstStyle/>
          <a:p>
            <a:r>
              <a:rPr lang="en-US" b="1" dirty="0"/>
              <a:t>OPTICS</a:t>
            </a:r>
            <a:r>
              <a:rPr lang="en-US" dirty="0"/>
              <a:t> is a </a:t>
            </a:r>
            <a:r>
              <a:rPr lang="en-US" b="1" dirty="0"/>
              <a:t>density-based clustering algorithm</a:t>
            </a:r>
            <a:r>
              <a:rPr lang="en-US" dirty="0"/>
              <a:t>, similar to DBSCAN, but more powerful. It is designed to discover </a:t>
            </a:r>
            <a:r>
              <a:rPr lang="en-US" b="1" dirty="0"/>
              <a:t>clusters of varying densities</a:t>
            </a:r>
            <a:r>
              <a:rPr lang="en-US" dirty="0"/>
              <a:t> without requiring a single global density threshold like DBSCAN does.</a:t>
            </a:r>
          </a:p>
          <a:p>
            <a:r>
              <a:rPr lang="en-US" b="1" dirty="0"/>
              <a:t>Goal</a:t>
            </a:r>
            <a:r>
              <a:rPr lang="en-US" dirty="0"/>
              <a:t>: Generate an </a:t>
            </a:r>
            <a:r>
              <a:rPr lang="en-US" b="1" dirty="0"/>
              <a:t>augmented ordering of the data points</a:t>
            </a:r>
            <a:r>
              <a:rPr lang="en-US" dirty="0"/>
              <a:t> to extract </a:t>
            </a:r>
            <a:r>
              <a:rPr lang="en-US" b="1" dirty="0"/>
              <a:t>clusters of varying densities</a:t>
            </a:r>
            <a:r>
              <a:rPr lang="en-US" dirty="0"/>
              <a:t>, and to visualize the </a:t>
            </a:r>
            <a:r>
              <a:rPr lang="en-US" b="1" dirty="0"/>
              <a:t>cluster structure</a:t>
            </a:r>
            <a:r>
              <a:rPr lang="en-US" dirty="0"/>
              <a:t> (reachability plot).</a:t>
            </a:r>
          </a:p>
        </p:txBody>
      </p:sp>
      <p:sp>
        <p:nvSpPr>
          <p:cNvPr id="3" name="Title 2"/>
          <p:cNvSpPr>
            <a:spLocks noGrp="1"/>
          </p:cNvSpPr>
          <p:nvPr>
            <p:ph type="title"/>
          </p:nvPr>
        </p:nvSpPr>
        <p:spPr/>
        <p:txBody>
          <a:bodyPr>
            <a:normAutofit fontScale="90000"/>
          </a:bodyPr>
          <a:lstStyle/>
          <a:p>
            <a:r>
              <a:rPr lang="en-US" dirty="0" smtClean="0"/>
              <a:t>OPTICS </a:t>
            </a:r>
            <a:r>
              <a:rPr lang="en-US" dirty="0"/>
              <a:t>(Ordering Points To Identify the Clustering Structure)</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086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143000"/>
            <a:ext cx="8153400" cy="5486400"/>
          </a:xfrm>
        </p:spPr>
        <p:txBody>
          <a:bodyPr>
            <a:normAutofit fontScale="47500" lnSpcReduction="20000"/>
          </a:bodyPr>
          <a:lstStyle/>
          <a:p>
            <a:r>
              <a:rPr lang="en-US" b="1" dirty="0"/>
              <a:t>Key Concepts:</a:t>
            </a:r>
          </a:p>
          <a:p>
            <a:r>
              <a:rPr lang="en-US" b="1" dirty="0"/>
              <a:t>ε (Epsilon)</a:t>
            </a:r>
            <a:r>
              <a:rPr lang="en-US" dirty="0"/>
              <a:t>:</a:t>
            </a:r>
            <a:br>
              <a:rPr lang="en-US" dirty="0"/>
            </a:br>
            <a:r>
              <a:rPr lang="en-US" dirty="0"/>
              <a:t>Maximum radius to consider neighbors (used as an upper bound, not a hard cutoff like in DBSCAN).</a:t>
            </a:r>
          </a:p>
          <a:p>
            <a:r>
              <a:rPr lang="en-US" b="1" dirty="0" err="1"/>
              <a:t>minPts</a:t>
            </a:r>
            <a:r>
              <a:rPr lang="en-US" dirty="0"/>
              <a:t>:</a:t>
            </a:r>
            <a:br>
              <a:rPr lang="en-US" dirty="0"/>
            </a:br>
            <a:r>
              <a:rPr lang="en-US" dirty="0"/>
              <a:t>Minimum number of neighbors to define a </a:t>
            </a:r>
            <a:r>
              <a:rPr lang="en-US" b="1" dirty="0"/>
              <a:t>core point</a:t>
            </a:r>
            <a:r>
              <a:rPr lang="en-US" dirty="0"/>
              <a:t>.</a:t>
            </a:r>
          </a:p>
          <a:p>
            <a:r>
              <a:rPr lang="en-US" b="1" dirty="0"/>
              <a:t>Core Distance</a:t>
            </a:r>
            <a:r>
              <a:rPr lang="en-US" dirty="0"/>
              <a:t>:</a:t>
            </a:r>
            <a:br>
              <a:rPr lang="en-US" dirty="0"/>
            </a:br>
            <a:r>
              <a:rPr lang="en-US" dirty="0"/>
              <a:t>For a point, the </a:t>
            </a:r>
            <a:r>
              <a:rPr lang="en-US" b="1" dirty="0"/>
              <a:t>distance to its </a:t>
            </a:r>
            <a:r>
              <a:rPr lang="en-US" b="1" dirty="0" err="1"/>
              <a:t>minPts-th</a:t>
            </a:r>
            <a:r>
              <a:rPr lang="en-US" b="1" dirty="0"/>
              <a:t> nearest neighbor</a:t>
            </a:r>
            <a:r>
              <a:rPr lang="en-US" dirty="0"/>
              <a:t>. If not enough neighbors, undefined.</a:t>
            </a:r>
          </a:p>
          <a:p>
            <a:r>
              <a:rPr lang="en-US" b="1" dirty="0"/>
              <a:t>Reachability Distance</a:t>
            </a:r>
            <a:r>
              <a:rPr lang="en-US" dirty="0"/>
              <a:t>:</a:t>
            </a:r>
            <a:br>
              <a:rPr lang="en-US" dirty="0"/>
            </a:br>
            <a:r>
              <a:rPr lang="en-US" dirty="0"/>
              <a:t>For point </a:t>
            </a:r>
            <a:r>
              <a:rPr lang="en-US" dirty="0" err="1"/>
              <a:t>ppp</a:t>
            </a:r>
            <a:r>
              <a:rPr lang="en-US" dirty="0"/>
              <a:t> with respect to core point </a:t>
            </a:r>
            <a:r>
              <a:rPr lang="en-US" dirty="0" err="1"/>
              <a:t>ooo</a:t>
            </a:r>
            <a:r>
              <a:rPr lang="en-US" dirty="0"/>
              <a:t>:</a:t>
            </a:r>
          </a:p>
          <a:p>
            <a:r>
              <a:rPr lang="en-US" dirty="0" err="1"/>
              <a:t>reachability_dist</a:t>
            </a:r>
            <a:r>
              <a:rPr lang="en-US" dirty="0"/>
              <a:t>(</a:t>
            </a:r>
            <a:r>
              <a:rPr lang="en-US" dirty="0" err="1"/>
              <a:t>p,o</a:t>
            </a:r>
            <a:r>
              <a:rPr lang="en-US" dirty="0"/>
              <a:t>)=max⁡(</a:t>
            </a:r>
            <a:r>
              <a:rPr lang="en-US" dirty="0" err="1"/>
              <a:t>core_dist</a:t>
            </a:r>
            <a:r>
              <a:rPr lang="en-US" dirty="0"/>
              <a:t>(o),</a:t>
            </a:r>
            <a:r>
              <a:rPr lang="en-US" dirty="0" err="1"/>
              <a:t>dist</a:t>
            </a:r>
            <a:r>
              <a:rPr lang="en-US" dirty="0"/>
              <a:t>(</a:t>
            </a:r>
            <a:r>
              <a:rPr lang="en-US" dirty="0" err="1"/>
              <a:t>p,o</a:t>
            </a:r>
            <a:r>
              <a:rPr lang="en-US" dirty="0"/>
              <a:t>))\text{reachability\_</a:t>
            </a:r>
            <a:r>
              <a:rPr lang="en-US" dirty="0" err="1"/>
              <a:t>dist</a:t>
            </a:r>
            <a:r>
              <a:rPr lang="en-US" dirty="0"/>
              <a:t>}(p, o) = \max(\text{core\_</a:t>
            </a:r>
            <a:r>
              <a:rPr lang="en-US" dirty="0" err="1"/>
              <a:t>dist</a:t>
            </a:r>
            <a:r>
              <a:rPr lang="en-US" dirty="0"/>
              <a:t>}(o), \text{</a:t>
            </a:r>
            <a:r>
              <a:rPr lang="en-US" dirty="0" err="1"/>
              <a:t>dist</a:t>
            </a:r>
            <a:r>
              <a:rPr lang="en-US" dirty="0"/>
              <a:t>}(p, o))</a:t>
            </a:r>
            <a:r>
              <a:rPr lang="en-US" dirty="0" err="1"/>
              <a:t>reachability_dist</a:t>
            </a:r>
            <a:r>
              <a:rPr lang="en-US" dirty="0"/>
              <a:t>(</a:t>
            </a:r>
            <a:r>
              <a:rPr lang="en-US" dirty="0" err="1"/>
              <a:t>p,o</a:t>
            </a:r>
            <a:r>
              <a:rPr lang="en-US" dirty="0"/>
              <a:t>)=max(</a:t>
            </a:r>
            <a:r>
              <a:rPr lang="en-US" dirty="0" err="1"/>
              <a:t>core_dist</a:t>
            </a:r>
            <a:r>
              <a:rPr lang="en-US" dirty="0"/>
              <a:t>(o),</a:t>
            </a:r>
            <a:r>
              <a:rPr lang="en-US" dirty="0" err="1"/>
              <a:t>dist</a:t>
            </a:r>
            <a:r>
              <a:rPr lang="en-US" dirty="0"/>
              <a:t>(</a:t>
            </a:r>
            <a:r>
              <a:rPr lang="en-US" dirty="0" err="1"/>
              <a:t>p,o</a:t>
            </a:r>
            <a:r>
              <a:rPr lang="en-US" dirty="0"/>
              <a:t>)) Measures how easily </a:t>
            </a:r>
            <a:r>
              <a:rPr lang="en-US" dirty="0" err="1"/>
              <a:t>ppp</a:t>
            </a:r>
            <a:r>
              <a:rPr lang="en-US" dirty="0"/>
              <a:t> can be reached from </a:t>
            </a:r>
            <a:r>
              <a:rPr lang="en-US" dirty="0" err="1"/>
              <a:t>ooo</a:t>
            </a:r>
            <a:r>
              <a:rPr lang="en-US" dirty="0"/>
              <a:t>.</a:t>
            </a:r>
          </a:p>
          <a:p>
            <a:r>
              <a:rPr lang="en-US" b="1" dirty="0" smtClean="0"/>
              <a:t>How </a:t>
            </a:r>
            <a:r>
              <a:rPr lang="en-US" b="1" dirty="0"/>
              <a:t>OPTICS Works:</a:t>
            </a:r>
          </a:p>
          <a:p>
            <a:r>
              <a:rPr lang="en-US" dirty="0"/>
              <a:t>Initialize all points as </a:t>
            </a:r>
            <a:r>
              <a:rPr lang="en-US" b="1" dirty="0"/>
              <a:t>unprocessed</a:t>
            </a:r>
            <a:r>
              <a:rPr lang="en-US" dirty="0"/>
              <a:t>.</a:t>
            </a:r>
          </a:p>
          <a:p>
            <a:r>
              <a:rPr lang="en-US" dirty="0"/>
              <a:t>For each unprocessed point:</a:t>
            </a:r>
          </a:p>
          <a:p>
            <a:pPr lvl="1"/>
            <a:r>
              <a:rPr lang="en-US" dirty="0"/>
              <a:t>Compute </a:t>
            </a:r>
            <a:r>
              <a:rPr lang="en-US" b="1" dirty="0"/>
              <a:t>core distance</a:t>
            </a:r>
            <a:r>
              <a:rPr lang="en-US" dirty="0"/>
              <a:t>.</a:t>
            </a:r>
          </a:p>
          <a:p>
            <a:pPr lvl="1"/>
            <a:r>
              <a:rPr lang="en-US" dirty="0"/>
              <a:t>Use it to compute </a:t>
            </a:r>
            <a:r>
              <a:rPr lang="en-US" b="1" dirty="0"/>
              <a:t>reachability distances</a:t>
            </a:r>
            <a:r>
              <a:rPr lang="en-US" dirty="0"/>
              <a:t> of neighbors.</a:t>
            </a:r>
          </a:p>
          <a:p>
            <a:pPr lvl="1"/>
            <a:r>
              <a:rPr lang="en-US" dirty="0"/>
              <a:t>Place points into an </a:t>
            </a:r>
            <a:r>
              <a:rPr lang="en-US" b="1" dirty="0"/>
              <a:t>ordered list</a:t>
            </a:r>
            <a:r>
              <a:rPr lang="en-US" dirty="0"/>
              <a:t> based on reachability.</a:t>
            </a:r>
          </a:p>
          <a:p>
            <a:r>
              <a:rPr lang="en-US" dirty="0"/>
              <a:t>After all points are ordered, generate a </a:t>
            </a:r>
            <a:r>
              <a:rPr lang="en-US" b="1" dirty="0"/>
              <a:t>reachability plot</a:t>
            </a:r>
            <a:r>
              <a:rPr lang="en-US" dirty="0"/>
              <a:t>.</a:t>
            </a:r>
          </a:p>
          <a:p>
            <a:r>
              <a:rPr lang="en-US" dirty="0"/>
              <a:t>Clusters can be </a:t>
            </a:r>
            <a:r>
              <a:rPr lang="en-US" b="1" dirty="0"/>
              <a:t>extracted</a:t>
            </a:r>
            <a:r>
              <a:rPr lang="en-US" dirty="0"/>
              <a:t> visually or algorithmically from the plot.</a:t>
            </a:r>
          </a:p>
          <a:p>
            <a:r>
              <a:rPr lang="en-US" b="1" dirty="0" smtClean="0"/>
              <a:t>Reachability </a:t>
            </a:r>
            <a:r>
              <a:rPr lang="en-US" b="1" dirty="0"/>
              <a:t>Plot:</a:t>
            </a:r>
          </a:p>
          <a:p>
            <a:r>
              <a:rPr lang="en-US" dirty="0"/>
              <a:t>A </a:t>
            </a:r>
            <a:r>
              <a:rPr lang="en-US" b="1" dirty="0"/>
              <a:t>valley</a:t>
            </a:r>
            <a:r>
              <a:rPr lang="en-US" dirty="0"/>
              <a:t> in the plot indicates a </a:t>
            </a:r>
            <a:r>
              <a:rPr lang="en-US" b="1" dirty="0"/>
              <a:t>dense cluster</a:t>
            </a:r>
            <a:r>
              <a:rPr lang="en-US" dirty="0"/>
              <a:t>.</a:t>
            </a:r>
          </a:p>
          <a:p>
            <a:r>
              <a:rPr lang="en-US" b="1" dirty="0"/>
              <a:t>Peaks</a:t>
            </a:r>
            <a:r>
              <a:rPr lang="en-US" dirty="0"/>
              <a:t> represent sparse regions or </a:t>
            </a:r>
            <a:r>
              <a:rPr lang="en-US" b="1" dirty="0"/>
              <a:t>cluster boundaries</a:t>
            </a:r>
            <a:r>
              <a:rPr lang="en-US" dirty="0"/>
              <a:t>.</a:t>
            </a:r>
          </a:p>
          <a:p>
            <a:r>
              <a:rPr lang="en-US" dirty="0"/>
              <a:t>The </a:t>
            </a:r>
            <a:r>
              <a:rPr lang="en-US" b="1" dirty="0"/>
              <a:t>height</a:t>
            </a:r>
            <a:r>
              <a:rPr lang="en-US" dirty="0"/>
              <a:t> reflects reachability distance (density).</a:t>
            </a:r>
          </a:p>
          <a:p>
            <a:endParaRPr lang="en-IN" dirty="0"/>
          </a:p>
        </p:txBody>
      </p:sp>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3310952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lstStyle/>
          <a:p>
            <a:pPr marL="0" indent="0">
              <a:buNone/>
            </a:pPr>
            <a:endParaRPr lang="en-US" dirty="0" smtClean="0"/>
          </a:p>
          <a:p>
            <a:pPr marL="0" indent="0">
              <a:buNone/>
            </a:pPr>
            <a:r>
              <a:rPr lang="en-US" dirty="0" smtClean="0"/>
              <a:t>BIRCH </a:t>
            </a:r>
            <a:r>
              <a:rPr lang="en-US" dirty="0"/>
              <a:t>(Balanced Iterative Reducing and Clustering using Hierarchies) is a hierarchical clustering algorithm designed for handling large datasets efficiently. It operates in multiple phases to achieve this</a:t>
            </a:r>
            <a:endParaRPr lang="en-IN" dirty="0"/>
          </a:p>
        </p:txBody>
      </p:sp>
      <p:sp>
        <p:nvSpPr>
          <p:cNvPr id="3" name="Title 2"/>
          <p:cNvSpPr>
            <a:spLocks noGrp="1"/>
          </p:cNvSpPr>
          <p:nvPr>
            <p:ph type="title"/>
          </p:nvPr>
        </p:nvSpPr>
        <p:spPr/>
        <p:txBody>
          <a:bodyPr/>
          <a:lstStyle/>
          <a:p>
            <a:r>
              <a:rPr lang="en-US" dirty="0"/>
              <a:t>BIRCH</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296275"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034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153400" cy="4800600"/>
          </a:xfrm>
        </p:spPr>
        <p:txBody>
          <a:bodyPr>
            <a:normAutofit fontScale="70000" lnSpcReduction="20000"/>
          </a:bodyPr>
          <a:lstStyle/>
          <a:p>
            <a:pPr marL="0" indent="0">
              <a:buNone/>
            </a:pPr>
            <a:r>
              <a:rPr lang="en-US" b="1" dirty="0"/>
              <a:t>Advantages:</a:t>
            </a:r>
          </a:p>
          <a:p>
            <a:r>
              <a:rPr lang="en-US" dirty="0"/>
              <a:t>Handles </a:t>
            </a:r>
            <a:r>
              <a:rPr lang="en-US" b="1" dirty="0"/>
              <a:t>clusters of varying density</a:t>
            </a:r>
            <a:r>
              <a:rPr lang="en-US" dirty="0"/>
              <a:t> (unlike DBSCAN).</a:t>
            </a:r>
          </a:p>
          <a:p>
            <a:r>
              <a:rPr lang="en-US" dirty="0"/>
              <a:t>Automatically detects </a:t>
            </a:r>
            <a:r>
              <a:rPr lang="en-US" b="1" dirty="0"/>
              <a:t>cluster structure</a:t>
            </a:r>
            <a:r>
              <a:rPr lang="en-US" dirty="0"/>
              <a:t>.</a:t>
            </a:r>
          </a:p>
          <a:p>
            <a:r>
              <a:rPr lang="en-US" dirty="0"/>
              <a:t>Identifies </a:t>
            </a:r>
            <a:r>
              <a:rPr lang="en-US" b="1" dirty="0"/>
              <a:t>noise and outliers</a:t>
            </a:r>
            <a:r>
              <a:rPr lang="en-US" dirty="0"/>
              <a:t>.</a:t>
            </a:r>
          </a:p>
          <a:p>
            <a:r>
              <a:rPr lang="en-US" dirty="0"/>
              <a:t>Does not require a fixed epsilon for clustering.</a:t>
            </a:r>
          </a:p>
          <a:p>
            <a:pPr marL="0" indent="0">
              <a:buNone/>
            </a:pPr>
            <a:r>
              <a:rPr lang="en-US" b="1" dirty="0" smtClean="0"/>
              <a:t>Limitations</a:t>
            </a:r>
            <a:r>
              <a:rPr lang="en-US" b="1" dirty="0"/>
              <a:t>:</a:t>
            </a:r>
          </a:p>
          <a:p>
            <a:r>
              <a:rPr lang="en-US" dirty="0"/>
              <a:t>Requires tuning of </a:t>
            </a:r>
            <a:r>
              <a:rPr lang="en-US" dirty="0" err="1"/>
              <a:t>minPts</a:t>
            </a:r>
            <a:r>
              <a:rPr lang="en-US" dirty="0"/>
              <a:t> (and optionally ε, though not critical).</a:t>
            </a:r>
          </a:p>
          <a:p>
            <a:r>
              <a:rPr lang="en-US" b="1" dirty="0"/>
              <a:t>Computationally expensive</a:t>
            </a:r>
            <a:r>
              <a:rPr lang="en-US" dirty="0"/>
              <a:t> for large datasets.</a:t>
            </a:r>
          </a:p>
          <a:p>
            <a:r>
              <a:rPr lang="en-US" dirty="0"/>
              <a:t>Reachability plot interpretation can be </a:t>
            </a:r>
            <a:r>
              <a:rPr lang="en-US" b="1" dirty="0"/>
              <a:t>subjective</a:t>
            </a:r>
            <a:r>
              <a:rPr lang="en-US" dirty="0"/>
              <a:t> without automatic extraction</a:t>
            </a:r>
            <a:r>
              <a:rPr lang="en-US" dirty="0" smtClean="0"/>
              <a:t>.</a:t>
            </a:r>
          </a:p>
          <a:p>
            <a:endParaRPr lang="en-US" b="1" dirty="0"/>
          </a:p>
          <a:p>
            <a:pPr marL="0" indent="0">
              <a:buNone/>
            </a:pPr>
            <a:r>
              <a:rPr lang="en-US" b="1" dirty="0" smtClean="0"/>
              <a:t> </a:t>
            </a:r>
            <a:r>
              <a:rPr lang="en-US" b="1" dirty="0"/>
              <a:t>Applications:</a:t>
            </a:r>
          </a:p>
          <a:p>
            <a:r>
              <a:rPr lang="en-US" dirty="0"/>
              <a:t>Geospatial data clustering</a:t>
            </a:r>
          </a:p>
          <a:p>
            <a:r>
              <a:rPr lang="en-US" dirty="0"/>
              <a:t>Customer segmentation</a:t>
            </a:r>
          </a:p>
          <a:p>
            <a:r>
              <a:rPr lang="en-US" dirty="0"/>
              <a:t>Anomaly detection</a:t>
            </a:r>
          </a:p>
          <a:p>
            <a:r>
              <a:rPr lang="en-US" dirty="0"/>
              <a:t>Any use case where </a:t>
            </a:r>
            <a:r>
              <a:rPr lang="en-US" b="1" dirty="0"/>
              <a:t>density varies across clusters</a:t>
            </a:r>
            <a:endParaRPr lang="en-US" dirty="0"/>
          </a:p>
          <a:p>
            <a:endParaRPr lang="en-IN" dirty="0"/>
          </a:p>
        </p:txBody>
      </p:sp>
      <p:sp>
        <p:nvSpPr>
          <p:cNvPr id="3" name="Title 2"/>
          <p:cNvSpPr>
            <a:spLocks noGrp="1"/>
          </p:cNvSpPr>
          <p:nvPr>
            <p:ph type="title"/>
          </p:nvPr>
        </p:nvSpPr>
        <p:spPr/>
        <p:txBody>
          <a:bodyPr/>
          <a:lstStyle/>
          <a:p>
            <a:r>
              <a:rPr lang="en-US" smtClean="0"/>
              <a:t>OPTICS Clustering</a:t>
            </a:r>
            <a:endParaRPr lang="en-IN" dirty="0"/>
          </a:p>
        </p:txBody>
      </p:sp>
    </p:spTree>
    <p:extLst>
      <p:ext uri="{BB962C8B-B14F-4D97-AF65-F5344CB8AC3E}">
        <p14:creationId xmlns:p14="http://schemas.microsoft.com/office/powerpoint/2010/main" val="2958079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6383049"/>
              </p:ext>
            </p:extLst>
          </p:nvPr>
        </p:nvGraphicFramePr>
        <p:xfrm>
          <a:off x="304800" y="914401"/>
          <a:ext cx="8762999" cy="5791200"/>
        </p:xfrm>
        <a:graphic>
          <a:graphicData uri="http://schemas.openxmlformats.org/drawingml/2006/table">
            <a:tbl>
              <a:tblPr/>
              <a:tblGrid>
                <a:gridCol w="1523994"/>
                <a:gridCol w="1447801"/>
                <a:gridCol w="1447801"/>
                <a:gridCol w="1447801"/>
                <a:gridCol w="1447801"/>
                <a:gridCol w="1447801"/>
              </a:tblGrid>
              <a:tr h="253365">
                <a:tc>
                  <a:txBody>
                    <a:bodyPr/>
                    <a:lstStyle/>
                    <a:p>
                      <a:r>
                        <a:rPr lang="en-IN" sz="1200" b="1" dirty="0"/>
                        <a:t>Algorithm</a:t>
                      </a:r>
                    </a:p>
                  </a:txBody>
                  <a:tcPr marL="28287" marR="28287" marT="14144" marB="14144" anchor="ctr">
                    <a:lnL>
                      <a:noFill/>
                    </a:lnL>
                    <a:lnR>
                      <a:noFill/>
                    </a:lnR>
                    <a:lnT>
                      <a:noFill/>
                    </a:lnT>
                    <a:lnB>
                      <a:noFill/>
                    </a:lnB>
                  </a:tcPr>
                </a:tc>
                <a:tc>
                  <a:txBody>
                    <a:bodyPr/>
                    <a:lstStyle/>
                    <a:p>
                      <a:r>
                        <a:rPr lang="en-IN" sz="1200" b="1" dirty="0"/>
                        <a:t>Type</a:t>
                      </a:r>
                    </a:p>
                  </a:txBody>
                  <a:tcPr marL="28287" marR="28287" marT="14144" marB="14144" anchor="ctr">
                    <a:lnL>
                      <a:noFill/>
                    </a:lnL>
                    <a:lnR>
                      <a:noFill/>
                    </a:lnR>
                    <a:lnT>
                      <a:noFill/>
                    </a:lnT>
                    <a:lnB>
                      <a:noFill/>
                    </a:lnB>
                  </a:tcPr>
                </a:tc>
                <a:tc>
                  <a:txBody>
                    <a:bodyPr/>
                    <a:lstStyle/>
                    <a:p>
                      <a:r>
                        <a:rPr lang="en-IN" sz="1200" b="1" dirty="0"/>
                        <a:t>Assumptions</a:t>
                      </a:r>
                    </a:p>
                  </a:txBody>
                  <a:tcPr marL="28287" marR="28287" marT="14144" marB="14144" anchor="ctr">
                    <a:lnL>
                      <a:noFill/>
                    </a:lnL>
                    <a:lnR>
                      <a:noFill/>
                    </a:lnR>
                    <a:lnT>
                      <a:noFill/>
                    </a:lnT>
                    <a:lnB>
                      <a:noFill/>
                    </a:lnB>
                  </a:tcPr>
                </a:tc>
                <a:tc>
                  <a:txBody>
                    <a:bodyPr/>
                    <a:lstStyle/>
                    <a:p>
                      <a:r>
                        <a:rPr lang="en-IN" sz="1200" b="1" dirty="0"/>
                        <a:t>Pros</a:t>
                      </a:r>
                    </a:p>
                  </a:txBody>
                  <a:tcPr marL="28287" marR="28287" marT="14144" marB="14144" anchor="ctr">
                    <a:lnL>
                      <a:noFill/>
                    </a:lnL>
                    <a:lnR>
                      <a:noFill/>
                    </a:lnR>
                    <a:lnT>
                      <a:noFill/>
                    </a:lnT>
                    <a:lnB>
                      <a:noFill/>
                    </a:lnB>
                  </a:tcPr>
                </a:tc>
                <a:tc>
                  <a:txBody>
                    <a:bodyPr/>
                    <a:lstStyle/>
                    <a:p>
                      <a:r>
                        <a:rPr lang="en-IN" sz="1200" b="1" dirty="0"/>
                        <a:t>Cons</a:t>
                      </a:r>
                    </a:p>
                  </a:txBody>
                  <a:tcPr marL="28287" marR="28287" marT="14144" marB="14144" anchor="ctr">
                    <a:lnL>
                      <a:noFill/>
                    </a:lnL>
                    <a:lnR>
                      <a:noFill/>
                    </a:lnR>
                    <a:lnT>
                      <a:noFill/>
                    </a:lnT>
                    <a:lnB>
                      <a:noFill/>
                    </a:lnB>
                  </a:tcPr>
                </a:tc>
                <a:tc>
                  <a:txBody>
                    <a:bodyPr/>
                    <a:lstStyle/>
                    <a:p>
                      <a:r>
                        <a:rPr lang="en-IN" sz="1200" b="1" dirty="0"/>
                        <a:t>Suitable For</a:t>
                      </a:r>
                    </a:p>
                  </a:txBody>
                  <a:tcPr marL="28287" marR="28287" marT="14144" marB="14144" anchor="ctr">
                    <a:lnL>
                      <a:noFill/>
                    </a:lnL>
                    <a:lnR>
                      <a:noFill/>
                    </a:lnR>
                    <a:lnT>
                      <a:noFill/>
                    </a:lnT>
                    <a:lnB>
                      <a:noFill/>
                    </a:lnB>
                  </a:tcPr>
                </a:tc>
              </a:tr>
              <a:tr h="579120">
                <a:tc>
                  <a:txBody>
                    <a:bodyPr/>
                    <a:lstStyle/>
                    <a:p>
                      <a:r>
                        <a:rPr lang="en-IN" sz="1050" b="1" dirty="0"/>
                        <a:t>K-Means</a:t>
                      </a:r>
                      <a:endParaRPr lang="en-IN" sz="1050" dirty="0"/>
                    </a:p>
                  </a:txBody>
                  <a:tcPr marL="28287" marR="28287" marT="14144" marB="14144" anchor="ctr">
                    <a:lnL>
                      <a:noFill/>
                    </a:lnL>
                    <a:lnR>
                      <a:noFill/>
                    </a:lnR>
                    <a:lnT>
                      <a:noFill/>
                    </a:lnT>
                    <a:lnB>
                      <a:noFill/>
                    </a:lnB>
                  </a:tcPr>
                </a:tc>
                <a:tc>
                  <a:txBody>
                    <a:bodyPr/>
                    <a:lstStyle/>
                    <a:p>
                      <a:r>
                        <a:rPr lang="en-IN" sz="1050"/>
                        <a:t>Centroid-based</a:t>
                      </a:r>
                    </a:p>
                  </a:txBody>
                  <a:tcPr marL="28287" marR="28287" marT="14144" marB="14144" anchor="ctr">
                    <a:lnL>
                      <a:noFill/>
                    </a:lnL>
                    <a:lnR>
                      <a:noFill/>
                    </a:lnR>
                    <a:lnT>
                      <a:noFill/>
                    </a:lnT>
                    <a:lnB>
                      <a:noFill/>
                    </a:lnB>
                  </a:tcPr>
                </a:tc>
                <a:tc>
                  <a:txBody>
                    <a:bodyPr/>
                    <a:lstStyle/>
                    <a:p>
                      <a:r>
                        <a:rPr lang="en-US" sz="1050" dirty="0"/>
                        <a:t>Spherical clusters of equal size</a:t>
                      </a:r>
                    </a:p>
                  </a:txBody>
                  <a:tcPr marL="28287" marR="28287" marT="14144" marB="14144" anchor="ctr">
                    <a:lnL>
                      <a:noFill/>
                    </a:lnL>
                    <a:lnR>
                      <a:noFill/>
                    </a:lnR>
                    <a:lnT>
                      <a:noFill/>
                    </a:lnT>
                    <a:lnB>
                      <a:noFill/>
                    </a:lnB>
                  </a:tcPr>
                </a:tc>
                <a:tc>
                  <a:txBody>
                    <a:bodyPr/>
                    <a:lstStyle/>
                    <a:p>
                      <a:r>
                        <a:rPr lang="en-IN" sz="1050"/>
                        <a:t>Simple, fast, scalable</a:t>
                      </a:r>
                    </a:p>
                  </a:txBody>
                  <a:tcPr marL="28287" marR="28287" marT="14144" marB="14144" anchor="ctr">
                    <a:lnL>
                      <a:noFill/>
                    </a:lnL>
                    <a:lnR>
                      <a:noFill/>
                    </a:lnR>
                    <a:lnT>
                      <a:noFill/>
                    </a:lnT>
                    <a:lnB>
                      <a:noFill/>
                    </a:lnB>
                  </a:tcPr>
                </a:tc>
                <a:tc>
                  <a:txBody>
                    <a:bodyPr/>
                    <a:lstStyle/>
                    <a:p>
                      <a:r>
                        <a:rPr lang="en-US" sz="1050"/>
                        <a:t>Requires k, sensitive to outliers</a:t>
                      </a:r>
                    </a:p>
                  </a:txBody>
                  <a:tcPr marL="28287" marR="28287" marT="14144" marB="14144" anchor="ctr">
                    <a:lnL>
                      <a:noFill/>
                    </a:lnL>
                    <a:lnR>
                      <a:noFill/>
                    </a:lnR>
                    <a:lnT>
                      <a:noFill/>
                    </a:lnT>
                    <a:lnB>
                      <a:noFill/>
                    </a:lnB>
                  </a:tcPr>
                </a:tc>
                <a:tc>
                  <a:txBody>
                    <a:bodyPr/>
                    <a:lstStyle/>
                    <a:p>
                      <a:r>
                        <a:rPr lang="en-IN" sz="1050"/>
                        <a:t>Large datasets, well-separated data</a:t>
                      </a:r>
                    </a:p>
                  </a:txBody>
                  <a:tcPr marL="28287" marR="28287" marT="14144" marB="14144" anchor="ctr">
                    <a:lnL>
                      <a:noFill/>
                    </a:lnL>
                    <a:lnR>
                      <a:noFill/>
                    </a:lnR>
                    <a:lnT>
                      <a:noFill/>
                    </a:lnT>
                    <a:lnB>
                      <a:noFill/>
                    </a:lnB>
                  </a:tcPr>
                </a:tc>
              </a:tr>
              <a:tr h="579120">
                <a:tc>
                  <a:txBody>
                    <a:bodyPr/>
                    <a:lstStyle/>
                    <a:p>
                      <a:r>
                        <a:rPr lang="en-IN" sz="1050" b="1" dirty="0"/>
                        <a:t>Hierarchical</a:t>
                      </a:r>
                      <a:endParaRPr lang="en-IN" sz="1050" dirty="0"/>
                    </a:p>
                  </a:txBody>
                  <a:tcPr marL="28287" marR="28287" marT="14144" marB="14144" anchor="ctr">
                    <a:lnL>
                      <a:noFill/>
                    </a:lnL>
                    <a:lnR>
                      <a:noFill/>
                    </a:lnR>
                    <a:lnT>
                      <a:noFill/>
                    </a:lnT>
                    <a:lnB>
                      <a:noFill/>
                    </a:lnB>
                  </a:tcPr>
                </a:tc>
                <a:tc>
                  <a:txBody>
                    <a:bodyPr/>
                    <a:lstStyle/>
                    <a:p>
                      <a:r>
                        <a:rPr lang="en-IN" sz="1050" dirty="0"/>
                        <a:t>Connectivity-based</a:t>
                      </a:r>
                    </a:p>
                  </a:txBody>
                  <a:tcPr marL="28287" marR="28287" marT="14144" marB="14144" anchor="ctr">
                    <a:lnL>
                      <a:noFill/>
                    </a:lnL>
                    <a:lnR>
                      <a:noFill/>
                    </a:lnR>
                    <a:lnT>
                      <a:noFill/>
                    </a:lnT>
                    <a:lnB>
                      <a:noFill/>
                    </a:lnB>
                  </a:tcPr>
                </a:tc>
                <a:tc>
                  <a:txBody>
                    <a:bodyPr/>
                    <a:lstStyle/>
                    <a:p>
                      <a:r>
                        <a:rPr lang="en-IN" sz="1050"/>
                        <a:t>Hierarchical structure</a:t>
                      </a:r>
                    </a:p>
                  </a:txBody>
                  <a:tcPr marL="28287" marR="28287" marT="14144" marB="14144" anchor="ctr">
                    <a:lnL>
                      <a:noFill/>
                    </a:lnL>
                    <a:lnR>
                      <a:noFill/>
                    </a:lnR>
                    <a:lnT>
                      <a:noFill/>
                    </a:lnT>
                    <a:lnB>
                      <a:noFill/>
                    </a:lnB>
                  </a:tcPr>
                </a:tc>
                <a:tc>
                  <a:txBody>
                    <a:bodyPr/>
                    <a:lstStyle/>
                    <a:p>
                      <a:r>
                        <a:rPr lang="en-US" sz="1050"/>
                        <a:t>No need to specify k, dendrogram</a:t>
                      </a:r>
                    </a:p>
                  </a:txBody>
                  <a:tcPr marL="28287" marR="28287" marT="14144" marB="14144" anchor="ctr">
                    <a:lnL>
                      <a:noFill/>
                    </a:lnL>
                    <a:lnR>
                      <a:noFill/>
                    </a:lnR>
                    <a:lnT>
                      <a:noFill/>
                    </a:lnT>
                    <a:lnB>
                      <a:noFill/>
                    </a:lnB>
                  </a:tcPr>
                </a:tc>
                <a:tc>
                  <a:txBody>
                    <a:bodyPr/>
                    <a:lstStyle/>
                    <a:p>
                      <a:r>
                        <a:rPr lang="en-US" sz="1050"/>
                        <a:t>Not scalable for large datasets</a:t>
                      </a:r>
                    </a:p>
                  </a:txBody>
                  <a:tcPr marL="28287" marR="28287" marT="14144" marB="14144" anchor="ctr">
                    <a:lnL>
                      <a:noFill/>
                    </a:lnL>
                    <a:lnR>
                      <a:noFill/>
                    </a:lnR>
                    <a:lnT>
                      <a:noFill/>
                    </a:lnT>
                    <a:lnB>
                      <a:noFill/>
                    </a:lnB>
                  </a:tcPr>
                </a:tc>
                <a:tc>
                  <a:txBody>
                    <a:bodyPr/>
                    <a:lstStyle/>
                    <a:p>
                      <a:r>
                        <a:rPr lang="en-IN" sz="1050"/>
                        <a:t>Small datasets, visual exploration</a:t>
                      </a:r>
                    </a:p>
                  </a:txBody>
                  <a:tcPr marL="28287" marR="28287" marT="14144" marB="14144" anchor="ctr">
                    <a:lnL>
                      <a:noFill/>
                    </a:lnL>
                    <a:lnR>
                      <a:noFill/>
                    </a:lnR>
                    <a:lnT>
                      <a:noFill/>
                    </a:lnT>
                    <a:lnB>
                      <a:noFill/>
                    </a:lnB>
                  </a:tcPr>
                </a:tc>
              </a:tr>
              <a:tr h="687705">
                <a:tc>
                  <a:txBody>
                    <a:bodyPr/>
                    <a:lstStyle/>
                    <a:p>
                      <a:r>
                        <a:rPr lang="en-IN" sz="1050" b="1"/>
                        <a:t>DBSCAN</a:t>
                      </a:r>
                      <a:endParaRPr lang="en-IN" sz="1050"/>
                    </a:p>
                  </a:txBody>
                  <a:tcPr marL="28287" marR="28287" marT="14144" marB="14144" anchor="ctr">
                    <a:lnL>
                      <a:noFill/>
                    </a:lnL>
                    <a:lnR>
                      <a:noFill/>
                    </a:lnR>
                    <a:lnT>
                      <a:noFill/>
                    </a:lnT>
                    <a:lnB>
                      <a:noFill/>
                    </a:lnB>
                  </a:tcPr>
                </a:tc>
                <a:tc>
                  <a:txBody>
                    <a:bodyPr/>
                    <a:lstStyle/>
                    <a:p>
                      <a:r>
                        <a:rPr lang="en-IN" sz="1050" dirty="0"/>
                        <a:t>Density-based</a:t>
                      </a:r>
                    </a:p>
                  </a:txBody>
                  <a:tcPr marL="28287" marR="28287" marT="14144" marB="14144" anchor="ctr">
                    <a:lnL>
                      <a:noFill/>
                    </a:lnL>
                    <a:lnR>
                      <a:noFill/>
                    </a:lnR>
                    <a:lnT>
                      <a:noFill/>
                    </a:lnT>
                    <a:lnB>
                      <a:noFill/>
                    </a:lnB>
                  </a:tcPr>
                </a:tc>
                <a:tc>
                  <a:txBody>
                    <a:bodyPr/>
                    <a:lstStyle/>
                    <a:p>
                      <a:r>
                        <a:rPr lang="en-US" sz="1050" dirty="0"/>
                        <a:t>Dense regions separated by sparse</a:t>
                      </a:r>
                    </a:p>
                  </a:txBody>
                  <a:tcPr marL="28287" marR="28287" marT="14144" marB="14144" anchor="ctr">
                    <a:lnL>
                      <a:noFill/>
                    </a:lnL>
                    <a:lnR>
                      <a:noFill/>
                    </a:lnR>
                    <a:lnT>
                      <a:noFill/>
                    </a:lnT>
                    <a:lnB>
                      <a:noFill/>
                    </a:lnB>
                  </a:tcPr>
                </a:tc>
                <a:tc>
                  <a:txBody>
                    <a:bodyPr/>
                    <a:lstStyle/>
                    <a:p>
                      <a:r>
                        <a:rPr lang="en-US" sz="1050"/>
                        <a:t>Finds arbitrary-shaped clusters, outlier detection</a:t>
                      </a:r>
                    </a:p>
                  </a:txBody>
                  <a:tcPr marL="28287" marR="28287" marT="14144" marB="14144" anchor="ctr">
                    <a:lnL>
                      <a:noFill/>
                    </a:lnL>
                    <a:lnR>
                      <a:noFill/>
                    </a:lnR>
                    <a:lnT>
                      <a:noFill/>
                    </a:lnT>
                    <a:lnB>
                      <a:noFill/>
                    </a:lnB>
                  </a:tcPr>
                </a:tc>
                <a:tc>
                  <a:txBody>
                    <a:bodyPr/>
                    <a:lstStyle/>
                    <a:p>
                      <a:r>
                        <a:rPr lang="en-IN" sz="1050"/>
                        <a:t>Struggles with varying densities</a:t>
                      </a:r>
                    </a:p>
                  </a:txBody>
                  <a:tcPr marL="28287" marR="28287" marT="14144" marB="14144" anchor="ctr">
                    <a:lnL>
                      <a:noFill/>
                    </a:lnL>
                    <a:lnR>
                      <a:noFill/>
                    </a:lnR>
                    <a:lnT>
                      <a:noFill/>
                    </a:lnT>
                    <a:lnB>
                      <a:noFill/>
                    </a:lnB>
                  </a:tcPr>
                </a:tc>
                <a:tc>
                  <a:txBody>
                    <a:bodyPr/>
                    <a:lstStyle/>
                    <a:p>
                      <a:r>
                        <a:rPr lang="en-IN" sz="1050"/>
                        <a:t>Spatial data, noise-tolerant tasks</a:t>
                      </a:r>
                    </a:p>
                  </a:txBody>
                  <a:tcPr marL="28287" marR="28287" marT="14144" marB="14144" anchor="ctr">
                    <a:lnL>
                      <a:noFill/>
                    </a:lnL>
                    <a:lnR>
                      <a:noFill/>
                    </a:lnR>
                    <a:lnT>
                      <a:noFill/>
                    </a:lnT>
                    <a:lnB>
                      <a:noFill/>
                    </a:lnB>
                  </a:tcPr>
                </a:tc>
              </a:tr>
              <a:tr h="470535">
                <a:tc>
                  <a:txBody>
                    <a:bodyPr/>
                    <a:lstStyle/>
                    <a:p>
                      <a:r>
                        <a:rPr lang="en-IN" sz="1050" b="1"/>
                        <a:t>OPTICS</a:t>
                      </a:r>
                      <a:endParaRPr lang="en-IN" sz="1050"/>
                    </a:p>
                  </a:txBody>
                  <a:tcPr marL="28287" marR="28287" marT="14144" marB="14144" anchor="ctr">
                    <a:lnL>
                      <a:noFill/>
                    </a:lnL>
                    <a:lnR>
                      <a:noFill/>
                    </a:lnR>
                    <a:lnT>
                      <a:noFill/>
                    </a:lnT>
                    <a:lnB>
                      <a:noFill/>
                    </a:lnB>
                  </a:tcPr>
                </a:tc>
                <a:tc>
                  <a:txBody>
                    <a:bodyPr/>
                    <a:lstStyle/>
                    <a:p>
                      <a:r>
                        <a:rPr lang="en-IN" sz="1050"/>
                        <a:t>Density-based</a:t>
                      </a:r>
                    </a:p>
                  </a:txBody>
                  <a:tcPr marL="28287" marR="28287" marT="14144" marB="14144" anchor="ctr">
                    <a:lnL>
                      <a:noFill/>
                    </a:lnL>
                    <a:lnR>
                      <a:noFill/>
                    </a:lnR>
                    <a:lnT>
                      <a:noFill/>
                    </a:lnT>
                    <a:lnB>
                      <a:noFill/>
                    </a:lnB>
                  </a:tcPr>
                </a:tc>
                <a:tc>
                  <a:txBody>
                    <a:bodyPr/>
                    <a:lstStyle/>
                    <a:p>
                      <a:r>
                        <a:rPr lang="en-US" sz="1050"/>
                        <a:t>Similar to DBSCAN, but more flexible</a:t>
                      </a:r>
                    </a:p>
                  </a:txBody>
                  <a:tcPr marL="28287" marR="28287" marT="14144" marB="14144" anchor="ctr">
                    <a:lnL>
                      <a:noFill/>
                    </a:lnL>
                    <a:lnR>
                      <a:noFill/>
                    </a:lnR>
                    <a:lnT>
                      <a:noFill/>
                    </a:lnT>
                    <a:lnB>
                      <a:noFill/>
                    </a:lnB>
                  </a:tcPr>
                </a:tc>
                <a:tc>
                  <a:txBody>
                    <a:bodyPr/>
                    <a:lstStyle/>
                    <a:p>
                      <a:r>
                        <a:rPr lang="en-IN" sz="1050"/>
                        <a:t>Handles varying densities</a:t>
                      </a:r>
                    </a:p>
                  </a:txBody>
                  <a:tcPr marL="28287" marR="28287" marT="14144" marB="14144" anchor="ctr">
                    <a:lnL>
                      <a:noFill/>
                    </a:lnL>
                    <a:lnR>
                      <a:noFill/>
                    </a:lnR>
                    <a:lnT>
                      <a:noFill/>
                    </a:lnT>
                    <a:lnB>
                      <a:noFill/>
                    </a:lnB>
                  </a:tcPr>
                </a:tc>
                <a:tc>
                  <a:txBody>
                    <a:bodyPr/>
                    <a:lstStyle/>
                    <a:p>
                      <a:r>
                        <a:rPr lang="en-IN" sz="1050"/>
                        <a:t>Slower than DBSCAN</a:t>
                      </a:r>
                    </a:p>
                  </a:txBody>
                  <a:tcPr marL="28287" marR="28287" marT="14144" marB="14144" anchor="ctr">
                    <a:lnL>
                      <a:noFill/>
                    </a:lnL>
                    <a:lnR>
                      <a:noFill/>
                    </a:lnR>
                    <a:lnT>
                      <a:noFill/>
                    </a:lnT>
                    <a:lnB>
                      <a:noFill/>
                    </a:lnB>
                  </a:tcPr>
                </a:tc>
                <a:tc>
                  <a:txBody>
                    <a:bodyPr/>
                    <a:lstStyle/>
                    <a:p>
                      <a:r>
                        <a:rPr lang="en-IN" sz="1050" dirty="0"/>
                        <a:t>Complex density-based data</a:t>
                      </a:r>
                    </a:p>
                  </a:txBody>
                  <a:tcPr marL="28287" marR="28287" marT="14144" marB="14144" anchor="ctr">
                    <a:lnL>
                      <a:noFill/>
                    </a:lnL>
                    <a:lnR>
                      <a:noFill/>
                    </a:lnR>
                    <a:lnT>
                      <a:noFill/>
                    </a:lnT>
                    <a:lnB>
                      <a:noFill/>
                    </a:lnB>
                  </a:tcPr>
                </a:tc>
              </a:tr>
              <a:tr h="796290">
                <a:tc>
                  <a:txBody>
                    <a:bodyPr/>
                    <a:lstStyle/>
                    <a:p>
                      <a:r>
                        <a:rPr lang="en-IN" sz="1050" b="1"/>
                        <a:t>Mean Shift</a:t>
                      </a:r>
                      <a:endParaRPr lang="en-IN" sz="1050"/>
                    </a:p>
                  </a:txBody>
                  <a:tcPr marL="28287" marR="28287" marT="14144" marB="14144" anchor="ctr">
                    <a:lnL>
                      <a:noFill/>
                    </a:lnL>
                    <a:lnR>
                      <a:noFill/>
                    </a:lnR>
                    <a:lnT>
                      <a:noFill/>
                    </a:lnT>
                    <a:lnB>
                      <a:noFill/>
                    </a:lnB>
                  </a:tcPr>
                </a:tc>
                <a:tc>
                  <a:txBody>
                    <a:bodyPr/>
                    <a:lstStyle/>
                    <a:p>
                      <a:r>
                        <a:rPr lang="en-IN" sz="1050"/>
                        <a:t>Centroid-based</a:t>
                      </a:r>
                    </a:p>
                  </a:txBody>
                  <a:tcPr marL="28287" marR="28287" marT="14144" marB="14144" anchor="ctr">
                    <a:lnL>
                      <a:noFill/>
                    </a:lnL>
                    <a:lnR>
                      <a:noFill/>
                    </a:lnR>
                    <a:lnT>
                      <a:noFill/>
                    </a:lnT>
                    <a:lnB>
                      <a:noFill/>
                    </a:lnB>
                  </a:tcPr>
                </a:tc>
                <a:tc>
                  <a:txBody>
                    <a:bodyPr/>
                    <a:lstStyle/>
                    <a:p>
                      <a:r>
                        <a:rPr lang="en-IN" sz="1050"/>
                        <a:t>Data has dense areas</a:t>
                      </a:r>
                    </a:p>
                  </a:txBody>
                  <a:tcPr marL="28287" marR="28287" marT="14144" marB="14144" anchor="ctr">
                    <a:lnL>
                      <a:noFill/>
                    </a:lnL>
                    <a:lnR>
                      <a:noFill/>
                    </a:lnR>
                    <a:lnT>
                      <a:noFill/>
                    </a:lnT>
                    <a:lnB>
                      <a:noFill/>
                    </a:lnB>
                  </a:tcPr>
                </a:tc>
                <a:tc>
                  <a:txBody>
                    <a:bodyPr/>
                    <a:lstStyle/>
                    <a:p>
                      <a:r>
                        <a:rPr lang="en-US" sz="1050" dirty="0"/>
                        <a:t>Does not require k, finds number of clusters automatically</a:t>
                      </a:r>
                    </a:p>
                  </a:txBody>
                  <a:tcPr marL="28287" marR="28287" marT="14144" marB="14144" anchor="ctr">
                    <a:lnL>
                      <a:noFill/>
                    </a:lnL>
                    <a:lnR>
                      <a:noFill/>
                    </a:lnR>
                    <a:lnT>
                      <a:noFill/>
                    </a:lnT>
                    <a:lnB>
                      <a:noFill/>
                    </a:lnB>
                  </a:tcPr>
                </a:tc>
                <a:tc>
                  <a:txBody>
                    <a:bodyPr/>
                    <a:lstStyle/>
                    <a:p>
                      <a:r>
                        <a:rPr lang="en-IN" sz="1050"/>
                        <a:t>Computationally expensive</a:t>
                      </a:r>
                    </a:p>
                  </a:txBody>
                  <a:tcPr marL="28287" marR="28287" marT="14144" marB="14144" anchor="ctr">
                    <a:lnL>
                      <a:noFill/>
                    </a:lnL>
                    <a:lnR>
                      <a:noFill/>
                    </a:lnR>
                    <a:lnT>
                      <a:noFill/>
                    </a:lnT>
                    <a:lnB>
                      <a:noFill/>
                    </a:lnB>
                  </a:tcPr>
                </a:tc>
                <a:tc>
                  <a:txBody>
                    <a:bodyPr/>
                    <a:lstStyle/>
                    <a:p>
                      <a:r>
                        <a:rPr lang="en-IN" sz="1050"/>
                        <a:t>Image processing, blob detection</a:t>
                      </a:r>
                    </a:p>
                  </a:txBody>
                  <a:tcPr marL="28287" marR="28287" marT="14144" marB="14144" anchor="ctr">
                    <a:lnL>
                      <a:noFill/>
                    </a:lnL>
                    <a:lnR>
                      <a:noFill/>
                    </a:lnR>
                    <a:lnT>
                      <a:noFill/>
                    </a:lnT>
                    <a:lnB>
                      <a:noFill/>
                    </a:lnB>
                  </a:tcPr>
                </a:tc>
              </a:tr>
              <a:tr h="796290">
                <a:tc>
                  <a:txBody>
                    <a:bodyPr/>
                    <a:lstStyle/>
                    <a:p>
                      <a:r>
                        <a:rPr lang="en-IN" sz="1050" b="1" dirty="0"/>
                        <a:t>Spectral Clustering</a:t>
                      </a:r>
                      <a:endParaRPr lang="en-IN" sz="1050" dirty="0"/>
                    </a:p>
                  </a:txBody>
                  <a:tcPr marL="28287" marR="28287" marT="14144" marB="14144" anchor="ctr">
                    <a:lnL>
                      <a:noFill/>
                    </a:lnL>
                    <a:lnR>
                      <a:noFill/>
                    </a:lnR>
                    <a:lnT>
                      <a:noFill/>
                    </a:lnT>
                    <a:lnB>
                      <a:noFill/>
                    </a:lnB>
                  </a:tcPr>
                </a:tc>
                <a:tc>
                  <a:txBody>
                    <a:bodyPr/>
                    <a:lstStyle/>
                    <a:p>
                      <a:r>
                        <a:rPr lang="en-IN" sz="1050" dirty="0"/>
                        <a:t>Graph-based</a:t>
                      </a:r>
                    </a:p>
                  </a:txBody>
                  <a:tcPr marL="28287" marR="28287" marT="14144" marB="14144" anchor="ctr">
                    <a:lnL>
                      <a:noFill/>
                    </a:lnL>
                    <a:lnR>
                      <a:noFill/>
                    </a:lnR>
                    <a:lnT>
                      <a:noFill/>
                    </a:lnT>
                    <a:lnB>
                      <a:noFill/>
                    </a:lnB>
                  </a:tcPr>
                </a:tc>
                <a:tc>
                  <a:txBody>
                    <a:bodyPr/>
                    <a:lstStyle/>
                    <a:p>
                      <a:r>
                        <a:rPr lang="en-IN" sz="1050"/>
                        <a:t>Uses graph theory &amp; eigenvectors</a:t>
                      </a:r>
                    </a:p>
                  </a:txBody>
                  <a:tcPr marL="28287" marR="28287" marT="14144" marB="14144" anchor="ctr">
                    <a:lnL>
                      <a:noFill/>
                    </a:lnL>
                    <a:lnR>
                      <a:noFill/>
                    </a:lnR>
                    <a:lnT>
                      <a:noFill/>
                    </a:lnT>
                    <a:lnB>
                      <a:noFill/>
                    </a:lnB>
                  </a:tcPr>
                </a:tc>
                <a:tc>
                  <a:txBody>
                    <a:bodyPr/>
                    <a:lstStyle/>
                    <a:p>
                      <a:r>
                        <a:rPr lang="en-IN" sz="1050"/>
                        <a:t>Captures complex cluster shapes</a:t>
                      </a:r>
                    </a:p>
                  </a:txBody>
                  <a:tcPr marL="28287" marR="28287" marT="14144" marB="14144" anchor="ctr">
                    <a:lnL>
                      <a:noFill/>
                    </a:lnL>
                    <a:lnR>
                      <a:noFill/>
                    </a:lnR>
                    <a:lnT>
                      <a:noFill/>
                    </a:lnT>
                    <a:lnB>
                      <a:noFill/>
                    </a:lnB>
                  </a:tcPr>
                </a:tc>
                <a:tc>
                  <a:txBody>
                    <a:bodyPr/>
                    <a:lstStyle/>
                    <a:p>
                      <a:r>
                        <a:rPr lang="en-IN" sz="1050" dirty="0"/>
                        <a:t>Computationally expensive, not scalable</a:t>
                      </a:r>
                    </a:p>
                  </a:txBody>
                  <a:tcPr marL="28287" marR="28287" marT="14144" marB="14144" anchor="ctr">
                    <a:lnL>
                      <a:noFill/>
                    </a:lnL>
                    <a:lnR>
                      <a:noFill/>
                    </a:lnR>
                    <a:lnT>
                      <a:noFill/>
                    </a:lnT>
                    <a:lnB>
                      <a:noFill/>
                    </a:lnB>
                  </a:tcPr>
                </a:tc>
                <a:tc>
                  <a:txBody>
                    <a:bodyPr/>
                    <a:lstStyle/>
                    <a:p>
                      <a:r>
                        <a:rPr lang="en-IN" sz="1050"/>
                        <a:t>Non-convex clusters, small datasets</a:t>
                      </a:r>
                    </a:p>
                  </a:txBody>
                  <a:tcPr marL="28287" marR="28287" marT="14144" marB="14144" anchor="ctr">
                    <a:lnL>
                      <a:noFill/>
                    </a:lnL>
                    <a:lnR>
                      <a:noFill/>
                    </a:lnR>
                    <a:lnT>
                      <a:noFill/>
                    </a:lnT>
                    <a:lnB>
                      <a:noFill/>
                    </a:lnB>
                  </a:tcPr>
                </a:tc>
              </a:tr>
              <a:tr h="579120">
                <a:tc>
                  <a:txBody>
                    <a:bodyPr/>
                    <a:lstStyle/>
                    <a:p>
                      <a:r>
                        <a:rPr lang="en-IN" sz="1050" b="1"/>
                        <a:t>BIRCH</a:t>
                      </a:r>
                      <a:endParaRPr lang="en-IN" sz="1050"/>
                    </a:p>
                  </a:txBody>
                  <a:tcPr marL="28287" marR="28287" marT="14144" marB="14144" anchor="ctr">
                    <a:lnL>
                      <a:noFill/>
                    </a:lnL>
                    <a:lnR>
                      <a:noFill/>
                    </a:lnR>
                    <a:lnT>
                      <a:noFill/>
                    </a:lnT>
                    <a:lnB>
                      <a:noFill/>
                    </a:lnB>
                  </a:tcPr>
                </a:tc>
                <a:tc>
                  <a:txBody>
                    <a:bodyPr/>
                    <a:lstStyle/>
                    <a:p>
                      <a:r>
                        <a:rPr lang="en-IN" sz="1050" dirty="0"/>
                        <a:t>Hierarchical</a:t>
                      </a:r>
                    </a:p>
                  </a:txBody>
                  <a:tcPr marL="28287" marR="28287" marT="14144" marB="14144" anchor="ctr">
                    <a:lnL>
                      <a:noFill/>
                    </a:lnL>
                    <a:lnR>
                      <a:noFill/>
                    </a:lnR>
                    <a:lnT>
                      <a:noFill/>
                    </a:lnT>
                    <a:lnB>
                      <a:noFill/>
                    </a:lnB>
                  </a:tcPr>
                </a:tc>
                <a:tc>
                  <a:txBody>
                    <a:bodyPr/>
                    <a:lstStyle/>
                    <a:p>
                      <a:r>
                        <a:rPr lang="en-IN" sz="1050" dirty="0"/>
                        <a:t>Balanced trees</a:t>
                      </a:r>
                    </a:p>
                  </a:txBody>
                  <a:tcPr marL="28287" marR="28287" marT="14144" marB="14144" anchor="ctr">
                    <a:lnL>
                      <a:noFill/>
                    </a:lnL>
                    <a:lnR>
                      <a:noFill/>
                    </a:lnR>
                    <a:lnT>
                      <a:noFill/>
                    </a:lnT>
                    <a:lnB>
                      <a:noFill/>
                    </a:lnB>
                  </a:tcPr>
                </a:tc>
                <a:tc>
                  <a:txBody>
                    <a:bodyPr/>
                    <a:lstStyle/>
                    <a:p>
                      <a:r>
                        <a:rPr lang="en-US" sz="1050" dirty="0"/>
                        <a:t>Scalable, good for large data</a:t>
                      </a:r>
                    </a:p>
                  </a:txBody>
                  <a:tcPr marL="28287" marR="28287" marT="14144" marB="14144" anchor="ctr">
                    <a:lnL>
                      <a:noFill/>
                    </a:lnL>
                    <a:lnR>
                      <a:noFill/>
                    </a:lnR>
                    <a:lnT>
                      <a:noFill/>
                    </a:lnT>
                    <a:lnB>
                      <a:noFill/>
                    </a:lnB>
                  </a:tcPr>
                </a:tc>
                <a:tc>
                  <a:txBody>
                    <a:bodyPr/>
                    <a:lstStyle/>
                    <a:p>
                      <a:r>
                        <a:rPr lang="en-US" sz="1050" dirty="0"/>
                        <a:t>Performs poorly on non-globular clusters</a:t>
                      </a:r>
                    </a:p>
                  </a:txBody>
                  <a:tcPr marL="28287" marR="28287" marT="14144" marB="14144" anchor="ctr">
                    <a:lnL>
                      <a:noFill/>
                    </a:lnL>
                    <a:lnR>
                      <a:noFill/>
                    </a:lnR>
                    <a:lnT>
                      <a:noFill/>
                    </a:lnT>
                    <a:lnB>
                      <a:noFill/>
                    </a:lnB>
                  </a:tcPr>
                </a:tc>
                <a:tc>
                  <a:txBody>
                    <a:bodyPr/>
                    <a:lstStyle/>
                    <a:p>
                      <a:r>
                        <a:rPr lang="en-IN" sz="1050" dirty="0"/>
                        <a:t>Large datasets, incremental clustering</a:t>
                      </a:r>
                    </a:p>
                  </a:txBody>
                  <a:tcPr marL="28287" marR="28287" marT="14144" marB="14144" anchor="ctr">
                    <a:lnL>
                      <a:noFill/>
                    </a:lnL>
                    <a:lnR>
                      <a:noFill/>
                    </a:lnR>
                    <a:lnT>
                      <a:noFill/>
                    </a:lnT>
                    <a:lnB>
                      <a:noFill/>
                    </a:lnB>
                  </a:tcPr>
                </a:tc>
              </a:tr>
              <a:tr h="579120">
                <a:tc>
                  <a:txBody>
                    <a:bodyPr/>
                    <a:lstStyle/>
                    <a:p>
                      <a:r>
                        <a:rPr lang="en-IN" sz="1050" b="1"/>
                        <a:t>Agglomerative</a:t>
                      </a:r>
                      <a:endParaRPr lang="en-IN" sz="1050"/>
                    </a:p>
                  </a:txBody>
                  <a:tcPr marL="28287" marR="28287" marT="14144" marB="14144" anchor="ctr">
                    <a:lnL>
                      <a:noFill/>
                    </a:lnL>
                    <a:lnR>
                      <a:noFill/>
                    </a:lnR>
                    <a:lnT>
                      <a:noFill/>
                    </a:lnT>
                    <a:lnB>
                      <a:noFill/>
                    </a:lnB>
                  </a:tcPr>
                </a:tc>
                <a:tc>
                  <a:txBody>
                    <a:bodyPr/>
                    <a:lstStyle/>
                    <a:p>
                      <a:r>
                        <a:rPr lang="en-IN" sz="1050"/>
                        <a:t>Hierarchical</a:t>
                      </a:r>
                    </a:p>
                  </a:txBody>
                  <a:tcPr marL="28287" marR="28287" marT="14144" marB="14144" anchor="ctr">
                    <a:lnL>
                      <a:noFill/>
                    </a:lnL>
                    <a:lnR>
                      <a:noFill/>
                    </a:lnR>
                    <a:lnT>
                      <a:noFill/>
                    </a:lnT>
                    <a:lnB>
                      <a:noFill/>
                    </a:lnB>
                  </a:tcPr>
                </a:tc>
                <a:tc>
                  <a:txBody>
                    <a:bodyPr/>
                    <a:lstStyle/>
                    <a:p>
                      <a:r>
                        <a:rPr lang="en-IN" sz="1050"/>
                        <a:t>Clusters formed bottom-up</a:t>
                      </a:r>
                    </a:p>
                  </a:txBody>
                  <a:tcPr marL="28287" marR="28287" marT="14144" marB="14144" anchor="ctr">
                    <a:lnL>
                      <a:noFill/>
                    </a:lnL>
                    <a:lnR>
                      <a:noFill/>
                    </a:lnR>
                    <a:lnT>
                      <a:noFill/>
                    </a:lnT>
                    <a:lnB>
                      <a:noFill/>
                    </a:lnB>
                  </a:tcPr>
                </a:tc>
                <a:tc>
                  <a:txBody>
                    <a:bodyPr/>
                    <a:lstStyle/>
                    <a:p>
                      <a:r>
                        <a:rPr lang="en-IN" sz="1050" dirty="0"/>
                        <a:t>Easy to understand</a:t>
                      </a:r>
                    </a:p>
                  </a:txBody>
                  <a:tcPr marL="28287" marR="28287" marT="14144" marB="14144" anchor="ctr">
                    <a:lnL>
                      <a:noFill/>
                    </a:lnL>
                    <a:lnR>
                      <a:noFill/>
                    </a:lnR>
                    <a:lnT>
                      <a:noFill/>
                    </a:lnT>
                    <a:lnB>
                      <a:noFill/>
                    </a:lnB>
                  </a:tcPr>
                </a:tc>
                <a:tc>
                  <a:txBody>
                    <a:bodyPr/>
                    <a:lstStyle/>
                    <a:p>
                      <a:r>
                        <a:rPr lang="en-IN" sz="1050" dirty="0"/>
                        <a:t>High computational cost</a:t>
                      </a:r>
                    </a:p>
                  </a:txBody>
                  <a:tcPr marL="28287" marR="28287" marT="14144" marB="14144" anchor="ctr">
                    <a:lnL>
                      <a:noFill/>
                    </a:lnL>
                    <a:lnR>
                      <a:noFill/>
                    </a:lnR>
                    <a:lnT>
                      <a:noFill/>
                    </a:lnT>
                    <a:lnB>
                      <a:noFill/>
                    </a:lnB>
                  </a:tcPr>
                </a:tc>
                <a:tc>
                  <a:txBody>
                    <a:bodyPr/>
                    <a:lstStyle/>
                    <a:p>
                      <a:r>
                        <a:rPr lang="en-IN" sz="1050" dirty="0"/>
                        <a:t>Small, hierarchical datasets</a:t>
                      </a:r>
                    </a:p>
                  </a:txBody>
                  <a:tcPr marL="28287" marR="28287" marT="14144" marB="14144" anchor="ctr">
                    <a:lnL>
                      <a:noFill/>
                    </a:lnL>
                    <a:lnR>
                      <a:noFill/>
                    </a:lnR>
                    <a:lnT>
                      <a:noFill/>
                    </a:lnT>
                    <a:lnB>
                      <a:noFill/>
                    </a:lnB>
                  </a:tcPr>
                </a:tc>
              </a:tr>
              <a:tr h="470535">
                <a:tc>
                  <a:txBody>
                    <a:bodyPr/>
                    <a:lstStyle/>
                    <a:p>
                      <a:endParaRPr lang="en-IN" sz="1050" dirty="0"/>
                    </a:p>
                  </a:txBody>
                  <a:tcPr marL="28287" marR="28287" marT="14144" marB="14144" anchor="ctr">
                    <a:lnL>
                      <a:noFill/>
                    </a:lnL>
                    <a:lnR>
                      <a:noFill/>
                    </a:lnR>
                    <a:lnT>
                      <a:noFill/>
                    </a:lnT>
                    <a:lnB>
                      <a:noFill/>
                    </a:lnB>
                  </a:tcPr>
                </a:tc>
                <a:tc>
                  <a:txBody>
                    <a:bodyPr/>
                    <a:lstStyle/>
                    <a:p>
                      <a:endParaRPr lang="en-IN" sz="1050" dirty="0"/>
                    </a:p>
                  </a:txBody>
                  <a:tcPr marL="28287" marR="28287" marT="14144" marB="14144" anchor="ctr">
                    <a:lnL>
                      <a:noFill/>
                    </a:lnL>
                    <a:lnR>
                      <a:noFill/>
                    </a:lnR>
                    <a:lnT>
                      <a:noFill/>
                    </a:lnT>
                    <a:lnB>
                      <a:noFill/>
                    </a:lnB>
                  </a:tcPr>
                </a:tc>
                <a:tc>
                  <a:txBody>
                    <a:bodyPr/>
                    <a:lstStyle/>
                    <a:p>
                      <a:endParaRPr lang="en-IN" sz="1050" dirty="0"/>
                    </a:p>
                  </a:txBody>
                  <a:tcPr marL="28287" marR="28287" marT="14144" marB="14144" anchor="ctr">
                    <a:lnL>
                      <a:noFill/>
                    </a:lnL>
                    <a:lnR>
                      <a:noFill/>
                    </a:lnR>
                    <a:lnT>
                      <a:noFill/>
                    </a:lnT>
                    <a:lnB>
                      <a:noFill/>
                    </a:lnB>
                  </a:tcPr>
                </a:tc>
                <a:tc>
                  <a:txBody>
                    <a:bodyPr/>
                    <a:lstStyle/>
                    <a:p>
                      <a:endParaRPr lang="en-IN" sz="1050" dirty="0"/>
                    </a:p>
                  </a:txBody>
                  <a:tcPr marL="28287" marR="28287" marT="14144" marB="14144" anchor="ctr">
                    <a:lnL>
                      <a:noFill/>
                    </a:lnL>
                    <a:lnR>
                      <a:noFill/>
                    </a:lnR>
                    <a:lnT>
                      <a:noFill/>
                    </a:lnT>
                    <a:lnB>
                      <a:noFill/>
                    </a:lnB>
                  </a:tcPr>
                </a:tc>
                <a:tc>
                  <a:txBody>
                    <a:bodyPr/>
                    <a:lstStyle/>
                    <a:p>
                      <a:endParaRPr lang="en-IN" sz="1050" dirty="0"/>
                    </a:p>
                  </a:txBody>
                  <a:tcPr marL="28287" marR="28287" marT="14144" marB="14144" anchor="ctr">
                    <a:lnL>
                      <a:noFill/>
                    </a:lnL>
                    <a:lnR>
                      <a:noFill/>
                    </a:lnR>
                    <a:lnT>
                      <a:noFill/>
                    </a:lnT>
                    <a:lnB>
                      <a:noFill/>
                    </a:lnB>
                  </a:tcPr>
                </a:tc>
                <a:tc>
                  <a:txBody>
                    <a:bodyPr/>
                    <a:lstStyle/>
                    <a:p>
                      <a:endParaRPr lang="en-IN" sz="1050" dirty="0"/>
                    </a:p>
                  </a:txBody>
                  <a:tcPr marL="28287" marR="28287" marT="14144" marB="14144" anchor="ctr">
                    <a:lnL>
                      <a:noFill/>
                    </a:lnL>
                    <a:lnR>
                      <a:noFill/>
                    </a:lnR>
                    <a:lnT>
                      <a:noFill/>
                    </a:lnT>
                    <a:lnB>
                      <a:noFill/>
                    </a:lnB>
                  </a:tcPr>
                </a:tc>
              </a:tr>
            </a:tbl>
          </a:graphicData>
        </a:graphic>
      </p:graphicFrame>
      <p:sp>
        <p:nvSpPr>
          <p:cNvPr id="3" name="Title 2"/>
          <p:cNvSpPr>
            <a:spLocks noGrp="1"/>
          </p:cNvSpPr>
          <p:nvPr>
            <p:ph type="title"/>
          </p:nvPr>
        </p:nvSpPr>
        <p:spPr>
          <a:xfrm>
            <a:off x="457200" y="274638"/>
            <a:ext cx="8229600" cy="715962"/>
          </a:xfrm>
        </p:spPr>
        <p:txBody>
          <a:bodyPr>
            <a:normAutofit fontScale="90000"/>
          </a:bodyPr>
          <a:lstStyle/>
          <a:p>
            <a:r>
              <a:rPr lang="en-US" dirty="0" smtClean="0"/>
              <a:t>Comparison</a:t>
            </a:r>
            <a:endParaRPr lang="en-IN" dirty="0"/>
          </a:p>
        </p:txBody>
      </p:sp>
    </p:spTree>
    <p:extLst>
      <p:ext uri="{BB962C8B-B14F-4D97-AF65-F5344CB8AC3E}">
        <p14:creationId xmlns:p14="http://schemas.microsoft.com/office/powerpoint/2010/main" val="29288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156430504"/>
              </p:ext>
            </p:extLst>
          </p:nvPr>
        </p:nvGraphicFramePr>
        <p:xfrm>
          <a:off x="381000" y="1447800"/>
          <a:ext cx="8153400" cy="3835404"/>
        </p:xfrm>
        <a:graphic>
          <a:graphicData uri="http://schemas.openxmlformats.org/drawingml/2006/table">
            <a:tbl>
              <a:tblPr/>
              <a:tblGrid>
                <a:gridCol w="2717800"/>
                <a:gridCol w="2717800"/>
                <a:gridCol w="2717800"/>
              </a:tblGrid>
              <a:tr h="362373">
                <a:tc>
                  <a:txBody>
                    <a:bodyPr/>
                    <a:lstStyle/>
                    <a:p>
                      <a:r>
                        <a:rPr lang="en-IN" sz="1800" dirty="0"/>
                        <a:t>Metric</a:t>
                      </a:r>
                    </a:p>
                  </a:txBody>
                  <a:tcPr marL="90593" marR="90593" marT="45297" marB="45297" anchor="ctr">
                    <a:lnL>
                      <a:noFill/>
                    </a:lnL>
                    <a:lnR>
                      <a:noFill/>
                    </a:lnR>
                    <a:lnT>
                      <a:noFill/>
                    </a:lnT>
                    <a:lnB>
                      <a:noFill/>
                    </a:lnB>
                  </a:tcPr>
                </a:tc>
                <a:tc>
                  <a:txBody>
                    <a:bodyPr/>
                    <a:lstStyle/>
                    <a:p>
                      <a:r>
                        <a:rPr lang="en-IN" sz="1800"/>
                        <a:t>Description</a:t>
                      </a:r>
                    </a:p>
                  </a:txBody>
                  <a:tcPr marL="90593" marR="90593" marT="45297" marB="45297" anchor="ctr">
                    <a:lnL>
                      <a:noFill/>
                    </a:lnL>
                    <a:lnR>
                      <a:noFill/>
                    </a:lnR>
                    <a:lnT>
                      <a:noFill/>
                    </a:lnT>
                    <a:lnB>
                      <a:noFill/>
                    </a:lnB>
                  </a:tcPr>
                </a:tc>
                <a:tc>
                  <a:txBody>
                    <a:bodyPr/>
                    <a:lstStyle/>
                    <a:p>
                      <a:r>
                        <a:rPr lang="en-IN" sz="1800"/>
                        <a:t>Best Algorithms</a:t>
                      </a:r>
                    </a:p>
                  </a:txBody>
                  <a:tcPr marL="90593" marR="90593" marT="45297" marB="45297" anchor="ctr">
                    <a:lnL>
                      <a:noFill/>
                    </a:lnL>
                    <a:lnR>
                      <a:noFill/>
                    </a:lnR>
                    <a:lnT>
                      <a:noFill/>
                    </a:lnT>
                    <a:lnB>
                      <a:noFill/>
                    </a:lnB>
                  </a:tcPr>
                </a:tc>
              </a:tr>
              <a:tr h="634153">
                <a:tc>
                  <a:txBody>
                    <a:bodyPr/>
                    <a:lstStyle/>
                    <a:p>
                      <a:r>
                        <a:rPr lang="en-IN" sz="1800" b="1" dirty="0"/>
                        <a:t>Speed/Scalability</a:t>
                      </a:r>
                      <a:endParaRPr lang="en-IN" sz="1800" dirty="0"/>
                    </a:p>
                  </a:txBody>
                  <a:tcPr marL="90593" marR="90593" marT="45297" marB="45297" anchor="ctr">
                    <a:lnL>
                      <a:noFill/>
                    </a:lnL>
                    <a:lnR>
                      <a:noFill/>
                    </a:lnR>
                    <a:lnT>
                      <a:noFill/>
                    </a:lnT>
                    <a:lnB>
                      <a:noFill/>
                    </a:lnB>
                  </a:tcPr>
                </a:tc>
                <a:tc>
                  <a:txBody>
                    <a:bodyPr/>
                    <a:lstStyle/>
                    <a:p>
                      <a:r>
                        <a:rPr lang="en-US" sz="1800"/>
                        <a:t>How fast the algorithm runs on large datasets</a:t>
                      </a:r>
                    </a:p>
                  </a:txBody>
                  <a:tcPr marL="90593" marR="90593" marT="45297" marB="45297" anchor="ctr">
                    <a:lnL>
                      <a:noFill/>
                    </a:lnL>
                    <a:lnR>
                      <a:noFill/>
                    </a:lnR>
                    <a:lnT>
                      <a:noFill/>
                    </a:lnT>
                    <a:lnB>
                      <a:noFill/>
                    </a:lnB>
                  </a:tcPr>
                </a:tc>
                <a:tc>
                  <a:txBody>
                    <a:bodyPr/>
                    <a:lstStyle/>
                    <a:p>
                      <a:r>
                        <a:rPr lang="en-IN" sz="1800"/>
                        <a:t>K-Means, BIRCH</a:t>
                      </a:r>
                    </a:p>
                  </a:txBody>
                  <a:tcPr marL="90593" marR="90593" marT="45297" marB="45297" anchor="ctr">
                    <a:lnL>
                      <a:noFill/>
                    </a:lnL>
                    <a:lnR>
                      <a:noFill/>
                    </a:lnR>
                    <a:lnT>
                      <a:noFill/>
                    </a:lnT>
                    <a:lnB>
                      <a:noFill/>
                    </a:lnB>
                  </a:tcPr>
                </a:tc>
              </a:tr>
              <a:tr h="634153">
                <a:tc>
                  <a:txBody>
                    <a:bodyPr/>
                    <a:lstStyle/>
                    <a:p>
                      <a:r>
                        <a:rPr lang="en-IN" sz="1800" b="1" dirty="0"/>
                        <a:t>Shape of Clusters</a:t>
                      </a:r>
                      <a:endParaRPr lang="en-IN" sz="1800" dirty="0"/>
                    </a:p>
                  </a:txBody>
                  <a:tcPr marL="90593" marR="90593" marT="45297" marB="45297" anchor="ctr">
                    <a:lnL>
                      <a:noFill/>
                    </a:lnL>
                    <a:lnR>
                      <a:noFill/>
                    </a:lnR>
                    <a:lnT>
                      <a:noFill/>
                    </a:lnT>
                    <a:lnB>
                      <a:noFill/>
                    </a:lnB>
                  </a:tcPr>
                </a:tc>
                <a:tc>
                  <a:txBody>
                    <a:bodyPr/>
                    <a:lstStyle/>
                    <a:p>
                      <a:r>
                        <a:rPr lang="en-US" sz="1800"/>
                        <a:t>Can it detect non-spherical clusters?</a:t>
                      </a:r>
                    </a:p>
                  </a:txBody>
                  <a:tcPr marL="90593" marR="90593" marT="45297" marB="45297" anchor="ctr">
                    <a:lnL>
                      <a:noFill/>
                    </a:lnL>
                    <a:lnR>
                      <a:noFill/>
                    </a:lnR>
                    <a:lnT>
                      <a:noFill/>
                    </a:lnT>
                    <a:lnB>
                      <a:noFill/>
                    </a:lnB>
                  </a:tcPr>
                </a:tc>
                <a:tc>
                  <a:txBody>
                    <a:bodyPr/>
                    <a:lstStyle/>
                    <a:p>
                      <a:r>
                        <a:rPr lang="en-IN" sz="1800"/>
                        <a:t>DBSCAN, Spectral, GMM</a:t>
                      </a:r>
                    </a:p>
                  </a:txBody>
                  <a:tcPr marL="90593" marR="90593" marT="45297" marB="45297" anchor="ctr">
                    <a:lnL>
                      <a:noFill/>
                    </a:lnL>
                    <a:lnR>
                      <a:noFill/>
                    </a:lnR>
                    <a:lnT>
                      <a:noFill/>
                    </a:lnT>
                    <a:lnB>
                      <a:noFill/>
                    </a:lnB>
                  </a:tcPr>
                </a:tc>
              </a:tr>
              <a:tr h="362373">
                <a:tc>
                  <a:txBody>
                    <a:bodyPr/>
                    <a:lstStyle/>
                    <a:p>
                      <a:r>
                        <a:rPr lang="en-IN" sz="1800" b="1"/>
                        <a:t>Robustness to Noise</a:t>
                      </a:r>
                      <a:endParaRPr lang="en-IN" sz="1800"/>
                    </a:p>
                  </a:txBody>
                  <a:tcPr marL="90593" marR="90593" marT="45297" marB="45297" anchor="ctr">
                    <a:lnL>
                      <a:noFill/>
                    </a:lnL>
                    <a:lnR>
                      <a:noFill/>
                    </a:lnR>
                    <a:lnT>
                      <a:noFill/>
                    </a:lnT>
                    <a:lnB>
                      <a:noFill/>
                    </a:lnB>
                  </a:tcPr>
                </a:tc>
                <a:tc>
                  <a:txBody>
                    <a:bodyPr/>
                    <a:lstStyle/>
                    <a:p>
                      <a:r>
                        <a:rPr lang="en-IN" sz="1800"/>
                        <a:t>Can it handle outliers?</a:t>
                      </a:r>
                    </a:p>
                  </a:txBody>
                  <a:tcPr marL="90593" marR="90593" marT="45297" marB="45297" anchor="ctr">
                    <a:lnL>
                      <a:noFill/>
                    </a:lnL>
                    <a:lnR>
                      <a:noFill/>
                    </a:lnR>
                    <a:lnT>
                      <a:noFill/>
                    </a:lnT>
                    <a:lnB>
                      <a:noFill/>
                    </a:lnB>
                  </a:tcPr>
                </a:tc>
                <a:tc>
                  <a:txBody>
                    <a:bodyPr/>
                    <a:lstStyle/>
                    <a:p>
                      <a:r>
                        <a:rPr lang="en-IN" sz="1800"/>
                        <a:t>DBSCAN, OPTICS</a:t>
                      </a:r>
                    </a:p>
                  </a:txBody>
                  <a:tcPr marL="90593" marR="90593" marT="45297" marB="45297" anchor="ctr">
                    <a:lnL>
                      <a:noFill/>
                    </a:lnL>
                    <a:lnR>
                      <a:noFill/>
                    </a:lnR>
                    <a:lnT>
                      <a:noFill/>
                    </a:lnT>
                    <a:lnB>
                      <a:noFill/>
                    </a:lnB>
                  </a:tcPr>
                </a:tc>
              </a:tr>
              <a:tr h="905933">
                <a:tc>
                  <a:txBody>
                    <a:bodyPr/>
                    <a:lstStyle/>
                    <a:p>
                      <a:r>
                        <a:rPr lang="en-IN" sz="1800" b="1"/>
                        <a:t>Number of Clusters</a:t>
                      </a:r>
                      <a:endParaRPr lang="en-IN" sz="1800"/>
                    </a:p>
                  </a:txBody>
                  <a:tcPr marL="90593" marR="90593" marT="45297" marB="45297" anchor="ctr">
                    <a:lnL>
                      <a:noFill/>
                    </a:lnL>
                    <a:lnR>
                      <a:noFill/>
                    </a:lnR>
                    <a:lnT>
                      <a:noFill/>
                    </a:lnT>
                    <a:lnB>
                      <a:noFill/>
                    </a:lnB>
                  </a:tcPr>
                </a:tc>
                <a:tc>
                  <a:txBody>
                    <a:bodyPr/>
                    <a:lstStyle/>
                    <a:p>
                      <a:r>
                        <a:rPr lang="en-US" sz="1800"/>
                        <a:t>Does it auto-determine the optimal number?</a:t>
                      </a:r>
                    </a:p>
                  </a:txBody>
                  <a:tcPr marL="90593" marR="90593" marT="45297" marB="45297" anchor="ctr">
                    <a:lnL>
                      <a:noFill/>
                    </a:lnL>
                    <a:lnR>
                      <a:noFill/>
                    </a:lnR>
                    <a:lnT>
                      <a:noFill/>
                    </a:lnT>
                    <a:lnB>
                      <a:noFill/>
                    </a:lnB>
                  </a:tcPr>
                </a:tc>
                <a:tc>
                  <a:txBody>
                    <a:bodyPr/>
                    <a:lstStyle/>
                    <a:p>
                      <a:r>
                        <a:rPr lang="en-IN" sz="1800"/>
                        <a:t>Mean Shift, DBSCAN, OPTICS</a:t>
                      </a:r>
                    </a:p>
                  </a:txBody>
                  <a:tcPr marL="90593" marR="90593" marT="45297" marB="45297" anchor="ctr">
                    <a:lnL>
                      <a:noFill/>
                    </a:lnL>
                    <a:lnR>
                      <a:noFill/>
                    </a:lnR>
                    <a:lnT>
                      <a:noFill/>
                    </a:lnT>
                    <a:lnB>
                      <a:noFill/>
                    </a:lnB>
                  </a:tcPr>
                </a:tc>
              </a:tr>
              <a:tr h="634153">
                <a:tc>
                  <a:txBody>
                    <a:bodyPr/>
                    <a:lstStyle/>
                    <a:p>
                      <a:r>
                        <a:rPr lang="en-IN" sz="1800" b="1"/>
                        <a:t>Interpretability</a:t>
                      </a:r>
                      <a:endParaRPr lang="en-IN" sz="1800"/>
                    </a:p>
                  </a:txBody>
                  <a:tcPr marL="90593" marR="90593" marT="45297" marB="45297" anchor="ctr">
                    <a:lnL>
                      <a:noFill/>
                    </a:lnL>
                    <a:lnR>
                      <a:noFill/>
                    </a:lnR>
                    <a:lnT>
                      <a:noFill/>
                    </a:lnT>
                    <a:lnB>
                      <a:noFill/>
                    </a:lnB>
                  </a:tcPr>
                </a:tc>
                <a:tc>
                  <a:txBody>
                    <a:bodyPr/>
                    <a:lstStyle/>
                    <a:p>
                      <a:r>
                        <a:rPr lang="en-US" sz="1800"/>
                        <a:t>Ease of understanding and explaining results</a:t>
                      </a:r>
                    </a:p>
                  </a:txBody>
                  <a:tcPr marL="90593" marR="90593" marT="45297" marB="45297" anchor="ctr">
                    <a:lnL>
                      <a:noFill/>
                    </a:lnL>
                    <a:lnR>
                      <a:noFill/>
                    </a:lnR>
                    <a:lnT>
                      <a:noFill/>
                    </a:lnT>
                    <a:lnB>
                      <a:noFill/>
                    </a:lnB>
                  </a:tcPr>
                </a:tc>
                <a:tc>
                  <a:txBody>
                    <a:bodyPr/>
                    <a:lstStyle/>
                    <a:p>
                      <a:r>
                        <a:rPr lang="en-IN" sz="1800" dirty="0"/>
                        <a:t>K-Means, Hierarchical</a:t>
                      </a:r>
                    </a:p>
                  </a:txBody>
                  <a:tcPr marL="90593" marR="90593" marT="45297" marB="45297" anchor="ct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Metrics</a:t>
            </a:r>
            <a:endParaRPr lang="en-IN" dirty="0"/>
          </a:p>
        </p:txBody>
      </p:sp>
    </p:spTree>
    <p:extLst>
      <p:ext uri="{BB962C8B-B14F-4D97-AF65-F5344CB8AC3E}">
        <p14:creationId xmlns:p14="http://schemas.microsoft.com/office/powerpoint/2010/main" val="2464869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153400" cy="4800600"/>
          </a:xfrm>
        </p:spPr>
        <p:txBody>
          <a:bodyPr>
            <a:normAutofit/>
          </a:bodyPr>
          <a:lstStyle/>
          <a:p>
            <a:r>
              <a:rPr lang="en-US" sz="2000" dirty="0">
                <a:latin typeface="Palatino Linotype" pitchFamily="18" charset="0"/>
              </a:rPr>
              <a:t>Do I know how many clusters I want? → Try K-Means or GMM</a:t>
            </a:r>
          </a:p>
          <a:p>
            <a:r>
              <a:rPr lang="en-US" sz="2000" dirty="0">
                <a:latin typeface="Palatino Linotype" pitchFamily="18" charset="0"/>
              </a:rPr>
              <a:t>Is my data noisy or contains outliers? → Try DBSCAN or OPTICS</a:t>
            </a:r>
          </a:p>
          <a:p>
            <a:r>
              <a:rPr lang="en-US" sz="2000" dirty="0">
                <a:latin typeface="Palatino Linotype" pitchFamily="18" charset="0"/>
              </a:rPr>
              <a:t>Are my clusters irregularly shaped? → Try Spectral Clustering</a:t>
            </a:r>
          </a:p>
          <a:p>
            <a:r>
              <a:rPr lang="en-US" sz="2000" dirty="0">
                <a:latin typeface="Palatino Linotype" pitchFamily="18" charset="0"/>
              </a:rPr>
              <a:t>Do I need soft clustering? → Try GMM</a:t>
            </a:r>
          </a:p>
          <a:p>
            <a:r>
              <a:rPr lang="en-US" sz="2000" dirty="0">
                <a:latin typeface="Palatino Linotype" pitchFamily="18" charset="0"/>
              </a:rPr>
              <a:t>Is interpretability important? → Try Hierarchical Clustering</a:t>
            </a:r>
          </a:p>
          <a:p>
            <a:r>
              <a:rPr lang="en-US" sz="2000" dirty="0">
                <a:latin typeface="Palatino Linotype" pitchFamily="18" charset="0"/>
              </a:rPr>
              <a:t>Am I working with a large dataset? → Try BIRCH, K-Means</a:t>
            </a:r>
          </a:p>
          <a:p>
            <a:endParaRPr lang="en-IN" dirty="0"/>
          </a:p>
        </p:txBody>
      </p:sp>
      <p:sp>
        <p:nvSpPr>
          <p:cNvPr id="3" name="Title 2"/>
          <p:cNvSpPr>
            <a:spLocks noGrp="1"/>
          </p:cNvSpPr>
          <p:nvPr>
            <p:ph type="title"/>
          </p:nvPr>
        </p:nvSpPr>
        <p:spPr/>
        <p:txBody>
          <a:bodyPr>
            <a:normAutofit fontScale="90000"/>
          </a:bodyPr>
          <a:lstStyle/>
          <a:p>
            <a:r>
              <a:rPr lang="en-US" dirty="0" smtClean="0"/>
              <a:t>Tips to choose a right Algorithm</a:t>
            </a:r>
            <a:endParaRPr lang="en-IN" dirty="0"/>
          </a:p>
        </p:txBody>
      </p:sp>
    </p:spTree>
    <p:extLst>
      <p:ext uri="{BB962C8B-B14F-4D97-AF65-F5344CB8AC3E}">
        <p14:creationId xmlns:p14="http://schemas.microsoft.com/office/powerpoint/2010/main" val="3962041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828800"/>
            <a:ext cx="8153400" cy="4800600"/>
          </a:xfrm>
        </p:spPr>
        <p:txBody>
          <a:bodyPr>
            <a:normAutofit/>
          </a:bodyPr>
          <a:lstStyle/>
          <a:p>
            <a:endParaRPr lang="en-IN" dirty="0"/>
          </a:p>
        </p:txBody>
      </p:sp>
      <p:sp>
        <p:nvSpPr>
          <p:cNvPr id="3" name="Title 2"/>
          <p:cNvSpPr>
            <a:spLocks noGrp="1"/>
          </p:cNvSpPr>
          <p:nvPr>
            <p:ph type="title"/>
          </p:nvPr>
        </p:nvSpPr>
        <p:spPr/>
        <p:txBody>
          <a:bodyPr/>
          <a:lstStyle/>
          <a:p>
            <a:r>
              <a:rPr lang="en-US" dirty="0" smtClean="0"/>
              <a:t>THANK YOU !!</a:t>
            </a:r>
            <a:endParaRPr lang="en-IN" dirty="0"/>
          </a:p>
        </p:txBody>
      </p:sp>
    </p:spTree>
    <p:extLst>
      <p:ext uri="{BB962C8B-B14F-4D97-AF65-F5344CB8AC3E}">
        <p14:creationId xmlns:p14="http://schemas.microsoft.com/office/powerpoint/2010/main" val="4187321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smtClean="0">
                <a:latin typeface="Palatino Linotype" pitchFamily="18" charset="0"/>
              </a:rPr>
              <a:t> </a:t>
            </a:r>
            <a:r>
              <a:rPr lang="en-US" dirty="0">
                <a:latin typeface="Palatino Linotype" pitchFamily="18" charset="0"/>
              </a:rPr>
              <a:t>A compact summary of a cluster, represented by a 3-dimensional vector: (N,LS,SS)open </a:t>
            </a:r>
            <a:r>
              <a:rPr lang="en-US" dirty="0" err="1">
                <a:latin typeface="Palatino Linotype" pitchFamily="18" charset="0"/>
              </a:rPr>
              <a:t>paren</a:t>
            </a:r>
            <a:r>
              <a:rPr lang="en-US" dirty="0">
                <a:latin typeface="Palatino Linotype" pitchFamily="18" charset="0"/>
              </a:rPr>
              <a:t> cap N comma cap L cap S comma cap S cap S close </a:t>
            </a:r>
            <a:r>
              <a:rPr lang="en-US" dirty="0" err="1">
                <a:latin typeface="Palatino Linotype" pitchFamily="18" charset="0"/>
              </a:rPr>
              <a:t>paren</a:t>
            </a:r>
            <a:endParaRPr lang="en-US" dirty="0">
              <a:latin typeface="Palatino Linotype" pitchFamily="18" charset="0"/>
            </a:endParaRPr>
          </a:p>
          <a:p>
            <a:pPr marL="0" indent="0">
              <a:buNone/>
            </a:pPr>
            <a:r>
              <a:rPr lang="en-US" dirty="0">
                <a:latin typeface="Palatino Linotype" pitchFamily="18" charset="0"/>
              </a:rPr>
              <a:t>(𝑁,𝐿𝑆,𝑆𝑆</a:t>
            </a:r>
            <a:r>
              <a:rPr lang="en-US" dirty="0" smtClean="0">
                <a:latin typeface="Palatino Linotype" pitchFamily="18" charset="0"/>
              </a:rPr>
              <a:t>), </a:t>
            </a:r>
            <a:r>
              <a:rPr lang="en-US" dirty="0">
                <a:latin typeface="Palatino Linotype" pitchFamily="18" charset="0"/>
              </a:rPr>
              <a:t>where: </a:t>
            </a:r>
          </a:p>
          <a:p>
            <a:pPr marL="301943" lvl="1" indent="0">
              <a:buNone/>
            </a:pPr>
            <a:r>
              <a:rPr lang="en-US" dirty="0" err="1">
                <a:latin typeface="Palatino Linotype" pitchFamily="18" charset="0"/>
              </a:rPr>
              <a:t>Ncap</a:t>
            </a:r>
            <a:r>
              <a:rPr lang="en-US" dirty="0">
                <a:latin typeface="Palatino Linotype" pitchFamily="18" charset="0"/>
              </a:rPr>
              <a:t> N</a:t>
            </a:r>
          </a:p>
          <a:p>
            <a:pPr marL="301943" lvl="1" indent="0">
              <a:buNone/>
            </a:pPr>
            <a:r>
              <a:rPr lang="en-US" dirty="0" smtClean="0">
                <a:latin typeface="Palatino Linotype" pitchFamily="18" charset="0"/>
              </a:rPr>
              <a:t>𝑁 -is </a:t>
            </a:r>
            <a:r>
              <a:rPr lang="en-US" dirty="0">
                <a:latin typeface="Palatino Linotype" pitchFamily="18" charset="0"/>
              </a:rPr>
              <a:t>the number of data points in the cluster. </a:t>
            </a:r>
          </a:p>
          <a:p>
            <a:pPr marL="301943" lvl="1" indent="0">
              <a:buNone/>
            </a:pPr>
            <a:r>
              <a:rPr lang="en-US" dirty="0" err="1">
                <a:latin typeface="Palatino Linotype" pitchFamily="18" charset="0"/>
              </a:rPr>
              <a:t>LScap</a:t>
            </a:r>
            <a:r>
              <a:rPr lang="en-US" dirty="0">
                <a:latin typeface="Palatino Linotype" pitchFamily="18" charset="0"/>
              </a:rPr>
              <a:t> L cap S</a:t>
            </a:r>
          </a:p>
          <a:p>
            <a:pPr marL="301943" lvl="1" indent="0">
              <a:buNone/>
            </a:pPr>
            <a:r>
              <a:rPr lang="en-US" dirty="0" smtClean="0">
                <a:latin typeface="Palatino Linotype" pitchFamily="18" charset="0"/>
              </a:rPr>
              <a:t>𝐿𝑆 - is </a:t>
            </a:r>
            <a:r>
              <a:rPr lang="en-US" dirty="0">
                <a:latin typeface="Palatino Linotype" pitchFamily="18" charset="0"/>
              </a:rPr>
              <a:t>the linear sum of the data points. </a:t>
            </a:r>
          </a:p>
          <a:p>
            <a:pPr marL="301943" lvl="1" indent="0">
              <a:buNone/>
            </a:pPr>
            <a:r>
              <a:rPr lang="en-US" dirty="0" err="1">
                <a:latin typeface="Palatino Linotype" pitchFamily="18" charset="0"/>
              </a:rPr>
              <a:t>SScap</a:t>
            </a:r>
            <a:r>
              <a:rPr lang="en-US" dirty="0">
                <a:latin typeface="Palatino Linotype" pitchFamily="18" charset="0"/>
              </a:rPr>
              <a:t> S cap S</a:t>
            </a:r>
          </a:p>
          <a:p>
            <a:pPr marL="301943" lvl="1" indent="0">
              <a:buNone/>
            </a:pPr>
            <a:r>
              <a:rPr lang="en-US" dirty="0" smtClean="0">
                <a:latin typeface="Palatino Linotype" pitchFamily="18" charset="0"/>
              </a:rPr>
              <a:t>𝑆𝑆 - is </a:t>
            </a:r>
            <a:r>
              <a:rPr lang="en-US" dirty="0">
                <a:latin typeface="Palatino Linotype" pitchFamily="18" charset="0"/>
              </a:rPr>
              <a:t>the squared sum of the data points. </a:t>
            </a:r>
          </a:p>
          <a:p>
            <a:pPr marL="0" indent="0">
              <a:buNone/>
            </a:pPr>
            <a:r>
              <a:rPr lang="en-US" dirty="0">
                <a:latin typeface="Palatino Linotype" pitchFamily="18" charset="0"/>
              </a:rPr>
              <a:t>These values allow for the calculation of cluster properties like centroid, radius, and diameter without storing all individual data points.</a:t>
            </a:r>
          </a:p>
          <a:p>
            <a:endParaRPr lang="en-IN" dirty="0">
              <a:latin typeface="Palatino Linotype" pitchFamily="18" charset="0"/>
            </a:endParaRPr>
          </a:p>
        </p:txBody>
      </p:sp>
      <p:sp>
        <p:nvSpPr>
          <p:cNvPr id="3" name="Title 2"/>
          <p:cNvSpPr>
            <a:spLocks noGrp="1"/>
          </p:cNvSpPr>
          <p:nvPr>
            <p:ph type="title"/>
          </p:nvPr>
        </p:nvSpPr>
        <p:spPr/>
        <p:txBody>
          <a:bodyPr/>
          <a:lstStyle/>
          <a:p>
            <a:r>
              <a:rPr lang="en-US" dirty="0" smtClean="0">
                <a:latin typeface="Palatino Linotype" pitchFamily="18" charset="0"/>
              </a:rPr>
              <a:t>BIRCH</a:t>
            </a:r>
            <a:endParaRPr lang="en-IN" dirty="0">
              <a:latin typeface="Palatino Linotype" pitchFamily="18" charset="0"/>
            </a:endParaRPr>
          </a:p>
        </p:txBody>
      </p:sp>
    </p:spTree>
    <p:extLst>
      <p:ext uri="{BB962C8B-B14F-4D97-AF65-F5344CB8AC3E}">
        <p14:creationId xmlns:p14="http://schemas.microsoft.com/office/powerpoint/2010/main" val="139468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62500" lnSpcReduction="20000"/>
          </a:bodyPr>
          <a:lstStyle/>
          <a:p>
            <a:r>
              <a:rPr lang="en-US" b="1" dirty="0"/>
              <a:t>Building the CF Tree:</a:t>
            </a:r>
            <a:endParaRPr lang="en-US" dirty="0"/>
          </a:p>
          <a:p>
            <a:r>
              <a:rPr lang="en-US" dirty="0"/>
              <a:t>The algorithm scans the dataset once.</a:t>
            </a:r>
          </a:p>
          <a:p>
            <a:r>
              <a:rPr lang="en-US" dirty="0"/>
              <a:t>For each data point, it traverses the CF tree from the root to find the closest leaf node (sub-cluster) to which the data point can be assigned without violating a specified threshold (e.g., maximum radius or diameter of a sub-cluster).</a:t>
            </a:r>
          </a:p>
          <a:p>
            <a:r>
              <a:rPr lang="en-US" dirty="0"/>
              <a:t>If the data point can be added to an existing leaf node, the CF of that node and its ancestors are updated.</a:t>
            </a:r>
          </a:p>
          <a:p>
            <a:r>
              <a:rPr lang="en-US" dirty="0"/>
              <a:t>If adding the data point would violate the threshold, a new leaf node is created. If the parent node is full, it may split, leading to potential splits up the tree.</a:t>
            </a:r>
          </a:p>
          <a:p>
            <a:r>
              <a:rPr lang="en-US" b="1" dirty="0"/>
              <a:t>Global Clustering (Optional):</a:t>
            </a:r>
            <a:endParaRPr lang="en-US" dirty="0"/>
          </a:p>
          <a:p>
            <a:r>
              <a:rPr lang="en-US" dirty="0"/>
              <a:t>After the CF tree is built, the CFs in the leaf nodes can be treated as a smaller, summarized dataset.</a:t>
            </a:r>
          </a:p>
          <a:p>
            <a:r>
              <a:rPr lang="en-US" dirty="0"/>
              <a:t>A traditional clustering algorithm (e.g., agglomerative hierarchical clustering or K-Means) can then be applied to these CFs to obtain the final clusters. This step refines the initial micro-clusters formed in the CF tree.</a:t>
            </a:r>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1394682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0000" lnSpcReduction="20000"/>
          </a:bodyPr>
          <a:lstStyle/>
          <a:p>
            <a:pPr marL="0" indent="0" fontAlgn="ctr">
              <a:buNone/>
            </a:pPr>
            <a:r>
              <a:rPr lang="en-US" b="1" dirty="0"/>
              <a:t>Advantages:</a:t>
            </a:r>
          </a:p>
          <a:p>
            <a:r>
              <a:rPr lang="en-US" b="1" dirty="0"/>
              <a:t>Efficiency:</a:t>
            </a:r>
            <a:r>
              <a:rPr lang="en-US" dirty="0"/>
              <a:t> Handles large datasets with a single scan, making it memory-efficient and scalable.</a:t>
            </a:r>
          </a:p>
          <a:p>
            <a:r>
              <a:rPr lang="en-US" b="1" dirty="0"/>
              <a:t>Speed:</a:t>
            </a:r>
            <a:r>
              <a:rPr lang="en-US" dirty="0"/>
              <a:t> Has a time complexity of O(N), where N is the number of data points, making it significantly faster than some other hierarchical clustering methods for large datasets.</a:t>
            </a:r>
          </a:p>
          <a:p>
            <a:pPr fontAlgn="ctr"/>
            <a:r>
              <a:rPr lang="en-US" b="1" dirty="0"/>
              <a:t>Incremental:</a:t>
            </a:r>
            <a:r>
              <a:rPr lang="en-US" dirty="0"/>
              <a:t> Can process data incrementally as it arrives.</a:t>
            </a:r>
          </a:p>
          <a:p>
            <a:pPr marL="0" indent="0" fontAlgn="ctr">
              <a:buNone/>
            </a:pPr>
            <a:r>
              <a:rPr lang="en-US" b="1" dirty="0"/>
              <a:t>Limitations</a:t>
            </a:r>
            <a:r>
              <a:rPr lang="en-US" dirty="0"/>
              <a:t>:</a:t>
            </a:r>
          </a:p>
          <a:p>
            <a:r>
              <a:rPr lang="en-US" b="1" dirty="0"/>
              <a:t>Numerical Data Only:</a:t>
            </a:r>
            <a:r>
              <a:rPr lang="en-US" dirty="0"/>
              <a:t> Primarily designed for numerical data and cannot directly handle categorical features.</a:t>
            </a:r>
          </a:p>
          <a:p>
            <a:r>
              <a:rPr lang="en-US" b="1" dirty="0"/>
              <a:t>Sensitivity to Order:</a:t>
            </a:r>
            <a:r>
              <a:rPr lang="en-US" dirty="0"/>
              <a:t> Can be sensitive to the order in which data points are inserted, potentially leading to slightly different CF trees and final clusters.</a:t>
            </a:r>
          </a:p>
          <a:p>
            <a:r>
              <a:rPr lang="en-US" b="1" dirty="0"/>
              <a:t>Curse of Dimensionality:</a:t>
            </a:r>
            <a:r>
              <a:rPr lang="en-US" dirty="0"/>
              <a:t> Performance can degrade in very high-dimensional spaces.</a:t>
            </a:r>
          </a:p>
          <a:p>
            <a:endParaRPr lang="en-US" dirty="0"/>
          </a:p>
        </p:txBody>
      </p:sp>
      <p:sp>
        <p:nvSpPr>
          <p:cNvPr id="3" name="Title 2"/>
          <p:cNvSpPr>
            <a:spLocks noGrp="1"/>
          </p:cNvSpPr>
          <p:nvPr>
            <p:ph type="title"/>
          </p:nvPr>
        </p:nvSpPr>
        <p:spPr/>
        <p:txBody>
          <a:bodyPr/>
          <a:lstStyle/>
          <a:p>
            <a:r>
              <a:rPr lang="en-US" dirty="0"/>
              <a:t>BIRCH</a:t>
            </a:r>
            <a:endParaRPr lang="en-IN" dirty="0"/>
          </a:p>
        </p:txBody>
      </p:sp>
    </p:spTree>
    <p:extLst>
      <p:ext uri="{BB962C8B-B14F-4D97-AF65-F5344CB8AC3E}">
        <p14:creationId xmlns:p14="http://schemas.microsoft.com/office/powerpoint/2010/main" val="3802827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1524000"/>
            <a:ext cx="7408333" cy="4800600"/>
          </a:xfrm>
        </p:spPr>
        <p:txBody>
          <a:bodyPr>
            <a:normAutofit fontScale="92500" lnSpcReduction="10000"/>
          </a:bodyPr>
          <a:lstStyle/>
          <a:p>
            <a:pPr marL="0" indent="0">
              <a:buNone/>
            </a:pPr>
            <a:endParaRPr lang="en-US" dirty="0" smtClean="0"/>
          </a:p>
          <a:p>
            <a:pPr marL="0" indent="0">
              <a:buNone/>
            </a:pPr>
            <a:r>
              <a:rPr lang="en-US" dirty="0" smtClean="0"/>
              <a:t>It creates </a:t>
            </a:r>
            <a:r>
              <a:rPr lang="en-US" dirty="0"/>
              <a:t>clusters by sending messages between pairs of samples until convergence. A dataset is then described using a small number of exemplars, which are identified as those most representative of other samples. The messages sent between pairs represent the suitability for one sample to be the exemplar of the other, which is updated in response to the values from other pairs. This updating happens iteratively until convergence, at which point the final exemplars are </a:t>
            </a:r>
            <a:r>
              <a:rPr lang="en-US" dirty="0" smtClean="0"/>
              <a:t>chosen.</a:t>
            </a:r>
            <a:endParaRPr lang="en-IN" b="1" dirty="0"/>
          </a:p>
        </p:txBody>
      </p:sp>
      <p:sp>
        <p:nvSpPr>
          <p:cNvPr id="3" name="Title 2"/>
          <p:cNvSpPr>
            <a:spLocks noGrp="1"/>
          </p:cNvSpPr>
          <p:nvPr>
            <p:ph type="title"/>
          </p:nvPr>
        </p:nvSpPr>
        <p:spPr/>
        <p:txBody>
          <a:bodyPr/>
          <a:lstStyle/>
          <a:p>
            <a:r>
              <a:rPr lang="en-US" dirty="0" smtClean="0"/>
              <a:t>Affinity Propagation</a:t>
            </a:r>
            <a:endParaRPr lang="en-IN" dirty="0"/>
          </a:p>
        </p:txBody>
      </p:sp>
    </p:spTree>
    <p:extLst>
      <p:ext uri="{BB962C8B-B14F-4D97-AF65-F5344CB8AC3E}">
        <p14:creationId xmlns:p14="http://schemas.microsoft.com/office/powerpoint/2010/main" val="1855698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US" dirty="0" smtClean="0"/>
              <a:t>Image</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371601"/>
            <a:ext cx="7305675" cy="501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54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676400"/>
            <a:ext cx="7823200" cy="4449763"/>
          </a:xfrm>
        </p:spPr>
        <p:txBody>
          <a:bodyPr>
            <a:normAutofit fontScale="77500" lnSpcReduction="20000"/>
          </a:bodyPr>
          <a:lstStyle/>
          <a:p>
            <a:pPr marL="0" indent="0">
              <a:buNone/>
            </a:pPr>
            <a:r>
              <a:rPr lang="en-US" b="1" dirty="0"/>
              <a:t>Advantages:</a:t>
            </a:r>
          </a:p>
          <a:p>
            <a:r>
              <a:rPr lang="en-US" dirty="0"/>
              <a:t>No need to specify number of clusters</a:t>
            </a:r>
          </a:p>
          <a:p>
            <a:r>
              <a:rPr lang="en-US" dirty="0"/>
              <a:t>Can find clusters of different sizes and densities</a:t>
            </a:r>
          </a:p>
          <a:p>
            <a:r>
              <a:rPr lang="en-US" dirty="0"/>
              <a:t>Uses actual data points as exemplars</a:t>
            </a:r>
          </a:p>
          <a:p>
            <a:pPr marL="0" indent="0">
              <a:buNone/>
            </a:pPr>
            <a:r>
              <a:rPr lang="en-US" b="1" dirty="0" smtClean="0"/>
              <a:t> </a:t>
            </a:r>
            <a:r>
              <a:rPr lang="en-US" b="1" dirty="0"/>
              <a:t>Limitations:</a:t>
            </a:r>
          </a:p>
          <a:p>
            <a:r>
              <a:rPr lang="en-US" dirty="0"/>
              <a:t>Computationally expensive: O(N2T)O(N^2T)O(N2T) where NNN is number of points and TTT is number of iterations</a:t>
            </a:r>
          </a:p>
          <a:p>
            <a:r>
              <a:rPr lang="en-US" dirty="0"/>
              <a:t>Needs careful tuning of preference values</a:t>
            </a:r>
          </a:p>
          <a:p>
            <a:r>
              <a:rPr lang="en-US" dirty="0"/>
              <a:t>Not scalable for very large datasets</a:t>
            </a:r>
          </a:p>
          <a:p>
            <a:pPr marL="0" indent="0">
              <a:buNone/>
            </a:pPr>
            <a:r>
              <a:rPr lang="en-US" b="1" dirty="0" smtClean="0"/>
              <a:t> </a:t>
            </a:r>
            <a:r>
              <a:rPr lang="en-US" b="1" dirty="0"/>
              <a:t>Applications:</a:t>
            </a:r>
          </a:p>
          <a:p>
            <a:r>
              <a:rPr lang="en-US" dirty="0"/>
              <a:t>Image segmentation</a:t>
            </a:r>
          </a:p>
          <a:p>
            <a:r>
              <a:rPr lang="en-US" dirty="0"/>
              <a:t>Document clustering</a:t>
            </a:r>
          </a:p>
          <a:p>
            <a:r>
              <a:rPr lang="en-US" dirty="0"/>
              <a:t>Bioinformatics (e.g., gene expression data)</a:t>
            </a:r>
          </a:p>
          <a:p>
            <a:endParaRPr lang="en-US" dirty="0"/>
          </a:p>
        </p:txBody>
      </p:sp>
      <p:sp>
        <p:nvSpPr>
          <p:cNvPr id="3" name="Title 2"/>
          <p:cNvSpPr>
            <a:spLocks noGrp="1"/>
          </p:cNvSpPr>
          <p:nvPr>
            <p:ph type="title"/>
          </p:nvPr>
        </p:nvSpPr>
        <p:spPr/>
        <p:txBody>
          <a:bodyPr/>
          <a:lstStyle/>
          <a:p>
            <a:r>
              <a:rPr lang="en-US" dirty="0"/>
              <a:t>Affinity Propagation</a:t>
            </a:r>
            <a:endParaRPr lang="en-IN" dirty="0"/>
          </a:p>
        </p:txBody>
      </p:sp>
    </p:spTree>
    <p:extLst>
      <p:ext uri="{BB962C8B-B14F-4D97-AF65-F5344CB8AC3E}">
        <p14:creationId xmlns:p14="http://schemas.microsoft.com/office/powerpoint/2010/main" val="3891938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2123</TotalTime>
  <Words>2002</Words>
  <Application>Microsoft Office PowerPoint</Application>
  <PresentationFormat>On-screen Show (4:3)</PresentationFormat>
  <Paragraphs>347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Clustering Algorithms</vt:lpstr>
      <vt:lpstr>BIRCH</vt:lpstr>
      <vt:lpstr>BIRCH</vt:lpstr>
      <vt:lpstr>BIRCH</vt:lpstr>
      <vt:lpstr>BIRCH</vt:lpstr>
      <vt:lpstr>BIRCH</vt:lpstr>
      <vt:lpstr>Affinity Propagation</vt:lpstr>
      <vt:lpstr>Image</vt:lpstr>
      <vt:lpstr>Affinity Propagation</vt:lpstr>
      <vt:lpstr>Affinity Propagation</vt:lpstr>
      <vt:lpstr>Mean Shift</vt:lpstr>
      <vt:lpstr>Mean Shift</vt:lpstr>
      <vt:lpstr>Mean Shift</vt:lpstr>
      <vt:lpstr>Mean Shift</vt:lpstr>
      <vt:lpstr>DBSCAN</vt:lpstr>
      <vt:lpstr>DBSCAN</vt:lpstr>
      <vt:lpstr>DBSCAN</vt:lpstr>
      <vt:lpstr>DBSCAN</vt:lpstr>
      <vt:lpstr>HDBSCAN</vt:lpstr>
      <vt:lpstr>Image</vt:lpstr>
      <vt:lpstr>HDBSCAN</vt:lpstr>
      <vt:lpstr>HDBSCAN</vt:lpstr>
      <vt:lpstr>Spectral Clustering</vt:lpstr>
      <vt:lpstr>Spectral Clustering</vt:lpstr>
      <vt:lpstr>Spectral Clustering</vt:lpstr>
      <vt:lpstr>Spectral Clustering</vt:lpstr>
      <vt:lpstr>OPTICS (Ordering Points To Identify the Clustering Structure)</vt:lpstr>
      <vt:lpstr>OPTICS Clustering</vt:lpstr>
      <vt:lpstr>OPTICS Clustering</vt:lpstr>
      <vt:lpstr>OPTICS Clustering</vt:lpstr>
      <vt:lpstr>Comparison</vt:lpstr>
      <vt:lpstr>Metrics</vt:lpstr>
      <vt:lpstr>Tips to choose a right Algorithm</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96</cp:revision>
  <dcterms:created xsi:type="dcterms:W3CDTF">2006-08-16T00:00:00Z</dcterms:created>
  <dcterms:modified xsi:type="dcterms:W3CDTF">2025-09-05T08:51:15Z</dcterms:modified>
</cp:coreProperties>
</file>