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4"/>
  </p:normalViewPr>
  <p:slideViewPr>
    <p:cSldViewPr snapToGrid="0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BD5D-BE2A-746D-EB22-212DCEAE8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1D38A-04FC-12C4-2041-2599C1D05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3A3C1-2275-16CB-C7BE-AC30C29F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8D71-52FE-4743-85FE-E11F2E71DA02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9F912-7B60-4240-A570-C080B921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01806-39C6-F650-2A72-7A9F05D9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5777-0B1C-664F-9C93-60CFA62A5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7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2E22-731B-078A-A45A-E95C5385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1D6DD-942B-F775-87FA-A99B15D5A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1EC66-74D4-BA8D-C420-347118D63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8D71-52FE-4743-85FE-E11F2E71DA02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857AC-FEB7-C568-0B29-A067D46B5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46503-AA93-8686-E79B-FDC65FAF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5777-0B1C-664F-9C93-60CFA62A5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2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32BD1-C447-8230-7112-50C5C2215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DAF6B-D7F0-80A1-4AA9-49C3FDA17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CC968-0F55-6FBE-0E79-CC267FDE8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8D71-52FE-4743-85FE-E11F2E71DA02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E2876-2ED8-730B-A1D9-9E81A312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1B44D-B345-1333-21D9-1BF1A568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5777-0B1C-664F-9C93-60CFA62A5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1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E04F7-AA1A-BD52-D6B5-2C10497F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9AC21-6406-532A-D74B-74E14623F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CF615-AEAC-0B9C-FD01-7072FCA4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8D71-52FE-4743-85FE-E11F2E71DA02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A2CD3-61B5-6F1B-C291-3D8DC28C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ABDC0-FB2F-D767-866B-9AFD9A43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5777-0B1C-664F-9C93-60CFA62A5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5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32A87-C14A-F85F-C6F9-0A9AC09F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A9517-9202-3D80-A7C2-4ACBA3FD7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65278-F423-CD7D-A122-3AD8829D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8D71-52FE-4743-85FE-E11F2E71DA02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9DA91-519D-A28C-92EC-1109B063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6118D-FD94-68DB-997B-C52D25E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5777-0B1C-664F-9C93-60CFA62A5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6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DD46-3FC3-7690-9F1E-20CEB25D1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9C90-1A72-5234-9244-1CBCC02AA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B0C58-CCC8-7061-7BD8-270841396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C746F-A0B6-BC64-356C-C5F985E38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8D71-52FE-4743-85FE-E11F2E71DA02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9C673-C77B-C0B2-27A0-A7AD7B6E0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08106-A2B0-1084-D7CA-45C72B48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5777-0B1C-664F-9C93-60CFA62A5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C1AD-EA88-19F9-F8FF-DFB9A10B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CA9D5-E0BA-28D7-C006-150CE8CE0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E6CE9-30DF-676A-D82B-A431F36D0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8A39F-30C8-593F-07E9-C6F6B83A9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5602C-E052-8C56-F77F-AB2DAB833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C13F7-138E-59E0-EF7E-41862211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8D71-52FE-4743-85FE-E11F2E71DA02}" type="datetimeFigureOut">
              <a:rPr lang="en-US" smtClean="0"/>
              <a:t>7/13/23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19DDF-71EC-1FB4-7DF2-E1307242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505054-67DB-F48F-1101-F134670A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5777-0B1C-664F-9C93-60CFA62A5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1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F298-8D88-C564-6B67-0894D43A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87C81-EB10-8A76-A143-E284B1AB4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8D71-52FE-4743-85FE-E11F2E71DA02}" type="datetimeFigureOut">
              <a:rPr lang="en-US" smtClean="0"/>
              <a:t>7/13/23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F57D1-170F-78A2-15B5-2DCF01F7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A08CA-40AE-BF42-43F4-F9017C19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5777-0B1C-664F-9C93-60CFA62A5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9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93BF2-D088-8798-9D1A-41031E1A4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8D71-52FE-4743-85FE-E11F2E71DA02}" type="datetimeFigureOut">
              <a:rPr lang="en-US" smtClean="0"/>
              <a:t>7/13/23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C4F30-A404-C439-89AE-23F5E514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F53BB-367E-C550-EAEE-AA7164B6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5777-0B1C-664F-9C93-60CFA62A5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3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1270-CBCE-B771-C863-AFE7954E5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F2E30-A836-ED18-B688-879B4B09C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4AFD0-5A6F-7A0B-53FD-8D969EEC4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77703-6DFF-5BB2-AE9F-00750A01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8D71-52FE-4743-85FE-E11F2E71DA02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1E23F-F8E8-48EE-B23F-862ABC97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C2D6C-C13E-6089-8176-6D61379A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5777-0B1C-664F-9C93-60CFA62A5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8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BFA62-77DD-B97B-EC73-551007A3A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FBC89-DC2C-0F2B-D832-0F6D0DA30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82427-E5CB-0018-F56E-631184605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AF86D-6163-6A2E-9438-FCEE3AA9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8D71-52FE-4743-85FE-E11F2E71DA02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EB1F5-461F-D29E-5B3E-69A665CD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2DFF1-53B9-5729-A2CF-CC584E04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5777-0B1C-664F-9C93-60CFA62A5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7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9DF762-D02E-5701-2BD0-00B98DA3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7E8EE-C642-AB67-4AFB-38FAD90C7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92858-93AE-07C7-9E5C-466680701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8D71-52FE-4743-85FE-E11F2E71DA02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19A62-710E-2EE7-3B6A-5E8E5BFE6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7926D-01E9-40CB-788C-F8D010910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D5777-0B1C-664F-9C93-60CFA62A5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9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s.apache.org/kafka/3.5.0/kafka-3.5.0-src.tgz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0.104.117.91:8082/addCluster" TargetMode="External"/><Relationship Id="rId2" Type="http://schemas.openxmlformats.org/officeDocument/2006/relationships/hyperlink" Target="https://github.com/yahoo/CMAK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BD1C-EE21-C380-FC38-B262863731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Kafka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DFFEB-CBD7-0BF3-A4C2-036B3A53B3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Hands on tutorial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247402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CDAF0-9115-AE5B-4DFF-249892F0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7838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Consumer Group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6A9A4-7AFC-A30A-7401-457BA9217F7C}"/>
              </a:ext>
            </a:extLst>
          </p:cNvPr>
          <p:cNvSpPr txBox="1"/>
          <p:nvPr/>
        </p:nvSpPr>
        <p:spPr>
          <a:xfrm>
            <a:off x="838200" y="1157288"/>
            <a:ext cx="9815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Consumer group can be defined as logical grouping of one or more consumer.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mandatory for a consumer to register itself to a consumer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Consumer instances are separate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Consumer instance of same consumer group can be on different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170" name="Picture 2" descr="What is a consumer group in Kafka? - Coding Harbour">
            <a:extLst>
              <a:ext uri="{FF2B5EF4-FFF2-40B4-BE49-F238E27FC236}">
                <a16:creationId xmlns:a16="http://schemas.microsoft.com/office/drawing/2014/main" id="{DC9989EF-0E34-844D-80F3-804129118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75" y="2634616"/>
            <a:ext cx="43688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641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F69F-0AF5-E3B7-FC4F-59B87161C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2138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Kafka Consumer (python)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A364D-6DA0-F6E9-3402-EA1F1A197D7D}"/>
              </a:ext>
            </a:extLst>
          </p:cNvPr>
          <p:cNvSpPr txBox="1"/>
          <p:nvPr/>
        </p:nvSpPr>
        <p:spPr>
          <a:xfrm>
            <a:off x="838200" y="1114425"/>
            <a:ext cx="10191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broker – 1 topic - 1 partition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broker – 1 topic - 1 partition – 2 consumer (same group)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same partition can’t be assigned to multiple consumer in same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same partition can be assigned to multiple consumer in different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broker – 1 topic - 2 partition – 2 consumer</a:t>
            </a:r>
          </a:p>
        </p:txBody>
      </p:sp>
    </p:spTree>
    <p:extLst>
      <p:ext uri="{BB962C8B-B14F-4D97-AF65-F5344CB8AC3E}">
        <p14:creationId xmlns:p14="http://schemas.microsoft.com/office/powerpoint/2010/main" val="469961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CC174-6926-C4BE-8949-AF1329E655F8}"/>
              </a:ext>
            </a:extLst>
          </p:cNvPr>
          <p:cNvSpPr txBox="1"/>
          <p:nvPr/>
        </p:nvSpPr>
        <p:spPr>
          <a:xfrm>
            <a:off x="3300413" y="2528888"/>
            <a:ext cx="51512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0314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7821-6458-DCB4-D4C9-A928063F2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53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BA951-0D59-3014-13F0-C925329CBCA7}"/>
              </a:ext>
            </a:extLst>
          </p:cNvPr>
          <p:cNvSpPr txBox="1"/>
          <p:nvPr/>
        </p:nvSpPr>
        <p:spPr>
          <a:xfrm>
            <a:off x="838200" y="1069093"/>
            <a:ext cx="51924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What is Kafka?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Kafka is just like a messaging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It is distributed platform /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In production it is referred as Kafka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Each Kafka server is called as broker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Kafka is fault tolerant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In Kafka cluster messages are replicated in multiple broker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Replication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1026" name="Picture 2" descr="Kafka Broker">
            <a:extLst>
              <a:ext uri="{FF2B5EF4-FFF2-40B4-BE49-F238E27FC236}">
                <a16:creationId xmlns:a16="http://schemas.microsoft.com/office/drawing/2014/main" id="{E76F316D-1C9C-A89C-7EEF-4BFF133B1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686" y="1100369"/>
            <a:ext cx="5093368" cy="266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4C08D4-41D0-A9E3-6B7A-5B22E0E1CF74}"/>
              </a:ext>
            </a:extLst>
          </p:cNvPr>
          <p:cNvSpPr txBox="1"/>
          <p:nvPr/>
        </p:nvSpPr>
        <p:spPr>
          <a:xfrm>
            <a:off x="838200" y="3986128"/>
            <a:ext cx="4507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Kafka is scalable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You can add new brokers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You can increase the number of consumers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42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47BA-B5C4-2096-46B0-540BC564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288"/>
          </a:xfrm>
        </p:spPr>
        <p:txBody>
          <a:bodyPr>
            <a:normAutofit/>
          </a:bodyPr>
          <a:lstStyle/>
          <a:p>
            <a:r>
              <a:rPr lang="en-US" sz="4000" b="1" dirty="0"/>
              <a:t>Architecture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75429A7-E8C5-6D0C-77E7-267C97954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85" y="1195664"/>
            <a:ext cx="7170965" cy="311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B82094-7227-68BB-2495-D16D40DD7521}"/>
              </a:ext>
            </a:extLst>
          </p:cNvPr>
          <p:cNvSpPr txBox="1"/>
          <p:nvPr/>
        </p:nvSpPr>
        <p:spPr>
          <a:xfrm>
            <a:off x="772885" y="4696937"/>
            <a:ext cx="73988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Zookeeper is distributed, open-source configuration, synchronization service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Which information consumer has read (offset details)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Cluster information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Topic configuration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76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BE15C-5401-8AF2-CFAC-9246552EF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0688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Install Kafka and Zookeeper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EB33C-88F1-72E7-1314-C11AB40769A7}"/>
              </a:ext>
            </a:extLst>
          </p:cNvPr>
          <p:cNvSpPr txBox="1"/>
          <p:nvPr/>
        </p:nvSpPr>
        <p:spPr>
          <a:xfrm>
            <a:off x="838200" y="928688"/>
            <a:ext cx="5769785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</a:rPr>
              <a:t>Download will contain both kafka server and zookeeper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hlinkClick r:id="rId2"/>
              </a:rPr>
              <a:t>https://downloads.apache.org/kafka/3.5.0/kafka-3.5.0-src.tgz</a:t>
            </a:r>
            <a:endParaRPr lang="en-US" sz="12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</a:rPr>
              <a:t>Tar -</a:t>
            </a:r>
            <a:r>
              <a:rPr lang="en-US" sz="1200" dirty="0" err="1">
                <a:effectLst/>
                <a:latin typeface="Calibri" panose="020F0502020204030204" pitchFamily="34" charset="0"/>
              </a:rPr>
              <a:t>zxvf</a:t>
            </a:r>
            <a:r>
              <a:rPr lang="en-US" sz="1200" dirty="0">
                <a:effectLst/>
                <a:latin typeface="Calibri" panose="020F0502020204030204" pitchFamily="34" charset="0"/>
              </a:rPr>
              <a:t> kafka-3.5.0-src.tgz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</a:rPr>
              <a:t>To compile: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</a:t>
            </a:r>
            <a:r>
              <a:rPr lang="en-GB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gradlew</a:t>
            </a:r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jar -</a:t>
            </a:r>
            <a:r>
              <a:rPr lang="en-GB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PscalaVersion</a:t>
            </a:r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=2.13.10</a:t>
            </a:r>
            <a:endParaRPr lang="en-US" sz="1200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</a:rPr>
              <a:t>Zookeeper: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effectLst/>
                <a:latin typeface="Calibri" panose="020F0502020204030204" pitchFamily="34" charset="0"/>
              </a:rPr>
              <a:t>Configfile</a:t>
            </a:r>
            <a:r>
              <a:rPr lang="en-US" sz="1200" dirty="0">
                <a:effectLst/>
                <a:latin typeface="Calibri" panose="020F0502020204030204" pitchFamily="34" charset="0"/>
              </a:rPr>
              <a:t>=</a:t>
            </a:r>
            <a:r>
              <a:rPr lang="en-US" sz="1200" dirty="0" err="1">
                <a:effectLst/>
                <a:latin typeface="Calibri" panose="020F0502020204030204" pitchFamily="34" charset="0"/>
              </a:rPr>
              <a:t>zookeeper.properties</a:t>
            </a:r>
            <a:endParaRPr lang="en-US" sz="12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</a:rPr>
              <a:t>To start zookeeper: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</a:rPr>
              <a:t>Bin/zookeeper-server-</a:t>
            </a:r>
            <a:r>
              <a:rPr lang="en-US" sz="1200" dirty="0" err="1">
                <a:effectLst/>
                <a:latin typeface="Calibri" panose="020F0502020204030204" pitchFamily="34" charset="0"/>
              </a:rPr>
              <a:t>start.sh</a:t>
            </a:r>
            <a:r>
              <a:rPr lang="en-US" sz="1200" dirty="0">
                <a:effectLst/>
                <a:latin typeface="Calibri" panose="020F0502020204030204" pitchFamily="34" charset="0"/>
              </a:rPr>
              <a:t> config/</a:t>
            </a:r>
            <a:r>
              <a:rPr lang="en-US" sz="1200" dirty="0" err="1">
                <a:effectLst/>
                <a:latin typeface="Calibri" panose="020F0502020204030204" pitchFamily="34" charset="0"/>
              </a:rPr>
              <a:t>zookeeper.properties</a:t>
            </a:r>
            <a:endParaRPr lang="en-US" sz="12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</a:rPr>
              <a:t>Kafka server: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effectLst/>
                <a:latin typeface="Calibri" panose="020F0502020204030204" pitchFamily="34" charset="0"/>
              </a:rPr>
              <a:t>Configfile</a:t>
            </a:r>
            <a:r>
              <a:rPr lang="en-US" sz="1200" dirty="0">
                <a:effectLst/>
                <a:latin typeface="Calibri" panose="020F0502020204030204" pitchFamily="34" charset="0"/>
              </a:rPr>
              <a:t>=</a:t>
            </a:r>
            <a:r>
              <a:rPr lang="en-US" sz="1200" dirty="0" err="1">
                <a:effectLst/>
                <a:latin typeface="Calibri" panose="020F0502020204030204" pitchFamily="34" charset="0"/>
              </a:rPr>
              <a:t>server.properties</a:t>
            </a:r>
            <a:endParaRPr lang="en-US" sz="12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effectLst/>
                <a:latin typeface="Calibri" panose="020F0502020204030204" pitchFamily="34" charset="0"/>
              </a:rPr>
              <a:t>Advertised.listeners</a:t>
            </a:r>
            <a:r>
              <a:rPr lang="en-US" sz="1200" dirty="0">
                <a:effectLst/>
                <a:latin typeface="Calibri" panose="020F0502020204030204" pitchFamily="34" charset="0"/>
              </a:rPr>
              <a:t>=&lt;</a:t>
            </a:r>
            <a:r>
              <a:rPr lang="en-US" sz="1200" dirty="0" err="1">
                <a:effectLst/>
                <a:latin typeface="Calibri" panose="020F0502020204030204" pitchFamily="34" charset="0"/>
              </a:rPr>
              <a:t>ip</a:t>
            </a:r>
            <a:r>
              <a:rPr lang="en-US" sz="1200" dirty="0">
                <a:effectLst/>
                <a:latin typeface="Calibri" panose="020F0502020204030204" pitchFamily="34" charset="0"/>
              </a:rPr>
              <a:t>&gt;:9092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effectLst/>
                <a:latin typeface="Calibri" panose="020F0502020204030204" pitchFamily="34" charset="0"/>
              </a:rPr>
              <a:t>Zookeeper.connect</a:t>
            </a:r>
            <a:r>
              <a:rPr lang="en-US" sz="1200" dirty="0">
                <a:effectLst/>
                <a:latin typeface="Calibri" panose="020F0502020204030204" pitchFamily="34" charset="0"/>
              </a:rPr>
              <a:t>=localhost:2181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</a:rPr>
              <a:t>Start the Kafka server: JMX_PORT=8004 bin/kafka-server-</a:t>
            </a:r>
            <a:r>
              <a:rPr lang="en-US" sz="1200" dirty="0" err="1">
                <a:effectLst/>
                <a:latin typeface="Calibri" panose="020F0502020204030204" pitchFamily="34" charset="0"/>
              </a:rPr>
              <a:t>start.sh</a:t>
            </a:r>
            <a:r>
              <a:rPr lang="en-US" sz="1200" dirty="0">
                <a:effectLst/>
                <a:latin typeface="Calibri" panose="020F0502020204030204" pitchFamily="34" charset="0"/>
              </a:rPr>
              <a:t> config/</a:t>
            </a:r>
            <a:r>
              <a:rPr lang="en-US" sz="1200" dirty="0" err="1">
                <a:effectLst/>
                <a:latin typeface="Calibri" panose="020F0502020204030204" pitchFamily="34" charset="0"/>
              </a:rPr>
              <a:t>server.properties</a:t>
            </a:r>
            <a:endParaRPr lang="en-US" sz="12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</a:rPr>
              <a:t>NOTE: Start zookeeper first and then Kafka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9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3686-3C92-21C3-AF30-4B3FD322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Install Kafka Manager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6002F-1974-294C-B34C-24274B4377EC}"/>
              </a:ext>
            </a:extLst>
          </p:cNvPr>
          <p:cNvSpPr txBox="1"/>
          <p:nvPr/>
        </p:nvSpPr>
        <p:spPr>
          <a:xfrm>
            <a:off x="838200" y="1300163"/>
            <a:ext cx="806964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</a:rPr>
              <a:t>Graphical user interface to view Kafka cluster.</a:t>
            </a:r>
          </a:p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</a:rPr>
              <a:t>You need java11 installed in your machine</a:t>
            </a:r>
          </a:p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hlinkClick r:id="rId2"/>
              </a:rPr>
              <a:t>https://github.com/yahoo/CMAK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</a:rPr>
              <a:t>./</a:t>
            </a:r>
            <a:r>
              <a:rPr lang="en-US" dirty="0" err="1">
                <a:effectLst/>
                <a:latin typeface="Calibri" panose="020F0502020204030204" pitchFamily="34" charset="0"/>
              </a:rPr>
              <a:t>sbt</a:t>
            </a:r>
            <a:r>
              <a:rPr lang="en-US" dirty="0">
                <a:effectLst/>
                <a:latin typeface="Calibri" panose="020F0502020204030204" pitchFamily="34" charset="0"/>
              </a:rPr>
              <a:t> clean </a:t>
            </a:r>
            <a:r>
              <a:rPr lang="en-US" dirty="0" err="1">
                <a:effectLst/>
                <a:latin typeface="Calibri" panose="020F0502020204030204" pitchFamily="34" charset="0"/>
              </a:rPr>
              <a:t>dist</a:t>
            </a:r>
            <a:r>
              <a:rPr lang="en-US" dirty="0">
                <a:effectLst/>
                <a:latin typeface="Calibri" panose="020F0502020204030204" pitchFamily="34" charset="0"/>
              </a:rPr>
              <a:t> # run this command after cloning the repo</a:t>
            </a:r>
          </a:p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</a:rPr>
              <a:t>Cd target/universal</a:t>
            </a:r>
          </a:p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</a:rPr>
              <a:t>Unzip </a:t>
            </a:r>
            <a:r>
              <a:rPr lang="en-US" dirty="0" err="1">
                <a:effectLst/>
                <a:latin typeface="Calibri" panose="020F0502020204030204" pitchFamily="34" charset="0"/>
              </a:rPr>
              <a:t>cmak-x.x.x.zip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</a:rPr>
              <a:t>Cd </a:t>
            </a:r>
            <a:r>
              <a:rPr lang="en-US" dirty="0" err="1">
                <a:effectLst/>
                <a:latin typeface="Calibri" panose="020F0502020204030204" pitchFamily="34" charset="0"/>
              </a:rPr>
              <a:t>cmak-x.x.x.x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</a:rPr>
              <a:t>Vi conf/</a:t>
            </a:r>
            <a:r>
              <a:rPr lang="en-US" dirty="0" err="1">
                <a:effectLst/>
                <a:latin typeface="Calibri" panose="020F0502020204030204" pitchFamily="34" charset="0"/>
              </a:rPr>
              <a:t>application.conf</a:t>
            </a:r>
            <a:endParaRPr lang="en-US" dirty="0">
              <a:latin typeface="Calibri" panose="020F0502020204030204" pitchFamily="34" charset="0"/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Calibri" panose="020F0502020204030204" pitchFamily="34" charset="0"/>
              </a:rPr>
              <a:t>Cmak.zkhosts</a:t>
            </a:r>
            <a:r>
              <a:rPr lang="en-US" dirty="0">
                <a:effectLst/>
                <a:latin typeface="Calibri" panose="020F0502020204030204" pitchFamily="34" charset="0"/>
              </a:rPr>
              <a:t>=&lt;</a:t>
            </a:r>
            <a:r>
              <a:rPr lang="en-US" dirty="0" err="1">
                <a:effectLst/>
                <a:latin typeface="Calibri" panose="020F0502020204030204" pitchFamily="34" charset="0"/>
              </a:rPr>
              <a:t>ip</a:t>
            </a:r>
            <a:r>
              <a:rPr lang="en-US" dirty="0">
                <a:effectLst/>
                <a:latin typeface="Calibri" panose="020F0502020204030204" pitchFamily="34" charset="0"/>
              </a:rPr>
              <a:t>&gt;:port</a:t>
            </a:r>
          </a:p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</a:rPr>
              <a:t>Bin/</a:t>
            </a:r>
            <a:r>
              <a:rPr lang="en-US" dirty="0" err="1">
                <a:effectLst/>
                <a:latin typeface="Calibri" panose="020F0502020204030204" pitchFamily="34" charset="0"/>
              </a:rPr>
              <a:t>cmak</a:t>
            </a:r>
            <a:r>
              <a:rPr lang="en-US" dirty="0">
                <a:effectLst/>
                <a:latin typeface="Calibri" panose="020F0502020204030204" pitchFamily="34" charset="0"/>
              </a:rPr>
              <a:t> -</a:t>
            </a:r>
            <a:r>
              <a:rPr lang="en-US" dirty="0" err="1">
                <a:effectLst/>
                <a:latin typeface="Calibri" panose="020F0502020204030204" pitchFamily="34" charset="0"/>
              </a:rPr>
              <a:t>Dconfig.file</a:t>
            </a:r>
            <a:r>
              <a:rPr lang="en-US" dirty="0">
                <a:effectLst/>
                <a:latin typeface="Calibri" panose="020F0502020204030204" pitchFamily="34" charset="0"/>
              </a:rPr>
              <a:t>=conf/</a:t>
            </a:r>
            <a:r>
              <a:rPr lang="en-US" dirty="0" err="1">
                <a:effectLst/>
                <a:latin typeface="Calibri" panose="020F0502020204030204" pitchFamily="34" charset="0"/>
              </a:rPr>
              <a:t>application.conf</a:t>
            </a:r>
            <a:r>
              <a:rPr lang="en-US" dirty="0">
                <a:effectLst/>
                <a:latin typeface="Calibri" panose="020F0502020204030204" pitchFamily="34" charset="0"/>
              </a:rPr>
              <a:t> -</a:t>
            </a:r>
            <a:r>
              <a:rPr lang="en-US" dirty="0" err="1">
                <a:effectLst/>
                <a:latin typeface="Calibri" panose="020F0502020204030204" pitchFamily="34" charset="0"/>
              </a:rPr>
              <a:t>Dhttp.port</a:t>
            </a:r>
            <a:r>
              <a:rPr lang="en-US" dirty="0">
                <a:effectLst/>
                <a:latin typeface="Calibri" panose="020F0502020204030204" pitchFamily="34" charset="0"/>
              </a:rPr>
              <a:t>=8080</a:t>
            </a:r>
          </a:p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</a:rPr>
              <a:t>Open </a:t>
            </a:r>
            <a:r>
              <a:rPr lang="en-US" dirty="0">
                <a:effectLst/>
                <a:latin typeface="Calibri" panose="020F0502020204030204" pitchFamily="34" charset="0"/>
                <a:hlinkClick r:id="rId3"/>
              </a:rPr>
              <a:t>http://&lt;ip&gt;:8082/addCluster</a:t>
            </a:r>
            <a:endParaRPr lang="en-US" dirty="0">
              <a:effectLst/>
              <a:latin typeface="Calibri" panose="020F0502020204030204" pitchFamily="34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Calibri" panose="020F0502020204030204" pitchFamily="34" charset="0"/>
              </a:rPr>
              <a:t>{</a:t>
            </a:r>
            <a:r>
              <a:rPr lang="en-US" dirty="0" err="1">
                <a:effectLst/>
                <a:latin typeface="Calibri" panose="020F0502020204030204" pitchFamily="34" charset="0"/>
              </a:rPr>
              <a:t>clustername</a:t>
            </a:r>
            <a:r>
              <a:rPr lang="en-US" dirty="0">
                <a:effectLst/>
                <a:latin typeface="Calibri" panose="020F0502020204030204" pitchFamily="34" charset="0"/>
              </a:rPr>
              <a:t> = </a:t>
            </a:r>
            <a:r>
              <a:rPr lang="en-US" dirty="0" err="1">
                <a:effectLst/>
                <a:latin typeface="Calibri" panose="020F0502020204030204" pitchFamily="34" charset="0"/>
              </a:rPr>
              <a:t>parthidemo</a:t>
            </a:r>
            <a:r>
              <a:rPr lang="en-US" dirty="0">
                <a:effectLst/>
                <a:latin typeface="Calibri" panose="020F0502020204030204" pitchFamily="34" charset="0"/>
              </a:rPr>
              <a:t>, cluster zookeeper hosts = &lt;zookeeper </a:t>
            </a:r>
            <a:r>
              <a:rPr lang="en-US" dirty="0" err="1">
                <a:effectLst/>
                <a:latin typeface="Calibri" panose="020F0502020204030204" pitchFamily="34" charset="0"/>
              </a:rPr>
              <a:t>ip</a:t>
            </a:r>
            <a:r>
              <a:rPr lang="en-US" dirty="0">
                <a:effectLst/>
                <a:latin typeface="Calibri" panose="020F0502020204030204" pitchFamily="34" charset="0"/>
              </a:rPr>
              <a:t>&gt;:2181}</a:t>
            </a: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</a:rPr>
              <a:t>Select Enable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jmx</a:t>
            </a:r>
            <a:r>
              <a:rPr lang="en-US" sz="1800" dirty="0">
                <a:effectLst/>
                <a:latin typeface="Calibri" panose="020F0502020204030204" pitchFamily="34" charset="0"/>
              </a:rPr>
              <a:t> polling and poll consumer information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56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6A78-25A5-8BAD-00E6-E70836446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138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Kafka topic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C2D910-5EE6-D02C-B233-81C40EB0257F}"/>
              </a:ext>
            </a:extLst>
          </p:cNvPr>
          <p:cNvSpPr txBox="1"/>
          <p:nvPr/>
        </p:nvSpPr>
        <p:spPr>
          <a:xfrm>
            <a:off x="726280" y="1307249"/>
            <a:ext cx="7746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</a:rPr>
              <a:t>opic is the Kafka component where producers are connected.</a:t>
            </a:r>
          </a:p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Producer publish message in Kafka topic.</a:t>
            </a:r>
          </a:p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Topics in Kafka is multi subscriber.</a:t>
            </a:r>
          </a:p>
          <a:p>
            <a:endParaRPr lang="en-US" dirty="0"/>
          </a:p>
        </p:txBody>
      </p:sp>
      <p:pic>
        <p:nvPicPr>
          <p:cNvPr id="4100" name="Picture 4" descr="Intro to Kafka - Topics and partitions | Lanky Dan Blog">
            <a:extLst>
              <a:ext uri="{FF2B5EF4-FFF2-40B4-BE49-F238E27FC236}">
                <a16:creationId xmlns:a16="http://schemas.microsoft.com/office/drawing/2014/main" id="{4FE408A1-6FF9-2C6F-BA66-34AB3193F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55258"/>
            <a:ext cx="8505825" cy="299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084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6138-6C56-BD5D-F7F7-535F011F7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55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Kafka topic replication factor</a:t>
            </a:r>
          </a:p>
        </p:txBody>
      </p:sp>
      <p:pic>
        <p:nvPicPr>
          <p:cNvPr id="3074" name="Picture 2" descr="Diagram showing a default Apache Kafka Replication Factor of 2 distributing messages across 3 different Kafka Brokers.">
            <a:extLst>
              <a:ext uri="{FF2B5EF4-FFF2-40B4-BE49-F238E27FC236}">
                <a16:creationId xmlns:a16="http://schemas.microsoft.com/office/drawing/2014/main" id="{42B35BA0-E322-9A41-7868-D66DF425E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3327727"/>
            <a:ext cx="7335001" cy="203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6B0781-BFF1-7B16-E909-D5C3AABE8999}"/>
              </a:ext>
            </a:extLst>
          </p:cNvPr>
          <p:cNvSpPr txBox="1"/>
          <p:nvPr/>
        </p:nvSpPr>
        <p:spPr>
          <a:xfrm>
            <a:off x="1000125" y="1128713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1A1523"/>
                </a:solidFill>
                <a:effectLst/>
                <a:latin typeface="Inter"/>
              </a:rPr>
              <a:t>In Kafka, replication means that data is written down not just to one broker, but many.</a:t>
            </a:r>
          </a:p>
          <a:p>
            <a:r>
              <a:rPr lang="en-IN" b="0" i="0" dirty="0">
                <a:solidFill>
                  <a:srgbClr val="1A1523"/>
                </a:solidFill>
                <a:effectLst/>
                <a:latin typeface="Inter"/>
              </a:rPr>
              <a:t>The replication factor is a topic setting and is specified at topic creation time.</a:t>
            </a:r>
            <a:endParaRPr lang="en-IN" dirty="0">
              <a:solidFill>
                <a:srgbClr val="1A1523"/>
              </a:solidFill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A1523"/>
                </a:solidFill>
                <a:effectLst/>
                <a:latin typeface="Inter"/>
              </a:rPr>
              <a:t>A replication factor of 1 means no replication. It is mostly used for development purposes and should be avoided in production Kafka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A1523"/>
                </a:solidFill>
                <a:effectLst/>
                <a:latin typeface="Inter"/>
              </a:rPr>
              <a:t>In the cluster below consisting of three brokers, the replication factor is </a:t>
            </a:r>
            <a:r>
              <a:rPr lang="en-IN" dirty="0"/>
              <a:t>2</a:t>
            </a:r>
            <a:r>
              <a:rPr lang="en-IN" b="0" i="0" dirty="0">
                <a:solidFill>
                  <a:srgbClr val="1A1523"/>
                </a:solidFill>
                <a:effectLst/>
                <a:latin typeface="Inter"/>
              </a:rPr>
              <a:t>. When a message is written down into </a:t>
            </a:r>
            <a:r>
              <a:rPr lang="en-IN" b="0" i="1" dirty="0">
                <a:solidFill>
                  <a:srgbClr val="1A1523"/>
                </a:solidFill>
                <a:effectLst/>
                <a:latin typeface="Inter"/>
              </a:rPr>
              <a:t>Partition 0</a:t>
            </a:r>
            <a:r>
              <a:rPr lang="en-IN" b="0" i="0" dirty="0">
                <a:solidFill>
                  <a:srgbClr val="1A1523"/>
                </a:solidFill>
                <a:effectLst/>
                <a:latin typeface="Inter"/>
              </a:rPr>
              <a:t> of </a:t>
            </a:r>
            <a:r>
              <a:rPr lang="en-IN" b="0" i="1" dirty="0">
                <a:solidFill>
                  <a:srgbClr val="1A1523"/>
                </a:solidFill>
                <a:effectLst/>
                <a:latin typeface="Inter"/>
              </a:rPr>
              <a:t>Topic-A</a:t>
            </a:r>
            <a:r>
              <a:rPr lang="en-IN" b="0" i="0" dirty="0">
                <a:solidFill>
                  <a:srgbClr val="1A1523"/>
                </a:solidFill>
                <a:effectLst/>
                <a:latin typeface="Inter"/>
              </a:rPr>
              <a:t> in </a:t>
            </a:r>
            <a:r>
              <a:rPr lang="en-IN" b="0" i="1" dirty="0">
                <a:solidFill>
                  <a:srgbClr val="1A1523"/>
                </a:solidFill>
                <a:effectLst/>
                <a:latin typeface="Inter"/>
              </a:rPr>
              <a:t>Broker 101</a:t>
            </a:r>
            <a:r>
              <a:rPr lang="en-IN" b="0" i="0" dirty="0">
                <a:solidFill>
                  <a:srgbClr val="1A1523"/>
                </a:solidFill>
                <a:effectLst/>
                <a:latin typeface="Inter"/>
              </a:rPr>
              <a:t>, it is also written down into </a:t>
            </a:r>
            <a:r>
              <a:rPr lang="en-IN" b="0" i="1" dirty="0">
                <a:solidFill>
                  <a:srgbClr val="1A1523"/>
                </a:solidFill>
                <a:effectLst/>
                <a:latin typeface="Inter"/>
              </a:rPr>
              <a:t>Broker 102</a:t>
            </a:r>
            <a:r>
              <a:rPr lang="en-IN" b="0" i="0" dirty="0">
                <a:solidFill>
                  <a:srgbClr val="1A1523"/>
                </a:solidFill>
                <a:effectLst/>
                <a:latin typeface="Inter"/>
              </a:rPr>
              <a:t> because it has </a:t>
            </a:r>
            <a:r>
              <a:rPr lang="en-IN" b="0" i="1" dirty="0">
                <a:solidFill>
                  <a:srgbClr val="1A1523"/>
                </a:solidFill>
                <a:effectLst/>
                <a:latin typeface="Inter"/>
              </a:rPr>
              <a:t>Partition 0</a:t>
            </a:r>
            <a:r>
              <a:rPr lang="en-IN" b="0" i="0" dirty="0">
                <a:solidFill>
                  <a:srgbClr val="1A1523"/>
                </a:solidFill>
                <a:effectLst/>
                <a:latin typeface="Inter"/>
              </a:rPr>
              <a:t> as a replica.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5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32905-B1F4-316C-A83F-15F29DA9B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149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Kafka topic partition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528410-82F4-9929-0501-CBAD6CB34425}"/>
              </a:ext>
            </a:extLst>
          </p:cNvPr>
          <p:cNvSpPr txBox="1"/>
          <p:nvPr/>
        </p:nvSpPr>
        <p:spPr>
          <a:xfrm>
            <a:off x="838200" y="1120676"/>
            <a:ext cx="88980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Kafka topic is divided into multiple parts that is called as partition.</a:t>
            </a:r>
          </a:p>
          <a:p>
            <a:pPr marL="342900" indent="-3429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Partitions can be considered as the linear data structure. Just like array.</a:t>
            </a:r>
          </a:p>
          <a:p>
            <a:pPr marL="342900" indent="-3429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Messages are published to a partition in the topic.</a:t>
            </a:r>
          </a:p>
          <a:p>
            <a:pPr marL="342900" indent="-3429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Every partition has a partition number.</a:t>
            </a:r>
          </a:p>
          <a:p>
            <a:pPr marL="342900" indent="-3429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Each partition has increasing index called offset.</a:t>
            </a:r>
          </a:p>
          <a:p>
            <a:pPr marL="342900" indent="-3429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New messages are always pushed at the rear end.</a:t>
            </a:r>
          </a:p>
          <a:p>
            <a:pPr marL="342900" indent="-3429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Data is immutable after publish.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</a:rPr>
              <a:t>In multi broker Kafka cluster partitions for a topic are distributed across the whole cluster.</a:t>
            </a:r>
            <a:endParaRPr lang="en-US" sz="1800" b="0" i="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5122" name="Picture 2" descr="Kafka Topics are broken into partitions for improved fault tolerance. This diagram shows a Kafka Topic with 3 partitions and their respective offsets.">
            <a:extLst>
              <a:ext uri="{FF2B5EF4-FFF2-40B4-BE49-F238E27FC236}">
                <a16:creationId xmlns:a16="http://schemas.microsoft.com/office/drawing/2014/main" id="{DE63BBC7-94B3-3C91-246E-873732693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429000"/>
            <a:ext cx="7748587" cy="243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626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CF28-29D8-42F5-BA87-0B3FB6C7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0991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Kafka producer (python)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7F3652-BE1B-66FC-5CE9-CB88A2AADED2}"/>
              </a:ext>
            </a:extLst>
          </p:cNvPr>
          <p:cNvSpPr txBox="1"/>
          <p:nvPr/>
        </p:nvSpPr>
        <p:spPr>
          <a:xfrm>
            <a:off x="838200" y="1215189"/>
            <a:ext cx="5705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Producers publish message to the topics of their choice.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Messages are published to topic partition.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55BBB6-C167-B73F-0A32-E4B22EB63EDA}"/>
              </a:ext>
            </a:extLst>
          </p:cNvPr>
          <p:cNvSpPr txBox="1"/>
          <p:nvPr/>
        </p:nvSpPr>
        <p:spPr>
          <a:xfrm>
            <a:off x="838200" y="1947427"/>
            <a:ext cx="3476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 needed by producer: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Bootstrap_servers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Value_serializer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2D72B-DE65-1F33-F69B-8AFFC187C611}"/>
              </a:ext>
            </a:extLst>
          </p:cNvPr>
          <p:cNvSpPr txBox="1"/>
          <p:nvPr/>
        </p:nvSpPr>
        <p:spPr>
          <a:xfrm>
            <a:off x="838200" y="3110080"/>
            <a:ext cx="23228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packages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kafka-python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faker</a:t>
            </a:r>
          </a:p>
          <a:p>
            <a:endParaRPr lang="en-US" dirty="0"/>
          </a:p>
        </p:txBody>
      </p:sp>
      <p:pic>
        <p:nvPicPr>
          <p:cNvPr id="6146" name="Picture 2" descr="How Kafka Producers, Message Keys, Message Format and Serializers Work in  Apache Kafka? - GeeksforGeeks">
            <a:extLst>
              <a:ext uri="{FF2B5EF4-FFF2-40B4-BE49-F238E27FC236}">
                <a16:creationId xmlns:a16="http://schemas.microsoft.com/office/drawing/2014/main" id="{C0FD4968-4D60-2493-8270-E01BA4DE5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177" y="2534765"/>
            <a:ext cx="6761598" cy="201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364D88-070F-2D72-91B4-4FA7A5CF753B}"/>
              </a:ext>
            </a:extLst>
          </p:cNvPr>
          <p:cNvSpPr txBox="1"/>
          <p:nvPr/>
        </p:nvSpPr>
        <p:spPr>
          <a:xfrm>
            <a:off x="5036738" y="4310409"/>
            <a:ext cx="5556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 method is called on producer to publish the data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E38AD-F8CF-4F95-5CAA-C56D09B243E4}"/>
              </a:ext>
            </a:extLst>
          </p:cNvPr>
          <p:cNvSpPr txBox="1"/>
          <p:nvPr/>
        </p:nvSpPr>
        <p:spPr>
          <a:xfrm>
            <a:off x="834705" y="4033410"/>
            <a:ext cx="69686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broker – 1 topic - 1 partition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broker – 1 topic - 2 partition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broker – 1 topic - 2 partition (send message to only 1 partition)</a:t>
            </a:r>
          </a:p>
        </p:txBody>
      </p:sp>
    </p:spTree>
    <p:extLst>
      <p:ext uri="{BB962C8B-B14F-4D97-AF65-F5344CB8AC3E}">
        <p14:creationId xmlns:p14="http://schemas.microsoft.com/office/powerpoint/2010/main" val="62118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8337</TotalTime>
  <Words>755</Words>
  <Application>Microsoft Macintosh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Inter</vt:lpstr>
      <vt:lpstr>Menlo</vt:lpstr>
      <vt:lpstr>Office Theme</vt:lpstr>
      <vt:lpstr>Kafka</vt:lpstr>
      <vt:lpstr>Introduction</vt:lpstr>
      <vt:lpstr>Architecture</vt:lpstr>
      <vt:lpstr>Install Kafka and Zookeeper</vt:lpstr>
      <vt:lpstr>Install Kafka Manager</vt:lpstr>
      <vt:lpstr>Kafka topic</vt:lpstr>
      <vt:lpstr>Kafka topic replication factor</vt:lpstr>
      <vt:lpstr>Kafka topic partition</vt:lpstr>
      <vt:lpstr>Kafka producer (python)</vt:lpstr>
      <vt:lpstr>Consumer Group</vt:lpstr>
      <vt:lpstr>Kafka Consumer (python)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</dc:title>
  <dc:creator>Parthiban Nithyanantham (pnithyan)</dc:creator>
  <cp:lastModifiedBy>Parthiban Nithyanantham (pnithyan)</cp:lastModifiedBy>
  <cp:revision>46</cp:revision>
  <dcterms:created xsi:type="dcterms:W3CDTF">2023-07-11T17:07:36Z</dcterms:created>
  <dcterms:modified xsi:type="dcterms:W3CDTF">2023-07-19T11:13:19Z</dcterms:modified>
</cp:coreProperties>
</file>