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8" r:id="rId2"/>
    <p:sldId id="259" r:id="rId3"/>
    <p:sldId id="257" r:id="rId4"/>
    <p:sldId id="270" r:id="rId5"/>
    <p:sldId id="265" r:id="rId6"/>
    <p:sldId id="271" r:id="rId7"/>
    <p:sldId id="260" r:id="rId8"/>
    <p:sldId id="262" r:id="rId9"/>
    <p:sldId id="272" r:id="rId10"/>
    <p:sldId id="261" r:id="rId11"/>
    <p:sldId id="267" r:id="rId12"/>
    <p:sldId id="269" r:id="rId13"/>
  </p:sldIdLst>
  <p:sldSz cx="18288000" cy="10287000"/>
  <p:notesSz cx="6858000" cy="9144000"/>
  <p:embeddedFontLst>
    <p:embeddedFont>
      <p:font typeface="Abhaya Libre" panose="020B0604020202020204" charset="0"/>
      <p:regular r:id="rId15"/>
    </p:embeddedFont>
    <p:embeddedFont>
      <p:font typeface="Abhaya Libre Bold" panose="020B0604020202020204" charset="0"/>
      <p:regular r:id="rId16"/>
    </p:embeddedFont>
    <p:embeddedFont>
      <p:font typeface="Open Sans Bold" panose="020B0604020202020204" charset="0"/>
      <p:regular r:id="rId17"/>
      <p:bold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EF71A-9DB2-4D0D-88DC-CC2248B46A8A}"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BF332-7D0A-401D-83BE-9DE355F34076}" type="slidenum">
              <a:rPr lang="en-IN" smtClean="0"/>
              <a:t>‹#›</a:t>
            </a:fld>
            <a:endParaRPr lang="en-IN"/>
          </a:p>
        </p:txBody>
      </p:sp>
    </p:spTree>
    <p:extLst>
      <p:ext uri="{BB962C8B-B14F-4D97-AF65-F5344CB8AC3E}">
        <p14:creationId xmlns:p14="http://schemas.microsoft.com/office/powerpoint/2010/main" val="147686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t>8</a:t>
            </a:fld>
            <a:endParaRPr lang="en-IN"/>
          </a:p>
        </p:txBody>
      </p:sp>
    </p:spTree>
    <p:extLst>
      <p:ext uri="{BB962C8B-B14F-4D97-AF65-F5344CB8AC3E}">
        <p14:creationId xmlns:p14="http://schemas.microsoft.com/office/powerpoint/2010/main" val="92401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t>9</a:t>
            </a:fld>
            <a:endParaRPr lang="en-IN"/>
          </a:p>
        </p:txBody>
      </p:sp>
    </p:spTree>
    <p:extLst>
      <p:ext uri="{BB962C8B-B14F-4D97-AF65-F5344CB8AC3E}">
        <p14:creationId xmlns:p14="http://schemas.microsoft.com/office/powerpoint/2010/main" val="420082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2897907" y="244694"/>
            <a:ext cx="14318495" cy="3572773"/>
          </a:xfrm>
          <a:prstGeom prst="rect">
            <a:avLst/>
          </a:prstGeom>
        </p:spPr>
        <p:txBody>
          <a:bodyPr wrap="square" lIns="0" tIns="0" rIns="0" bIns="0" rtlCol="0" anchor="t">
            <a:spAutoFit/>
          </a:bodyPr>
          <a:lstStyle/>
          <a:p>
            <a:pPr algn="ctr">
              <a:lnSpc>
                <a:spcPts val="14550"/>
              </a:lnSpc>
            </a:pPr>
            <a:r>
              <a:rPr lang="en-US" sz="8800" dirty="0">
                <a:solidFill>
                  <a:srgbClr val="000000"/>
                </a:solidFill>
                <a:latin typeface="Times New Roman" panose="02020603050405020304" pitchFamily="18" charset="0"/>
                <a:cs typeface="Times New Roman" panose="02020603050405020304" pitchFamily="18" charset="0"/>
              </a:rPr>
              <a:t>HANDWRITTEN EQUATION SOLVER USING OPEN CV</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156262" y="4771218"/>
            <a:ext cx="15011400" cy="4623830"/>
          </a:xfrm>
          <a:prstGeom prst="rect">
            <a:avLst/>
          </a:prstGeom>
        </p:spPr>
        <p:txBody>
          <a:bodyPr wrap="square" lIns="0" tIns="0" rIns="0" bIns="0" rtlCol="0" anchor="t">
            <a:spAutoFit/>
          </a:bodyPr>
          <a:lstStyle/>
          <a:p>
            <a:pPr algn="ctr">
              <a:lnSpc>
                <a:spcPts val="8029"/>
              </a:lnSpc>
            </a:pPr>
            <a:r>
              <a:rPr lang="en-US" sz="5735" dirty="0">
                <a:solidFill>
                  <a:srgbClr val="000000"/>
                </a:solidFill>
                <a:latin typeface="Times New Roman" panose="02020603050405020304" pitchFamily="18" charset="0"/>
                <a:cs typeface="Times New Roman" panose="02020603050405020304" pitchFamily="18" charset="0"/>
              </a:rPr>
              <a:t>Presented By : </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 </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 Sai Deepak PV </a:t>
            </a:r>
            <a:r>
              <a:rPr lang="en-US" sz="4000" b="1" kern="0" dirty="0">
                <a:effectLst/>
                <a:latin typeface="Times New Roman" panose="02020603050405020304" pitchFamily="18" charset="0"/>
                <a:ea typeface="Times New Roman" panose="02020603050405020304" pitchFamily="18" charset="0"/>
              </a:rPr>
              <a:t>(192124030),</a:t>
            </a:r>
            <a:r>
              <a:rPr lang="en-US" sz="4000" b="1" dirty="0">
                <a:solidFill>
                  <a:srgbClr val="000000"/>
                </a:solidFill>
                <a:latin typeface="Times New Roman" panose="02020603050405020304" pitchFamily="18" charset="0"/>
                <a:cs typeface="Times New Roman" panose="02020603050405020304" pitchFamily="18" charset="0"/>
              </a:rPr>
              <a:t> Salman S(192124042),</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Parthibhan</a:t>
            </a:r>
            <a:r>
              <a:rPr lang="en-US" sz="4000" b="1" dirty="0">
                <a:solidFill>
                  <a:srgbClr val="000000"/>
                </a:solidFill>
                <a:latin typeface="Times New Roman" panose="02020603050405020304" pitchFamily="18" charset="0"/>
                <a:cs typeface="Times New Roman" panose="02020603050405020304" pitchFamily="18" charset="0"/>
              </a:rPr>
              <a:t> R(192224275)</a:t>
            </a:r>
            <a:endParaRPr lang="en-US"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50000"/>
              </a:lnSpc>
            </a:pPr>
            <a:r>
              <a:rPr lang="en-US" sz="4000" b="1" dirty="0">
                <a:solidFill>
                  <a:srgbClr val="000000"/>
                </a:solidFill>
                <a:latin typeface="Alatsi Bold"/>
              </a:rPr>
              <a:t>Group-02</a:t>
            </a:r>
          </a:p>
        </p:txBody>
      </p:sp>
      <p:sp>
        <p:nvSpPr>
          <p:cNvPr id="16" name="Freeform 16"/>
          <p:cNvSpPr/>
          <p:nvPr/>
        </p:nvSpPr>
        <p:spPr>
          <a:xfrm>
            <a:off x="12420600" y="942547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704850"/>
            <a:ext cx="13180039" cy="16615511"/>
          </a:xfrm>
          <a:prstGeom prst="rect">
            <a:avLst/>
          </a:prstGeom>
        </p:spPr>
        <p:txBody>
          <a:bodyPr lIns="0" tIns="0" rIns="0" bIns="0" rtlCol="0" anchor="t">
            <a:spAutoFit/>
          </a:bodyPr>
          <a:lstStyle/>
          <a:p>
            <a:pPr algn="ctr">
              <a:lnSpc>
                <a:spcPts val="11899"/>
              </a:lnSpc>
            </a:pPr>
            <a:r>
              <a:rPr lang="en-IN" sz="6500" dirty="0">
                <a:solidFill>
                  <a:srgbClr val="0D0D0D"/>
                </a:solidFill>
                <a:latin typeface="Times New Roman" panose="02020603050405020304" pitchFamily="18" charset="0"/>
                <a:cs typeface="Times New Roman" panose="02020603050405020304" pitchFamily="18" charset="0"/>
              </a:rPr>
              <a:t>AREA FOR ENHANCING THE MODEL</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Data Augmentation</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Model Architecture</a:t>
            </a:r>
            <a:endParaRPr lang="en-IN" sz="3400" b="1" dirty="0">
              <a:solidFill>
                <a:srgbClr val="0D0D0D"/>
              </a:solidFill>
              <a:latin typeface="Times New Roman" panose="02020603050405020304" pitchFamily="18" charset="0"/>
              <a:cs typeface="Times New Roman" panose="02020603050405020304" pitchFamily="18" charset="0"/>
            </a:endParaRPr>
          </a:p>
          <a:p>
            <a:pPr marL="457200" indent="-457200" algn="just">
              <a:lnSpc>
                <a:spcPts val="11899"/>
              </a:lnSpc>
              <a:buFont typeface="Wingdings" panose="05000000000000000000" pitchFamily="2" charset="2"/>
              <a:buChar char="v"/>
            </a:pPr>
            <a:r>
              <a:rPr lang="en-IN" sz="3600" b="1" i="0" dirty="0">
                <a:solidFill>
                  <a:srgbClr val="0D0D0D"/>
                </a:solidFill>
                <a:effectLst/>
                <a:latin typeface="Times New Roman" panose="02020603050405020304" pitchFamily="18" charset="0"/>
                <a:cs typeface="Times New Roman" panose="02020603050405020304" pitchFamily="18" charset="0"/>
              </a:rPr>
              <a:t>User Interface</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Ensemble Methods</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Error Analysis</a:t>
            </a:r>
            <a:endParaRPr lang="en-IN" sz="3400" dirty="0">
              <a:solidFill>
                <a:srgbClr val="0D0D0D"/>
              </a:solidFill>
              <a:latin typeface="Times New Roman" panose="02020603050405020304" pitchFamily="18" charset="0"/>
              <a:cs typeface="Times New Roman" panose="02020603050405020304" pitchFamily="18" charset="0"/>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US" sz="70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CONCLUSION</a:t>
            </a:r>
          </a:p>
        </p:txBody>
      </p:sp>
      <p:sp>
        <p:nvSpPr>
          <p:cNvPr id="3" name="AutoShape 3"/>
          <p:cNvSpPr/>
          <p:nvPr/>
        </p:nvSpPr>
        <p:spPr>
          <a:xfrm flipV="1">
            <a:off x="-417061" y="8791058"/>
            <a:ext cx="19056866" cy="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1"/>
              <a:ext cx="2083482" cy="1246411"/>
            </a:xfrm>
            <a:prstGeom prst="rect">
              <a:avLst/>
            </a:prstGeom>
          </p:spPr>
          <p:txBody>
            <a:bodyPr wrap="square" lIns="0" tIns="0" rIns="0" bIns="0" rtlCol="0" anchor="t">
              <a:spAutoFit/>
            </a:bodyPr>
            <a:lstStyle/>
            <a:p>
              <a:pPr algn="ctr">
                <a:lnSpc>
                  <a:spcPts val="7805"/>
                </a:lnSpc>
              </a:pPr>
              <a:r>
                <a:rPr lang="en-US" sz="5575">
                  <a:solidFill>
                    <a:srgbClr val="000000"/>
                  </a:solidFill>
                  <a:latin typeface="Open Sans Bold"/>
                </a:rPr>
                <a:t>11</a:t>
              </a:r>
              <a:endParaRPr lang="en-US" sz="5575" dirty="0">
                <a:solidFill>
                  <a:srgbClr val="000000"/>
                </a:solidFill>
                <a:latin typeface="Open Sans Bold"/>
              </a:endParaRPr>
            </a:p>
          </p:txBody>
        </p:sp>
      </p:grpSp>
      <p:pic>
        <p:nvPicPr>
          <p:cNvPr id="9" name="Picture 9"/>
          <p:cNvPicPr>
            <a:picLocks noChangeAspect="1"/>
          </p:cNvPicPr>
          <p:nvPr/>
        </p:nvPicPr>
        <p:blipFill>
          <a:blip r:embed="rId2"/>
          <a:stretch>
            <a:fillRect/>
          </a:stretch>
        </p:blipFill>
        <p:spPr>
          <a:xfrm>
            <a:off x="9746103" y="1740605"/>
            <a:ext cx="6875894" cy="6756461"/>
          </a:xfrm>
          <a:prstGeom prst="rect">
            <a:avLst/>
          </a:prstGeom>
        </p:spPr>
      </p:pic>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699164" y="2781483"/>
            <a:ext cx="8444836" cy="3941656"/>
          </a:xfrm>
          <a:prstGeom prst="rect">
            <a:avLst/>
          </a:prstGeom>
        </p:spPr>
        <p:txBody>
          <a:bodyPr lIns="0" tIns="0" rIns="0" bIns="0" rtlCol="0" anchor="t">
            <a:spAutoFit/>
          </a:bodyPr>
          <a:lstStyle/>
          <a:p>
            <a:pPr algn="just">
              <a:lnSpc>
                <a:spcPct val="150000"/>
              </a:lnSpc>
              <a:spcBef>
                <a:spcPct val="0"/>
              </a:spcBef>
            </a:pPr>
            <a:r>
              <a:rPr lang="en-US" sz="3473" dirty="0">
                <a:solidFill>
                  <a:srgbClr val="000000"/>
                </a:solidFill>
                <a:latin typeface="Abhaya Libre"/>
              </a:rPr>
              <a:t>The Handwritten Equation Solver using OpenCV </a:t>
            </a:r>
            <a:r>
              <a:rPr lang="en-US" sz="3473" b="1" dirty="0">
                <a:solidFill>
                  <a:srgbClr val="000000"/>
                </a:solidFill>
                <a:latin typeface="Abhaya Libre"/>
              </a:rPr>
              <a:t>presents an effective method for interpreting and solving handwritten mathematical expressions</a:t>
            </a:r>
            <a:r>
              <a:rPr lang="en-US" sz="3473" dirty="0">
                <a:solidFill>
                  <a:srgbClr val="000000"/>
                </a:solidFill>
                <a:latin typeface="Abhaya Libre"/>
              </a:rPr>
              <a:t>, offering practical utility in streamlining mathematical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0" y="3009901"/>
            <a:ext cx="13495316" cy="4767331"/>
          </a:xfrm>
          <a:prstGeom prst="rect">
            <a:avLst/>
          </a:prstGeom>
        </p:spPr>
        <p:txBody>
          <a:bodyPr wrap="square" lIns="0" tIns="0" rIns="0" bIns="0" rtlCol="0" anchor="t">
            <a:spAutoFit/>
          </a:bodyPr>
          <a:lstStyle/>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Extract handwritten equations from images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Utilize machine learning models to recognize characters and symbols within the equations.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Develop an algorithm to solve the recognized equations accurately.</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Evaluate the performance of the system in terms of accuracy and efficiency</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704850"/>
            <a:ext cx="13180039" cy="1399999"/>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OBJECTIVE</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AutoShape 3">
            <a:extLst>
              <a:ext uri="{FF2B5EF4-FFF2-40B4-BE49-F238E27FC236}">
                <a16:creationId xmlns:a16="http://schemas.microsoft.com/office/drawing/2014/main" id="{F81DBF35-F6B6-BA43-981F-8C7A62125679}"/>
              </a:ext>
            </a:extLst>
          </p:cNvPr>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54317" y="2874652"/>
            <a:ext cx="14000108" cy="3409588"/>
          </a:xfrm>
          <a:prstGeom prst="rect">
            <a:avLst/>
          </a:prstGeom>
        </p:spPr>
        <p:txBody>
          <a:bodyPr wrap="square" lIns="0" tIns="0" rIns="0" bIns="0" rtlCol="0" anchor="t">
            <a:spAutoFit/>
          </a:bodyPr>
          <a:lstStyle/>
          <a:p>
            <a:pPr marL="990544" lvl="1" indent="-571500" algn="just">
              <a:lnSpc>
                <a:spcPts val="5434"/>
              </a:lnSpc>
              <a:buFont typeface="Wingdings" panose="05000000000000000000" pitchFamily="2" charset="2"/>
              <a:buChar char="Ø"/>
            </a:pPr>
            <a:r>
              <a:rPr lang="en-US" sz="4000" b="0" i="0" dirty="0">
                <a:solidFill>
                  <a:srgbClr val="0D0D0D"/>
                </a:solidFill>
                <a:effectLst/>
                <a:latin typeface="Times New Roman" panose="02020603050405020304" pitchFamily="18" charset="0"/>
                <a:cs typeface="Times New Roman" panose="02020603050405020304" pitchFamily="18" charset="0"/>
              </a:rPr>
              <a:t>To develop a system using OpenCV that can recognize handwritten equations from images, interpret the characters and symbols, and solve the equations automatically.</a:t>
            </a:r>
          </a:p>
          <a:p>
            <a:pPr marL="419044" lvl="1" algn="just">
              <a:lnSpc>
                <a:spcPts val="5434"/>
              </a:lnSpc>
            </a:pPr>
            <a:endParaRPr lang="en-US" sz="4000" dirty="0">
              <a:solidFill>
                <a:srgbClr val="0D0D0D"/>
              </a:solidFill>
              <a:latin typeface="Times New Roman" panose="02020603050405020304" pitchFamily="18" charset="0"/>
              <a:cs typeface="Times New Roman" panose="02020603050405020304" pitchFamily="18" charset="0"/>
            </a:endParaRPr>
          </a:p>
          <a:p>
            <a:pPr marL="990544" lvl="1" indent="-571500" algn="just">
              <a:lnSpc>
                <a:spcPts val="5434"/>
              </a:lnSpc>
              <a:buFont typeface="Wingdings" panose="05000000000000000000" pitchFamily="2" charset="2"/>
              <a:buChar char="Ø"/>
            </a:pP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704850"/>
            <a:ext cx="13180039" cy="2926057"/>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INTRODUCTION</a:t>
            </a:r>
          </a:p>
          <a:p>
            <a:pPr algn="ctr">
              <a:lnSpc>
                <a:spcPts val="11899"/>
              </a:lnSpc>
            </a:pPr>
            <a:endParaRPr lang="en-US" sz="8499"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Rectangle 6">
            <a:extLst>
              <a:ext uri="{FF2B5EF4-FFF2-40B4-BE49-F238E27FC236}">
                <a16:creationId xmlns:a16="http://schemas.microsoft.com/office/drawing/2014/main" id="{4D08484B-0FB9-C4E9-4F35-D1083890CAB7}"/>
              </a:ext>
            </a:extLst>
          </p:cNvPr>
          <p:cNvSpPr>
            <a:spLocks noChangeArrowheads="1"/>
          </p:cNvSpPr>
          <p:nvPr/>
        </p:nvSpPr>
        <p:spPr bwMode="auto">
          <a:xfrm>
            <a:off x="0" y="0"/>
            <a:ext cx="123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0DBBDF91-0D86-44EF-E02B-B6D474299CE9}"/>
              </a:ext>
            </a:extLst>
          </p:cNvPr>
          <p:cNvSpPr>
            <a:spLocks noChangeArrowheads="1"/>
          </p:cNvSpPr>
          <p:nvPr/>
        </p:nvSpPr>
        <p:spPr bwMode="auto">
          <a:xfrm flipH="1">
            <a:off x="2553979" y="5797886"/>
            <a:ext cx="1360041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a convenient tool for users to solve math problems without the need for manual input or typing, streamlining the process of equation solving.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1B22B21D-7FEA-5002-9EEA-86DE4EEB5BC8}"/>
              </a:ext>
            </a:extLst>
          </p:cNvPr>
          <p:cNvSpPr>
            <a:spLocks noChangeArrowheads="1"/>
          </p:cNvSpPr>
          <p:nvPr/>
        </p:nvSpPr>
        <p:spPr bwMode="auto">
          <a:xfrm>
            <a:off x="123825" y="329552"/>
            <a:ext cx="123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8738ED7-1A3D-2090-A9CF-D214A9EABD4F}"/>
              </a:ext>
            </a:extLst>
          </p:cNvPr>
          <p:cNvSpPr txBox="1"/>
          <p:nvPr/>
        </p:nvSpPr>
        <p:spPr>
          <a:xfrm>
            <a:off x="1791340" y="2193926"/>
            <a:ext cx="15467960" cy="1646476"/>
          </a:xfrm>
          <a:prstGeom prst="rect">
            <a:avLst/>
          </a:prstGeom>
        </p:spPr>
        <p:txBody>
          <a:bodyPr lIns="0" tIns="0" rIns="0" bIns="0" rtlCol="0" anchor="t">
            <a:spAutoFit/>
          </a:bodyPr>
          <a:lstStyle/>
          <a:p>
            <a:pPr>
              <a:lnSpc>
                <a:spcPts val="4415"/>
              </a:lnSpc>
            </a:pPr>
            <a:r>
              <a:rPr lang="en-US" sz="3153" dirty="0">
                <a:solidFill>
                  <a:srgbClr val="000000"/>
                </a:solidFill>
                <a:latin typeface="Times New Roman Bold"/>
              </a:rPr>
              <a:t>SVM machine learning algorithm used for classification and regression tasks. Its main objective is to find the optimal hyperplane that best separates data points into different classes or predicts continuous outcomes </a:t>
            </a:r>
          </a:p>
        </p:txBody>
      </p:sp>
      <p:sp>
        <p:nvSpPr>
          <p:cNvPr id="3" name="AutoShape 3">
            <a:extLst>
              <a:ext uri="{FF2B5EF4-FFF2-40B4-BE49-F238E27FC236}">
                <a16:creationId xmlns:a16="http://schemas.microsoft.com/office/drawing/2014/main" id="{31478F99-B252-6034-0884-716DDAEB5020}"/>
              </a:ext>
            </a:extLst>
          </p:cNvPr>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4578C58F-297F-C00E-521F-FC4C895DA81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F2091D68-EDC9-F43E-068D-C0716709717B}"/>
              </a:ext>
            </a:extLst>
          </p:cNvPr>
          <p:cNvSpPr txBox="1"/>
          <p:nvPr/>
        </p:nvSpPr>
        <p:spPr>
          <a:xfrm>
            <a:off x="2553980" y="704850"/>
            <a:ext cx="13180039" cy="1324914"/>
          </a:xfrm>
          <a:prstGeom prst="rect">
            <a:avLst/>
          </a:prstGeom>
        </p:spPr>
        <p:txBody>
          <a:bodyPr lIns="0" tIns="0" rIns="0" bIns="0" rtlCol="0" anchor="t">
            <a:spAutoFit/>
          </a:bodyPr>
          <a:lstStyle/>
          <a:p>
            <a:pPr algn="ctr">
              <a:lnSpc>
                <a:spcPts val="11899"/>
              </a:lnSpc>
            </a:pPr>
            <a:r>
              <a:rPr lang="en-US" sz="6000" dirty="0">
                <a:solidFill>
                  <a:srgbClr val="000000"/>
                </a:solidFill>
                <a:latin typeface="Times New Roman Bold"/>
              </a:rPr>
              <a:t>SUPPORT VECTOR MACHINE</a:t>
            </a:r>
          </a:p>
        </p:txBody>
      </p:sp>
      <p:grpSp>
        <p:nvGrpSpPr>
          <p:cNvPr id="6" name="Group 6">
            <a:extLst>
              <a:ext uri="{FF2B5EF4-FFF2-40B4-BE49-F238E27FC236}">
                <a16:creationId xmlns:a16="http://schemas.microsoft.com/office/drawing/2014/main" id="{4A1E4178-B431-8EFE-8874-229E738A8B2F}"/>
              </a:ext>
            </a:extLst>
          </p:cNvPr>
          <p:cNvGrpSpPr/>
          <p:nvPr/>
        </p:nvGrpSpPr>
        <p:grpSpPr>
          <a:xfrm>
            <a:off x="15859155" y="0"/>
            <a:ext cx="1562612" cy="1673225"/>
            <a:chOff x="0" y="0"/>
            <a:chExt cx="2083482" cy="2230967"/>
          </a:xfrm>
        </p:grpSpPr>
        <p:grpSp>
          <p:nvGrpSpPr>
            <p:cNvPr id="7" name="Group 7">
              <a:extLst>
                <a:ext uri="{FF2B5EF4-FFF2-40B4-BE49-F238E27FC236}">
                  <a16:creationId xmlns:a16="http://schemas.microsoft.com/office/drawing/2014/main" id="{88B07881-FEBC-6958-8C6A-70DEE5CF59F5}"/>
                </a:ext>
              </a:extLst>
            </p:cNvPr>
            <p:cNvGrpSpPr/>
            <p:nvPr/>
          </p:nvGrpSpPr>
          <p:grpSpPr>
            <a:xfrm>
              <a:off x="75599" y="0"/>
              <a:ext cx="1932284" cy="2230967"/>
              <a:chOff x="0" y="0"/>
              <a:chExt cx="703982" cy="812800"/>
            </a:xfrm>
          </p:grpSpPr>
          <p:sp>
            <p:nvSpPr>
              <p:cNvPr id="9" name="Freeform 8">
                <a:extLst>
                  <a:ext uri="{FF2B5EF4-FFF2-40B4-BE49-F238E27FC236}">
                    <a16:creationId xmlns:a16="http://schemas.microsoft.com/office/drawing/2014/main" id="{27AB7ABD-F425-47DA-D70B-581637B8CFF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9">
                <a:extLst>
                  <a:ext uri="{FF2B5EF4-FFF2-40B4-BE49-F238E27FC236}">
                    <a16:creationId xmlns:a16="http://schemas.microsoft.com/office/drawing/2014/main" id="{3F918E6A-A64F-0142-43D3-3397AEF72512}"/>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10">
              <a:extLst>
                <a:ext uri="{FF2B5EF4-FFF2-40B4-BE49-F238E27FC236}">
                  <a16:creationId xmlns:a16="http://schemas.microsoft.com/office/drawing/2014/main" id="{69F540AE-3592-DD03-692A-09A8D750C4B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1" name="Freeform 11">
            <a:extLst>
              <a:ext uri="{FF2B5EF4-FFF2-40B4-BE49-F238E27FC236}">
                <a16:creationId xmlns:a16="http://schemas.microsoft.com/office/drawing/2014/main" id="{6F45E050-9C1F-995C-3827-38074C560A15}"/>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a:extLst>
              <a:ext uri="{FF2B5EF4-FFF2-40B4-BE49-F238E27FC236}">
                <a16:creationId xmlns:a16="http://schemas.microsoft.com/office/drawing/2014/main" id="{E321D3B0-2270-B835-B5FB-46448E0FEB86}"/>
              </a:ext>
            </a:extLst>
          </p:cNvPr>
          <p:cNvSpPr txBox="1"/>
          <p:nvPr/>
        </p:nvSpPr>
        <p:spPr>
          <a:xfrm>
            <a:off x="1791340" y="4974846"/>
            <a:ext cx="10271403" cy="4017767"/>
          </a:xfrm>
          <a:prstGeom prst="rect">
            <a:avLst/>
          </a:prstGeom>
        </p:spPr>
        <p:txBody>
          <a:bodyPr lIns="0" tIns="0" rIns="0" bIns="0" rtlCol="0" anchor="t">
            <a:spAutoFit/>
          </a:bodyPr>
          <a:lstStyle/>
          <a:p>
            <a:pPr>
              <a:lnSpc>
                <a:spcPts val="4457"/>
              </a:lnSpc>
              <a:spcBef>
                <a:spcPct val="0"/>
              </a:spcBef>
            </a:pPr>
            <a:r>
              <a:rPr lang="en-US" sz="3183" dirty="0">
                <a:solidFill>
                  <a:srgbClr val="000000"/>
                </a:solidFill>
                <a:latin typeface="Abhaya Libre Bold"/>
              </a:rPr>
              <a:t>Step 1: Initialize Input Variables</a:t>
            </a:r>
          </a:p>
          <a:p>
            <a:pPr>
              <a:lnSpc>
                <a:spcPts val="4457"/>
              </a:lnSpc>
              <a:spcBef>
                <a:spcPct val="0"/>
              </a:spcBef>
            </a:pPr>
            <a:r>
              <a:rPr lang="en-US" sz="3183" dirty="0">
                <a:solidFill>
                  <a:srgbClr val="000000"/>
                </a:solidFill>
                <a:latin typeface="Abhaya Libre Bold"/>
              </a:rPr>
              <a:t>Step 2: Separate Data into Training and Testing Sets</a:t>
            </a:r>
          </a:p>
          <a:p>
            <a:pPr>
              <a:lnSpc>
                <a:spcPts val="4457"/>
              </a:lnSpc>
              <a:spcBef>
                <a:spcPct val="0"/>
              </a:spcBef>
            </a:pPr>
            <a:r>
              <a:rPr lang="en-US" sz="3183" dirty="0">
                <a:solidFill>
                  <a:srgbClr val="000000"/>
                </a:solidFill>
                <a:latin typeface="Abhaya Libre Bold"/>
              </a:rPr>
              <a:t>Step 3: Train the SVM Model</a:t>
            </a:r>
          </a:p>
          <a:p>
            <a:pPr>
              <a:lnSpc>
                <a:spcPts val="4457"/>
              </a:lnSpc>
              <a:spcBef>
                <a:spcPct val="0"/>
              </a:spcBef>
            </a:pPr>
            <a:r>
              <a:rPr lang="en-US" sz="3183" dirty="0">
                <a:solidFill>
                  <a:srgbClr val="000000"/>
                </a:solidFill>
                <a:latin typeface="Abhaya Libre Bold"/>
              </a:rPr>
              <a:t>Step 4: Predict Using the Trained Model </a:t>
            </a:r>
          </a:p>
          <a:p>
            <a:pPr>
              <a:lnSpc>
                <a:spcPts val="4457"/>
              </a:lnSpc>
              <a:spcBef>
                <a:spcPct val="0"/>
              </a:spcBef>
            </a:pPr>
            <a:r>
              <a:rPr lang="en-US" sz="3183" dirty="0">
                <a:solidFill>
                  <a:srgbClr val="000000"/>
                </a:solidFill>
                <a:latin typeface="Abhaya Libre Bold"/>
              </a:rPr>
              <a:t>Step 5: Evaluate Performance</a:t>
            </a:r>
          </a:p>
          <a:p>
            <a:pPr>
              <a:lnSpc>
                <a:spcPts val="4457"/>
              </a:lnSpc>
              <a:spcBef>
                <a:spcPct val="0"/>
              </a:spcBef>
            </a:pPr>
            <a:r>
              <a:rPr lang="en-US" sz="3183" dirty="0">
                <a:solidFill>
                  <a:srgbClr val="000000"/>
                </a:solidFill>
                <a:latin typeface="Abhaya Libre Bold"/>
              </a:rPr>
              <a:t>Step 6: Adjust Parameters (if necessary)</a:t>
            </a:r>
          </a:p>
          <a:p>
            <a:pPr>
              <a:lnSpc>
                <a:spcPts val="4457"/>
              </a:lnSpc>
              <a:spcBef>
                <a:spcPct val="0"/>
              </a:spcBef>
            </a:pPr>
            <a:r>
              <a:rPr lang="en-US" sz="3183" dirty="0">
                <a:solidFill>
                  <a:srgbClr val="000000"/>
                </a:solidFill>
                <a:latin typeface="Abhaya Libre Bold"/>
              </a:rPr>
              <a:t>Step 7: Repeat if Necessary (adjusting parameters or features)</a:t>
            </a:r>
          </a:p>
        </p:txBody>
      </p:sp>
      <p:sp>
        <p:nvSpPr>
          <p:cNvPr id="13" name="TextBox 13">
            <a:extLst>
              <a:ext uri="{FF2B5EF4-FFF2-40B4-BE49-F238E27FC236}">
                <a16:creationId xmlns:a16="http://schemas.microsoft.com/office/drawing/2014/main" id="{DDDFADA2-63E9-8593-DD05-BEE3EA9FD334}"/>
              </a:ext>
            </a:extLst>
          </p:cNvPr>
          <p:cNvSpPr txBox="1"/>
          <p:nvPr/>
        </p:nvSpPr>
        <p:spPr>
          <a:xfrm>
            <a:off x="1486246" y="4011960"/>
            <a:ext cx="9562753" cy="670183"/>
          </a:xfrm>
          <a:prstGeom prst="rect">
            <a:avLst/>
          </a:prstGeom>
        </p:spPr>
        <p:txBody>
          <a:bodyPr wrap="square" lIns="0" tIns="0" rIns="0" bIns="0" rtlCol="0" anchor="t">
            <a:spAutoFit/>
          </a:bodyPr>
          <a:lstStyle/>
          <a:p>
            <a:pPr algn="ctr">
              <a:lnSpc>
                <a:spcPts val="5680"/>
              </a:lnSpc>
              <a:spcBef>
                <a:spcPct val="0"/>
              </a:spcBef>
            </a:pPr>
            <a:r>
              <a:rPr lang="en-US" sz="4057" u="sng" dirty="0">
                <a:solidFill>
                  <a:srgbClr val="000000"/>
                </a:solidFill>
                <a:latin typeface="Times New Roman Bold"/>
              </a:rPr>
              <a:t>Procedure for Support Vector Machine</a:t>
            </a:r>
            <a:r>
              <a:rPr lang="en-US" sz="4057" dirty="0">
                <a:solidFill>
                  <a:srgbClr val="000000"/>
                </a:solidFill>
                <a:latin typeface="Times New Roman"/>
              </a:rPr>
              <a:t>:</a:t>
            </a:r>
          </a:p>
        </p:txBody>
      </p:sp>
    </p:spTree>
    <p:extLst>
      <p:ext uri="{BB962C8B-B14F-4D97-AF65-F5344CB8AC3E}">
        <p14:creationId xmlns:p14="http://schemas.microsoft.com/office/powerpoint/2010/main" val="124831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6477994" y="-11430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0" name="AutoShape 10"/>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id="{E81568E3-05AE-0A30-ACF6-FA6AD1353784}"/>
              </a:ext>
            </a:extLst>
          </p:cNvPr>
          <p:cNvSpPr txBox="1"/>
          <p:nvPr/>
        </p:nvSpPr>
        <p:spPr>
          <a:xfrm>
            <a:off x="4395537" y="520650"/>
            <a:ext cx="9496926" cy="1477328"/>
          </a:xfrm>
          <a:prstGeom prst="rect">
            <a:avLst/>
          </a:prstGeom>
          <a:noFill/>
        </p:spPr>
        <p:txBody>
          <a:bodyPr wrap="square">
            <a:spAutoFit/>
          </a:bodyPr>
          <a:lstStyle/>
          <a:p>
            <a:pPr algn="ctr">
              <a:lnSpc>
                <a:spcPts val="11899"/>
              </a:lnSpc>
            </a:pPr>
            <a:r>
              <a:rPr lang="en-US" sz="8000" dirty="0">
                <a:solidFill>
                  <a:srgbClr val="000000"/>
                </a:solidFill>
                <a:latin typeface="Times New Roman Bold"/>
              </a:rPr>
              <a:t>METHODOLOGY</a:t>
            </a:r>
          </a:p>
        </p:txBody>
      </p:sp>
      <p:sp>
        <p:nvSpPr>
          <p:cNvPr id="16" name="TextBox 15">
            <a:extLst>
              <a:ext uri="{FF2B5EF4-FFF2-40B4-BE49-F238E27FC236}">
                <a16:creationId xmlns:a16="http://schemas.microsoft.com/office/drawing/2014/main" id="{FD264D39-EF9B-1E33-80A7-577BA50C7FF9}"/>
              </a:ext>
            </a:extLst>
          </p:cNvPr>
          <p:cNvSpPr txBox="1"/>
          <p:nvPr/>
        </p:nvSpPr>
        <p:spPr>
          <a:xfrm>
            <a:off x="3124200" y="2171700"/>
            <a:ext cx="12725400" cy="7478970"/>
          </a:xfrm>
          <a:prstGeom prst="rect">
            <a:avLst/>
          </a:prstGeom>
          <a:noFill/>
        </p:spPr>
        <p:txBody>
          <a:bodyPr wrap="square">
            <a:spAutoFit/>
          </a:bodyPr>
          <a:lstStyle/>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Collection: </a:t>
            </a:r>
            <a:r>
              <a:rPr lang="en-IN" sz="3200" dirty="0">
                <a:latin typeface="Times New Roman" panose="02020603050405020304" pitchFamily="18" charset="0"/>
                <a:cs typeface="Times New Roman" panose="02020603050405020304" pitchFamily="18" charset="0"/>
              </a:rPr>
              <a:t>Gather accurate and relevant employee data.</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Preprocessing: </a:t>
            </a:r>
            <a:r>
              <a:rPr lang="en-IN" sz="3200" dirty="0">
                <a:latin typeface="Times New Roman" panose="02020603050405020304" pitchFamily="18" charset="0"/>
                <a:cs typeface="Times New Roman" panose="02020603050405020304" pitchFamily="18" charset="0"/>
              </a:rPr>
              <a:t>Clean and enhance data quality for analysis.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EDA: </a:t>
            </a:r>
            <a:r>
              <a:rPr lang="en-IN" sz="3200" dirty="0">
                <a:latin typeface="Times New Roman" panose="02020603050405020304" pitchFamily="18" charset="0"/>
                <a:cs typeface="Times New Roman" panose="02020603050405020304" pitchFamily="18" charset="0"/>
              </a:rPr>
              <a:t>Explore data relationships, patterns, and visualize insights.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Feature Engineering: </a:t>
            </a:r>
            <a:r>
              <a:rPr lang="en-IN" sz="3200" dirty="0">
                <a:latin typeface="Times New Roman" panose="02020603050405020304" pitchFamily="18" charset="0"/>
                <a:cs typeface="Times New Roman" panose="02020603050405020304" pitchFamily="18" charset="0"/>
              </a:rPr>
              <a:t>Create or transform features for valuable information.</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Model Development: </a:t>
            </a:r>
            <a:r>
              <a:rPr lang="en-IN" sz="3200" dirty="0">
                <a:latin typeface="Times New Roman" panose="02020603050405020304" pitchFamily="18" charset="0"/>
                <a:cs typeface="Times New Roman" panose="02020603050405020304" pitchFamily="18" charset="0"/>
              </a:rPr>
              <a:t>Build predictive or statistical models.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Implementation:</a:t>
            </a:r>
            <a:r>
              <a:rPr lang="en-IN" sz="3200" dirty="0">
                <a:latin typeface="Times New Roman" panose="02020603050405020304" pitchFamily="18" charset="0"/>
                <a:cs typeface="Times New Roman" panose="02020603050405020304" pitchFamily="18" charset="0"/>
              </a:rPr>
              <a:t> Apply analysis recommendations to HR practices.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Documentation: </a:t>
            </a:r>
            <a:r>
              <a:rPr lang="en-IN" sz="3200" dirty="0">
                <a:latin typeface="Times New Roman" panose="02020603050405020304" pitchFamily="18" charset="0"/>
                <a:cs typeface="Times New Roman" panose="02020603050405020304" pitchFamily="18" charset="0"/>
              </a:rPr>
              <a:t>Document methodologies and findings, prepare concise reports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0D06-A5C4-95FB-CE06-3E27E93651A7}"/>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AB7FAE1-71F5-B4AD-2CEE-E1EA3CC36D94}"/>
              </a:ext>
            </a:extLst>
          </p:cNvPr>
          <p:cNvGrpSpPr/>
          <p:nvPr/>
        </p:nvGrpSpPr>
        <p:grpSpPr>
          <a:xfrm>
            <a:off x="16477994" y="0"/>
            <a:ext cx="1562612" cy="1673225"/>
            <a:chOff x="0" y="0"/>
            <a:chExt cx="2083482" cy="2230967"/>
          </a:xfrm>
        </p:grpSpPr>
        <p:grpSp>
          <p:nvGrpSpPr>
            <p:cNvPr id="6" name="Group 6">
              <a:extLst>
                <a:ext uri="{FF2B5EF4-FFF2-40B4-BE49-F238E27FC236}">
                  <a16:creationId xmlns:a16="http://schemas.microsoft.com/office/drawing/2014/main" id="{C1C419B9-8E4E-0D99-104D-BD9D5BEDF271}"/>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38DD97C6-68A5-5BBA-0DA6-74F9EB35471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a:extLst>
                  <a:ext uri="{FF2B5EF4-FFF2-40B4-BE49-F238E27FC236}">
                    <a16:creationId xmlns:a16="http://schemas.microsoft.com/office/drawing/2014/main" id="{05F878A3-D788-BEE9-32C7-69767713244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5859DE3D-4841-E3C6-9295-93B27069BCE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10" name="AutoShape 10">
            <a:extLst>
              <a:ext uri="{FF2B5EF4-FFF2-40B4-BE49-F238E27FC236}">
                <a16:creationId xmlns:a16="http://schemas.microsoft.com/office/drawing/2014/main" id="{25005385-E23A-9E64-5F8F-6C2C2E629031}"/>
              </a:ext>
            </a:extLst>
          </p:cNvPr>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id="{C6281785-6B79-CA08-6D0E-C946A0DB74D6}"/>
              </a:ext>
            </a:extLst>
          </p:cNvPr>
          <p:cNvSpPr txBox="1"/>
          <p:nvPr/>
        </p:nvSpPr>
        <p:spPr>
          <a:xfrm>
            <a:off x="247394" y="520650"/>
            <a:ext cx="16973806" cy="19669487"/>
          </a:xfrm>
          <a:prstGeom prst="rect">
            <a:avLst/>
          </a:prstGeom>
          <a:noFill/>
        </p:spPr>
        <p:txBody>
          <a:bodyPr wrap="square">
            <a:spAutoFit/>
          </a:bodyPr>
          <a:lstStyle/>
          <a:p>
            <a:pPr algn="ctr">
              <a:lnSpc>
                <a:spcPts val="11899"/>
              </a:lnSpc>
            </a:pPr>
            <a:r>
              <a:rPr lang="en-IN" sz="6800" b="1" dirty="0">
                <a:solidFill>
                  <a:srgbClr val="222222"/>
                </a:solidFill>
                <a:effectLst/>
                <a:latin typeface="Times New Roman" panose="02020603050405020304" pitchFamily="18" charset="0"/>
                <a:ea typeface="Times New Roman" panose="02020603050405020304" pitchFamily="18" charset="0"/>
              </a:rPr>
              <a:t>EXISTING SYSTEM</a:t>
            </a:r>
          </a:p>
          <a:p>
            <a:pPr marL="457200" indent="-457200" algn="just">
              <a:lnSpc>
                <a:spcPct val="200000"/>
              </a:lnSpc>
              <a:buFont typeface="Wingdings" panose="05000000000000000000" pitchFamily="2" charset="2"/>
              <a:buChar char="Ø"/>
            </a:pPr>
            <a:r>
              <a:rPr lang="en-US" sz="3400" b="1" dirty="0">
                <a:solidFill>
                  <a:srgbClr val="222222"/>
                </a:solidFill>
                <a:latin typeface="Times New Roman" panose="02020603050405020304" pitchFamily="18" charset="0"/>
                <a:ea typeface="Arial" panose="020B0604020202020204" pitchFamily="34" charset="0"/>
              </a:rPr>
              <a:t>Handwritten equation solving using OpenCV often involves users writing equations on a digital device and then processing them using OpenCV to extract relevant information. </a:t>
            </a:r>
          </a:p>
          <a:p>
            <a:pPr algn="ctr">
              <a:lnSpc>
                <a:spcPct val="200000"/>
              </a:lnSpc>
            </a:pPr>
            <a:r>
              <a:rPr lang="en-US" sz="3600" b="1" dirty="0">
                <a:solidFill>
                  <a:schemeClr val="accent5">
                    <a:lumMod val="75000"/>
                  </a:schemeClr>
                </a:solidFill>
                <a:latin typeface="Times New Roman" panose="02020603050405020304" pitchFamily="18" charset="0"/>
                <a:ea typeface="Arial" panose="020B0604020202020204" pitchFamily="34" charset="0"/>
              </a:rPr>
              <a:t>HANDWRITTEN </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a:t>
            </a:r>
            <a:r>
              <a:rPr lang="en-US" sz="3600" b="1" dirty="0">
                <a:solidFill>
                  <a:schemeClr val="accent5">
                    <a:lumMod val="75000"/>
                  </a:schemeClr>
                </a:solidFill>
                <a:latin typeface="Times New Roman" panose="02020603050405020304" pitchFamily="18" charset="0"/>
                <a:ea typeface="Arial" panose="020B0604020202020204" pitchFamily="34" charset="0"/>
              </a:rPr>
              <a:t> DIGITAL NO</a:t>
            </a:r>
          </a:p>
          <a:p>
            <a:pPr marL="571500" indent="-571500" algn="ctr">
              <a:lnSpc>
                <a:spcPct val="200000"/>
              </a:lnSpc>
              <a:buFont typeface="Wingdings" panose="05000000000000000000" pitchFamily="2" charset="2"/>
              <a:buChar char="à"/>
            </a:pPr>
            <a:r>
              <a:rPr lang="en-IN" sz="3600" b="1"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IDENTIFY</a:t>
            </a:r>
            <a:r>
              <a:rPr lang="en-IN" sz="3600" b="1"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rPr>
              <a:t>INDIVIDUAL SYMBOL</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 </a:t>
            </a:r>
            <a:r>
              <a:rPr lang="en-US" sz="3600" b="1" dirty="0">
                <a:solidFill>
                  <a:schemeClr val="accent5">
                    <a:lumMod val="75000"/>
                  </a:schemeClr>
                </a:solidFill>
                <a:latin typeface="Times New Roman" panose="02020603050405020304" pitchFamily="18" charset="0"/>
                <a:ea typeface="Arial" panose="020B0604020202020204" pitchFamily="34" charset="0"/>
              </a:rPr>
              <a:t> PRAISING </a:t>
            </a:r>
          </a:p>
          <a:p>
            <a:pPr marL="571500" indent="-571500" algn="ctr">
              <a:lnSpc>
                <a:spcPct val="200000"/>
              </a:lnSpc>
              <a:buFont typeface="Wingdings" panose="05000000000000000000" pitchFamily="2" charset="2"/>
              <a:buChar char="à"/>
            </a:pPr>
            <a:r>
              <a:rPr lang="en-US"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SOLVING THE EQUATION</a:t>
            </a:r>
          </a:p>
          <a:p>
            <a:pPr marL="457200" indent="-457200" algn="ctr">
              <a:lnSpc>
                <a:spcPct val="200000"/>
              </a:lnSpc>
              <a:buFont typeface="Wingdings" panose="05000000000000000000" pitchFamily="2" charset="2"/>
              <a:buChar char="à"/>
            </a:pPr>
            <a:endParaRPr lang="en-US" sz="3400" b="1" dirty="0">
              <a:solidFill>
                <a:srgbClr val="222222"/>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200000"/>
              </a:lnSpc>
            </a:pPr>
            <a:endParaRPr lang="en-IN" sz="34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effectLst/>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dirty="0">
              <a:effectLst/>
              <a:latin typeface="Arial" panose="020B0604020202020204" pitchFamily="34" charset="0"/>
              <a:ea typeface="Arial" panose="020B0604020202020204" pitchFamily="34" charset="0"/>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p:txBody>
      </p:sp>
    </p:spTree>
    <p:extLst>
      <p:ext uri="{BB962C8B-B14F-4D97-AF65-F5344CB8AC3E}">
        <p14:creationId xmlns:p14="http://schemas.microsoft.com/office/powerpoint/2010/main" val="36131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87940" y="762000"/>
            <a:ext cx="14471259" cy="17834691"/>
          </a:xfrm>
          <a:prstGeom prst="rect">
            <a:avLst/>
          </a:prstGeom>
        </p:spPr>
        <p:txBody>
          <a:bodyPr wrap="square" lIns="0" tIns="0" rIns="0" bIns="0" rtlCol="0" anchor="t">
            <a:spAutoFit/>
          </a:bodyPr>
          <a:lstStyle/>
          <a:p>
            <a:pPr algn="ctr">
              <a:lnSpc>
                <a:spcPts val="9660"/>
              </a:lnSpc>
            </a:pPr>
            <a:r>
              <a:rPr lang="en-IN" sz="7200" dirty="0">
                <a:solidFill>
                  <a:srgbClr val="0D0D0D"/>
                </a:solidFill>
                <a:latin typeface="Times New Roman" panose="02020603050405020304" pitchFamily="18" charset="0"/>
                <a:cs typeface="Times New Roman" panose="02020603050405020304" pitchFamily="18" charset="0"/>
              </a:rPr>
              <a:t>PROPOSED METHOD</a:t>
            </a:r>
            <a:endParaRPr lang="en-IN" sz="34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To enhance the existing systems for handwritten equation solving using OpenCV by developing advanced </a:t>
            </a:r>
            <a:r>
              <a:rPr lang="en-US" sz="3800" b="1" dirty="0">
                <a:solidFill>
                  <a:srgbClr val="0D0D0D"/>
                </a:solidFill>
                <a:latin typeface="Times New Roman" panose="02020603050405020304" pitchFamily="18" charset="0"/>
                <a:cs typeface="Times New Roman" panose="02020603050405020304" pitchFamily="18" charset="0"/>
              </a:rPr>
              <a:t>image processing techniques</a:t>
            </a:r>
            <a:r>
              <a:rPr lang="en-US" sz="3800" dirty="0">
                <a:solidFill>
                  <a:srgbClr val="0D0D0D"/>
                </a:solidFill>
                <a:latin typeface="Times New Roman" panose="02020603050405020304" pitchFamily="18" charset="0"/>
                <a:cs typeface="Times New Roman" panose="02020603050405020304" pitchFamily="18" charset="0"/>
              </a:rPr>
              <a:t>.</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Focuses on optimizing the system performance in terms of </a:t>
            </a:r>
            <a:r>
              <a:rPr lang="en-US" sz="3800" b="1" dirty="0">
                <a:solidFill>
                  <a:srgbClr val="0D0D0D"/>
                </a:solidFill>
                <a:latin typeface="Times New Roman" panose="02020603050405020304" pitchFamily="18" charset="0"/>
                <a:cs typeface="Times New Roman" panose="02020603050405020304" pitchFamily="18" charset="0"/>
              </a:rPr>
              <a:t>accuracy, speed, and usability </a:t>
            </a:r>
            <a:r>
              <a:rPr lang="en-US" sz="3800" dirty="0">
                <a:solidFill>
                  <a:srgbClr val="0D0D0D"/>
                </a:solidFill>
                <a:latin typeface="Times New Roman" panose="02020603050405020304" pitchFamily="18" charset="0"/>
                <a:cs typeface="Times New Roman" panose="02020603050405020304" pitchFamily="18" charset="0"/>
              </a:rPr>
              <a:t>through the model.</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4000" dirty="0">
                <a:solidFill>
                  <a:srgbClr val="0D0D0D"/>
                </a:solidFill>
                <a:latin typeface="Times New Roman" panose="02020603050405020304" pitchFamily="18" charset="0"/>
                <a:cs typeface="Times New Roman" panose="02020603050405020304" pitchFamily="18" charset="0"/>
              </a:rPr>
              <a:t>T</a:t>
            </a:r>
            <a:r>
              <a:rPr lang="en-US" sz="4000" b="0" i="0" dirty="0">
                <a:solidFill>
                  <a:srgbClr val="0D0D0D"/>
                </a:solidFill>
                <a:effectLst/>
                <a:latin typeface="Times New Roman" panose="02020603050405020304" pitchFamily="18" charset="0"/>
                <a:cs typeface="Times New Roman" panose="02020603050405020304" pitchFamily="18" charset="0"/>
              </a:rPr>
              <a:t>o provide a reliable and efficient solution for solving handwritten equations with high accuracy.</a:t>
            </a: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endParaRPr lang="en-IN" sz="38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US" sz="6900" dirty="0">
              <a:solidFill>
                <a:srgbClr val="000000"/>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95265" y="495264"/>
            <a:ext cx="12297470" cy="1305101"/>
          </a:xfrm>
          <a:prstGeom prst="rect">
            <a:avLst/>
          </a:prstGeom>
        </p:spPr>
        <p:txBody>
          <a:bodyPr lIns="0" tIns="0" rIns="0" bIns="0" rtlCol="0" anchor="t">
            <a:spAutoFit/>
          </a:bodyPr>
          <a:lstStyle/>
          <a:p>
            <a:pPr algn="ctr">
              <a:lnSpc>
                <a:spcPts val="11060"/>
              </a:lnSpc>
            </a:pPr>
            <a:r>
              <a:rPr lang="en-US" sz="7900" dirty="0">
                <a:solidFill>
                  <a:srgbClr val="000000"/>
                </a:solidFill>
                <a:latin typeface="Times New Roman Bold"/>
              </a:rPr>
              <a:t>ANALYSIS</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2" name="Picture 1">
            <a:extLst>
              <a:ext uri="{FF2B5EF4-FFF2-40B4-BE49-F238E27FC236}">
                <a16:creationId xmlns:a16="http://schemas.microsoft.com/office/drawing/2014/main" id="{B7B1C33F-1B92-DD23-3A1E-E8E9770F0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254" y="1964603"/>
            <a:ext cx="12801600" cy="77094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95265" y="495264"/>
            <a:ext cx="12297470" cy="14868494"/>
          </a:xfrm>
          <a:prstGeom prst="rect">
            <a:avLst/>
          </a:prstGeom>
        </p:spPr>
        <p:txBody>
          <a:bodyPr lIns="0" tIns="0" rIns="0" bIns="0" rtlCol="0" anchor="t">
            <a:spAutoFit/>
          </a:bodyPr>
          <a:lstStyle/>
          <a:p>
            <a:pPr algn="ctr">
              <a:lnSpc>
                <a:spcPct val="150000"/>
              </a:lnSpc>
            </a:pPr>
            <a:r>
              <a:rPr lang="en-GB" sz="5000" dirty="0">
                <a:solidFill>
                  <a:schemeClr val="tx1">
                    <a:lumMod val="65000"/>
                    <a:lumOff val="35000"/>
                  </a:schemeClr>
                </a:solidFill>
                <a:latin typeface="Times New Roman Bold"/>
              </a:rPr>
              <a:t>COMPARISION</a:t>
            </a:r>
          </a:p>
          <a:p>
            <a:pPr>
              <a:lnSpc>
                <a:spcPct val="150000"/>
              </a:lnSpc>
            </a:pPr>
            <a:r>
              <a:rPr lang="en-GB" sz="2400" dirty="0">
                <a:solidFill>
                  <a:schemeClr val="accent6">
                    <a:lumMod val="75000"/>
                  </a:schemeClr>
                </a:solidFill>
                <a:latin typeface="Times New Roman Bold"/>
              </a:rPr>
              <a:t>Existing Method: </a:t>
            </a: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Relies on basic pre-processing techniques such as </a:t>
            </a:r>
            <a:r>
              <a:rPr lang="en-GB" sz="2400" b="1" dirty="0">
                <a:solidFill>
                  <a:schemeClr val="accent5"/>
                </a:solidFill>
                <a:latin typeface="Times New Roman Bold"/>
              </a:rPr>
              <a:t>thresholding and simple noise reduction.</a:t>
            </a:r>
          </a:p>
          <a:p>
            <a:pPr marL="342900" indent="-342900">
              <a:lnSpc>
                <a:spcPct val="150000"/>
              </a:lnSpc>
              <a:buFont typeface="Wingdings" panose="05000000000000000000" pitchFamily="2" charset="2"/>
              <a:buChar char="Ø"/>
            </a:pPr>
            <a:endParaRPr lang="en-GB" sz="2400" dirty="0">
              <a:solidFill>
                <a:schemeClr val="tx1">
                  <a:lumMod val="65000"/>
                  <a:lumOff val="35000"/>
                </a:schemeClr>
              </a:solidFill>
              <a:latin typeface="Times New Roman Bold"/>
            </a:endParaRPr>
          </a:p>
          <a:p>
            <a:pPr marL="342900" indent="-342900">
              <a:lnSpc>
                <a:spcPct val="150000"/>
              </a:lnSpc>
              <a:buFont typeface="Wingdings" panose="05000000000000000000" pitchFamily="2" charset="2"/>
              <a:buChar char="Ø"/>
            </a:pPr>
            <a:endParaRPr lang="en-GB" sz="2400" dirty="0">
              <a:solidFill>
                <a:schemeClr val="tx1">
                  <a:lumMod val="65000"/>
                  <a:lumOff val="35000"/>
                </a:schemeClr>
              </a:solidFill>
              <a:latin typeface="Times New Roman Bold"/>
            </a:endParaRP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Uses standard contour detection algorithms with </a:t>
            </a:r>
            <a:r>
              <a:rPr lang="en-GB" sz="2400" b="1" dirty="0">
                <a:solidFill>
                  <a:schemeClr val="accent5"/>
                </a:solidFill>
                <a:latin typeface="Times New Roman Bold"/>
              </a:rPr>
              <a:t>limited capability to handle complex handwritten symbols.</a:t>
            </a:r>
          </a:p>
          <a:p>
            <a:pPr>
              <a:lnSpc>
                <a:spcPct val="150000"/>
              </a:lnSpc>
            </a:pPr>
            <a:endParaRPr lang="en-GB" sz="2400" dirty="0">
              <a:solidFill>
                <a:schemeClr val="tx1">
                  <a:lumMod val="65000"/>
                  <a:lumOff val="35000"/>
                </a:schemeClr>
              </a:solidFill>
              <a:latin typeface="Times New Roman Bold"/>
            </a:endParaRPr>
          </a:p>
          <a:p>
            <a:pPr>
              <a:lnSpc>
                <a:spcPct val="150000"/>
              </a:lnSpc>
            </a:pPr>
            <a:r>
              <a:rPr lang="en-GB" sz="2400" dirty="0">
                <a:solidFill>
                  <a:schemeClr val="accent6">
                    <a:lumMod val="75000"/>
                  </a:schemeClr>
                </a:solidFill>
                <a:latin typeface="Times New Roman Bold"/>
              </a:rPr>
              <a:t>Proposed Method: </a:t>
            </a:r>
          </a:p>
          <a:p>
            <a:pPr marL="342900" indent="-342900">
              <a:lnSpc>
                <a:spcPct val="150000"/>
              </a:lnSpc>
              <a:buFont typeface="Wingdings" panose="05000000000000000000" pitchFamily="2" charset="2"/>
              <a:buChar char="Ø"/>
            </a:pPr>
            <a:r>
              <a:rPr lang="en-GB" sz="2400" dirty="0">
                <a:solidFill>
                  <a:schemeClr val="accent6">
                    <a:lumMod val="75000"/>
                  </a:schemeClr>
                </a:solidFill>
                <a:latin typeface="Times New Roman Bold"/>
              </a:rPr>
              <a:t>	</a:t>
            </a:r>
            <a:r>
              <a:rPr lang="en-GB" sz="2400" dirty="0">
                <a:solidFill>
                  <a:schemeClr val="tx1">
                    <a:lumMod val="65000"/>
                    <a:lumOff val="35000"/>
                  </a:schemeClr>
                </a:solidFill>
                <a:latin typeface="Times New Roman Bold"/>
              </a:rPr>
              <a:t>Implements </a:t>
            </a:r>
            <a:r>
              <a:rPr lang="en-GB" sz="2400" dirty="0">
                <a:solidFill>
                  <a:schemeClr val="accent5"/>
                </a:solidFill>
                <a:latin typeface="Times New Roman Bold"/>
              </a:rPr>
              <a:t>robust contour detection and segmentation algorithms </a:t>
            </a:r>
            <a:r>
              <a:rPr lang="en-GB" sz="2400" dirty="0">
                <a:solidFill>
                  <a:schemeClr val="tx1">
                    <a:lumMod val="65000"/>
                    <a:lumOff val="35000"/>
                  </a:schemeClr>
                </a:solidFill>
                <a:latin typeface="Times New Roman Bold"/>
              </a:rPr>
              <a:t>capable of accurately separating individual characters and symbols, even in cases of overlapping or touching elements.</a:t>
            </a:r>
          </a:p>
          <a:p>
            <a:pPr marL="342900"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	Utilizes advanced pre-processing techniques like </a:t>
            </a:r>
            <a:r>
              <a:rPr lang="en-GB" sz="2400" dirty="0">
                <a:solidFill>
                  <a:schemeClr val="accent5"/>
                </a:solidFill>
                <a:latin typeface="Times New Roman Bold"/>
              </a:rPr>
              <a:t>perspective correction, adaptive thresholding, and noise reduction algorithms</a:t>
            </a:r>
            <a:r>
              <a:rPr lang="en-GB" sz="2400" dirty="0">
                <a:solidFill>
                  <a:schemeClr val="tx1">
                    <a:lumMod val="65000"/>
                    <a:lumOff val="35000"/>
                  </a:schemeClr>
                </a:solidFill>
                <a:latin typeface="Times New Roman Bold"/>
              </a:rPr>
              <a:t> to improve the quality of input images.</a:t>
            </a:r>
            <a:endParaRPr lang="en-US" sz="2400" dirty="0">
              <a:solidFill>
                <a:schemeClr val="tx1">
                  <a:lumMod val="65000"/>
                  <a:lumOff val="35000"/>
                </a:schemeClr>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24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14983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535</Words>
  <Application>Microsoft Office PowerPoint</Application>
  <PresentationFormat>Custom</PresentationFormat>
  <Paragraphs>103</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Alatsi Bold</vt:lpstr>
      <vt:lpstr>Wingdings</vt:lpstr>
      <vt:lpstr>Arial</vt:lpstr>
      <vt:lpstr>Söhne</vt:lpstr>
      <vt:lpstr>Abhaya Libre Bold</vt:lpstr>
      <vt:lpstr>Calibri</vt:lpstr>
      <vt:lpstr>Times New Roman</vt:lpstr>
      <vt:lpstr>Abhaya Libre</vt:lpstr>
      <vt:lpstr>Open Sans Bold</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PPT</dc:title>
  <dc:creator>Kevin Allen</dc:creator>
  <cp:lastModifiedBy>Salman Boss</cp:lastModifiedBy>
  <cp:revision>14</cp:revision>
  <dcterms:created xsi:type="dcterms:W3CDTF">2006-08-16T00:00:00Z</dcterms:created>
  <dcterms:modified xsi:type="dcterms:W3CDTF">2024-03-28T03:16:32Z</dcterms:modified>
  <dc:identifier>DAF82PTQc6c</dc:identifier>
</cp:coreProperties>
</file>