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8" r:id="rId2"/>
    <p:sldId id="259" r:id="rId3"/>
    <p:sldId id="257" r:id="rId4"/>
    <p:sldId id="270" r:id="rId5"/>
    <p:sldId id="265" r:id="rId6"/>
    <p:sldId id="271" r:id="rId7"/>
    <p:sldId id="260" r:id="rId8"/>
    <p:sldId id="262" r:id="rId9"/>
    <p:sldId id="272" r:id="rId10"/>
    <p:sldId id="261" r:id="rId11"/>
    <p:sldId id="267" r:id="rId12"/>
    <p:sldId id="269" r:id="rId13"/>
  </p:sldIdLst>
  <p:sldSz cx="18288000" cy="10287000"/>
  <p:notesSz cx="6858000" cy="9144000"/>
  <p:embeddedFontLst>
    <p:embeddedFont>
      <p:font typeface="Abhaya Libre" panose="020B0604020202020204" charset="0"/>
      <p:regular r:id="rId15"/>
    </p:embeddedFont>
    <p:embeddedFont>
      <p:font typeface="Abhaya Libre Bold" panose="020B0604020202020204" charset="0"/>
      <p:regular r:id="rId16"/>
    </p:embeddedFont>
    <p:embeddedFont>
      <p:font typeface="Open Sans Bold" panose="020B0604020202020204" charset="0"/>
      <p:regular r:id="rId17"/>
      <p:bold r:id="rId18"/>
    </p:embeddedFont>
    <p:embeddedFont>
      <p:font typeface="Times New Roman Bold" panose="02020803070505020304" pitchFamily="18"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9" d="100"/>
          <a:sy n="49" d="100"/>
        </p:scale>
        <p:origin x="1042" y="1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3EF71A-9DB2-4D0D-88DC-CC2248B46A8A}" type="datetimeFigureOut">
              <a:rPr lang="en-IN" smtClean="0"/>
              <a:t>24-06-2024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7BF332-7D0A-401D-83BE-9DE355F34076}" type="slidenum">
              <a:rPr lang="en-IN" smtClean="0"/>
              <a:t>‹#›</a:t>
            </a:fld>
            <a:endParaRPr lang="en-IN"/>
          </a:p>
        </p:txBody>
      </p:sp>
    </p:spTree>
    <p:extLst>
      <p:ext uri="{BB962C8B-B14F-4D97-AF65-F5344CB8AC3E}">
        <p14:creationId xmlns:p14="http://schemas.microsoft.com/office/powerpoint/2010/main" val="1476860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BF332-7D0A-401D-83BE-9DE355F34076}" type="slidenum">
              <a:rPr lang="en-IN" smtClean="0"/>
              <a:t>8</a:t>
            </a:fld>
            <a:endParaRPr lang="en-IN"/>
          </a:p>
        </p:txBody>
      </p:sp>
    </p:spTree>
    <p:extLst>
      <p:ext uri="{BB962C8B-B14F-4D97-AF65-F5344CB8AC3E}">
        <p14:creationId xmlns:p14="http://schemas.microsoft.com/office/powerpoint/2010/main" val="924010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7BF332-7D0A-401D-83BE-9DE355F34076}" type="slidenum">
              <a:rPr lang="en-IN" smtClean="0"/>
              <a:t>9</a:t>
            </a:fld>
            <a:endParaRPr lang="en-IN"/>
          </a:p>
        </p:txBody>
      </p:sp>
    </p:spTree>
    <p:extLst>
      <p:ext uri="{BB962C8B-B14F-4D97-AF65-F5344CB8AC3E}">
        <p14:creationId xmlns:p14="http://schemas.microsoft.com/office/powerpoint/2010/main" val="4200822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6F3E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31071" y="0"/>
            <a:ext cx="4239083" cy="10287000"/>
            <a:chOff x="0" y="0"/>
            <a:chExt cx="5652111" cy="13716000"/>
          </a:xfrm>
        </p:grpSpPr>
        <p:grpSp>
          <p:nvGrpSpPr>
            <p:cNvPr id="3" name="Group 3"/>
            <p:cNvGrpSpPr/>
            <p:nvPr/>
          </p:nvGrpSpPr>
          <p:grpSpPr>
            <a:xfrm>
              <a:off x="2826056" y="0"/>
              <a:ext cx="2826056" cy="13716000"/>
              <a:chOff x="0" y="0"/>
              <a:chExt cx="558233" cy="2709333"/>
            </a:xfrm>
          </p:grpSpPr>
          <p:sp>
            <p:nvSpPr>
              <p:cNvPr id="4" name="Freeform 4"/>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5" name="TextBox 5"/>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6" name="Group 6"/>
            <p:cNvGrpSpPr/>
            <p:nvPr/>
          </p:nvGrpSpPr>
          <p:grpSpPr>
            <a:xfrm>
              <a:off x="1413028" y="0"/>
              <a:ext cx="2826056" cy="13716000"/>
              <a:chOff x="0" y="0"/>
              <a:chExt cx="558233" cy="2709333"/>
            </a:xfrm>
          </p:grpSpPr>
          <p:sp>
            <p:nvSpPr>
              <p:cNvPr id="7" name="Freeform 7"/>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8" name="TextBox 8"/>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nvGrpSpPr>
            <p:cNvPr id="9" name="Group 9"/>
            <p:cNvGrpSpPr/>
            <p:nvPr/>
          </p:nvGrpSpPr>
          <p:grpSpPr>
            <a:xfrm>
              <a:off x="0" y="0"/>
              <a:ext cx="2826056" cy="13716000"/>
              <a:chOff x="0" y="0"/>
              <a:chExt cx="558233" cy="2709333"/>
            </a:xfrm>
          </p:grpSpPr>
          <p:sp>
            <p:nvSpPr>
              <p:cNvPr id="10" name="Freeform 10"/>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1" name="TextBox 11"/>
              <p:cNvSpPr txBox="1"/>
              <p:nvPr/>
            </p:nvSpPr>
            <p:spPr>
              <a:xfrm>
                <a:off x="0" y="-47625"/>
                <a:ext cx="558233" cy="2756958"/>
              </a:xfrm>
              <a:prstGeom prst="rect">
                <a:avLst/>
              </a:prstGeom>
            </p:spPr>
            <p:txBody>
              <a:bodyPr lIns="50800" tIns="50800" rIns="50800" bIns="50800" rtlCol="0" anchor="ctr"/>
              <a:lstStyle/>
              <a:p>
                <a:pPr algn="ctr">
                  <a:lnSpc>
                    <a:spcPts val="2659"/>
                  </a:lnSpc>
                </a:pPr>
                <a:endParaRPr dirty="0"/>
              </a:p>
            </p:txBody>
          </p:sp>
        </p:grpSp>
      </p:grpSp>
      <p:sp>
        <p:nvSpPr>
          <p:cNvPr id="12" name="TextBox 12"/>
          <p:cNvSpPr txBox="1"/>
          <p:nvPr/>
        </p:nvSpPr>
        <p:spPr>
          <a:xfrm>
            <a:off x="2897907" y="244695"/>
            <a:ext cx="14361393" cy="3486917"/>
          </a:xfrm>
          <a:prstGeom prst="rect">
            <a:avLst/>
          </a:prstGeom>
        </p:spPr>
        <p:txBody>
          <a:bodyPr wrap="square" lIns="0" tIns="0" rIns="0" bIns="0" rtlCol="0" anchor="t">
            <a:spAutoFit/>
          </a:bodyPr>
          <a:lstStyle/>
          <a:p>
            <a:pPr algn="ctr">
              <a:lnSpc>
                <a:spcPts val="14550"/>
              </a:lnSpc>
            </a:pPr>
            <a:r>
              <a:rPr lang="en-US" sz="7000" dirty="0">
                <a:solidFill>
                  <a:srgbClr val="000000"/>
                </a:solidFill>
                <a:latin typeface="Times New Roman" panose="02020603050405020304" pitchFamily="18" charset="0"/>
                <a:cs typeface="Times New Roman" panose="02020603050405020304" pitchFamily="18" charset="0"/>
              </a:rPr>
              <a:t>HANDWRITTEN EQUATION SOLVER USING Neural Network</a:t>
            </a:r>
          </a:p>
        </p:txBody>
      </p:sp>
      <p:sp>
        <p:nvSpPr>
          <p:cNvPr id="13" name="Freeform 13"/>
          <p:cNvSpPr/>
          <p:nvPr/>
        </p:nvSpPr>
        <p:spPr>
          <a:xfrm>
            <a:off x="12646898" y="-210192"/>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4" name="TextBox 14"/>
          <p:cNvSpPr txBox="1"/>
          <p:nvPr/>
        </p:nvSpPr>
        <p:spPr>
          <a:xfrm>
            <a:off x="2156262" y="4771218"/>
            <a:ext cx="15011400" cy="3700500"/>
          </a:xfrm>
          <a:prstGeom prst="rect">
            <a:avLst/>
          </a:prstGeom>
        </p:spPr>
        <p:txBody>
          <a:bodyPr wrap="square" lIns="0" tIns="0" rIns="0" bIns="0" rtlCol="0" anchor="t">
            <a:spAutoFit/>
          </a:bodyPr>
          <a:lstStyle/>
          <a:p>
            <a:pPr algn="ctr">
              <a:lnSpc>
                <a:spcPts val="8029"/>
              </a:lnSpc>
            </a:pPr>
            <a:r>
              <a:rPr lang="en-US" sz="5735" dirty="0">
                <a:solidFill>
                  <a:srgbClr val="000000"/>
                </a:solidFill>
                <a:latin typeface="Times New Roman" panose="02020603050405020304" pitchFamily="18" charset="0"/>
                <a:cs typeface="Times New Roman" panose="02020603050405020304" pitchFamily="18" charset="0"/>
              </a:rPr>
              <a:t>Presented By : </a:t>
            </a:r>
          </a:p>
          <a:p>
            <a:pPr algn="ctr">
              <a:lnSpc>
                <a:spcPct val="150000"/>
              </a:lnSpc>
            </a:pPr>
            <a:r>
              <a:rPr lang="en-US" sz="4000" b="1" dirty="0">
                <a:solidFill>
                  <a:srgbClr val="000000"/>
                </a:solidFill>
                <a:latin typeface="Times New Roman" panose="02020603050405020304" pitchFamily="18" charset="0"/>
                <a:cs typeface="Times New Roman" panose="02020603050405020304" pitchFamily="18" charset="0"/>
              </a:rPr>
              <a:t>Parthibhan R(192124042),Kevin Allen TD(192224275)</a:t>
            </a:r>
          </a:p>
          <a:p>
            <a:pPr algn="ctr">
              <a:lnSpc>
                <a:spcPct val="150000"/>
              </a:lnSpc>
            </a:pPr>
            <a:r>
              <a:rPr lang="en-US" sz="4000" b="1" dirty="0">
                <a:solidFill>
                  <a:srgbClr val="000000"/>
                </a:solidFill>
                <a:latin typeface="Times New Roman" panose="02020603050405020304" pitchFamily="18" charset="0"/>
                <a:cs typeface="Times New Roman" panose="02020603050405020304" pitchFamily="18" charset="0"/>
              </a:rPr>
              <a:t> </a:t>
            </a:r>
            <a:r>
              <a:rPr lang="en-US" sz="4000" b="1" dirty="0" err="1">
                <a:solidFill>
                  <a:srgbClr val="000000"/>
                </a:solidFill>
                <a:latin typeface="Times New Roman" panose="02020603050405020304" pitchFamily="18" charset="0"/>
                <a:cs typeface="Times New Roman" panose="02020603050405020304" pitchFamily="18" charset="0"/>
              </a:rPr>
              <a:t>Udhaya</a:t>
            </a:r>
            <a:r>
              <a:rPr lang="en-US" sz="4000" b="1" dirty="0">
                <a:solidFill>
                  <a:srgbClr val="000000"/>
                </a:solidFill>
                <a:latin typeface="Times New Roman" panose="02020603050405020304" pitchFamily="18" charset="0"/>
                <a:cs typeface="Times New Roman" panose="02020603050405020304" pitchFamily="18" charset="0"/>
              </a:rPr>
              <a:t> Kumar R</a:t>
            </a:r>
            <a:r>
              <a:rPr lang="en-US" sz="4000" b="1" kern="0" dirty="0">
                <a:effectLst/>
                <a:latin typeface="Times New Roman" panose="02020603050405020304" pitchFamily="18" charset="0"/>
                <a:ea typeface="Times New Roman" panose="02020603050405020304" pitchFamily="18" charset="0"/>
              </a:rPr>
              <a:t>(192221104)</a:t>
            </a:r>
            <a:endParaRPr lang="en-US" sz="4000" b="1"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r">
              <a:lnSpc>
                <a:spcPct val="150000"/>
              </a:lnSpc>
            </a:pPr>
            <a:endParaRPr lang="en-US" sz="4000" b="1" dirty="0">
              <a:solidFill>
                <a:srgbClr val="000000"/>
              </a:solidFill>
              <a:latin typeface="Alatsi Bold"/>
            </a:endParaRPr>
          </a:p>
        </p:txBody>
      </p:sp>
      <p:sp>
        <p:nvSpPr>
          <p:cNvPr id="16" name="Freeform 16"/>
          <p:cNvSpPr/>
          <p:nvPr/>
        </p:nvSpPr>
        <p:spPr>
          <a:xfrm>
            <a:off x="12420600" y="942547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3"/>
          <p:cNvSpPr/>
          <p:nvPr/>
        </p:nvSpPr>
        <p:spPr>
          <a:xfrm>
            <a:off x="-492454" y="9855342"/>
            <a:ext cx="20035549" cy="57150"/>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704850"/>
            <a:ext cx="13180039" cy="16615511"/>
          </a:xfrm>
          <a:prstGeom prst="rect">
            <a:avLst/>
          </a:prstGeom>
        </p:spPr>
        <p:txBody>
          <a:bodyPr lIns="0" tIns="0" rIns="0" bIns="0" rtlCol="0" anchor="t">
            <a:spAutoFit/>
          </a:bodyPr>
          <a:lstStyle/>
          <a:p>
            <a:pPr algn="ctr">
              <a:lnSpc>
                <a:spcPts val="11899"/>
              </a:lnSpc>
            </a:pPr>
            <a:r>
              <a:rPr lang="en-IN" sz="6500" dirty="0">
                <a:solidFill>
                  <a:srgbClr val="0D0D0D"/>
                </a:solidFill>
                <a:latin typeface="Times New Roman" panose="02020603050405020304" pitchFamily="18" charset="0"/>
                <a:cs typeface="Times New Roman" panose="02020603050405020304" pitchFamily="18" charset="0"/>
              </a:rPr>
              <a:t>AREA FOR ENHANCING THE MODEL</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Data Augmentation</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Model Architecture</a:t>
            </a:r>
            <a:endParaRPr lang="en-IN" sz="3400" b="1" dirty="0">
              <a:solidFill>
                <a:srgbClr val="0D0D0D"/>
              </a:solidFill>
              <a:latin typeface="Times New Roman" panose="02020603050405020304" pitchFamily="18" charset="0"/>
              <a:cs typeface="Times New Roman" panose="02020603050405020304" pitchFamily="18" charset="0"/>
            </a:endParaRPr>
          </a:p>
          <a:p>
            <a:pPr marL="457200" indent="-457200" algn="just">
              <a:lnSpc>
                <a:spcPts val="11899"/>
              </a:lnSpc>
              <a:buFont typeface="Wingdings" panose="05000000000000000000" pitchFamily="2" charset="2"/>
              <a:buChar char="v"/>
            </a:pPr>
            <a:r>
              <a:rPr lang="en-IN" sz="3600" b="1" i="0" dirty="0">
                <a:solidFill>
                  <a:srgbClr val="0D0D0D"/>
                </a:solidFill>
                <a:effectLst/>
                <a:latin typeface="Times New Roman" panose="02020603050405020304" pitchFamily="18" charset="0"/>
                <a:cs typeface="Times New Roman" panose="02020603050405020304" pitchFamily="18" charset="0"/>
              </a:rPr>
              <a:t>User Interface</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Ensemble Methods</a:t>
            </a:r>
          </a:p>
          <a:p>
            <a:pPr marL="457200" indent="-457200" algn="just">
              <a:lnSpc>
                <a:spcPts val="11899"/>
              </a:lnSpc>
              <a:buFont typeface="Wingdings" panose="05000000000000000000" pitchFamily="2" charset="2"/>
              <a:buChar char="v"/>
            </a:pPr>
            <a:r>
              <a:rPr lang="en-IN" sz="3400" b="1" i="0" dirty="0">
                <a:solidFill>
                  <a:srgbClr val="0D0D0D"/>
                </a:solidFill>
                <a:effectLst/>
                <a:latin typeface="Times New Roman" panose="02020603050405020304" pitchFamily="18" charset="0"/>
                <a:cs typeface="Times New Roman" panose="02020603050405020304" pitchFamily="18" charset="0"/>
              </a:rPr>
              <a:t>Error Analysis</a:t>
            </a:r>
            <a:endParaRPr lang="en-IN" sz="3400" dirty="0">
              <a:solidFill>
                <a:srgbClr val="0D0D0D"/>
              </a:solidFill>
              <a:latin typeface="Times New Roman" panose="02020603050405020304" pitchFamily="18" charset="0"/>
              <a:cs typeface="Times New Roman" panose="02020603050405020304" pitchFamily="18" charset="0"/>
            </a:endParaRPr>
          </a:p>
          <a:p>
            <a:pPr algn="ctr">
              <a:lnSpc>
                <a:spcPts val="11899"/>
              </a:lnSpc>
            </a:pPr>
            <a:endParaRPr lang="en-IN" sz="7000" dirty="0">
              <a:solidFill>
                <a:srgbClr val="0D0D0D"/>
              </a:solidFill>
              <a:latin typeface="Söhne"/>
            </a:endParaRPr>
          </a:p>
          <a:p>
            <a:pPr algn="ctr">
              <a:lnSpc>
                <a:spcPts val="11899"/>
              </a:lnSpc>
            </a:pPr>
            <a:endParaRPr lang="en-IN" sz="7000" dirty="0">
              <a:solidFill>
                <a:srgbClr val="0D0D0D"/>
              </a:solidFill>
              <a:latin typeface="Söhne"/>
            </a:endParaRPr>
          </a:p>
          <a:p>
            <a:pPr algn="ctr">
              <a:lnSpc>
                <a:spcPts val="11899"/>
              </a:lnSpc>
            </a:pPr>
            <a:endParaRPr lang="en-IN" sz="7000" dirty="0">
              <a:solidFill>
                <a:srgbClr val="0D0D0D"/>
              </a:solidFill>
              <a:latin typeface="Söhne"/>
            </a:endParaRPr>
          </a:p>
          <a:p>
            <a:pPr algn="ctr">
              <a:lnSpc>
                <a:spcPts val="11899"/>
              </a:lnSpc>
            </a:pPr>
            <a:endParaRPr lang="en-US" sz="7000"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10</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36347" y="866775"/>
            <a:ext cx="15815306" cy="1450976"/>
          </a:xfrm>
          <a:prstGeom prst="rect">
            <a:avLst/>
          </a:prstGeom>
        </p:spPr>
        <p:txBody>
          <a:bodyPr lIns="0" tIns="0" rIns="0" bIns="0" rtlCol="0" anchor="t">
            <a:spAutoFit/>
          </a:bodyPr>
          <a:lstStyle/>
          <a:p>
            <a:pPr algn="ctr">
              <a:lnSpc>
                <a:spcPts val="11899"/>
              </a:lnSpc>
            </a:pPr>
            <a:r>
              <a:rPr lang="en-US" sz="8499" dirty="0">
                <a:solidFill>
                  <a:srgbClr val="000000"/>
                </a:solidFill>
                <a:latin typeface="Alatsi Bold"/>
              </a:rPr>
              <a:t>CONCLUSION</a:t>
            </a:r>
          </a:p>
        </p:txBody>
      </p:sp>
      <p:sp>
        <p:nvSpPr>
          <p:cNvPr id="3" name="AutoShape 3"/>
          <p:cNvSpPr/>
          <p:nvPr/>
        </p:nvSpPr>
        <p:spPr>
          <a:xfrm flipV="1">
            <a:off x="-417061" y="8791058"/>
            <a:ext cx="19056866" cy="0"/>
          </a:xfrm>
          <a:prstGeom prst="line">
            <a:avLst/>
          </a:prstGeom>
          <a:ln w="114300" cap="flat">
            <a:solidFill>
              <a:srgbClr val="9FC3D0"/>
            </a:solidFill>
            <a:prstDash val="solid"/>
            <a:headEnd type="none" w="sm" len="sm"/>
            <a:tailEnd type="none" w="sm" len="sm"/>
          </a:ln>
        </p:spPr>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0" y="437581"/>
              <a:ext cx="2083482" cy="1246411"/>
            </a:xfrm>
            <a:prstGeom prst="rect">
              <a:avLst/>
            </a:prstGeom>
          </p:spPr>
          <p:txBody>
            <a:bodyPr wrap="square" lIns="0" tIns="0" rIns="0" bIns="0" rtlCol="0" anchor="t">
              <a:spAutoFit/>
            </a:bodyPr>
            <a:lstStyle/>
            <a:p>
              <a:pPr algn="ctr">
                <a:lnSpc>
                  <a:spcPts val="7805"/>
                </a:lnSpc>
              </a:pPr>
              <a:r>
                <a:rPr lang="en-US" sz="5575">
                  <a:solidFill>
                    <a:srgbClr val="000000"/>
                  </a:solidFill>
                  <a:latin typeface="Open Sans Bold"/>
                </a:rPr>
                <a:t>11</a:t>
              </a:r>
              <a:endParaRPr lang="en-US" sz="5575" dirty="0">
                <a:solidFill>
                  <a:srgbClr val="000000"/>
                </a:solidFill>
                <a:latin typeface="Open Sans Bold"/>
              </a:endParaRPr>
            </a:p>
          </p:txBody>
        </p:sp>
      </p:grpSp>
      <p:pic>
        <p:nvPicPr>
          <p:cNvPr id="9" name="Picture 9"/>
          <p:cNvPicPr>
            <a:picLocks noChangeAspect="1"/>
          </p:cNvPicPr>
          <p:nvPr/>
        </p:nvPicPr>
        <p:blipFill>
          <a:blip r:embed="rId2"/>
          <a:stretch>
            <a:fillRect/>
          </a:stretch>
        </p:blipFill>
        <p:spPr>
          <a:xfrm>
            <a:off x="9746103" y="1740605"/>
            <a:ext cx="6875894" cy="6756461"/>
          </a:xfrm>
          <a:prstGeom prst="rect">
            <a:avLst/>
          </a:prstGeom>
        </p:spPr>
      </p:pic>
      <p:sp>
        <p:nvSpPr>
          <p:cNvPr id="10" name="Freeform 10"/>
          <p:cNvSpPr/>
          <p:nvPr/>
        </p:nvSpPr>
        <p:spPr>
          <a:xfrm>
            <a:off x="-1145203" y="-40227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Freeform 11"/>
          <p:cNvSpPr/>
          <p:nvPr/>
        </p:nvSpPr>
        <p:spPr>
          <a:xfrm>
            <a:off x="14982801" y="5143500"/>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2" name="TextBox 12"/>
          <p:cNvSpPr txBox="1"/>
          <p:nvPr/>
        </p:nvSpPr>
        <p:spPr>
          <a:xfrm>
            <a:off x="699164" y="2781483"/>
            <a:ext cx="8444836" cy="3941656"/>
          </a:xfrm>
          <a:prstGeom prst="rect">
            <a:avLst/>
          </a:prstGeom>
        </p:spPr>
        <p:txBody>
          <a:bodyPr lIns="0" tIns="0" rIns="0" bIns="0" rtlCol="0" anchor="t">
            <a:spAutoFit/>
          </a:bodyPr>
          <a:lstStyle/>
          <a:p>
            <a:pPr algn="just">
              <a:lnSpc>
                <a:spcPct val="150000"/>
              </a:lnSpc>
              <a:spcBef>
                <a:spcPct val="0"/>
              </a:spcBef>
            </a:pPr>
            <a:r>
              <a:rPr lang="en-US" sz="3473" dirty="0">
                <a:solidFill>
                  <a:srgbClr val="000000"/>
                </a:solidFill>
                <a:latin typeface="Abhaya Libre"/>
              </a:rPr>
              <a:t>The Handwritten Equation Solver using Neural Network </a:t>
            </a:r>
            <a:r>
              <a:rPr lang="en-US" sz="3473" b="1" dirty="0">
                <a:solidFill>
                  <a:srgbClr val="000000"/>
                </a:solidFill>
                <a:latin typeface="Abhaya Libre"/>
              </a:rPr>
              <a:t>presents an effective method for interpreting and solving handwritten mathematical expressions</a:t>
            </a:r>
            <a:r>
              <a:rPr lang="en-US" sz="3473" dirty="0">
                <a:solidFill>
                  <a:srgbClr val="000000"/>
                </a:solidFill>
                <a:latin typeface="Abhaya Libre"/>
              </a:rPr>
              <a:t>, offering practical utility in streamlining mathematical tasks.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54977" y="3748035"/>
            <a:ext cx="11627497" cy="2514704"/>
          </a:xfrm>
          <a:prstGeom prst="rect">
            <a:avLst/>
          </a:prstGeom>
        </p:spPr>
        <p:txBody>
          <a:bodyPr lIns="0" tIns="0" rIns="0" bIns="0" rtlCol="0" anchor="t">
            <a:spAutoFit/>
          </a:bodyPr>
          <a:lstStyle/>
          <a:p>
            <a:pPr algn="ctr">
              <a:lnSpc>
                <a:spcPts val="20573"/>
              </a:lnSpc>
            </a:pPr>
            <a:r>
              <a:rPr lang="en-US" sz="14695">
                <a:solidFill>
                  <a:srgbClr val="000000"/>
                </a:solidFill>
                <a:latin typeface="Alatsi Bold"/>
              </a:rPr>
              <a:t>THANK YOU</a:t>
            </a:r>
          </a:p>
        </p:txBody>
      </p:sp>
      <p:grpSp>
        <p:nvGrpSpPr>
          <p:cNvPr id="4" name="Group 4"/>
          <p:cNvGrpSpPr/>
          <p:nvPr/>
        </p:nvGrpSpPr>
        <p:grpSpPr>
          <a:xfrm>
            <a:off x="-31071" y="0"/>
            <a:ext cx="4239083" cy="10287000"/>
            <a:chOff x="0" y="0"/>
            <a:chExt cx="5652111" cy="13716000"/>
          </a:xfrm>
        </p:grpSpPr>
        <p:grpSp>
          <p:nvGrpSpPr>
            <p:cNvPr id="5" name="Group 5"/>
            <p:cNvGrpSpPr/>
            <p:nvPr/>
          </p:nvGrpSpPr>
          <p:grpSpPr>
            <a:xfrm>
              <a:off x="2826056" y="0"/>
              <a:ext cx="2826056" cy="13716000"/>
              <a:chOff x="0" y="0"/>
              <a:chExt cx="558233" cy="2709333"/>
            </a:xfrm>
          </p:grpSpPr>
          <p:sp>
            <p:nvSpPr>
              <p:cNvPr id="6" name="Freeform 6"/>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E0D9"/>
              </a:solidFill>
            </p:spPr>
          </p:sp>
          <p:sp>
            <p:nvSpPr>
              <p:cNvPr id="7" name="TextBox 7"/>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413028" y="0"/>
              <a:ext cx="2826056" cy="13716000"/>
              <a:chOff x="0" y="0"/>
              <a:chExt cx="558233" cy="2709333"/>
            </a:xfrm>
          </p:grpSpPr>
          <p:sp>
            <p:nvSpPr>
              <p:cNvPr id="9" name="Freeform 9"/>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9FC3D0"/>
              </a:solidFill>
            </p:spPr>
          </p:sp>
          <p:sp>
            <p:nvSpPr>
              <p:cNvPr id="10" name="TextBox 10"/>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0" y="0"/>
              <a:ext cx="2826056" cy="13716000"/>
              <a:chOff x="0" y="0"/>
              <a:chExt cx="558233" cy="2709333"/>
            </a:xfrm>
          </p:grpSpPr>
          <p:sp>
            <p:nvSpPr>
              <p:cNvPr id="12" name="Freeform 12"/>
              <p:cNvSpPr/>
              <p:nvPr/>
            </p:nvSpPr>
            <p:spPr>
              <a:xfrm>
                <a:off x="0" y="0"/>
                <a:ext cx="558233" cy="2709333"/>
              </a:xfrm>
              <a:custGeom>
                <a:avLst/>
                <a:gdLst/>
                <a:ahLst/>
                <a:cxnLst/>
                <a:rect l="l" t="t" r="r" b="b"/>
                <a:pathLst>
                  <a:path w="558233" h="2709333">
                    <a:moveTo>
                      <a:pt x="0" y="0"/>
                    </a:moveTo>
                    <a:lnTo>
                      <a:pt x="558233" y="0"/>
                    </a:lnTo>
                    <a:lnTo>
                      <a:pt x="558233" y="2709333"/>
                    </a:lnTo>
                    <a:lnTo>
                      <a:pt x="0" y="2709333"/>
                    </a:lnTo>
                    <a:close/>
                  </a:path>
                </a:pathLst>
              </a:custGeom>
              <a:solidFill>
                <a:srgbClr val="E9C7C6"/>
              </a:solidFill>
            </p:spPr>
          </p:sp>
          <p:sp>
            <p:nvSpPr>
              <p:cNvPr id="13" name="TextBox 13"/>
              <p:cNvSpPr txBox="1"/>
              <p:nvPr/>
            </p:nvSpPr>
            <p:spPr>
              <a:xfrm>
                <a:off x="0" y="-47625"/>
                <a:ext cx="558233" cy="2756958"/>
              </a:xfrm>
              <a:prstGeom prst="rect">
                <a:avLst/>
              </a:prstGeom>
            </p:spPr>
            <p:txBody>
              <a:bodyPr lIns="50800" tIns="50800" rIns="50800" bIns="50800" rtlCol="0" anchor="ctr"/>
              <a:lstStyle/>
              <a:p>
                <a:pPr algn="ctr">
                  <a:lnSpc>
                    <a:spcPts val="2659"/>
                  </a:lnSpc>
                </a:pPr>
                <a:endParaRPr/>
              </a:p>
            </p:txBody>
          </p:sp>
        </p:grpSp>
      </p:grpSp>
      <p:sp>
        <p:nvSpPr>
          <p:cNvPr id="14" name="Freeform 14"/>
          <p:cNvSpPr/>
          <p:nvPr/>
        </p:nvSpPr>
        <p:spPr>
          <a:xfrm>
            <a:off x="12412831" y="8026211"/>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5" name="Freeform 15"/>
          <p:cNvSpPr/>
          <p:nvPr/>
        </p:nvSpPr>
        <p:spPr>
          <a:xfrm>
            <a:off x="11413653" y="-573693"/>
            <a:ext cx="7315200" cy="2477783"/>
          </a:xfrm>
          <a:custGeom>
            <a:avLst/>
            <a:gdLst/>
            <a:ahLst/>
            <a:cxnLst/>
            <a:rect l="l" t="t" r="r" b="b"/>
            <a:pathLst>
              <a:path w="7315200" h="2477783">
                <a:moveTo>
                  <a:pt x="0" y="0"/>
                </a:moveTo>
                <a:lnTo>
                  <a:pt x="7315200" y="0"/>
                </a:lnTo>
                <a:lnTo>
                  <a:pt x="7315200" y="2477784"/>
                </a:lnTo>
                <a:lnTo>
                  <a:pt x="0" y="247778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209800" y="3009901"/>
            <a:ext cx="13495316" cy="4767331"/>
          </a:xfrm>
          <a:prstGeom prst="rect">
            <a:avLst/>
          </a:prstGeom>
        </p:spPr>
        <p:txBody>
          <a:bodyPr wrap="square" lIns="0" tIns="0" rIns="0" bIns="0" rtlCol="0" anchor="t">
            <a:spAutoFit/>
          </a:bodyPr>
          <a:lstStyle/>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Extract handwritten equations from images</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Utilize machine learning models to recognize characters and symbols within the equations.</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Develop an algorithm to solve the recognized equations accurately.</a:t>
            </a:r>
          </a:p>
          <a:p>
            <a:pPr marL="821805" lvl="1" indent="-457200">
              <a:lnSpc>
                <a:spcPts val="4728"/>
              </a:lnSpc>
              <a:buFont typeface="Wingdings" panose="05000000000000000000" pitchFamily="2" charset="2"/>
              <a:buChar char="Ø"/>
            </a:pPr>
            <a:endParaRPr lang="en-US" sz="2800" dirty="0">
              <a:solidFill>
                <a:srgbClr val="000000"/>
              </a:solidFill>
              <a:latin typeface="Times New Roman" panose="02020603050405020304" pitchFamily="18" charset="0"/>
              <a:cs typeface="Times New Roman" panose="02020603050405020304" pitchFamily="18" charset="0"/>
            </a:endParaRPr>
          </a:p>
          <a:p>
            <a:pPr marL="821805" lvl="1" indent="-457200">
              <a:lnSpc>
                <a:spcPts val="4728"/>
              </a:lnSpc>
              <a:buFont typeface="Wingdings" panose="05000000000000000000" pitchFamily="2" charset="2"/>
              <a:buChar char="Ø"/>
            </a:pPr>
            <a:r>
              <a:rPr lang="en-US" sz="2800" dirty="0">
                <a:solidFill>
                  <a:srgbClr val="000000"/>
                </a:solidFill>
                <a:latin typeface="Times New Roman" panose="02020603050405020304" pitchFamily="18" charset="0"/>
                <a:cs typeface="Times New Roman" panose="02020603050405020304" pitchFamily="18" charset="0"/>
              </a:rPr>
              <a:t>Evaluate the performance of the system in terms of accuracy and efficiency</a:t>
            </a:r>
          </a:p>
        </p:txBody>
      </p:sp>
      <p:sp>
        <p:nvSpPr>
          <p:cNvPr id="3" name="Freeform 3"/>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TextBox 4"/>
          <p:cNvSpPr txBox="1"/>
          <p:nvPr/>
        </p:nvSpPr>
        <p:spPr>
          <a:xfrm>
            <a:off x="2553980" y="704850"/>
            <a:ext cx="13180039" cy="1399999"/>
          </a:xfrm>
          <a:prstGeom prst="rect">
            <a:avLst/>
          </a:prstGeom>
        </p:spPr>
        <p:txBody>
          <a:bodyPr lIns="0" tIns="0" rIns="0" bIns="0" rtlCol="0" anchor="t">
            <a:spAutoFit/>
          </a:bodyPr>
          <a:lstStyle/>
          <a:p>
            <a:pPr algn="ctr">
              <a:lnSpc>
                <a:spcPts val="11899"/>
              </a:lnSpc>
            </a:pPr>
            <a:r>
              <a:rPr lang="en-US" sz="8499" dirty="0">
                <a:solidFill>
                  <a:srgbClr val="000000"/>
                </a:solidFill>
                <a:latin typeface="Times New Roman Bold"/>
              </a:rPr>
              <a:t>OBJECTIVE</a:t>
            </a:r>
          </a:p>
        </p:txBody>
      </p:sp>
      <p:grpSp>
        <p:nvGrpSpPr>
          <p:cNvPr id="5" name="Group 5"/>
          <p:cNvGrpSpPr/>
          <p:nvPr/>
        </p:nvGrpSpPr>
        <p:grpSpPr>
          <a:xfrm>
            <a:off x="15859155" y="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2</a:t>
              </a:r>
            </a:p>
          </p:txBody>
        </p:sp>
      </p:grpSp>
      <p:sp>
        <p:nvSpPr>
          <p:cNvPr id="10" name="Freeform 10"/>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AutoShape 3">
            <a:extLst>
              <a:ext uri="{FF2B5EF4-FFF2-40B4-BE49-F238E27FC236}">
                <a16:creationId xmlns:a16="http://schemas.microsoft.com/office/drawing/2014/main" id="{F81DBF35-F6B6-BA43-981F-8C7A62125679}"/>
              </a:ext>
            </a:extLst>
          </p:cNvPr>
          <p:cNvSpPr/>
          <p:nvPr/>
        </p:nvSpPr>
        <p:spPr>
          <a:xfrm flipV="1">
            <a:off x="-260599" y="8999585"/>
            <a:ext cx="18942074" cy="61683"/>
          </a:xfrm>
          <a:prstGeom prst="line">
            <a:avLst/>
          </a:prstGeom>
          <a:ln w="114300" cap="flat">
            <a:solidFill>
              <a:srgbClr val="9FC3D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2354317" y="2874652"/>
            <a:ext cx="14000108" cy="3409588"/>
          </a:xfrm>
          <a:prstGeom prst="rect">
            <a:avLst/>
          </a:prstGeom>
        </p:spPr>
        <p:txBody>
          <a:bodyPr wrap="square" lIns="0" tIns="0" rIns="0" bIns="0" rtlCol="0" anchor="t">
            <a:spAutoFit/>
          </a:bodyPr>
          <a:lstStyle/>
          <a:p>
            <a:pPr marL="990544" lvl="1" indent="-571500" algn="just">
              <a:lnSpc>
                <a:spcPts val="5434"/>
              </a:lnSpc>
              <a:buFont typeface="Wingdings" panose="05000000000000000000" pitchFamily="2" charset="2"/>
              <a:buChar char="Ø"/>
            </a:pPr>
            <a:r>
              <a:rPr lang="en-US" sz="4000" b="0" i="0" dirty="0">
                <a:solidFill>
                  <a:srgbClr val="0D0D0D"/>
                </a:solidFill>
                <a:effectLst/>
                <a:latin typeface="Times New Roman" panose="02020603050405020304" pitchFamily="18" charset="0"/>
                <a:cs typeface="Times New Roman" panose="02020603050405020304" pitchFamily="18" charset="0"/>
              </a:rPr>
              <a:t>To develop a system using a </a:t>
            </a:r>
            <a:r>
              <a:rPr lang="en-US" sz="4000" dirty="0">
                <a:solidFill>
                  <a:srgbClr val="0D0D0D"/>
                </a:solidFill>
                <a:latin typeface="Times New Roman" panose="02020603050405020304" pitchFamily="18" charset="0"/>
                <a:cs typeface="Times New Roman" panose="02020603050405020304" pitchFamily="18" charset="0"/>
              </a:rPr>
              <a:t>Neural Network </a:t>
            </a:r>
            <a:r>
              <a:rPr lang="en-US" sz="4000" b="0" i="0" dirty="0">
                <a:solidFill>
                  <a:srgbClr val="0D0D0D"/>
                </a:solidFill>
                <a:effectLst/>
                <a:latin typeface="Times New Roman" panose="02020603050405020304" pitchFamily="18" charset="0"/>
                <a:cs typeface="Times New Roman" panose="02020603050405020304" pitchFamily="18" charset="0"/>
              </a:rPr>
              <a:t>that can recognize handwritten equations from images, interpret the characters and symbols, and solve the equations automatically.</a:t>
            </a:r>
          </a:p>
          <a:p>
            <a:pPr marL="419044" lvl="1" algn="just">
              <a:lnSpc>
                <a:spcPts val="5434"/>
              </a:lnSpc>
            </a:pPr>
            <a:endParaRPr lang="en-US" sz="4000" dirty="0">
              <a:solidFill>
                <a:srgbClr val="0D0D0D"/>
              </a:solidFill>
              <a:latin typeface="Times New Roman" panose="02020603050405020304" pitchFamily="18" charset="0"/>
              <a:cs typeface="Times New Roman" panose="02020603050405020304" pitchFamily="18" charset="0"/>
            </a:endParaRPr>
          </a:p>
          <a:p>
            <a:pPr marL="990544" lvl="1" indent="-571500" algn="just">
              <a:lnSpc>
                <a:spcPts val="5434"/>
              </a:lnSpc>
              <a:buFont typeface="Wingdings" panose="05000000000000000000" pitchFamily="2" charset="2"/>
              <a:buChar char="Ø"/>
            </a:pPr>
            <a:endParaRPr lang="en-US" sz="4000" dirty="0">
              <a:solidFill>
                <a:srgbClr val="000000"/>
              </a:solidFill>
              <a:latin typeface="Times New Roman" panose="02020603050405020304" pitchFamily="18" charset="0"/>
              <a:cs typeface="Times New Roman" panose="02020603050405020304" pitchFamily="18" charset="0"/>
            </a:endParaRPr>
          </a:p>
        </p:txBody>
      </p:sp>
      <p:sp>
        <p:nvSpPr>
          <p:cNvPr id="3" name="AutoShape 3"/>
          <p:cNvSpPr/>
          <p:nvPr/>
        </p:nvSpPr>
        <p:spPr>
          <a:xfrm flipV="1">
            <a:off x="-260599" y="8999585"/>
            <a:ext cx="18942074" cy="61683"/>
          </a:xfrm>
          <a:prstGeom prst="line">
            <a:avLst/>
          </a:prstGeom>
          <a:ln w="114300" cap="flat">
            <a:solidFill>
              <a:srgbClr val="9FC3D0"/>
            </a:solidFill>
            <a:prstDash val="solid"/>
            <a:headEnd type="none" w="sm" len="sm"/>
            <a:tailEnd type="none" w="sm" len="sm"/>
          </a:ln>
        </p:spPr>
      </p:sp>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p:cNvSpPr txBox="1"/>
          <p:nvPr/>
        </p:nvSpPr>
        <p:spPr>
          <a:xfrm>
            <a:off x="2553980" y="704850"/>
            <a:ext cx="13180039" cy="2926057"/>
          </a:xfrm>
          <a:prstGeom prst="rect">
            <a:avLst/>
          </a:prstGeom>
        </p:spPr>
        <p:txBody>
          <a:bodyPr lIns="0" tIns="0" rIns="0" bIns="0" rtlCol="0" anchor="t">
            <a:spAutoFit/>
          </a:bodyPr>
          <a:lstStyle/>
          <a:p>
            <a:pPr algn="ctr">
              <a:lnSpc>
                <a:spcPts val="11899"/>
              </a:lnSpc>
            </a:pPr>
            <a:r>
              <a:rPr lang="en-US" sz="8499" dirty="0">
                <a:solidFill>
                  <a:srgbClr val="000000"/>
                </a:solidFill>
                <a:latin typeface="Times New Roman Bold"/>
              </a:rPr>
              <a:t>INTRODUCTION</a:t>
            </a:r>
          </a:p>
          <a:p>
            <a:pPr algn="ctr">
              <a:lnSpc>
                <a:spcPts val="11899"/>
              </a:lnSpc>
            </a:pPr>
            <a:endParaRPr lang="en-US" sz="8499"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3</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7" name="Rectangle 6">
            <a:extLst>
              <a:ext uri="{FF2B5EF4-FFF2-40B4-BE49-F238E27FC236}">
                <a16:creationId xmlns:a16="http://schemas.microsoft.com/office/drawing/2014/main" id="{4D08484B-0FB9-C4E9-4F35-D1083890CAB7}"/>
              </a:ext>
            </a:extLst>
          </p:cNvPr>
          <p:cNvSpPr>
            <a:spLocks noChangeArrowheads="1"/>
          </p:cNvSpPr>
          <p:nvPr/>
        </p:nvSpPr>
        <p:spPr bwMode="auto">
          <a:xfrm>
            <a:off x="0" y="0"/>
            <a:ext cx="123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8" name="Rectangle 7">
            <a:extLst>
              <a:ext uri="{FF2B5EF4-FFF2-40B4-BE49-F238E27FC236}">
                <a16:creationId xmlns:a16="http://schemas.microsoft.com/office/drawing/2014/main" id="{0DBBDF91-0D86-44EF-E02B-B6D474299CE9}"/>
              </a:ext>
            </a:extLst>
          </p:cNvPr>
          <p:cNvSpPr>
            <a:spLocks noChangeArrowheads="1"/>
          </p:cNvSpPr>
          <p:nvPr/>
        </p:nvSpPr>
        <p:spPr bwMode="auto">
          <a:xfrm flipH="1">
            <a:off x="2553979" y="5797886"/>
            <a:ext cx="13600417"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71500" marR="0" lvl="0" indent="-57150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4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provides a convenient tool for users to solve math problems without the need for manual input or typing, streamlining the process of equation solving.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9" name="Rectangle 8">
            <a:extLst>
              <a:ext uri="{FF2B5EF4-FFF2-40B4-BE49-F238E27FC236}">
                <a16:creationId xmlns:a16="http://schemas.microsoft.com/office/drawing/2014/main" id="{1B22B21D-7FEA-5002-9EEA-86DE4EEB5BC8}"/>
              </a:ext>
            </a:extLst>
          </p:cNvPr>
          <p:cNvSpPr>
            <a:spLocks noChangeArrowheads="1"/>
          </p:cNvSpPr>
          <p:nvPr/>
        </p:nvSpPr>
        <p:spPr bwMode="auto">
          <a:xfrm>
            <a:off x="123825" y="329552"/>
            <a:ext cx="123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B8738ED7-1A3D-2090-A9CF-D214A9EABD4F}"/>
              </a:ext>
            </a:extLst>
          </p:cNvPr>
          <p:cNvSpPr txBox="1"/>
          <p:nvPr/>
        </p:nvSpPr>
        <p:spPr>
          <a:xfrm>
            <a:off x="1791340" y="2193926"/>
            <a:ext cx="15467960" cy="1646476"/>
          </a:xfrm>
          <a:prstGeom prst="rect">
            <a:avLst/>
          </a:prstGeom>
        </p:spPr>
        <p:txBody>
          <a:bodyPr lIns="0" tIns="0" rIns="0" bIns="0" rtlCol="0" anchor="t">
            <a:spAutoFit/>
          </a:bodyPr>
          <a:lstStyle/>
          <a:p>
            <a:pPr>
              <a:lnSpc>
                <a:spcPts val="4415"/>
              </a:lnSpc>
            </a:pPr>
            <a:r>
              <a:rPr lang="en-US" sz="3153" dirty="0">
                <a:solidFill>
                  <a:srgbClr val="000000"/>
                </a:solidFill>
                <a:latin typeface="Times New Roman Bold"/>
              </a:rPr>
              <a:t>SVM machine learning algorithm used for classification and regression tasks. Its main objective is to find the optimal hyperplane that best separates data points into different classes or predicts continuous outcomes </a:t>
            </a:r>
          </a:p>
        </p:txBody>
      </p:sp>
      <p:sp>
        <p:nvSpPr>
          <p:cNvPr id="3" name="AutoShape 3">
            <a:extLst>
              <a:ext uri="{FF2B5EF4-FFF2-40B4-BE49-F238E27FC236}">
                <a16:creationId xmlns:a16="http://schemas.microsoft.com/office/drawing/2014/main" id="{31478F99-B252-6034-0884-716DDAEB5020}"/>
              </a:ext>
            </a:extLst>
          </p:cNvPr>
          <p:cNvSpPr/>
          <p:nvPr/>
        </p:nvSpPr>
        <p:spPr>
          <a:xfrm>
            <a:off x="-492454" y="9855342"/>
            <a:ext cx="20035549" cy="57150"/>
          </a:xfrm>
          <a:prstGeom prst="line">
            <a:avLst/>
          </a:prstGeom>
          <a:ln w="114300" cap="flat">
            <a:solidFill>
              <a:srgbClr val="9FC3D0"/>
            </a:solidFill>
            <a:prstDash val="solid"/>
            <a:headEnd type="none" w="sm" len="sm"/>
            <a:tailEnd type="none" w="sm" len="sm"/>
          </a:ln>
        </p:spPr>
      </p:sp>
      <p:sp>
        <p:nvSpPr>
          <p:cNvPr id="4" name="Freeform 4">
            <a:extLst>
              <a:ext uri="{FF2B5EF4-FFF2-40B4-BE49-F238E27FC236}">
                <a16:creationId xmlns:a16="http://schemas.microsoft.com/office/drawing/2014/main" id="{4578C58F-297F-C00E-521F-FC4C895DA819}"/>
              </a:ext>
            </a:extLst>
          </p:cNvPr>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TextBox 5">
            <a:extLst>
              <a:ext uri="{FF2B5EF4-FFF2-40B4-BE49-F238E27FC236}">
                <a16:creationId xmlns:a16="http://schemas.microsoft.com/office/drawing/2014/main" id="{F2091D68-EDC9-F43E-068D-C0716709717B}"/>
              </a:ext>
            </a:extLst>
          </p:cNvPr>
          <p:cNvSpPr txBox="1"/>
          <p:nvPr/>
        </p:nvSpPr>
        <p:spPr>
          <a:xfrm>
            <a:off x="2553980" y="704850"/>
            <a:ext cx="13180039" cy="1324914"/>
          </a:xfrm>
          <a:prstGeom prst="rect">
            <a:avLst/>
          </a:prstGeom>
        </p:spPr>
        <p:txBody>
          <a:bodyPr lIns="0" tIns="0" rIns="0" bIns="0" rtlCol="0" anchor="t">
            <a:spAutoFit/>
          </a:bodyPr>
          <a:lstStyle/>
          <a:p>
            <a:pPr algn="ctr">
              <a:lnSpc>
                <a:spcPts val="11899"/>
              </a:lnSpc>
            </a:pPr>
            <a:r>
              <a:rPr lang="en-US" sz="6000" dirty="0">
                <a:solidFill>
                  <a:srgbClr val="000000"/>
                </a:solidFill>
                <a:latin typeface="Times New Roman Bold"/>
              </a:rPr>
              <a:t>SUPPORT VECTOR MECHAIN</a:t>
            </a:r>
          </a:p>
        </p:txBody>
      </p:sp>
      <p:grpSp>
        <p:nvGrpSpPr>
          <p:cNvPr id="6" name="Group 6">
            <a:extLst>
              <a:ext uri="{FF2B5EF4-FFF2-40B4-BE49-F238E27FC236}">
                <a16:creationId xmlns:a16="http://schemas.microsoft.com/office/drawing/2014/main" id="{4A1E4178-B431-8EFE-8874-229E738A8B2F}"/>
              </a:ext>
            </a:extLst>
          </p:cNvPr>
          <p:cNvGrpSpPr/>
          <p:nvPr/>
        </p:nvGrpSpPr>
        <p:grpSpPr>
          <a:xfrm>
            <a:off x="15859155" y="0"/>
            <a:ext cx="1562612" cy="1673225"/>
            <a:chOff x="0" y="0"/>
            <a:chExt cx="2083482" cy="2230967"/>
          </a:xfrm>
        </p:grpSpPr>
        <p:grpSp>
          <p:nvGrpSpPr>
            <p:cNvPr id="7" name="Group 7">
              <a:extLst>
                <a:ext uri="{FF2B5EF4-FFF2-40B4-BE49-F238E27FC236}">
                  <a16:creationId xmlns:a16="http://schemas.microsoft.com/office/drawing/2014/main" id="{88B07881-FEBC-6958-8C6A-70DEE5CF59F5}"/>
                </a:ext>
              </a:extLst>
            </p:cNvPr>
            <p:cNvGrpSpPr/>
            <p:nvPr/>
          </p:nvGrpSpPr>
          <p:grpSpPr>
            <a:xfrm>
              <a:off x="75599" y="0"/>
              <a:ext cx="1932284" cy="2230967"/>
              <a:chOff x="0" y="0"/>
              <a:chExt cx="703982" cy="812800"/>
            </a:xfrm>
          </p:grpSpPr>
          <p:sp>
            <p:nvSpPr>
              <p:cNvPr id="9" name="Freeform 8">
                <a:extLst>
                  <a:ext uri="{FF2B5EF4-FFF2-40B4-BE49-F238E27FC236}">
                    <a16:creationId xmlns:a16="http://schemas.microsoft.com/office/drawing/2014/main" id="{27AB7ABD-F425-47DA-D70B-581637B8CFF3}"/>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10" name="TextBox 9">
                <a:extLst>
                  <a:ext uri="{FF2B5EF4-FFF2-40B4-BE49-F238E27FC236}">
                    <a16:creationId xmlns:a16="http://schemas.microsoft.com/office/drawing/2014/main" id="{3F918E6A-A64F-0142-43D3-3397AEF72512}"/>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8" name="TextBox 10">
              <a:extLst>
                <a:ext uri="{FF2B5EF4-FFF2-40B4-BE49-F238E27FC236}">
                  <a16:creationId xmlns:a16="http://schemas.microsoft.com/office/drawing/2014/main" id="{69F540AE-3592-DD03-692A-09A8D750C4B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4</a:t>
              </a:r>
            </a:p>
          </p:txBody>
        </p:sp>
      </p:grpSp>
      <p:sp>
        <p:nvSpPr>
          <p:cNvPr id="11" name="Freeform 11">
            <a:extLst>
              <a:ext uri="{FF2B5EF4-FFF2-40B4-BE49-F238E27FC236}">
                <a16:creationId xmlns:a16="http://schemas.microsoft.com/office/drawing/2014/main" id="{6F45E050-9C1F-995C-3827-38074C560A15}"/>
              </a:ext>
            </a:extLst>
          </p:cNvPr>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a:extLst>
              <a:ext uri="{FF2B5EF4-FFF2-40B4-BE49-F238E27FC236}">
                <a16:creationId xmlns:a16="http://schemas.microsoft.com/office/drawing/2014/main" id="{E321D3B0-2270-B835-B5FB-46448E0FEB86}"/>
              </a:ext>
            </a:extLst>
          </p:cNvPr>
          <p:cNvSpPr txBox="1"/>
          <p:nvPr/>
        </p:nvSpPr>
        <p:spPr>
          <a:xfrm>
            <a:off x="1791340" y="4974846"/>
            <a:ext cx="10271403" cy="4017767"/>
          </a:xfrm>
          <a:prstGeom prst="rect">
            <a:avLst/>
          </a:prstGeom>
        </p:spPr>
        <p:txBody>
          <a:bodyPr lIns="0" tIns="0" rIns="0" bIns="0" rtlCol="0" anchor="t">
            <a:spAutoFit/>
          </a:bodyPr>
          <a:lstStyle/>
          <a:p>
            <a:pPr>
              <a:lnSpc>
                <a:spcPts val="4457"/>
              </a:lnSpc>
              <a:spcBef>
                <a:spcPct val="0"/>
              </a:spcBef>
            </a:pPr>
            <a:r>
              <a:rPr lang="en-US" sz="3183" dirty="0">
                <a:solidFill>
                  <a:srgbClr val="000000"/>
                </a:solidFill>
                <a:latin typeface="Abhaya Libre Bold"/>
              </a:rPr>
              <a:t>Step 1: Initialize Input Variables</a:t>
            </a:r>
          </a:p>
          <a:p>
            <a:pPr>
              <a:lnSpc>
                <a:spcPts val="4457"/>
              </a:lnSpc>
              <a:spcBef>
                <a:spcPct val="0"/>
              </a:spcBef>
            </a:pPr>
            <a:r>
              <a:rPr lang="en-US" sz="3183" dirty="0">
                <a:solidFill>
                  <a:srgbClr val="000000"/>
                </a:solidFill>
                <a:latin typeface="Abhaya Libre Bold"/>
              </a:rPr>
              <a:t>Step 2: Separate Data into Training and Testing Sets</a:t>
            </a:r>
          </a:p>
          <a:p>
            <a:pPr>
              <a:lnSpc>
                <a:spcPts val="4457"/>
              </a:lnSpc>
              <a:spcBef>
                <a:spcPct val="0"/>
              </a:spcBef>
            </a:pPr>
            <a:r>
              <a:rPr lang="en-US" sz="3183" dirty="0">
                <a:solidFill>
                  <a:srgbClr val="000000"/>
                </a:solidFill>
                <a:latin typeface="Abhaya Libre Bold"/>
              </a:rPr>
              <a:t>Step 3: Train the Naive Bayes Model</a:t>
            </a:r>
          </a:p>
          <a:p>
            <a:pPr>
              <a:lnSpc>
                <a:spcPts val="4457"/>
              </a:lnSpc>
              <a:spcBef>
                <a:spcPct val="0"/>
              </a:spcBef>
            </a:pPr>
            <a:r>
              <a:rPr lang="en-US" sz="3183" dirty="0">
                <a:solidFill>
                  <a:srgbClr val="000000"/>
                </a:solidFill>
                <a:latin typeface="Abhaya Libre Bold"/>
              </a:rPr>
              <a:t>Step 4: Predict Using the Trained Model </a:t>
            </a:r>
          </a:p>
          <a:p>
            <a:pPr>
              <a:lnSpc>
                <a:spcPts val="4457"/>
              </a:lnSpc>
              <a:spcBef>
                <a:spcPct val="0"/>
              </a:spcBef>
            </a:pPr>
            <a:r>
              <a:rPr lang="en-US" sz="3183" dirty="0">
                <a:solidFill>
                  <a:srgbClr val="000000"/>
                </a:solidFill>
                <a:latin typeface="Abhaya Libre Bold"/>
              </a:rPr>
              <a:t>Step 5: Evaluate Performance</a:t>
            </a:r>
          </a:p>
          <a:p>
            <a:pPr>
              <a:lnSpc>
                <a:spcPts val="4457"/>
              </a:lnSpc>
              <a:spcBef>
                <a:spcPct val="0"/>
              </a:spcBef>
            </a:pPr>
            <a:r>
              <a:rPr lang="en-US" sz="3183" dirty="0">
                <a:solidFill>
                  <a:srgbClr val="000000"/>
                </a:solidFill>
                <a:latin typeface="Abhaya Libre Bold"/>
              </a:rPr>
              <a:t>Step 6: Adjust Parameters (if necessary)</a:t>
            </a:r>
          </a:p>
          <a:p>
            <a:pPr>
              <a:lnSpc>
                <a:spcPts val="4457"/>
              </a:lnSpc>
              <a:spcBef>
                <a:spcPct val="0"/>
              </a:spcBef>
            </a:pPr>
            <a:r>
              <a:rPr lang="en-US" sz="3183" dirty="0">
                <a:solidFill>
                  <a:srgbClr val="000000"/>
                </a:solidFill>
                <a:latin typeface="Abhaya Libre Bold"/>
              </a:rPr>
              <a:t>Step 7: Repeat if Necessary (adjusting parameters or features)</a:t>
            </a:r>
          </a:p>
        </p:txBody>
      </p:sp>
      <p:sp>
        <p:nvSpPr>
          <p:cNvPr id="13" name="TextBox 13">
            <a:extLst>
              <a:ext uri="{FF2B5EF4-FFF2-40B4-BE49-F238E27FC236}">
                <a16:creationId xmlns:a16="http://schemas.microsoft.com/office/drawing/2014/main" id="{DDDFADA2-63E9-8593-DD05-BEE3EA9FD334}"/>
              </a:ext>
            </a:extLst>
          </p:cNvPr>
          <p:cNvSpPr txBox="1"/>
          <p:nvPr/>
        </p:nvSpPr>
        <p:spPr>
          <a:xfrm>
            <a:off x="1486247" y="4011960"/>
            <a:ext cx="6052460" cy="773248"/>
          </a:xfrm>
          <a:prstGeom prst="rect">
            <a:avLst/>
          </a:prstGeom>
        </p:spPr>
        <p:txBody>
          <a:bodyPr lIns="0" tIns="0" rIns="0" bIns="0" rtlCol="0" anchor="t">
            <a:spAutoFit/>
          </a:bodyPr>
          <a:lstStyle/>
          <a:p>
            <a:pPr algn="ctr">
              <a:lnSpc>
                <a:spcPts val="5680"/>
              </a:lnSpc>
              <a:spcBef>
                <a:spcPct val="0"/>
              </a:spcBef>
            </a:pPr>
            <a:r>
              <a:rPr lang="en-US" sz="4057" u="sng" dirty="0">
                <a:solidFill>
                  <a:srgbClr val="000000"/>
                </a:solidFill>
                <a:latin typeface="Times New Roman Bold"/>
              </a:rPr>
              <a:t>Procedure for Naive Bayes</a:t>
            </a:r>
            <a:r>
              <a:rPr lang="en-US" sz="4057" dirty="0">
                <a:solidFill>
                  <a:srgbClr val="000000"/>
                </a:solidFill>
                <a:latin typeface="Times New Roman"/>
              </a:rPr>
              <a:t>:</a:t>
            </a:r>
          </a:p>
        </p:txBody>
      </p:sp>
    </p:spTree>
    <p:extLst>
      <p:ext uri="{BB962C8B-B14F-4D97-AF65-F5344CB8AC3E}">
        <p14:creationId xmlns:p14="http://schemas.microsoft.com/office/powerpoint/2010/main" val="12483137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
          <p:cNvGrpSpPr/>
          <p:nvPr/>
        </p:nvGrpSpPr>
        <p:grpSpPr>
          <a:xfrm>
            <a:off x="16477994" y="-114300"/>
            <a:ext cx="1562612" cy="1673225"/>
            <a:chOff x="0" y="0"/>
            <a:chExt cx="2083482" cy="2230967"/>
          </a:xfrm>
        </p:grpSpPr>
        <p:grpSp>
          <p:nvGrpSpPr>
            <p:cNvPr id="6" name="Group 6"/>
            <p:cNvGrpSpPr/>
            <p:nvPr/>
          </p:nvGrpSpPr>
          <p:grpSpPr>
            <a:xfrm>
              <a:off x="75599" y="0"/>
              <a:ext cx="1932284" cy="2230967"/>
              <a:chOff x="0" y="0"/>
              <a:chExt cx="703982" cy="812800"/>
            </a:xfrm>
          </p:grpSpPr>
          <p:sp>
            <p:nvSpPr>
              <p:cNvPr id="7" name="Freeform 7"/>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txBody>
              <a:bodyPr/>
              <a:lstStyle/>
              <a:p>
                <a:endParaRPr lang="en-IN" dirty="0"/>
              </a:p>
            </p:txBody>
          </p:sp>
          <p:sp>
            <p:nvSpPr>
              <p:cNvPr id="8" name="TextBox 8"/>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5</a:t>
              </a:r>
            </a:p>
          </p:txBody>
        </p:sp>
      </p:grpSp>
      <p:sp>
        <p:nvSpPr>
          <p:cNvPr id="10" name="AutoShape 10"/>
          <p:cNvSpPr/>
          <p:nvPr/>
        </p:nvSpPr>
        <p:spPr>
          <a:xfrm flipV="1">
            <a:off x="-327037" y="9801225"/>
            <a:ext cx="18942074" cy="61683"/>
          </a:xfrm>
          <a:prstGeom prst="line">
            <a:avLst/>
          </a:prstGeom>
          <a:ln w="114300" cap="flat">
            <a:solidFill>
              <a:srgbClr val="9FC3D0"/>
            </a:solidFill>
            <a:prstDash val="solid"/>
            <a:headEnd type="none" w="sm" len="sm"/>
            <a:tailEnd type="none" w="sm" len="sm"/>
          </a:ln>
        </p:spPr>
      </p:sp>
      <p:sp>
        <p:nvSpPr>
          <p:cNvPr id="14" name="TextBox 13">
            <a:extLst>
              <a:ext uri="{FF2B5EF4-FFF2-40B4-BE49-F238E27FC236}">
                <a16:creationId xmlns:a16="http://schemas.microsoft.com/office/drawing/2014/main" id="{E81568E3-05AE-0A30-ACF6-FA6AD1353784}"/>
              </a:ext>
            </a:extLst>
          </p:cNvPr>
          <p:cNvSpPr txBox="1"/>
          <p:nvPr/>
        </p:nvSpPr>
        <p:spPr>
          <a:xfrm>
            <a:off x="4395537" y="520650"/>
            <a:ext cx="9496926" cy="1477328"/>
          </a:xfrm>
          <a:prstGeom prst="rect">
            <a:avLst/>
          </a:prstGeom>
          <a:noFill/>
        </p:spPr>
        <p:txBody>
          <a:bodyPr wrap="square">
            <a:spAutoFit/>
          </a:bodyPr>
          <a:lstStyle/>
          <a:p>
            <a:pPr algn="ctr">
              <a:lnSpc>
                <a:spcPts val="11899"/>
              </a:lnSpc>
            </a:pPr>
            <a:r>
              <a:rPr lang="en-US" sz="8000" dirty="0">
                <a:solidFill>
                  <a:srgbClr val="000000"/>
                </a:solidFill>
                <a:latin typeface="Times New Roman Bold"/>
              </a:rPr>
              <a:t>METHODOLOGY</a:t>
            </a:r>
          </a:p>
        </p:txBody>
      </p:sp>
      <p:sp>
        <p:nvSpPr>
          <p:cNvPr id="16" name="TextBox 15">
            <a:extLst>
              <a:ext uri="{FF2B5EF4-FFF2-40B4-BE49-F238E27FC236}">
                <a16:creationId xmlns:a16="http://schemas.microsoft.com/office/drawing/2014/main" id="{FD264D39-EF9B-1E33-80A7-577BA50C7FF9}"/>
              </a:ext>
            </a:extLst>
          </p:cNvPr>
          <p:cNvSpPr txBox="1"/>
          <p:nvPr/>
        </p:nvSpPr>
        <p:spPr>
          <a:xfrm>
            <a:off x="3124200" y="2171700"/>
            <a:ext cx="12725400" cy="7478970"/>
          </a:xfrm>
          <a:prstGeom prst="rect">
            <a:avLst/>
          </a:prstGeom>
          <a:noFill/>
        </p:spPr>
        <p:txBody>
          <a:bodyPr wrap="square">
            <a:spAutoFit/>
          </a:bodyPr>
          <a:lstStyle/>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Collection: </a:t>
            </a:r>
            <a:r>
              <a:rPr lang="en-IN" sz="3200" dirty="0">
                <a:latin typeface="Times New Roman" panose="02020603050405020304" pitchFamily="18" charset="0"/>
                <a:cs typeface="Times New Roman" panose="02020603050405020304" pitchFamily="18" charset="0"/>
              </a:rPr>
              <a:t>Gather accurate and relevant employee data.</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Data Preprocessing: </a:t>
            </a:r>
            <a:r>
              <a:rPr lang="en-IN" sz="3200" dirty="0">
                <a:latin typeface="Times New Roman" panose="02020603050405020304" pitchFamily="18" charset="0"/>
                <a:cs typeface="Times New Roman" panose="02020603050405020304" pitchFamily="18" charset="0"/>
              </a:rPr>
              <a:t>Clean and enhance data quality for analysis.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EDA: </a:t>
            </a:r>
            <a:r>
              <a:rPr lang="en-IN" sz="3200" dirty="0">
                <a:latin typeface="Times New Roman" panose="02020603050405020304" pitchFamily="18" charset="0"/>
                <a:cs typeface="Times New Roman" panose="02020603050405020304" pitchFamily="18" charset="0"/>
              </a:rPr>
              <a:t>Explore data relationships, patterns, and visualize insights.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Feature Engineering: </a:t>
            </a:r>
            <a:r>
              <a:rPr lang="en-IN" sz="3200" dirty="0">
                <a:latin typeface="Times New Roman" panose="02020603050405020304" pitchFamily="18" charset="0"/>
                <a:cs typeface="Times New Roman" panose="02020603050405020304" pitchFamily="18" charset="0"/>
              </a:rPr>
              <a:t>Create or transform features for valuable information.</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Model Development: </a:t>
            </a:r>
            <a:r>
              <a:rPr lang="en-IN" sz="3200" dirty="0">
                <a:latin typeface="Times New Roman" panose="02020603050405020304" pitchFamily="18" charset="0"/>
                <a:cs typeface="Times New Roman" panose="02020603050405020304" pitchFamily="18" charset="0"/>
              </a:rPr>
              <a:t>Build predictive or statistical models.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Implementation:</a:t>
            </a:r>
            <a:r>
              <a:rPr lang="en-IN" sz="3200" dirty="0">
                <a:latin typeface="Times New Roman" panose="02020603050405020304" pitchFamily="18" charset="0"/>
                <a:cs typeface="Times New Roman" panose="02020603050405020304" pitchFamily="18" charset="0"/>
              </a:rPr>
              <a:t> Apply analysis recommendations to HR practices.</a:t>
            </a:r>
          </a:p>
          <a:p>
            <a:pPr marL="285750" indent="-285750">
              <a:buFont typeface="Arial" panose="020B0604020202020204" pitchFamily="34" charset="0"/>
              <a:buChar char="•"/>
            </a:pP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3200" b="1" dirty="0">
                <a:latin typeface="Times New Roman" panose="02020603050405020304" pitchFamily="18" charset="0"/>
                <a:cs typeface="Times New Roman" panose="02020603050405020304" pitchFamily="18" charset="0"/>
              </a:rPr>
              <a:t>Documentation: </a:t>
            </a:r>
            <a:r>
              <a:rPr lang="en-IN" sz="3200" dirty="0">
                <a:latin typeface="Times New Roman" panose="02020603050405020304" pitchFamily="18" charset="0"/>
                <a:cs typeface="Times New Roman" panose="02020603050405020304" pitchFamily="18" charset="0"/>
              </a:rPr>
              <a:t>Document methodologies and findings, prepare concise reports</a:t>
            </a:r>
            <a:r>
              <a:rPr lang="en-IN"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B0D06-A5C4-95FB-CE06-3E27E93651A7}"/>
            </a:ext>
          </a:extLst>
        </p:cNvPr>
        <p:cNvGrpSpPr/>
        <p:nvPr/>
      </p:nvGrpSpPr>
      <p:grpSpPr>
        <a:xfrm>
          <a:off x="0" y="0"/>
          <a:ext cx="0" cy="0"/>
          <a:chOff x="0" y="0"/>
          <a:chExt cx="0" cy="0"/>
        </a:xfrm>
      </p:grpSpPr>
      <p:grpSp>
        <p:nvGrpSpPr>
          <p:cNvPr id="5" name="Group 5">
            <a:extLst>
              <a:ext uri="{FF2B5EF4-FFF2-40B4-BE49-F238E27FC236}">
                <a16:creationId xmlns:a16="http://schemas.microsoft.com/office/drawing/2014/main" id="{CAB7FAE1-71F5-B4AD-2CEE-E1EA3CC36D94}"/>
              </a:ext>
            </a:extLst>
          </p:cNvPr>
          <p:cNvGrpSpPr/>
          <p:nvPr/>
        </p:nvGrpSpPr>
        <p:grpSpPr>
          <a:xfrm>
            <a:off x="16477994" y="0"/>
            <a:ext cx="1562612" cy="1673225"/>
            <a:chOff x="0" y="0"/>
            <a:chExt cx="2083482" cy="2230967"/>
          </a:xfrm>
        </p:grpSpPr>
        <p:grpSp>
          <p:nvGrpSpPr>
            <p:cNvPr id="6" name="Group 6">
              <a:extLst>
                <a:ext uri="{FF2B5EF4-FFF2-40B4-BE49-F238E27FC236}">
                  <a16:creationId xmlns:a16="http://schemas.microsoft.com/office/drawing/2014/main" id="{C1C419B9-8E4E-0D99-104D-BD9D5BEDF271}"/>
                </a:ext>
              </a:extLst>
            </p:cNvPr>
            <p:cNvGrpSpPr/>
            <p:nvPr/>
          </p:nvGrpSpPr>
          <p:grpSpPr>
            <a:xfrm>
              <a:off x="75599" y="0"/>
              <a:ext cx="1932284" cy="2230967"/>
              <a:chOff x="0" y="0"/>
              <a:chExt cx="703982" cy="812800"/>
            </a:xfrm>
          </p:grpSpPr>
          <p:sp>
            <p:nvSpPr>
              <p:cNvPr id="7" name="Freeform 7">
                <a:extLst>
                  <a:ext uri="{FF2B5EF4-FFF2-40B4-BE49-F238E27FC236}">
                    <a16:creationId xmlns:a16="http://schemas.microsoft.com/office/drawing/2014/main" id="{38DD97C6-68A5-5BBA-0DA6-74F9EB354711}"/>
                  </a:ext>
                </a:extLst>
              </p:cNvPr>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8" name="TextBox 8">
                <a:extLst>
                  <a:ext uri="{FF2B5EF4-FFF2-40B4-BE49-F238E27FC236}">
                    <a16:creationId xmlns:a16="http://schemas.microsoft.com/office/drawing/2014/main" id="{05F878A3-D788-BEE9-32C7-69767713244B}"/>
                  </a:ext>
                </a:extLst>
              </p:cNvPr>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9" name="TextBox 9">
              <a:extLst>
                <a:ext uri="{FF2B5EF4-FFF2-40B4-BE49-F238E27FC236}">
                  <a16:creationId xmlns:a16="http://schemas.microsoft.com/office/drawing/2014/main" id="{5859DE3D-4841-E3C6-9295-93B27069BCE6}"/>
                </a:ext>
              </a:extLst>
            </p:cNvPr>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6</a:t>
              </a:r>
            </a:p>
          </p:txBody>
        </p:sp>
      </p:grpSp>
      <p:sp>
        <p:nvSpPr>
          <p:cNvPr id="10" name="AutoShape 10">
            <a:extLst>
              <a:ext uri="{FF2B5EF4-FFF2-40B4-BE49-F238E27FC236}">
                <a16:creationId xmlns:a16="http://schemas.microsoft.com/office/drawing/2014/main" id="{25005385-E23A-9E64-5F8F-6C2C2E629031}"/>
              </a:ext>
            </a:extLst>
          </p:cNvPr>
          <p:cNvSpPr/>
          <p:nvPr/>
        </p:nvSpPr>
        <p:spPr>
          <a:xfrm flipV="1">
            <a:off x="-327037" y="9801225"/>
            <a:ext cx="18942074" cy="61683"/>
          </a:xfrm>
          <a:prstGeom prst="line">
            <a:avLst/>
          </a:prstGeom>
          <a:ln w="114300" cap="flat">
            <a:solidFill>
              <a:srgbClr val="9FC3D0"/>
            </a:solidFill>
            <a:prstDash val="solid"/>
            <a:headEnd type="none" w="sm" len="sm"/>
            <a:tailEnd type="none" w="sm" len="sm"/>
          </a:ln>
        </p:spPr>
      </p:sp>
      <p:sp>
        <p:nvSpPr>
          <p:cNvPr id="14" name="TextBox 13">
            <a:extLst>
              <a:ext uri="{FF2B5EF4-FFF2-40B4-BE49-F238E27FC236}">
                <a16:creationId xmlns:a16="http://schemas.microsoft.com/office/drawing/2014/main" id="{C6281785-6B79-CA08-6D0E-C946A0DB74D6}"/>
              </a:ext>
            </a:extLst>
          </p:cNvPr>
          <p:cNvSpPr txBox="1"/>
          <p:nvPr/>
        </p:nvSpPr>
        <p:spPr>
          <a:xfrm>
            <a:off x="247394" y="520650"/>
            <a:ext cx="16973806" cy="20715927"/>
          </a:xfrm>
          <a:prstGeom prst="rect">
            <a:avLst/>
          </a:prstGeom>
          <a:noFill/>
        </p:spPr>
        <p:txBody>
          <a:bodyPr wrap="square">
            <a:spAutoFit/>
          </a:bodyPr>
          <a:lstStyle/>
          <a:p>
            <a:pPr algn="ctr">
              <a:lnSpc>
                <a:spcPts val="11899"/>
              </a:lnSpc>
            </a:pPr>
            <a:r>
              <a:rPr lang="en-IN" sz="6800" b="1" dirty="0">
                <a:solidFill>
                  <a:srgbClr val="222222"/>
                </a:solidFill>
                <a:effectLst/>
                <a:latin typeface="Times New Roman" panose="02020603050405020304" pitchFamily="18" charset="0"/>
                <a:ea typeface="Times New Roman" panose="02020603050405020304" pitchFamily="18" charset="0"/>
              </a:rPr>
              <a:t>EXISTING SYSTEM</a:t>
            </a:r>
          </a:p>
          <a:p>
            <a:pPr marL="457200" indent="-457200" algn="just">
              <a:lnSpc>
                <a:spcPct val="200000"/>
              </a:lnSpc>
              <a:buFont typeface="Wingdings" panose="05000000000000000000" pitchFamily="2" charset="2"/>
              <a:buChar char="Ø"/>
            </a:pPr>
            <a:r>
              <a:rPr lang="en-US" sz="3400" b="1" dirty="0">
                <a:solidFill>
                  <a:srgbClr val="222222"/>
                </a:solidFill>
                <a:latin typeface="Times New Roman" panose="02020603050405020304" pitchFamily="18" charset="0"/>
                <a:ea typeface="Arial" panose="020B0604020202020204" pitchFamily="34" charset="0"/>
              </a:rPr>
              <a:t>Handwritten equation solving using Neural Network often involves users writing equations on a digital device and then processing them using Neural Network to extract relevant information. </a:t>
            </a:r>
          </a:p>
          <a:p>
            <a:pPr algn="ctr">
              <a:lnSpc>
                <a:spcPct val="200000"/>
              </a:lnSpc>
            </a:pPr>
            <a:r>
              <a:rPr lang="en-US" sz="3600" b="1" dirty="0">
                <a:solidFill>
                  <a:schemeClr val="accent5">
                    <a:lumMod val="75000"/>
                  </a:schemeClr>
                </a:solidFill>
                <a:latin typeface="Times New Roman" panose="02020603050405020304" pitchFamily="18" charset="0"/>
                <a:ea typeface="Arial" panose="020B0604020202020204" pitchFamily="34" charset="0"/>
              </a:rPr>
              <a:t>HANDWRITTEN </a:t>
            </a:r>
            <a:r>
              <a:rPr lang="en-US" sz="3600" b="1" dirty="0">
                <a:solidFill>
                  <a:schemeClr val="accent5">
                    <a:lumMod val="75000"/>
                  </a:schemeClr>
                </a:solidFill>
                <a:latin typeface="Times New Roman" panose="02020603050405020304" pitchFamily="18" charset="0"/>
                <a:ea typeface="Arial" panose="020B0604020202020204" pitchFamily="34" charset="0"/>
                <a:sym typeface="Wingdings" panose="05000000000000000000" pitchFamily="2" charset="2"/>
              </a:rPr>
              <a:t></a:t>
            </a:r>
            <a:r>
              <a:rPr lang="en-US" sz="3600" b="1" dirty="0">
                <a:solidFill>
                  <a:schemeClr val="accent5">
                    <a:lumMod val="75000"/>
                  </a:schemeClr>
                </a:solidFill>
                <a:latin typeface="Times New Roman" panose="02020603050405020304" pitchFamily="18" charset="0"/>
                <a:ea typeface="Arial" panose="020B0604020202020204" pitchFamily="34" charset="0"/>
              </a:rPr>
              <a:t> DIGITAL NO</a:t>
            </a:r>
          </a:p>
          <a:p>
            <a:pPr marL="571500" indent="-571500" algn="ctr">
              <a:lnSpc>
                <a:spcPct val="200000"/>
              </a:lnSpc>
              <a:buFont typeface="Wingdings" panose="05000000000000000000" pitchFamily="2" charset="2"/>
              <a:buChar char="à"/>
            </a:pPr>
            <a:r>
              <a:rPr lang="en-IN" sz="3600" b="1" dirty="0">
                <a:solidFill>
                  <a:schemeClr val="accent5">
                    <a:lumMod val="75000"/>
                  </a:schemeClr>
                </a:solidFill>
                <a:latin typeface="Times New Roman" panose="02020603050405020304" pitchFamily="18" charset="0"/>
                <a:ea typeface="Arial" panose="020B0604020202020204" pitchFamily="34" charset="0"/>
                <a:cs typeface="Times New Roman" panose="02020603050405020304" pitchFamily="18" charset="0"/>
                <a:sym typeface="Wingdings" panose="05000000000000000000" pitchFamily="2" charset="2"/>
              </a:rPr>
              <a:t>IDENTIFY</a:t>
            </a:r>
            <a:r>
              <a:rPr lang="en-IN" sz="3600" b="1" i="0" dirty="0">
                <a:solidFill>
                  <a:schemeClr val="accent5">
                    <a:lumMod val="75000"/>
                  </a:schemeClr>
                </a:solidFill>
                <a:effectLst/>
                <a:latin typeface="Times New Roman" panose="02020603050405020304" pitchFamily="18" charset="0"/>
                <a:cs typeface="Times New Roman" panose="02020603050405020304" pitchFamily="18" charset="0"/>
              </a:rPr>
              <a:t> </a:t>
            </a:r>
            <a:r>
              <a:rPr lang="en-IN" sz="3600" b="1" dirty="0">
                <a:solidFill>
                  <a:schemeClr val="accent5">
                    <a:lumMod val="75000"/>
                  </a:schemeClr>
                </a:solidFill>
                <a:latin typeface="Times New Roman" panose="02020603050405020304" pitchFamily="18" charset="0"/>
                <a:cs typeface="Times New Roman" panose="02020603050405020304" pitchFamily="18" charset="0"/>
              </a:rPr>
              <a:t>INDIVIDUAL SYMBOL</a:t>
            </a:r>
            <a:r>
              <a:rPr lang="en-US" sz="3600" b="1" dirty="0">
                <a:solidFill>
                  <a:schemeClr val="accent5">
                    <a:lumMod val="75000"/>
                  </a:schemeClr>
                </a:solidFill>
                <a:latin typeface="Times New Roman" panose="02020603050405020304" pitchFamily="18" charset="0"/>
                <a:ea typeface="Arial" panose="020B0604020202020204" pitchFamily="34" charset="0"/>
                <a:sym typeface="Wingdings" panose="05000000000000000000" pitchFamily="2" charset="2"/>
              </a:rPr>
              <a:t> </a:t>
            </a:r>
            <a:r>
              <a:rPr lang="en-US" sz="3600" b="1" dirty="0">
                <a:solidFill>
                  <a:schemeClr val="accent5">
                    <a:lumMod val="75000"/>
                  </a:schemeClr>
                </a:solidFill>
                <a:latin typeface="Times New Roman" panose="02020603050405020304" pitchFamily="18" charset="0"/>
                <a:ea typeface="Arial" panose="020B0604020202020204" pitchFamily="34" charset="0"/>
              </a:rPr>
              <a:t> PRAISING </a:t>
            </a:r>
          </a:p>
          <a:p>
            <a:pPr marL="571500" indent="-571500" algn="ctr">
              <a:lnSpc>
                <a:spcPct val="200000"/>
              </a:lnSpc>
              <a:buFont typeface="Wingdings" panose="05000000000000000000" pitchFamily="2" charset="2"/>
              <a:buChar char="à"/>
            </a:pPr>
            <a:r>
              <a:rPr lang="en-US" sz="3600" b="1"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 </a:t>
            </a:r>
            <a:r>
              <a:rPr lang="en-IN" sz="3600" b="1" dirty="0">
                <a:solidFill>
                  <a:schemeClr val="accent5">
                    <a:lumMod val="75000"/>
                  </a:schemeClr>
                </a:solidFill>
                <a:latin typeface="Times New Roman" panose="02020603050405020304" pitchFamily="18" charset="0"/>
                <a:cs typeface="Times New Roman" panose="02020603050405020304" pitchFamily="18" charset="0"/>
                <a:sym typeface="Wingdings" panose="05000000000000000000" pitchFamily="2" charset="2"/>
              </a:rPr>
              <a:t>SOLVING THE EQUATION</a:t>
            </a:r>
          </a:p>
          <a:p>
            <a:pPr marL="457200" indent="-457200" algn="ctr">
              <a:lnSpc>
                <a:spcPct val="200000"/>
              </a:lnSpc>
              <a:buFont typeface="Wingdings" panose="05000000000000000000" pitchFamily="2" charset="2"/>
              <a:buChar char="à"/>
            </a:pPr>
            <a:endParaRPr lang="en-US" sz="3400" b="1" dirty="0">
              <a:solidFill>
                <a:srgbClr val="222222"/>
              </a:solidFill>
              <a:latin typeface="Times New Roman" panose="02020603050405020304" pitchFamily="18" charset="0"/>
              <a:ea typeface="Arial" panose="020B0604020202020204" pitchFamily="34" charset="0"/>
              <a:cs typeface="Times New Roman" panose="02020603050405020304" pitchFamily="18" charset="0"/>
            </a:endParaRPr>
          </a:p>
          <a:p>
            <a:pPr>
              <a:lnSpc>
                <a:spcPct val="200000"/>
              </a:lnSpc>
            </a:pPr>
            <a:endParaRPr lang="en-IN" sz="3400" b="1" dirty="0">
              <a:solidFill>
                <a:srgbClr val="222222"/>
              </a:solidFill>
              <a:latin typeface="Times New Roman" panose="02020603050405020304" pitchFamily="18" charset="0"/>
              <a:ea typeface="Arial" panose="020B0604020202020204" pitchFamily="34" charset="0"/>
            </a:endParaRPr>
          </a:p>
          <a:p>
            <a:pPr algn="ctr">
              <a:lnSpc>
                <a:spcPts val="11899"/>
              </a:lnSpc>
            </a:pPr>
            <a:endParaRPr lang="en-IN" sz="6800" b="1" dirty="0">
              <a:solidFill>
                <a:srgbClr val="222222"/>
              </a:solidFill>
              <a:effectLst/>
              <a:latin typeface="Times New Roman" panose="02020603050405020304" pitchFamily="18" charset="0"/>
              <a:ea typeface="Arial" panose="020B0604020202020204" pitchFamily="34" charset="0"/>
            </a:endParaRPr>
          </a:p>
          <a:p>
            <a:pPr algn="ctr">
              <a:lnSpc>
                <a:spcPts val="11899"/>
              </a:lnSpc>
            </a:pPr>
            <a:endParaRPr lang="en-IN" sz="6800" b="1" dirty="0">
              <a:solidFill>
                <a:srgbClr val="222222"/>
              </a:solidFill>
              <a:latin typeface="Times New Roman" panose="02020603050405020304" pitchFamily="18" charset="0"/>
              <a:ea typeface="Arial" panose="020B0604020202020204" pitchFamily="34" charset="0"/>
            </a:endParaRPr>
          </a:p>
          <a:p>
            <a:pPr algn="ctr">
              <a:lnSpc>
                <a:spcPts val="11899"/>
              </a:lnSpc>
            </a:pPr>
            <a:endParaRPr lang="en-IN" sz="6800" dirty="0">
              <a:effectLst/>
              <a:latin typeface="Arial" panose="020B0604020202020204" pitchFamily="34" charset="0"/>
              <a:ea typeface="Arial" panose="020B0604020202020204" pitchFamily="34" charset="0"/>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a:p>
            <a:pPr algn="ctr">
              <a:lnSpc>
                <a:spcPts val="11899"/>
              </a:lnSpc>
            </a:pPr>
            <a:endParaRPr lang="en-US" sz="8000" dirty="0">
              <a:solidFill>
                <a:srgbClr val="000000"/>
              </a:solidFill>
              <a:latin typeface="Times New Roman Bold"/>
            </a:endParaRPr>
          </a:p>
        </p:txBody>
      </p:sp>
    </p:spTree>
    <p:extLst>
      <p:ext uri="{BB962C8B-B14F-4D97-AF65-F5344CB8AC3E}">
        <p14:creationId xmlns:p14="http://schemas.microsoft.com/office/powerpoint/2010/main" val="361314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987940" y="762000"/>
            <a:ext cx="14471259" cy="18711854"/>
          </a:xfrm>
          <a:prstGeom prst="rect">
            <a:avLst/>
          </a:prstGeom>
        </p:spPr>
        <p:txBody>
          <a:bodyPr wrap="square" lIns="0" tIns="0" rIns="0" bIns="0" rtlCol="0" anchor="t">
            <a:spAutoFit/>
          </a:bodyPr>
          <a:lstStyle/>
          <a:p>
            <a:pPr algn="ctr">
              <a:lnSpc>
                <a:spcPts val="9660"/>
              </a:lnSpc>
            </a:pPr>
            <a:r>
              <a:rPr lang="en-IN" sz="7200" dirty="0">
                <a:solidFill>
                  <a:srgbClr val="0D0D0D"/>
                </a:solidFill>
                <a:latin typeface="Times New Roman" panose="02020603050405020304" pitchFamily="18" charset="0"/>
                <a:cs typeface="Times New Roman" panose="02020603050405020304" pitchFamily="18" charset="0"/>
              </a:rPr>
              <a:t>PROPOSED METHOD</a:t>
            </a:r>
            <a:endParaRPr lang="en-IN" sz="34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3800" dirty="0">
                <a:solidFill>
                  <a:srgbClr val="0D0D0D"/>
                </a:solidFill>
                <a:latin typeface="Times New Roman" panose="02020603050405020304" pitchFamily="18" charset="0"/>
                <a:cs typeface="Times New Roman" panose="02020603050405020304" pitchFamily="18" charset="0"/>
              </a:rPr>
              <a:t>	To enhance the existing systems for handwritten equation solving using Neural Networks by developing advanced </a:t>
            </a:r>
            <a:r>
              <a:rPr lang="en-US" sz="3800" b="1" dirty="0">
                <a:solidFill>
                  <a:srgbClr val="0D0D0D"/>
                </a:solidFill>
                <a:latin typeface="Times New Roman" panose="02020603050405020304" pitchFamily="18" charset="0"/>
                <a:cs typeface="Times New Roman" panose="02020603050405020304" pitchFamily="18" charset="0"/>
              </a:rPr>
              <a:t>image processing techniques</a:t>
            </a:r>
            <a:r>
              <a:rPr lang="en-US" sz="3800" dirty="0">
                <a:solidFill>
                  <a:srgbClr val="0D0D0D"/>
                </a:solidFill>
                <a:latin typeface="Times New Roman" panose="02020603050405020304" pitchFamily="18" charset="0"/>
                <a:cs typeface="Times New Roman" panose="02020603050405020304" pitchFamily="18" charset="0"/>
              </a:rPr>
              <a:t>.</a:t>
            </a:r>
          </a:p>
          <a:p>
            <a:pPr marL="571500" indent="-571500" algn="just">
              <a:lnSpc>
                <a:spcPct val="150000"/>
              </a:lnSpc>
              <a:buFont typeface="Wingdings" panose="05000000000000000000" pitchFamily="2" charset="2"/>
              <a:buChar char="Ø"/>
            </a:pP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3800" dirty="0">
                <a:solidFill>
                  <a:srgbClr val="0D0D0D"/>
                </a:solidFill>
                <a:latin typeface="Times New Roman" panose="02020603050405020304" pitchFamily="18" charset="0"/>
                <a:cs typeface="Times New Roman" panose="02020603050405020304" pitchFamily="18" charset="0"/>
              </a:rPr>
              <a:t>	Focuses on optimizing the system performance in terms of </a:t>
            </a:r>
            <a:r>
              <a:rPr lang="en-US" sz="3800" b="1" dirty="0">
                <a:solidFill>
                  <a:srgbClr val="0D0D0D"/>
                </a:solidFill>
                <a:latin typeface="Times New Roman" panose="02020603050405020304" pitchFamily="18" charset="0"/>
                <a:cs typeface="Times New Roman" panose="02020603050405020304" pitchFamily="18" charset="0"/>
              </a:rPr>
              <a:t>accuracy, speed, and usability </a:t>
            </a:r>
            <a:r>
              <a:rPr lang="en-US" sz="3800" dirty="0">
                <a:solidFill>
                  <a:srgbClr val="0D0D0D"/>
                </a:solidFill>
                <a:latin typeface="Times New Roman" panose="02020603050405020304" pitchFamily="18" charset="0"/>
                <a:cs typeface="Times New Roman" panose="02020603050405020304" pitchFamily="18" charset="0"/>
              </a:rPr>
              <a:t>through the model.</a:t>
            </a:r>
          </a:p>
          <a:p>
            <a:pPr marL="571500" indent="-571500" algn="just">
              <a:lnSpc>
                <a:spcPct val="150000"/>
              </a:lnSpc>
              <a:buFont typeface="Wingdings" panose="05000000000000000000" pitchFamily="2" charset="2"/>
              <a:buChar char="Ø"/>
            </a:pP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r>
              <a:rPr lang="en-US" sz="4000" dirty="0">
                <a:solidFill>
                  <a:srgbClr val="0D0D0D"/>
                </a:solidFill>
                <a:latin typeface="Times New Roman" panose="02020603050405020304" pitchFamily="18" charset="0"/>
                <a:cs typeface="Times New Roman" panose="02020603050405020304" pitchFamily="18" charset="0"/>
              </a:rPr>
              <a:t>T</a:t>
            </a:r>
            <a:r>
              <a:rPr lang="en-US" sz="4000" b="0" i="0" dirty="0">
                <a:solidFill>
                  <a:srgbClr val="0D0D0D"/>
                </a:solidFill>
                <a:effectLst/>
                <a:latin typeface="Times New Roman" panose="02020603050405020304" pitchFamily="18" charset="0"/>
                <a:cs typeface="Times New Roman" panose="02020603050405020304" pitchFamily="18" charset="0"/>
              </a:rPr>
              <a:t>o provide a reliable and efficient solution for solving handwritten equations with high accuracy.</a:t>
            </a:r>
            <a:endParaRPr lang="en-US" sz="3800" dirty="0">
              <a:solidFill>
                <a:srgbClr val="0D0D0D"/>
              </a:solidFill>
              <a:latin typeface="Times New Roman" panose="02020603050405020304" pitchFamily="18" charset="0"/>
              <a:cs typeface="Times New Roman" panose="02020603050405020304" pitchFamily="18" charset="0"/>
            </a:endParaRPr>
          </a:p>
          <a:p>
            <a:pPr marL="571500" indent="-571500" algn="just">
              <a:lnSpc>
                <a:spcPct val="150000"/>
              </a:lnSpc>
              <a:buFont typeface="Wingdings" panose="05000000000000000000" pitchFamily="2" charset="2"/>
              <a:buChar char="Ø"/>
            </a:pPr>
            <a:endParaRPr lang="en-IN" sz="38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IN" sz="7200" dirty="0">
              <a:solidFill>
                <a:srgbClr val="0D0D0D"/>
              </a:solidFill>
              <a:latin typeface="Times New Roman" panose="02020603050405020304" pitchFamily="18" charset="0"/>
              <a:cs typeface="Times New Roman" panose="02020603050405020304" pitchFamily="18" charset="0"/>
            </a:endParaRPr>
          </a:p>
          <a:p>
            <a:pPr algn="ctr">
              <a:lnSpc>
                <a:spcPts val="9660"/>
              </a:lnSpc>
            </a:pPr>
            <a:endParaRPr lang="en-US" sz="6900" dirty="0">
              <a:solidFill>
                <a:srgbClr val="000000"/>
              </a:solidFill>
              <a:latin typeface="Times New Roman" panose="02020603050405020304" pitchFamily="18" charset="0"/>
              <a:cs typeface="Times New Roman" panose="02020603050405020304" pitchFamily="18" charset="0"/>
            </a:endParaRPr>
          </a:p>
        </p:txBody>
      </p:sp>
      <p:grpSp>
        <p:nvGrpSpPr>
          <p:cNvPr id="4" name="Group 4"/>
          <p:cNvGrpSpPr/>
          <p:nvPr/>
        </p:nvGrpSpPr>
        <p:grpSpPr>
          <a:xfrm>
            <a:off x="15859155" y="0"/>
            <a:ext cx="1562612" cy="1673225"/>
            <a:chOff x="0" y="0"/>
            <a:chExt cx="2083482" cy="2230967"/>
          </a:xfrm>
        </p:grpSpPr>
        <p:grpSp>
          <p:nvGrpSpPr>
            <p:cNvPr id="5" name="Group 5"/>
            <p:cNvGrpSpPr/>
            <p:nvPr/>
          </p:nvGrpSpPr>
          <p:grpSpPr>
            <a:xfrm>
              <a:off x="75599" y="0"/>
              <a:ext cx="1932284" cy="2230967"/>
              <a:chOff x="0" y="0"/>
              <a:chExt cx="703982" cy="812800"/>
            </a:xfrm>
          </p:grpSpPr>
          <p:sp>
            <p:nvSpPr>
              <p:cNvPr id="6" name="Freeform 6"/>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7" name="TextBox 7"/>
              <p:cNvSpPr txBox="1"/>
              <p:nvPr/>
            </p:nvSpPr>
            <p:spPr>
              <a:xfrm>
                <a:off x="0" y="-47625"/>
                <a:ext cx="703982" cy="733425"/>
              </a:xfrm>
              <a:prstGeom prst="rect">
                <a:avLst/>
              </a:prstGeom>
            </p:spPr>
            <p:txBody>
              <a:bodyPr lIns="50800" tIns="50800" rIns="50800" bIns="50800" rtlCol="0" anchor="ctr"/>
              <a:lstStyle/>
              <a:p>
                <a:pPr algn="ctr">
                  <a:lnSpc>
                    <a:spcPts val="2659"/>
                  </a:lnSpc>
                </a:pPr>
                <a:endParaRPr dirty="0"/>
              </a:p>
            </p:txBody>
          </p:sp>
        </p:grpSp>
        <p:sp>
          <p:nvSpPr>
            <p:cNvPr id="8" name="TextBox 8"/>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7</a:t>
              </a:r>
            </a:p>
          </p:txBody>
        </p:sp>
      </p:grpSp>
      <p:sp>
        <p:nvSpPr>
          <p:cNvPr id="9" name="Freeform 9"/>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995265" y="495264"/>
            <a:ext cx="12297470" cy="1305101"/>
          </a:xfrm>
          <a:prstGeom prst="rect">
            <a:avLst/>
          </a:prstGeom>
        </p:spPr>
        <p:txBody>
          <a:bodyPr lIns="0" tIns="0" rIns="0" bIns="0" rtlCol="0" anchor="t">
            <a:spAutoFit/>
          </a:bodyPr>
          <a:lstStyle/>
          <a:p>
            <a:pPr algn="ctr">
              <a:lnSpc>
                <a:spcPts val="11060"/>
              </a:lnSpc>
            </a:pPr>
            <a:r>
              <a:rPr lang="en-US" sz="7900" dirty="0">
                <a:solidFill>
                  <a:srgbClr val="000000"/>
                </a:solidFill>
                <a:latin typeface="Times New Roman Bold"/>
              </a:rPr>
              <a:t>ANALYSIS</a:t>
            </a: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8</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2" name="Picture 1">
            <a:extLst>
              <a:ext uri="{FF2B5EF4-FFF2-40B4-BE49-F238E27FC236}">
                <a16:creationId xmlns:a16="http://schemas.microsoft.com/office/drawing/2014/main" id="{B7B1C33F-1B92-DD23-3A1E-E8E9770F0AB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14254" y="1964603"/>
            <a:ext cx="12801600" cy="770946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a:off x="13764167" y="6208199"/>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995265" y="495264"/>
            <a:ext cx="12297470" cy="14868494"/>
          </a:xfrm>
          <a:prstGeom prst="rect">
            <a:avLst/>
          </a:prstGeom>
        </p:spPr>
        <p:txBody>
          <a:bodyPr lIns="0" tIns="0" rIns="0" bIns="0" rtlCol="0" anchor="t">
            <a:spAutoFit/>
          </a:bodyPr>
          <a:lstStyle/>
          <a:p>
            <a:pPr algn="ctr">
              <a:lnSpc>
                <a:spcPct val="150000"/>
              </a:lnSpc>
            </a:pPr>
            <a:r>
              <a:rPr lang="en-GB" sz="5000" dirty="0">
                <a:solidFill>
                  <a:schemeClr val="tx1">
                    <a:lumMod val="65000"/>
                    <a:lumOff val="35000"/>
                  </a:schemeClr>
                </a:solidFill>
                <a:latin typeface="Times New Roman Bold"/>
              </a:rPr>
              <a:t>COMPARISION</a:t>
            </a:r>
          </a:p>
          <a:p>
            <a:pPr>
              <a:lnSpc>
                <a:spcPct val="150000"/>
              </a:lnSpc>
            </a:pPr>
            <a:r>
              <a:rPr lang="en-GB" sz="2400" dirty="0">
                <a:solidFill>
                  <a:schemeClr val="accent6">
                    <a:lumMod val="75000"/>
                  </a:schemeClr>
                </a:solidFill>
                <a:latin typeface="Times New Roman Bold"/>
              </a:rPr>
              <a:t>Existing Method: </a:t>
            </a:r>
          </a:p>
          <a:p>
            <a:pPr marL="800100" lvl="1"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Relies on basic pre-processing techniques such as thresholding and simple noise reduction.</a:t>
            </a:r>
          </a:p>
          <a:p>
            <a:pPr marL="342900" indent="-342900">
              <a:lnSpc>
                <a:spcPct val="150000"/>
              </a:lnSpc>
              <a:buFont typeface="Wingdings" panose="05000000000000000000" pitchFamily="2" charset="2"/>
              <a:buChar char="Ø"/>
            </a:pPr>
            <a:endParaRPr lang="en-GB" sz="2400" dirty="0">
              <a:solidFill>
                <a:schemeClr val="tx1">
                  <a:lumMod val="65000"/>
                  <a:lumOff val="35000"/>
                </a:schemeClr>
              </a:solidFill>
              <a:latin typeface="Times New Roman Bold"/>
            </a:endParaRPr>
          </a:p>
          <a:p>
            <a:pPr marL="800100" lvl="1"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Uses standard contour detection algorithms with limited capability to handle complex handwritten symbols.</a:t>
            </a:r>
          </a:p>
          <a:p>
            <a:pPr>
              <a:lnSpc>
                <a:spcPct val="150000"/>
              </a:lnSpc>
            </a:pPr>
            <a:endParaRPr lang="en-GB" sz="2400" dirty="0">
              <a:solidFill>
                <a:schemeClr val="tx1">
                  <a:lumMod val="65000"/>
                  <a:lumOff val="35000"/>
                </a:schemeClr>
              </a:solidFill>
              <a:latin typeface="Times New Roman Bold"/>
            </a:endParaRPr>
          </a:p>
          <a:p>
            <a:pPr>
              <a:lnSpc>
                <a:spcPct val="150000"/>
              </a:lnSpc>
            </a:pPr>
            <a:r>
              <a:rPr lang="en-GB" sz="2400" dirty="0">
                <a:solidFill>
                  <a:schemeClr val="accent6">
                    <a:lumMod val="75000"/>
                  </a:schemeClr>
                </a:solidFill>
                <a:latin typeface="Times New Roman Bold"/>
              </a:rPr>
              <a:t>Proposed Method: </a:t>
            </a:r>
          </a:p>
          <a:p>
            <a:pPr marL="342900" indent="-342900">
              <a:lnSpc>
                <a:spcPct val="150000"/>
              </a:lnSpc>
              <a:buFont typeface="Wingdings" panose="05000000000000000000" pitchFamily="2" charset="2"/>
              <a:buChar char="Ø"/>
            </a:pPr>
            <a:r>
              <a:rPr lang="en-GB" sz="2400" dirty="0">
                <a:solidFill>
                  <a:schemeClr val="accent6">
                    <a:lumMod val="75000"/>
                  </a:schemeClr>
                </a:solidFill>
                <a:latin typeface="Times New Roman Bold"/>
              </a:rPr>
              <a:t>	</a:t>
            </a:r>
            <a:r>
              <a:rPr lang="en-GB" sz="2400" dirty="0">
                <a:solidFill>
                  <a:schemeClr val="tx1">
                    <a:lumMod val="65000"/>
                    <a:lumOff val="35000"/>
                  </a:schemeClr>
                </a:solidFill>
                <a:latin typeface="Times New Roman Bold"/>
              </a:rPr>
              <a:t>Implements robust contour detection and segmentation algorithms capable of accurately separating individual characters and symbols, even in cases of overlapping or touching elements.</a:t>
            </a:r>
          </a:p>
          <a:p>
            <a:pPr marL="342900" indent="-342900">
              <a:lnSpc>
                <a:spcPct val="150000"/>
              </a:lnSpc>
              <a:buFont typeface="Wingdings" panose="05000000000000000000" pitchFamily="2" charset="2"/>
              <a:buChar char="Ø"/>
            </a:pPr>
            <a:r>
              <a:rPr lang="en-GB" sz="2400" dirty="0">
                <a:solidFill>
                  <a:schemeClr val="tx1">
                    <a:lumMod val="65000"/>
                    <a:lumOff val="35000"/>
                  </a:schemeClr>
                </a:solidFill>
                <a:latin typeface="Times New Roman Bold"/>
              </a:rPr>
              <a:t>	Utilizes advanced pre-processing techniques like perspective correction, adaptive thresholding, and noise reduction algorithms to improve the quality of input images.</a:t>
            </a:r>
            <a:endParaRPr lang="en-US" sz="2400" dirty="0">
              <a:solidFill>
                <a:schemeClr val="tx1">
                  <a:lumMod val="65000"/>
                  <a:lumOff val="35000"/>
                </a:schemeClr>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7900" dirty="0">
              <a:solidFill>
                <a:srgbClr val="000000"/>
              </a:solidFill>
              <a:latin typeface="Times New Roman Bold"/>
            </a:endParaRPr>
          </a:p>
          <a:p>
            <a:pPr algn="ctr">
              <a:lnSpc>
                <a:spcPct val="150000"/>
              </a:lnSpc>
            </a:pPr>
            <a:endParaRPr lang="en-US" sz="2400" dirty="0">
              <a:solidFill>
                <a:srgbClr val="000000"/>
              </a:solidFill>
              <a:latin typeface="Times New Roman Bold"/>
            </a:endParaRPr>
          </a:p>
        </p:txBody>
      </p:sp>
      <p:grpSp>
        <p:nvGrpSpPr>
          <p:cNvPr id="6" name="Group 6"/>
          <p:cNvGrpSpPr/>
          <p:nvPr/>
        </p:nvGrpSpPr>
        <p:grpSpPr>
          <a:xfrm>
            <a:off x="15859155" y="0"/>
            <a:ext cx="1562612" cy="1673225"/>
            <a:chOff x="0" y="0"/>
            <a:chExt cx="2083482" cy="2230967"/>
          </a:xfrm>
        </p:grpSpPr>
        <p:grpSp>
          <p:nvGrpSpPr>
            <p:cNvPr id="7" name="Group 7"/>
            <p:cNvGrpSpPr/>
            <p:nvPr/>
          </p:nvGrpSpPr>
          <p:grpSpPr>
            <a:xfrm>
              <a:off x="75599" y="0"/>
              <a:ext cx="1932284" cy="2230967"/>
              <a:chOff x="0" y="0"/>
              <a:chExt cx="703982" cy="812800"/>
            </a:xfrm>
          </p:grpSpPr>
          <p:sp>
            <p:nvSpPr>
              <p:cNvPr id="8" name="Freeform 8"/>
              <p:cNvSpPr/>
              <p:nvPr/>
            </p:nvSpPr>
            <p:spPr>
              <a:xfrm>
                <a:off x="0" y="0"/>
                <a:ext cx="703982" cy="812800"/>
              </a:xfrm>
              <a:custGeom>
                <a:avLst/>
                <a:gdLst/>
                <a:ahLst/>
                <a:cxnLst/>
                <a:rect l="l" t="t" r="r" b="b"/>
                <a:pathLst>
                  <a:path w="703982" h="812800">
                    <a:moveTo>
                      <a:pt x="234787" y="793731"/>
                    </a:moveTo>
                    <a:cubicBezTo>
                      <a:pt x="270879" y="805245"/>
                      <a:pt x="311910" y="812800"/>
                      <a:pt x="352180" y="812800"/>
                    </a:cubicBezTo>
                    <a:cubicBezTo>
                      <a:pt x="392452" y="812800"/>
                      <a:pt x="431204" y="806323"/>
                      <a:pt x="466915" y="794809"/>
                    </a:cubicBezTo>
                    <a:cubicBezTo>
                      <a:pt x="467675" y="794450"/>
                      <a:pt x="468435" y="794450"/>
                      <a:pt x="469194" y="794090"/>
                    </a:cubicBezTo>
                    <a:cubicBezTo>
                      <a:pt x="603304" y="748035"/>
                      <a:pt x="702082" y="626421"/>
                      <a:pt x="703982" y="484298"/>
                    </a:cubicBezTo>
                    <a:lnTo>
                      <a:pt x="703982" y="0"/>
                    </a:lnTo>
                    <a:lnTo>
                      <a:pt x="0" y="0"/>
                    </a:lnTo>
                    <a:lnTo>
                      <a:pt x="0" y="483939"/>
                    </a:lnTo>
                    <a:cubicBezTo>
                      <a:pt x="1900" y="627140"/>
                      <a:pt x="99158" y="748755"/>
                      <a:pt x="234787" y="793731"/>
                    </a:cubicBezTo>
                    <a:close/>
                  </a:path>
                </a:pathLst>
              </a:custGeom>
              <a:solidFill>
                <a:srgbClr val="9FC3D0"/>
              </a:solidFill>
            </p:spPr>
          </p:sp>
          <p:sp>
            <p:nvSpPr>
              <p:cNvPr id="9" name="TextBox 9"/>
              <p:cNvSpPr txBox="1"/>
              <p:nvPr/>
            </p:nvSpPr>
            <p:spPr>
              <a:xfrm>
                <a:off x="0" y="-47625"/>
                <a:ext cx="703982" cy="733425"/>
              </a:xfrm>
              <a:prstGeom prst="rect">
                <a:avLst/>
              </a:prstGeom>
            </p:spPr>
            <p:txBody>
              <a:bodyPr lIns="50800" tIns="50800" rIns="50800" bIns="50800" rtlCol="0" anchor="ctr"/>
              <a:lstStyle/>
              <a:p>
                <a:pPr algn="ctr">
                  <a:lnSpc>
                    <a:spcPts val="2659"/>
                  </a:lnSpc>
                </a:pPr>
                <a:endParaRPr/>
              </a:p>
            </p:txBody>
          </p:sp>
        </p:grpSp>
        <p:sp>
          <p:nvSpPr>
            <p:cNvPr id="10" name="TextBox 10"/>
            <p:cNvSpPr txBox="1"/>
            <p:nvPr/>
          </p:nvSpPr>
          <p:spPr>
            <a:xfrm>
              <a:off x="0" y="437582"/>
              <a:ext cx="2083482" cy="1241504"/>
            </a:xfrm>
            <a:prstGeom prst="rect">
              <a:avLst/>
            </a:prstGeom>
          </p:spPr>
          <p:txBody>
            <a:bodyPr lIns="0" tIns="0" rIns="0" bIns="0" rtlCol="0" anchor="t">
              <a:spAutoFit/>
            </a:bodyPr>
            <a:lstStyle/>
            <a:p>
              <a:pPr algn="ctr">
                <a:lnSpc>
                  <a:spcPts val="7805"/>
                </a:lnSpc>
              </a:pPr>
              <a:r>
                <a:rPr lang="en-US" sz="5575" dirty="0">
                  <a:solidFill>
                    <a:srgbClr val="000000"/>
                  </a:solidFill>
                  <a:latin typeface="Open Sans Bold"/>
                </a:rPr>
                <a:t>9</a:t>
              </a:r>
            </a:p>
          </p:txBody>
        </p:sp>
      </p:grpSp>
      <p:sp>
        <p:nvSpPr>
          <p:cNvPr id="11" name="Freeform 11"/>
          <p:cNvSpPr/>
          <p:nvPr/>
        </p:nvSpPr>
        <p:spPr>
          <a:xfrm>
            <a:off x="-2627572" y="-733336"/>
            <a:ext cx="7315200" cy="2477783"/>
          </a:xfrm>
          <a:custGeom>
            <a:avLst/>
            <a:gdLst/>
            <a:ahLst/>
            <a:cxnLst/>
            <a:rect l="l" t="t" r="r" b="b"/>
            <a:pathLst>
              <a:path w="7315200" h="2477783">
                <a:moveTo>
                  <a:pt x="0" y="0"/>
                </a:moveTo>
                <a:lnTo>
                  <a:pt x="7315200" y="0"/>
                </a:lnTo>
                <a:lnTo>
                  <a:pt x="7315200" y="2477783"/>
                </a:lnTo>
                <a:lnTo>
                  <a:pt x="0" y="247778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2149837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TotalTime>
  <Words>539</Words>
  <Application>Microsoft Office PowerPoint</Application>
  <PresentationFormat>Custom</PresentationFormat>
  <Paragraphs>100</Paragraphs>
  <Slides>12</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Abhaya Libre</vt:lpstr>
      <vt:lpstr>Alatsi Bold</vt:lpstr>
      <vt:lpstr>Calibri</vt:lpstr>
      <vt:lpstr>Arial</vt:lpstr>
      <vt:lpstr>Times New Roman Bold</vt:lpstr>
      <vt:lpstr>Abhaya Libre Bold</vt:lpstr>
      <vt:lpstr>Wingdings</vt:lpstr>
      <vt:lpstr>Söhne</vt:lpstr>
      <vt:lpstr>Open Sans Bold</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PPT</dc:title>
  <dc:creator>Kevin Allen</dc:creator>
  <cp:lastModifiedBy>Kevin Allen</cp:lastModifiedBy>
  <cp:revision>13</cp:revision>
  <dcterms:created xsi:type="dcterms:W3CDTF">2006-08-16T00:00:00Z</dcterms:created>
  <dcterms:modified xsi:type="dcterms:W3CDTF">2024-06-24T03:29:34Z</dcterms:modified>
  <dc:identifier>DAF82PTQc6c</dc:identifier>
</cp:coreProperties>
</file>