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c5V80HljBab6nKPM4wmYtABoi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10"/>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0"/>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0"/>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9"/>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9"/>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2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1"/>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1"/>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21"/>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
        <p:nvSpPr>
          <p:cNvPr id="136" name="Google Shape;136;p21"/>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2"/>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4"/>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4"/>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4"/>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4"/>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4"/>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4"/>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4"/>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4"/>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4"/>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5"/>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6"/>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6"/>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6"/>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6"/>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HD-ShadowLong.png" id="33" name="Google Shape;33;p12"/>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2"/>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2"/>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2"/>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2"/>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HD-ShadowLong.png" id="43" name="Google Shape;43;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3"/>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4"/>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4"/>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4"/>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6"/>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7"/>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7"/>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8"/>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8"/>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9"/>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pr6777@srmist.edu.in" TargetMode="External"/><Relationship Id="rId4" Type="http://schemas.openxmlformats.org/officeDocument/2006/relationships/hyperlink" Target="mailto:vk5285@srmist.edu.in" TargetMode="External"/><Relationship Id="rId5" Type="http://schemas.openxmlformats.org/officeDocument/2006/relationships/hyperlink" Target="mailto:ss6964@srmist.edu.in" TargetMode="External"/><Relationship Id="rId6" Type="http://schemas.openxmlformats.org/officeDocument/2006/relationships/hyperlink" Target="mailto:ps1854@srmist.edu.in" TargetMode="External"/><Relationship Id="rId7" Type="http://schemas.openxmlformats.org/officeDocument/2006/relationships/hyperlink" Target="mailto:vs9010@srmist.edu.in" TargetMode="External"/><Relationship Id="rId8" Type="http://schemas.openxmlformats.org/officeDocument/2006/relationships/hyperlink" Target="mailto:cr7246@srmist.edu.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0000"/>
              </a:buClr>
              <a:buSzPts val="5400"/>
              <a:buFont typeface="Trebuchet MS"/>
              <a:buNone/>
            </a:pPr>
            <a:r>
              <a:rPr b="1" lang="en-US">
                <a:solidFill>
                  <a:srgbClr val="FF0000"/>
                </a:solidFill>
              </a:rPr>
              <a:t>DATA X-APPLIED DATA SCIENCE</a:t>
            </a:r>
            <a:endParaRPr b="1">
              <a:solidFill>
                <a:srgbClr val="FF0000"/>
              </a:solidFill>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b="1" lang="en-US"/>
              <a:t>TOPIC:-</a:t>
            </a:r>
            <a:endParaRPr/>
          </a:p>
          <a:p>
            <a:pPr indent="0" lvl="0" marL="0" rtl="0" algn="r">
              <a:lnSpc>
                <a:spcPct val="90000"/>
              </a:lnSpc>
              <a:spcBef>
                <a:spcPts val="1000"/>
              </a:spcBef>
              <a:spcAft>
                <a:spcPts val="0"/>
              </a:spcAft>
              <a:buClr>
                <a:srgbClr val="00B0F0"/>
              </a:buClr>
              <a:buSzPts val="2000"/>
              <a:buNone/>
            </a:pPr>
            <a:r>
              <a:rPr b="1" lang="en-US">
                <a:solidFill>
                  <a:srgbClr val="00B0F0"/>
                </a:solidFill>
              </a:rPr>
              <a:t>CREDIT CARD FRAUD DETECTION MACHINE</a:t>
            </a:r>
            <a:endParaRPr b="1">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rebuchet MS"/>
              <a:buNone/>
            </a:pPr>
            <a:r>
              <a:rPr lang="en-US">
                <a:solidFill>
                  <a:srgbClr val="FF0000"/>
                </a:solidFill>
              </a:rPr>
              <a:t>PROJECT NAME:-CREDIT CARD FRAUD DETECTION MACHINE  </a:t>
            </a:r>
            <a:br>
              <a:rPr lang="en-US"/>
            </a:br>
            <a:r>
              <a:rPr lang="en-US">
                <a:solidFill>
                  <a:srgbClr val="92D050"/>
                </a:solidFill>
              </a:rPr>
              <a:t>TEAM NO:-B2T9</a:t>
            </a:r>
            <a:endParaRPr>
              <a:solidFill>
                <a:srgbClr val="92D050"/>
              </a:solidFill>
            </a:endParaRPr>
          </a:p>
        </p:txBody>
      </p:sp>
      <p:sp>
        <p:nvSpPr>
          <p:cNvPr id="209" name="Google Shape;209;p2"/>
          <p:cNvSpPr txBox="1"/>
          <p:nvPr>
            <p:ph idx="1" type="body"/>
          </p:nvPr>
        </p:nvSpPr>
        <p:spPr>
          <a:xfrm>
            <a:off x="680321" y="2336873"/>
            <a:ext cx="9613861" cy="433062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n-US"/>
              <a:t>TEAM MEMBERS:-</a:t>
            </a:r>
            <a:endParaRPr/>
          </a:p>
          <a:p>
            <a:pPr indent="0" lvl="0" marL="0" rtl="0" algn="l">
              <a:lnSpc>
                <a:spcPct val="90000"/>
              </a:lnSpc>
              <a:spcBef>
                <a:spcPts val="1000"/>
              </a:spcBef>
              <a:spcAft>
                <a:spcPts val="0"/>
              </a:spcAft>
              <a:buClr>
                <a:schemeClr val="lt1"/>
              </a:buClr>
              <a:buSzPct val="100000"/>
              <a:buNone/>
            </a:pPr>
            <a:r>
              <a:rPr lang="en-US"/>
              <a:t>a)Parthib Ranjan Ray-RA1911003010664- </a:t>
            </a:r>
            <a:r>
              <a:rPr lang="en-US" u="sng">
                <a:solidFill>
                  <a:schemeClr val="hlink"/>
                </a:solidFill>
                <a:hlinkClick r:id="rId3"/>
              </a:rPr>
              <a:t>pr6777@srmist.edu.in</a:t>
            </a:r>
            <a:r>
              <a:rPr lang="en-US"/>
              <a:t> </a:t>
            </a:r>
            <a:endParaRPr/>
          </a:p>
          <a:p>
            <a:pPr indent="0" lvl="0" marL="0" rtl="0" algn="l">
              <a:lnSpc>
                <a:spcPct val="90000"/>
              </a:lnSpc>
              <a:spcBef>
                <a:spcPts val="1000"/>
              </a:spcBef>
              <a:spcAft>
                <a:spcPts val="0"/>
              </a:spcAft>
              <a:buClr>
                <a:schemeClr val="lt1"/>
              </a:buClr>
              <a:buSzPct val="100000"/>
              <a:buNone/>
            </a:pPr>
            <a:r>
              <a:rPr lang="en-US"/>
              <a:t>(Phone no:-8208810054)</a:t>
            </a:r>
            <a:endParaRPr/>
          </a:p>
          <a:p>
            <a:pPr indent="0" lvl="0" marL="0" rtl="0" algn="l">
              <a:lnSpc>
                <a:spcPct val="90000"/>
              </a:lnSpc>
              <a:spcBef>
                <a:spcPts val="1000"/>
              </a:spcBef>
              <a:spcAft>
                <a:spcPts val="0"/>
              </a:spcAft>
              <a:buClr>
                <a:schemeClr val="lt1"/>
              </a:buClr>
              <a:buSzPct val="100000"/>
              <a:buNone/>
            </a:pPr>
            <a:r>
              <a:rPr lang="en-US"/>
              <a:t>b)Vadireddy Kishore Kumar Reddy- </a:t>
            </a:r>
            <a:r>
              <a:rPr lang="en-US" u="sng">
                <a:solidFill>
                  <a:schemeClr val="hlink"/>
                </a:solidFill>
                <a:hlinkClick r:id="rId4"/>
              </a:rPr>
              <a:t>vk5285@srmist.edu.in</a:t>
            </a:r>
            <a:r>
              <a:rPr lang="en-US"/>
              <a:t> </a:t>
            </a:r>
            <a:endParaRPr/>
          </a:p>
          <a:p>
            <a:pPr indent="0" lvl="0" marL="0" rtl="0" algn="l">
              <a:lnSpc>
                <a:spcPct val="90000"/>
              </a:lnSpc>
              <a:spcBef>
                <a:spcPts val="1000"/>
              </a:spcBef>
              <a:spcAft>
                <a:spcPts val="0"/>
              </a:spcAft>
              <a:buClr>
                <a:schemeClr val="lt1"/>
              </a:buClr>
              <a:buSzPct val="100000"/>
              <a:buNone/>
            </a:pPr>
            <a:r>
              <a:rPr lang="en-US"/>
              <a:t>(Phone No:-7995717191)</a:t>
            </a:r>
            <a:endParaRPr/>
          </a:p>
          <a:p>
            <a:pPr indent="0" lvl="0" marL="0" rtl="0" algn="l">
              <a:lnSpc>
                <a:spcPct val="90000"/>
              </a:lnSpc>
              <a:spcBef>
                <a:spcPts val="1000"/>
              </a:spcBef>
              <a:spcAft>
                <a:spcPts val="0"/>
              </a:spcAft>
              <a:buClr>
                <a:schemeClr val="lt1"/>
              </a:buClr>
              <a:buSzPct val="100000"/>
              <a:buNone/>
            </a:pPr>
            <a:r>
              <a:rPr lang="en-US"/>
              <a:t>c)Shezin Saleem- </a:t>
            </a:r>
            <a:r>
              <a:rPr lang="en-US" u="sng">
                <a:solidFill>
                  <a:schemeClr val="hlink"/>
                </a:solidFill>
                <a:hlinkClick r:id="rId5"/>
              </a:rPr>
              <a:t>ss6964@srmist.edu.in</a:t>
            </a:r>
            <a:r>
              <a:rPr lang="en-US"/>
              <a:t> (Phone no:-8606805544)</a:t>
            </a:r>
            <a:endParaRPr/>
          </a:p>
          <a:p>
            <a:pPr indent="0" lvl="0" marL="0" rtl="0" algn="l">
              <a:lnSpc>
                <a:spcPct val="90000"/>
              </a:lnSpc>
              <a:spcBef>
                <a:spcPts val="1000"/>
              </a:spcBef>
              <a:spcAft>
                <a:spcPts val="0"/>
              </a:spcAft>
              <a:buClr>
                <a:schemeClr val="lt1"/>
              </a:buClr>
              <a:buSzPct val="100000"/>
              <a:buNone/>
            </a:pPr>
            <a:r>
              <a:rPr lang="en-US"/>
              <a:t>d)Pendyala Nagi Kasi Sai Ram- </a:t>
            </a:r>
            <a:r>
              <a:rPr lang="en-US" u="sng">
                <a:solidFill>
                  <a:schemeClr val="hlink"/>
                </a:solidFill>
                <a:hlinkClick r:id="rId6"/>
              </a:rPr>
              <a:t>ps1854@srmist.edu.in</a:t>
            </a:r>
            <a:r>
              <a:rPr lang="en-US"/>
              <a:t> </a:t>
            </a:r>
            <a:endParaRPr/>
          </a:p>
          <a:p>
            <a:pPr indent="0" lvl="0" marL="0" rtl="0" algn="l">
              <a:lnSpc>
                <a:spcPct val="90000"/>
              </a:lnSpc>
              <a:spcBef>
                <a:spcPts val="1000"/>
              </a:spcBef>
              <a:spcAft>
                <a:spcPts val="0"/>
              </a:spcAft>
              <a:buClr>
                <a:schemeClr val="lt1"/>
              </a:buClr>
              <a:buSzPct val="100000"/>
              <a:buNone/>
            </a:pPr>
            <a:r>
              <a:rPr lang="en-US"/>
              <a:t>(Phone No:-6309874945)</a:t>
            </a:r>
            <a:endParaRPr/>
          </a:p>
          <a:p>
            <a:pPr indent="0" lvl="0" marL="0" rtl="0" algn="l">
              <a:lnSpc>
                <a:spcPct val="90000"/>
              </a:lnSpc>
              <a:spcBef>
                <a:spcPts val="1000"/>
              </a:spcBef>
              <a:spcAft>
                <a:spcPts val="0"/>
              </a:spcAft>
              <a:buClr>
                <a:schemeClr val="lt1"/>
              </a:buClr>
              <a:buSzPct val="100000"/>
              <a:buNone/>
            </a:pPr>
            <a:r>
              <a:rPr lang="en-US"/>
              <a:t>e)VagiCherla Sai Avinash- </a:t>
            </a:r>
            <a:r>
              <a:rPr lang="en-US" u="sng">
                <a:solidFill>
                  <a:schemeClr val="hlink"/>
                </a:solidFill>
                <a:hlinkClick r:id="rId7"/>
              </a:rPr>
              <a:t>vs9010@srmist.edu.in</a:t>
            </a:r>
            <a:r>
              <a:rPr lang="en-US"/>
              <a:t> (Phone No:-</a:t>
            </a:r>
            <a:r>
              <a:rPr lang="en-US"/>
              <a:t>99122627</a:t>
            </a:r>
            <a:r>
              <a:rPr lang="en-US"/>
              <a:t>25)</a:t>
            </a:r>
            <a:endParaRPr/>
          </a:p>
          <a:p>
            <a:pPr indent="0" lvl="0" marL="0" rtl="0" algn="l">
              <a:lnSpc>
                <a:spcPct val="90000"/>
              </a:lnSpc>
              <a:spcBef>
                <a:spcPts val="1000"/>
              </a:spcBef>
              <a:spcAft>
                <a:spcPts val="0"/>
              </a:spcAft>
              <a:buClr>
                <a:schemeClr val="lt1"/>
              </a:buClr>
              <a:buSzPct val="100000"/>
              <a:buNone/>
            </a:pPr>
            <a:r>
              <a:rPr lang="en-US"/>
              <a:t>f)ChinThalapalle Ramanath Reddy- </a:t>
            </a:r>
            <a:r>
              <a:rPr lang="en-US" u="sng">
                <a:solidFill>
                  <a:schemeClr val="hlink"/>
                </a:solidFill>
                <a:hlinkClick r:id="rId8"/>
              </a:rPr>
              <a:t>cr7246@srmist.edu.in</a:t>
            </a:r>
            <a:r>
              <a:rPr lang="en-US"/>
              <a:t> </a:t>
            </a:r>
            <a:endParaRPr/>
          </a:p>
          <a:p>
            <a:pPr indent="0" lvl="0" marL="0" rtl="0" algn="l">
              <a:lnSpc>
                <a:spcPct val="90000"/>
              </a:lnSpc>
              <a:spcBef>
                <a:spcPts val="1000"/>
              </a:spcBef>
              <a:spcAft>
                <a:spcPts val="0"/>
              </a:spcAft>
              <a:buClr>
                <a:schemeClr val="lt1"/>
              </a:buClr>
              <a:buSzPct val="100000"/>
              <a:buNone/>
            </a:pPr>
            <a:r>
              <a:rPr lang="en-US"/>
              <a:t>(Phone No:-9848225345)</a:t>
            </a:r>
            <a:endParaRPr/>
          </a:p>
          <a:p>
            <a:pPr indent="0" lvl="0" marL="0" rtl="0" algn="l">
              <a:lnSpc>
                <a:spcPct val="90000"/>
              </a:lnSpc>
              <a:spcBef>
                <a:spcPts val="1000"/>
              </a:spcBef>
              <a:spcAft>
                <a:spcPts val="0"/>
              </a:spcAft>
              <a:buClr>
                <a:schemeClr val="lt1"/>
              </a:buClr>
              <a:buSzPct val="100000"/>
              <a:buNone/>
            </a:pPr>
            <a:r>
              <a:t/>
            </a:r>
            <a:endParaRPr/>
          </a:p>
          <a:p>
            <a:pPr indent="-87629"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lang="en-US" u="sng"/>
              <a:t>NEED FOR CREDIT CARD FRAUD DETECTION MACHINE</a:t>
            </a:r>
            <a:endParaRPr b="1" u="sng"/>
          </a:p>
        </p:txBody>
      </p:sp>
      <p:sp>
        <p:nvSpPr>
          <p:cNvPr id="215" name="Google Shape;215;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n-US"/>
              <a:t>In this new era of digital payments gaining momentum and a cashless world due to the current ongoing pandemic most of the payments have gone online rather than physical payments being the first choice in pre pandemic years</a:t>
            </a:r>
            <a:endParaRPr/>
          </a:p>
          <a:p>
            <a:pPr indent="-87629"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But as it is said every coin has two sides,credit card payments are highly risky and frauds can easily be committed by hackers and fraudsters to siphon off money from peoples account for their own personal gains.</a:t>
            </a:r>
            <a:endParaRPr/>
          </a:p>
          <a:p>
            <a:pPr indent="-87629"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So to combat this a fraud detection machine is put in place for banks to detect such frauds and counter it accordingly.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92D050"/>
              </a:buClr>
              <a:buSzPts val="3600"/>
              <a:buFont typeface="Trebuchet MS"/>
              <a:buNone/>
            </a:pPr>
            <a:r>
              <a:rPr b="1" lang="en-US" u="sng">
                <a:solidFill>
                  <a:srgbClr val="92D050"/>
                </a:solidFill>
              </a:rPr>
              <a:t>APPROACH OF IMPLEMENTING THE PROJECT</a:t>
            </a:r>
            <a:endParaRPr b="1" u="sng">
              <a:solidFill>
                <a:srgbClr val="92D050"/>
              </a:solidFill>
            </a:endParaRPr>
          </a:p>
        </p:txBody>
      </p:sp>
      <p:sp>
        <p:nvSpPr>
          <p:cNvPr id="221" name="Google Shape;221;p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n-US"/>
              <a:t>Dataset will be collected and will be analysed using data modelling,regression model etc</a:t>
            </a:r>
            <a:endParaRPr/>
          </a:p>
          <a:p>
            <a:pPr indent="-228600" lvl="0" marL="228600" rtl="0" algn="l">
              <a:lnSpc>
                <a:spcPct val="90000"/>
              </a:lnSpc>
              <a:spcBef>
                <a:spcPts val="1000"/>
              </a:spcBef>
              <a:spcAft>
                <a:spcPts val="0"/>
              </a:spcAft>
              <a:buClr>
                <a:schemeClr val="lt1"/>
              </a:buClr>
              <a:buSzPts val="2400"/>
              <a:buChar char="•"/>
            </a:pPr>
            <a:r>
              <a:rPr lang="en-US"/>
              <a:t>Then a decision tree model will be used to make a decision whether it is fraudulent or legal transaction using machine learning</a:t>
            </a:r>
            <a:endParaRPr/>
          </a:p>
          <a:p>
            <a:pPr indent="-228600" lvl="0" marL="228600" rtl="0" algn="l">
              <a:lnSpc>
                <a:spcPct val="90000"/>
              </a:lnSpc>
              <a:spcBef>
                <a:spcPts val="1000"/>
              </a:spcBef>
              <a:spcAft>
                <a:spcPts val="0"/>
              </a:spcAft>
              <a:buClr>
                <a:schemeClr val="lt1"/>
              </a:buClr>
              <a:buSzPts val="2400"/>
              <a:buChar char="•"/>
            </a:pPr>
            <a:r>
              <a:rPr lang="en-US"/>
              <a:t>Other techniques like neural networking and gradient boosting will be used.</a:t>
            </a:r>
            <a:endParaRPr/>
          </a:p>
          <a:p>
            <a:pPr indent="-228600" lvl="0" marL="228600" rtl="0" algn="l">
              <a:lnSpc>
                <a:spcPct val="90000"/>
              </a:lnSpc>
              <a:spcBef>
                <a:spcPts val="1000"/>
              </a:spcBef>
              <a:spcAft>
                <a:spcPts val="0"/>
              </a:spcAft>
              <a:buClr>
                <a:schemeClr val="lt1"/>
              </a:buClr>
              <a:buSzPts val="2400"/>
              <a:buChar char="•"/>
            </a:pPr>
            <a:r>
              <a:rPr lang="en-US"/>
              <a:t>The programming language will be R.</a:t>
            </a:r>
            <a:endParaRPr/>
          </a:p>
          <a:p>
            <a:pPr indent="-228600" lvl="0" marL="228600" rtl="0" algn="l">
              <a:lnSpc>
                <a:spcPct val="90000"/>
              </a:lnSpc>
              <a:spcBef>
                <a:spcPts val="1000"/>
              </a:spcBef>
              <a:spcAft>
                <a:spcPts val="0"/>
              </a:spcAft>
              <a:buClr>
                <a:srgbClr val="FF33CC"/>
              </a:buClr>
              <a:buSzPts val="2400"/>
              <a:buChar char="•"/>
            </a:pPr>
            <a:r>
              <a:rPr b="1" lang="en-US">
                <a:solidFill>
                  <a:srgbClr val="FF33CC"/>
                </a:solidFill>
              </a:rPr>
              <a:t>Dataset:-</a:t>
            </a:r>
            <a:r>
              <a:rPr lang="en-US"/>
              <a:t>Credit card transaction list from data flair website(creditcard.csv)</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600"/>
              <a:buFont typeface="Trebuchet MS"/>
              <a:buNone/>
            </a:pPr>
            <a:r>
              <a:rPr b="1" lang="en-US" u="sng">
                <a:solidFill>
                  <a:srgbClr val="FFFF00"/>
                </a:solidFill>
              </a:rPr>
              <a:t>BENEFITS:- </a:t>
            </a:r>
            <a:endParaRPr b="1" u="sng">
              <a:solidFill>
                <a:srgbClr val="FFFF00"/>
              </a:solidFill>
            </a:endParaRPr>
          </a:p>
        </p:txBody>
      </p:sp>
      <p:sp>
        <p:nvSpPr>
          <p:cNvPr id="227" name="Google Shape;227;p5"/>
          <p:cNvSpPr txBox="1"/>
          <p:nvPr>
            <p:ph idx="1" type="body"/>
          </p:nvPr>
        </p:nvSpPr>
        <p:spPr>
          <a:xfrm>
            <a:off x="680325" y="2157901"/>
            <a:ext cx="9613800" cy="3778200"/>
          </a:xfrm>
          <a:prstGeom prst="rect">
            <a:avLst/>
          </a:prstGeom>
          <a:noFill/>
          <a:ln>
            <a:noFill/>
          </a:ln>
        </p:spPr>
        <p:txBody>
          <a:bodyPr anchorCtr="0" anchor="t" bIns="45700" lIns="91425" spcFirstLastPara="1" rIns="91425" wrap="square" tIns="45700">
            <a:normAutofit fontScale="85000"/>
          </a:bodyPr>
          <a:lstStyle/>
          <a:p>
            <a:pPr indent="-237490" lvl="0" marL="228600" rtl="0" algn="l">
              <a:lnSpc>
                <a:spcPct val="90000"/>
              </a:lnSpc>
              <a:spcBef>
                <a:spcPts val="0"/>
              </a:spcBef>
              <a:spcAft>
                <a:spcPts val="0"/>
              </a:spcAft>
              <a:buClr>
                <a:srgbClr val="10293F"/>
              </a:buClr>
              <a:buSzPct val="100000"/>
              <a:buChar char="•"/>
            </a:pPr>
            <a:r>
              <a:rPr b="0" i="0" lang="en-US" sz="4400">
                <a:solidFill>
                  <a:srgbClr val="10293F"/>
                </a:solidFill>
                <a:latin typeface="Arial"/>
                <a:ea typeface="Arial"/>
                <a:cs typeface="Arial"/>
                <a:sym typeface="Arial"/>
              </a:rPr>
              <a:t>Machine Learning-based Fraud Detection:</a:t>
            </a:r>
            <a:endParaRPr/>
          </a:p>
          <a:p>
            <a:pPr indent="-237490" lvl="0" marL="228600" rtl="0" algn="l">
              <a:lnSpc>
                <a:spcPct val="90000"/>
              </a:lnSpc>
              <a:spcBef>
                <a:spcPts val="1000"/>
              </a:spcBef>
              <a:spcAft>
                <a:spcPts val="0"/>
              </a:spcAft>
              <a:buClr>
                <a:srgbClr val="10293F"/>
              </a:buClr>
              <a:buSzPct val="100000"/>
              <a:buFont typeface="Arial"/>
              <a:buChar char="•"/>
            </a:pPr>
            <a:r>
              <a:rPr b="0" i="0" lang="en-US" sz="4400">
                <a:solidFill>
                  <a:srgbClr val="10293F"/>
                </a:solidFill>
                <a:latin typeface="Arial"/>
                <a:ea typeface="Arial"/>
                <a:cs typeface="Arial"/>
                <a:sym typeface="Arial"/>
              </a:rPr>
              <a:t>Detecting fraud automatically</a:t>
            </a:r>
            <a:endParaRPr/>
          </a:p>
          <a:p>
            <a:pPr indent="-237490" lvl="0" marL="228600" rtl="0" algn="l">
              <a:lnSpc>
                <a:spcPct val="90000"/>
              </a:lnSpc>
              <a:spcBef>
                <a:spcPts val="1000"/>
              </a:spcBef>
              <a:spcAft>
                <a:spcPts val="0"/>
              </a:spcAft>
              <a:buClr>
                <a:srgbClr val="10293F"/>
              </a:buClr>
              <a:buSzPct val="100000"/>
              <a:buFont typeface="Arial"/>
              <a:buChar char="•"/>
            </a:pPr>
            <a:r>
              <a:rPr b="0" i="0" lang="en-US" sz="4400">
                <a:solidFill>
                  <a:srgbClr val="10293F"/>
                </a:solidFill>
                <a:latin typeface="Arial"/>
                <a:ea typeface="Arial"/>
                <a:cs typeface="Arial"/>
                <a:sym typeface="Arial"/>
              </a:rPr>
              <a:t>Real-time streaming</a:t>
            </a:r>
            <a:endParaRPr/>
          </a:p>
          <a:p>
            <a:pPr indent="-237490" lvl="0" marL="228600" rtl="0" algn="l">
              <a:lnSpc>
                <a:spcPct val="90000"/>
              </a:lnSpc>
              <a:spcBef>
                <a:spcPts val="1000"/>
              </a:spcBef>
              <a:spcAft>
                <a:spcPts val="0"/>
              </a:spcAft>
              <a:buClr>
                <a:srgbClr val="10293F"/>
              </a:buClr>
              <a:buSzPct val="100000"/>
              <a:buFont typeface="Arial"/>
              <a:buChar char="•"/>
            </a:pPr>
            <a:r>
              <a:rPr b="0" i="0" lang="en-US" sz="4400">
                <a:solidFill>
                  <a:srgbClr val="10293F"/>
                </a:solidFill>
                <a:latin typeface="Arial"/>
                <a:ea typeface="Arial"/>
                <a:cs typeface="Arial"/>
                <a:sym typeface="Arial"/>
              </a:rPr>
              <a:t>Less time needed for verification methods</a:t>
            </a:r>
            <a:endParaRPr/>
          </a:p>
          <a:p>
            <a:pPr indent="-237490" lvl="0" marL="228600" rtl="0" algn="l">
              <a:lnSpc>
                <a:spcPct val="90000"/>
              </a:lnSpc>
              <a:spcBef>
                <a:spcPts val="1000"/>
              </a:spcBef>
              <a:spcAft>
                <a:spcPts val="0"/>
              </a:spcAft>
              <a:buClr>
                <a:srgbClr val="10293F"/>
              </a:buClr>
              <a:buSzPct val="100000"/>
              <a:buFont typeface="Arial"/>
              <a:buChar char="•"/>
            </a:pPr>
            <a:r>
              <a:rPr b="0" i="0" lang="en-US" sz="4400">
                <a:solidFill>
                  <a:srgbClr val="10293F"/>
                </a:solidFill>
                <a:latin typeface="Arial"/>
                <a:ea typeface="Arial"/>
                <a:cs typeface="Arial"/>
                <a:sym typeface="Arial"/>
              </a:rPr>
              <a:t>Identifying hidden correlations in data</a:t>
            </a:r>
            <a:endParaRPr/>
          </a:p>
          <a:p>
            <a:pPr indent="-87629"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F7343"/>
              </a:buClr>
              <a:buSzPts val="3600"/>
              <a:buFont typeface="Trebuchet MS"/>
              <a:buNone/>
            </a:pPr>
            <a:r>
              <a:rPr b="1" lang="en-US" u="sng">
                <a:solidFill>
                  <a:srgbClr val="EF7343"/>
                </a:solidFill>
              </a:rPr>
              <a:t>ALTERNATIVE:-</a:t>
            </a:r>
            <a:endParaRPr b="1" u="sng">
              <a:solidFill>
                <a:srgbClr val="EF7343"/>
              </a:solidFill>
            </a:endParaRPr>
          </a:p>
        </p:txBody>
      </p:sp>
      <p:sp>
        <p:nvSpPr>
          <p:cNvPr id="233" name="Google Shape;233;p6"/>
          <p:cNvSpPr txBox="1"/>
          <p:nvPr>
            <p:ph idx="1" type="body"/>
          </p:nvPr>
        </p:nvSpPr>
        <p:spPr>
          <a:xfrm>
            <a:off x="680325" y="2102601"/>
            <a:ext cx="9613800" cy="3833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0293F"/>
              </a:buClr>
              <a:buSzPts val="2400"/>
              <a:buChar char="•"/>
            </a:pPr>
            <a:r>
              <a:rPr b="0" i="0" lang="en-US">
                <a:solidFill>
                  <a:srgbClr val="10293F"/>
                </a:solidFill>
                <a:latin typeface="Arial"/>
                <a:ea typeface="Arial"/>
                <a:cs typeface="Arial"/>
                <a:sym typeface="Arial"/>
              </a:rPr>
              <a:t>Conventional Fraud Detection:</a:t>
            </a:r>
            <a:endParaRPr/>
          </a:p>
          <a:p>
            <a:pPr indent="-228600" lvl="0" marL="228600" rtl="0" algn="l">
              <a:lnSpc>
                <a:spcPct val="90000"/>
              </a:lnSpc>
              <a:spcBef>
                <a:spcPts val="1000"/>
              </a:spcBef>
              <a:spcAft>
                <a:spcPts val="0"/>
              </a:spcAft>
              <a:buClr>
                <a:srgbClr val="10293F"/>
              </a:buClr>
              <a:buSzPts val="2400"/>
              <a:buFont typeface="Arial"/>
              <a:buChar char="•"/>
            </a:pPr>
            <a:r>
              <a:rPr b="0" i="0" lang="en-US">
                <a:solidFill>
                  <a:srgbClr val="10293F"/>
                </a:solidFill>
                <a:latin typeface="Arial"/>
                <a:ea typeface="Arial"/>
                <a:cs typeface="Arial"/>
                <a:sym typeface="Arial"/>
              </a:rPr>
              <a:t>The rules of making a decision on determining schemes should be set manually.</a:t>
            </a:r>
            <a:endParaRPr/>
          </a:p>
          <a:p>
            <a:pPr indent="-228600" lvl="0" marL="228600" rtl="0" algn="l">
              <a:lnSpc>
                <a:spcPct val="90000"/>
              </a:lnSpc>
              <a:spcBef>
                <a:spcPts val="1000"/>
              </a:spcBef>
              <a:spcAft>
                <a:spcPts val="0"/>
              </a:spcAft>
              <a:buClr>
                <a:srgbClr val="10293F"/>
              </a:buClr>
              <a:buSzPts val="2400"/>
              <a:buFont typeface="Arial"/>
              <a:buChar char="•"/>
            </a:pPr>
            <a:r>
              <a:rPr b="0" i="0" lang="en-US">
                <a:solidFill>
                  <a:srgbClr val="10293F"/>
                </a:solidFill>
                <a:latin typeface="Arial"/>
                <a:ea typeface="Arial"/>
                <a:cs typeface="Arial"/>
                <a:sym typeface="Arial"/>
              </a:rPr>
              <a:t>Takes an enormous amount of time</a:t>
            </a:r>
            <a:endParaRPr/>
          </a:p>
          <a:p>
            <a:pPr indent="-228600" lvl="0" marL="228600" rtl="0" algn="l">
              <a:lnSpc>
                <a:spcPct val="90000"/>
              </a:lnSpc>
              <a:spcBef>
                <a:spcPts val="1000"/>
              </a:spcBef>
              <a:spcAft>
                <a:spcPts val="0"/>
              </a:spcAft>
              <a:buClr>
                <a:srgbClr val="10293F"/>
              </a:buClr>
              <a:buSzPts val="2400"/>
              <a:buFont typeface="Arial"/>
              <a:buChar char="•"/>
            </a:pPr>
            <a:r>
              <a:rPr b="0" i="0" lang="en-US">
                <a:solidFill>
                  <a:srgbClr val="10293F"/>
                </a:solidFill>
                <a:latin typeface="Arial"/>
                <a:ea typeface="Arial"/>
                <a:cs typeface="Arial"/>
                <a:sym typeface="Arial"/>
              </a:rPr>
              <a:t>Multiple verification methods are needed; thus, inconvenient for the user</a:t>
            </a:r>
            <a:endParaRPr/>
          </a:p>
          <a:p>
            <a:pPr indent="-228600" lvl="0" marL="228600" rtl="0" algn="l">
              <a:lnSpc>
                <a:spcPct val="90000"/>
              </a:lnSpc>
              <a:spcBef>
                <a:spcPts val="1000"/>
              </a:spcBef>
              <a:spcAft>
                <a:spcPts val="0"/>
              </a:spcAft>
              <a:buClr>
                <a:srgbClr val="10293F"/>
              </a:buClr>
              <a:buSzPts val="2400"/>
              <a:buFont typeface="Arial"/>
              <a:buChar char="•"/>
            </a:pPr>
            <a:r>
              <a:rPr b="0" i="0" lang="en-US">
                <a:solidFill>
                  <a:srgbClr val="10293F"/>
                </a:solidFill>
                <a:latin typeface="Arial"/>
                <a:ea typeface="Arial"/>
                <a:cs typeface="Arial"/>
                <a:sym typeface="Arial"/>
              </a:rPr>
              <a:t>Finds only obvious fraud activities</a:t>
            </a:r>
            <a:endParaRPr/>
          </a:p>
          <a:p>
            <a:pPr indent="-76200" lvl="0" marL="228600" rtl="0" algn="l">
              <a:lnSpc>
                <a:spcPct val="90000"/>
              </a:lnSpc>
              <a:spcBef>
                <a:spcPts val="1000"/>
              </a:spcBef>
              <a:spcAft>
                <a:spcPts val="0"/>
              </a:spcAft>
              <a:buClr>
                <a:schemeClr val="lt1"/>
              </a:buClr>
              <a:buSzPts val="2400"/>
              <a:buFont typeface="Arial"/>
              <a:buNone/>
            </a:pPr>
            <a:r>
              <a:t/>
            </a:r>
            <a:endParaRPr b="0" i="0">
              <a:solidFill>
                <a:srgbClr val="10293F"/>
              </a:solidFill>
              <a:latin typeface="Arial"/>
              <a:ea typeface="Arial"/>
              <a:cs typeface="Arial"/>
              <a:sym typeface="Arial"/>
            </a:endParaRPr>
          </a:p>
          <a:p>
            <a:pPr indent="-76200" lvl="0" marL="228600" rtl="0" algn="l">
              <a:lnSpc>
                <a:spcPct val="90000"/>
              </a:lnSpc>
              <a:spcBef>
                <a:spcPts val="1000"/>
              </a:spcBef>
              <a:spcAft>
                <a:spcPts val="0"/>
              </a:spcAft>
              <a:buClr>
                <a:schemeClr val="lt1"/>
              </a:buClr>
              <a:buSzPts val="2400"/>
              <a:buNone/>
            </a:pPr>
            <a:r>
              <a:t/>
            </a:r>
            <a:endParaRPr/>
          </a:p>
        </p:txBody>
      </p:sp>
      <p:pic>
        <p:nvPicPr>
          <p:cNvPr id="234" name="Google Shape;234;p6"/>
          <p:cNvPicPr preferRelativeResize="0"/>
          <p:nvPr/>
        </p:nvPicPr>
        <p:blipFill rotWithShape="1">
          <a:blip r:embed="rId3">
            <a:alphaModFix/>
          </a:blip>
          <a:srcRect b="13440" l="27501" r="27187" t="40973"/>
          <a:stretch/>
        </p:blipFill>
        <p:spPr>
          <a:xfrm>
            <a:off x="1181100" y="5273498"/>
            <a:ext cx="8905877" cy="1424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Trebuchet MS"/>
              <a:buNone/>
            </a:pPr>
            <a:r>
              <a:rPr b="1" lang="en-US" u="sng">
                <a:solidFill>
                  <a:srgbClr val="FF0000"/>
                </a:solidFill>
              </a:rPr>
              <a:t>REACTION TO THE PRODUCT:-</a:t>
            </a:r>
            <a:endParaRPr b="1" u="sng">
              <a:solidFill>
                <a:srgbClr val="FF0000"/>
              </a:solidFill>
            </a:endParaRPr>
          </a:p>
        </p:txBody>
      </p:sp>
      <p:sp>
        <p:nvSpPr>
          <p:cNvPr id="240" name="Google Shape;240;p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10293F"/>
              </a:buClr>
              <a:buSzPct val="100000"/>
              <a:buChar char="•"/>
            </a:pPr>
            <a:r>
              <a:rPr b="0" i="0" lang="en-US">
                <a:solidFill>
                  <a:srgbClr val="10293F"/>
                </a:solidFill>
                <a:latin typeface="Arial"/>
                <a:ea typeface="Arial"/>
                <a:cs typeface="Arial"/>
                <a:sym typeface="Arial"/>
              </a:rPr>
              <a:t>Unauthorized card operations hit an astonishing amount of 16.7 million victims in 2017. Additionally, as reported by the Federal Trade Commission (FTC), the number of credit card fraud claims in 2017 was 40% higher than the previous year’s number. There were around 13,000 reported cases in California and 8,000 in Florida, which are the largest states per capita for such type of crime. The amount of money at stake will exceed approximately $30 billion by 2020.</a:t>
            </a:r>
            <a:endParaRPr/>
          </a:p>
          <a:p>
            <a:pPr indent="-228600" lvl="0" marL="228600" rtl="0" algn="l">
              <a:lnSpc>
                <a:spcPct val="90000"/>
              </a:lnSpc>
              <a:spcBef>
                <a:spcPts val="1000"/>
              </a:spcBef>
              <a:spcAft>
                <a:spcPts val="0"/>
              </a:spcAft>
              <a:buClr>
                <a:srgbClr val="10293F"/>
              </a:buClr>
              <a:buSzPct val="100000"/>
              <a:buChar char="•"/>
            </a:pPr>
            <a:r>
              <a:rPr lang="en-US">
                <a:solidFill>
                  <a:srgbClr val="10293F"/>
                </a:solidFill>
                <a:latin typeface="Arial"/>
                <a:ea typeface="Arial"/>
                <a:cs typeface="Arial"/>
                <a:sym typeface="Arial"/>
              </a:rPr>
              <a:t>To prevent his from happening many industry leaders are vying for a robust credit card fraud detection software that will prevent this crimes from taking place and keeping fraudsters at bay.</a:t>
            </a:r>
            <a:endParaRPr/>
          </a:p>
          <a:p>
            <a:pPr indent="-228600" lvl="0" marL="228600" rtl="0" algn="l">
              <a:lnSpc>
                <a:spcPct val="90000"/>
              </a:lnSpc>
              <a:spcBef>
                <a:spcPts val="1000"/>
              </a:spcBef>
              <a:spcAft>
                <a:spcPts val="0"/>
              </a:spcAft>
              <a:buClr>
                <a:srgbClr val="10293F"/>
              </a:buClr>
              <a:buSzPct val="100000"/>
              <a:buChar char="•"/>
            </a:pPr>
            <a:r>
              <a:rPr lang="en-US">
                <a:solidFill>
                  <a:srgbClr val="10293F"/>
                </a:solidFill>
                <a:latin typeface="Arial"/>
                <a:ea typeface="Arial"/>
                <a:cs typeface="Arial"/>
                <a:sym typeface="Arial"/>
              </a:rPr>
              <a:t>Some banks like Standard Chartered,Barclays,Axis have strted using Machine learning systems for such purposes.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Trebuchet MS"/>
              <a:buNone/>
            </a:pPr>
            <a:r>
              <a:rPr b="1" lang="en-US" u="sng">
                <a:solidFill>
                  <a:schemeClr val="accent1"/>
                </a:solidFill>
              </a:rPr>
              <a:t>TO DO LIST:-</a:t>
            </a:r>
            <a:endParaRPr b="1" u="sng">
              <a:solidFill>
                <a:schemeClr val="accent1"/>
              </a:solidFill>
            </a:endParaRPr>
          </a:p>
        </p:txBody>
      </p:sp>
      <p:sp>
        <p:nvSpPr>
          <p:cNvPr id="246" name="Google Shape;246;p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Char char="•"/>
            </a:pPr>
            <a:r>
              <a:rPr lang="en-US"/>
              <a:t>A)RESEARCH AND PRESENTATION – PARTHIB</a:t>
            </a:r>
            <a:br>
              <a:rPr lang="en-US"/>
            </a:br>
            <a:br>
              <a:rPr lang="en-US"/>
            </a:br>
            <a:r>
              <a:rPr lang="en-US"/>
              <a:t>B)CODING AND FRONT END – KISHORE</a:t>
            </a:r>
            <a:br>
              <a:rPr lang="en-US"/>
            </a:br>
            <a:endParaRPr/>
          </a:p>
          <a:p>
            <a:pPr indent="-228600" lvl="0" marL="228600" rtl="0" algn="l">
              <a:lnSpc>
                <a:spcPct val="90000"/>
              </a:lnSpc>
              <a:spcBef>
                <a:spcPts val="1000"/>
              </a:spcBef>
              <a:spcAft>
                <a:spcPts val="0"/>
              </a:spcAft>
              <a:buClr>
                <a:schemeClr val="lt1"/>
              </a:buClr>
              <a:buSzPct val="100000"/>
              <a:buChar char="•"/>
            </a:pPr>
            <a:r>
              <a:rPr lang="en-US"/>
              <a:t>C)DATASETS AND BACKEND – SAI AVINASH</a:t>
            </a:r>
            <a:endParaRPr/>
          </a:p>
          <a:p>
            <a:pPr indent="-228600" lvl="0" marL="228600" rtl="0" algn="l">
              <a:lnSpc>
                <a:spcPct val="90000"/>
              </a:lnSpc>
              <a:spcBef>
                <a:spcPts val="1000"/>
              </a:spcBef>
              <a:spcAft>
                <a:spcPts val="0"/>
              </a:spcAft>
              <a:buClr>
                <a:schemeClr val="lt1"/>
              </a:buClr>
              <a:buSzPct val="100000"/>
              <a:buChar char="•"/>
            </a:pPr>
            <a:r>
              <a:rPr lang="en-US"/>
              <a:t> </a:t>
            </a:r>
            <a:endParaRPr/>
          </a:p>
          <a:p>
            <a:pPr indent="-228600" lvl="0" marL="228600" rtl="0" algn="l">
              <a:lnSpc>
                <a:spcPct val="90000"/>
              </a:lnSpc>
              <a:spcBef>
                <a:spcPts val="1000"/>
              </a:spcBef>
              <a:spcAft>
                <a:spcPts val="0"/>
              </a:spcAft>
              <a:buClr>
                <a:schemeClr val="lt1"/>
              </a:buClr>
              <a:buSzPct val="100000"/>
              <a:buChar char="•"/>
            </a:pPr>
            <a:r>
              <a:rPr lang="en-US"/>
              <a:t>D)GRAPHING AND NEURAL NETWORKING-SAI RAM</a:t>
            </a:r>
            <a:br>
              <a:rPr lang="en-US"/>
            </a:br>
            <a:endParaRPr/>
          </a:p>
          <a:p>
            <a:pPr indent="-228600" lvl="0" marL="228600" rtl="0" algn="l">
              <a:lnSpc>
                <a:spcPct val="90000"/>
              </a:lnSpc>
              <a:spcBef>
                <a:spcPts val="1000"/>
              </a:spcBef>
              <a:spcAft>
                <a:spcPts val="0"/>
              </a:spcAft>
              <a:buClr>
                <a:schemeClr val="lt1"/>
              </a:buClr>
              <a:buSzPct val="100000"/>
              <a:buChar char="•"/>
            </a:pPr>
            <a:r>
              <a:rPr lang="en-US"/>
              <a:t>E)FINAL PROJECT TESTING-RAMANATH</a:t>
            </a:r>
            <a:endParaRPr/>
          </a:p>
          <a:p>
            <a:pPr indent="-87629" lvl="0" marL="228600" rtl="0" algn="l">
              <a:lnSpc>
                <a:spcPct val="90000"/>
              </a:lnSpc>
              <a:spcBef>
                <a:spcPts val="1000"/>
              </a:spcBef>
              <a:spcAft>
                <a:spcPts val="0"/>
              </a:spcAft>
              <a:buClr>
                <a:schemeClr val="lt1"/>
              </a:buClr>
              <a:buSzPct val="100000"/>
              <a:buNone/>
            </a:pPr>
            <a:r>
              <a:t/>
            </a:r>
            <a:endParaRPr/>
          </a:p>
          <a:p>
            <a:pPr indent="-228600" lvl="0" marL="228600" rtl="0" algn="l">
              <a:lnSpc>
                <a:spcPct val="90000"/>
              </a:lnSpc>
              <a:spcBef>
                <a:spcPts val="1000"/>
              </a:spcBef>
              <a:spcAft>
                <a:spcPts val="0"/>
              </a:spcAft>
              <a:buClr>
                <a:schemeClr val="lt1"/>
              </a:buClr>
              <a:buSzPct val="100000"/>
              <a:buChar char="•"/>
            </a:pPr>
            <a:r>
              <a:rPr lang="en-US"/>
              <a:t>F)DATA MINING AND DOCUMENTATION-SHEZIN SALEEM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2021-08-02T16:01:19Z</dcterms:created>
  <dc:creator>Parthib Ray</dc:creator>
</cp:coreProperties>
</file>