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2" r:id="rId4"/>
    <p:sldId id="273" r:id="rId5"/>
    <p:sldId id="257" r:id="rId6"/>
    <p:sldId id="258" r:id="rId7"/>
    <p:sldId id="260" r:id="rId8"/>
    <p:sldId id="261" r:id="rId9"/>
    <p:sldId id="267" r:id="rId10"/>
    <p:sldId id="259" r:id="rId11"/>
    <p:sldId id="268" r:id="rId12"/>
    <p:sldId id="263" r:id="rId13"/>
    <p:sldId id="264" r:id="rId14"/>
    <p:sldId id="269" r:id="rId15"/>
    <p:sldId id="265" r:id="rId16"/>
    <p:sldId id="270" r:id="rId17"/>
    <p:sldId id="266"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1" autoAdjust="0"/>
    <p:restoredTop sz="94660"/>
  </p:normalViewPr>
  <p:slideViewPr>
    <p:cSldViewPr snapToGrid="0">
      <p:cViewPr varScale="1">
        <p:scale>
          <a:sx n="70" d="100"/>
          <a:sy n="70"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6068D-6B3B-40E8-971E-FCC72E9B6F9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186775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6068D-6B3B-40E8-971E-FCC72E9B6F9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144434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6068D-6B3B-40E8-971E-FCC72E9B6F9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40571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6068D-6B3B-40E8-971E-FCC72E9B6F9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228021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96068D-6B3B-40E8-971E-FCC72E9B6F95}"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87827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6068D-6B3B-40E8-971E-FCC72E9B6F95}"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19204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6068D-6B3B-40E8-971E-FCC72E9B6F95}"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183241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6068D-6B3B-40E8-971E-FCC72E9B6F95}"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67646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6068D-6B3B-40E8-971E-FCC72E9B6F95}"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181263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96068D-6B3B-40E8-971E-FCC72E9B6F95}"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94852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96068D-6B3B-40E8-971E-FCC72E9B6F95}"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66AF7F-17A8-4547-90C1-2B6212863E85}" type="slidenum">
              <a:rPr lang="en-US" smtClean="0"/>
              <a:t>‹#›</a:t>
            </a:fld>
            <a:endParaRPr lang="en-US"/>
          </a:p>
        </p:txBody>
      </p:sp>
    </p:spTree>
    <p:extLst>
      <p:ext uri="{BB962C8B-B14F-4D97-AF65-F5344CB8AC3E}">
        <p14:creationId xmlns:p14="http://schemas.microsoft.com/office/powerpoint/2010/main" val="167190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alpha val="5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6068D-6B3B-40E8-971E-FCC72E9B6F95}" type="datetimeFigureOut">
              <a:rPr lang="en-US" smtClean="0"/>
              <a:t>12/6/2018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6AF7F-17A8-4547-90C1-2B6212863E85}" type="slidenum">
              <a:rPr lang="en-US" smtClean="0"/>
              <a:t>‹#›</a:t>
            </a:fld>
            <a:endParaRPr lang="en-US"/>
          </a:p>
        </p:txBody>
      </p:sp>
    </p:spTree>
    <p:extLst>
      <p:ext uri="{BB962C8B-B14F-4D97-AF65-F5344CB8AC3E}">
        <p14:creationId xmlns:p14="http://schemas.microsoft.com/office/powerpoint/2010/main" val="74744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259" y="787790"/>
            <a:ext cx="9462867" cy="1744393"/>
          </a:xfrm>
        </p:spPr>
        <p:txBody>
          <a:bodyPr>
            <a:normAutofit/>
          </a:bodyPr>
          <a:lstStyle/>
          <a:p>
            <a:pPr algn="l"/>
            <a:r>
              <a:rPr lang="en-US" b="1" dirty="0" smtClean="0"/>
              <a:t>Time Series Modelling</a:t>
            </a:r>
            <a:br>
              <a:rPr lang="en-US" b="1" dirty="0" smtClean="0"/>
            </a:br>
            <a:r>
              <a:rPr lang="en-US" b="1" dirty="0" smtClean="0"/>
              <a:t>FMCG-Sales1</a:t>
            </a:r>
            <a:endParaRPr lang="en-US" b="1" dirty="0"/>
          </a:p>
        </p:txBody>
      </p:sp>
      <p:sp>
        <p:nvSpPr>
          <p:cNvPr id="3" name="Subtitle 2"/>
          <p:cNvSpPr>
            <a:spLocks noGrp="1"/>
          </p:cNvSpPr>
          <p:nvPr>
            <p:ph type="subTitle" idx="1"/>
          </p:nvPr>
        </p:nvSpPr>
        <p:spPr>
          <a:xfrm>
            <a:off x="511126" y="3242677"/>
            <a:ext cx="9144000" cy="2918972"/>
          </a:xfrm>
        </p:spPr>
        <p:txBody>
          <a:bodyPr>
            <a:normAutofit lnSpcReduction="10000"/>
          </a:bodyPr>
          <a:lstStyle/>
          <a:p>
            <a:pPr algn="l"/>
            <a:r>
              <a:rPr lang="en-US" dirty="0" smtClean="0"/>
              <a:t>Presented by Group-2</a:t>
            </a:r>
          </a:p>
          <a:p>
            <a:pPr algn="l"/>
            <a:r>
              <a:rPr lang="en-US" dirty="0" smtClean="0"/>
              <a:t>Dinesh P -  D18029</a:t>
            </a:r>
          </a:p>
          <a:p>
            <a:pPr algn="l"/>
            <a:r>
              <a:rPr lang="en-US" dirty="0" smtClean="0"/>
              <a:t>Parthipan V  - D18025</a:t>
            </a:r>
          </a:p>
          <a:p>
            <a:pPr algn="l"/>
            <a:r>
              <a:rPr lang="en-US" dirty="0" smtClean="0"/>
              <a:t>Praveen P – D18027</a:t>
            </a:r>
          </a:p>
          <a:p>
            <a:pPr algn="l"/>
            <a:r>
              <a:rPr lang="en-US" dirty="0" smtClean="0"/>
              <a:t>Gontla Praveen – D18009</a:t>
            </a:r>
          </a:p>
          <a:p>
            <a:pPr algn="l"/>
            <a:r>
              <a:rPr lang="en-US" dirty="0" smtClean="0"/>
              <a:t>Rohan Isaac – D18033</a:t>
            </a:r>
          </a:p>
          <a:p>
            <a:pPr algn="l"/>
            <a:r>
              <a:rPr lang="en-US" dirty="0" smtClean="0"/>
              <a:t>Shubham Bansla – D18037</a:t>
            </a:r>
          </a:p>
          <a:p>
            <a:pPr algn="l"/>
            <a:endParaRPr lang="en-US" dirty="0"/>
          </a:p>
        </p:txBody>
      </p:sp>
    </p:spTree>
    <p:extLst>
      <p:ext uri="{BB962C8B-B14F-4D97-AF65-F5344CB8AC3E}">
        <p14:creationId xmlns:p14="http://schemas.microsoft.com/office/powerpoint/2010/main" val="280083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52" y="1171377"/>
            <a:ext cx="5787369" cy="4526040"/>
          </a:xfrm>
          <a:prstGeom prst="rect">
            <a:avLst/>
          </a:prstGeom>
        </p:spPr>
      </p:pic>
      <p:sp>
        <p:nvSpPr>
          <p:cNvPr id="5" name="TextBox 4"/>
          <p:cNvSpPr txBox="1"/>
          <p:nvPr/>
        </p:nvSpPr>
        <p:spPr>
          <a:xfrm>
            <a:off x="7033847" y="2222695"/>
            <a:ext cx="437505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simple moving average smooths out volatility and makes it easier to view the trend of our data.</a:t>
            </a:r>
          </a:p>
          <a:p>
            <a:pPr marL="285750" indent="-285750">
              <a:buFont typeface="Arial" panose="020B0604020202020204" pitchFamily="34" charset="0"/>
              <a:buChar char="•"/>
            </a:pPr>
            <a:r>
              <a:rPr lang="en-US" sz="2000" dirty="0" smtClean="0"/>
              <a:t>Short term averages here respond quickly to change and long term averages are slow to respond to changes.</a:t>
            </a:r>
          </a:p>
          <a:p>
            <a:pPr marL="285750" indent="-285750">
              <a:buFont typeface="Arial" panose="020B0604020202020204" pitchFamily="34" charset="0"/>
              <a:buChar char="•"/>
            </a:pPr>
            <a:r>
              <a:rPr lang="en-US" sz="2000" dirty="0" smtClean="0"/>
              <a:t>Here we see the same pattern to exist and larger SMA’s clearly show a positive trend in the data.</a:t>
            </a:r>
            <a:endParaRPr lang="en-US" sz="2000" dirty="0"/>
          </a:p>
        </p:txBody>
      </p:sp>
    </p:spTree>
    <p:extLst>
      <p:ext uri="{BB962C8B-B14F-4D97-AF65-F5344CB8AC3E}">
        <p14:creationId xmlns:p14="http://schemas.microsoft.com/office/powerpoint/2010/main" val="2732318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51273" y="2712011"/>
            <a:ext cx="6578991" cy="9596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t>Naïve’s Prediction</a:t>
            </a:r>
            <a:endParaRPr lang="en-US" sz="6000" b="1" dirty="0"/>
          </a:p>
        </p:txBody>
      </p:sp>
    </p:spTree>
    <p:extLst>
      <p:ext uri="{BB962C8B-B14F-4D97-AF65-F5344CB8AC3E}">
        <p14:creationId xmlns:p14="http://schemas.microsoft.com/office/powerpoint/2010/main" val="4148584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70" y="1195753"/>
            <a:ext cx="5674828" cy="427985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072" y="3956297"/>
            <a:ext cx="5022166" cy="2405576"/>
          </a:xfrm>
          <a:prstGeom prst="rect">
            <a:avLst/>
          </a:prstGeom>
        </p:spPr>
      </p:pic>
      <p:sp>
        <p:nvSpPr>
          <p:cNvPr id="4" name="TextBox 3"/>
          <p:cNvSpPr txBox="1"/>
          <p:nvPr/>
        </p:nvSpPr>
        <p:spPr>
          <a:xfrm>
            <a:off x="6457072" y="745591"/>
            <a:ext cx="492369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Estimating technique in which the last period's actuals are used as this period's forecast, without adjusting them or attempting to establish causal factors. </a:t>
            </a:r>
            <a:endParaRPr lang="en-US" sz="2000" dirty="0" smtClean="0"/>
          </a:p>
          <a:p>
            <a:pPr marL="285750" indent="-285750">
              <a:buFont typeface="Arial" panose="020B0604020202020204" pitchFamily="34" charset="0"/>
              <a:buChar char="•"/>
            </a:pPr>
            <a:r>
              <a:rPr lang="en-US" sz="2000" dirty="0" smtClean="0"/>
              <a:t>It </a:t>
            </a:r>
            <a:r>
              <a:rPr lang="en-US" sz="2000" dirty="0"/>
              <a:t>is used only for comparison with the forecasts generated by the better (sophisticated) techniques.</a:t>
            </a:r>
            <a:r>
              <a:rPr lang="en-US" sz="2000" dirty="0" smtClean="0"/>
              <a:t/>
            </a:r>
            <a:br>
              <a:rPr lang="en-US" sz="2000" dirty="0" smtClean="0"/>
            </a:br>
            <a:endParaRPr lang="en-US" sz="2000" dirty="0"/>
          </a:p>
        </p:txBody>
      </p:sp>
    </p:spTree>
    <p:extLst>
      <p:ext uri="{BB962C8B-B14F-4D97-AF65-F5344CB8AC3E}">
        <p14:creationId xmlns:p14="http://schemas.microsoft.com/office/powerpoint/2010/main" val="1351804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98" y="225083"/>
            <a:ext cx="10789919" cy="6330461"/>
          </a:xfrm>
          <a:prstGeom prst="rect">
            <a:avLst/>
          </a:prstGeom>
        </p:spPr>
      </p:pic>
    </p:spTree>
    <p:extLst>
      <p:ext uri="{BB962C8B-B14F-4D97-AF65-F5344CB8AC3E}">
        <p14:creationId xmlns:p14="http://schemas.microsoft.com/office/powerpoint/2010/main" val="103714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52468" y="2599470"/>
            <a:ext cx="7226105" cy="8752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t>Holt Winter Prediction</a:t>
            </a:r>
            <a:endParaRPr lang="en-US" sz="6000" b="1" dirty="0"/>
          </a:p>
        </p:txBody>
      </p:sp>
    </p:spTree>
    <p:extLst>
      <p:ext uri="{BB962C8B-B14F-4D97-AF65-F5344CB8AC3E}">
        <p14:creationId xmlns:p14="http://schemas.microsoft.com/office/powerpoint/2010/main" val="3802146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42" y="406260"/>
            <a:ext cx="5885843" cy="4497905"/>
          </a:xfrm>
          <a:prstGeom prst="rect">
            <a:avLst/>
          </a:prstGeom>
        </p:spPr>
      </p:pic>
      <p:sp>
        <p:nvSpPr>
          <p:cNvPr id="3" name="TextBox 2"/>
          <p:cNvSpPr txBox="1"/>
          <p:nvPr/>
        </p:nvSpPr>
        <p:spPr>
          <a:xfrm>
            <a:off x="7118672" y="406260"/>
            <a:ext cx="4375052" cy="4708981"/>
          </a:xfrm>
          <a:prstGeom prst="rect">
            <a:avLst/>
          </a:prstGeom>
          <a:noFill/>
        </p:spPr>
        <p:txBody>
          <a:bodyPr wrap="square" rtlCol="0">
            <a:spAutoFit/>
          </a:bodyPr>
          <a:lstStyle/>
          <a:p>
            <a:r>
              <a:rPr lang="en-US" sz="2000" dirty="0" smtClean="0"/>
              <a:t>Holt Winter Prediction uses mainly three parameters,</a:t>
            </a:r>
          </a:p>
          <a:p>
            <a:pPr marL="285750" indent="-285750">
              <a:buFont typeface="Arial" panose="020B0604020202020204" pitchFamily="34" charset="0"/>
              <a:buChar char="•"/>
            </a:pPr>
            <a:r>
              <a:rPr lang="en-US" sz="2000" dirty="0" smtClean="0"/>
              <a:t>Error</a:t>
            </a:r>
          </a:p>
          <a:p>
            <a:pPr marL="285750" indent="-285750">
              <a:buFont typeface="Arial" panose="020B0604020202020204" pitchFamily="34" charset="0"/>
              <a:buChar char="•"/>
            </a:pPr>
            <a:r>
              <a:rPr lang="en-US" sz="2000" dirty="0" smtClean="0"/>
              <a:t>Trend</a:t>
            </a:r>
          </a:p>
          <a:p>
            <a:pPr marL="285750" indent="-285750">
              <a:buFont typeface="Arial" panose="020B0604020202020204" pitchFamily="34" charset="0"/>
              <a:buChar char="•"/>
            </a:pPr>
            <a:r>
              <a:rPr lang="en-US" sz="2000" dirty="0" smtClean="0"/>
              <a:t>Seasonality</a:t>
            </a:r>
          </a:p>
          <a:p>
            <a:endParaRPr lang="en-US" sz="2000" dirty="0" smtClean="0"/>
          </a:p>
          <a:p>
            <a:r>
              <a:rPr lang="en-US" sz="2000" dirty="0" smtClean="0"/>
              <a:t>Holt Winter prediction is basically a smoothening technique prediction method and hence is simpler.</a:t>
            </a:r>
          </a:p>
          <a:p>
            <a:endParaRPr lang="en-US" sz="2000" dirty="0" smtClean="0"/>
          </a:p>
          <a:p>
            <a:r>
              <a:rPr lang="en-US" sz="2000" dirty="0" smtClean="0"/>
              <a:t>Here we are able to see the forecast is a bit aggressive and since not much parameters are included the predictions might be off. Still we should consider it since it outperform other models.</a:t>
            </a:r>
            <a:endParaRPr lang="en-US" sz="2000" dirty="0"/>
          </a:p>
        </p:txBody>
      </p:sp>
      <p:pic>
        <p:nvPicPr>
          <p:cNvPr id="4" name="Picture 3"/>
          <p:cNvPicPr>
            <a:picLocks noChangeAspect="1"/>
          </p:cNvPicPr>
          <p:nvPr/>
        </p:nvPicPr>
        <p:blipFill>
          <a:blip r:embed="rId3"/>
          <a:stretch>
            <a:fillRect/>
          </a:stretch>
        </p:blipFill>
        <p:spPr>
          <a:xfrm>
            <a:off x="802517" y="5115241"/>
            <a:ext cx="2907864" cy="630466"/>
          </a:xfrm>
          <a:prstGeom prst="rect">
            <a:avLst/>
          </a:prstGeom>
        </p:spPr>
      </p:pic>
      <p:pic>
        <p:nvPicPr>
          <p:cNvPr id="5" name="Picture 4"/>
          <p:cNvPicPr>
            <a:picLocks noChangeAspect="1"/>
          </p:cNvPicPr>
          <p:nvPr/>
        </p:nvPicPr>
        <p:blipFill>
          <a:blip r:embed="rId4"/>
          <a:stretch>
            <a:fillRect/>
          </a:stretch>
        </p:blipFill>
        <p:spPr>
          <a:xfrm>
            <a:off x="4147852" y="5115241"/>
            <a:ext cx="2041933" cy="685800"/>
          </a:xfrm>
          <a:prstGeom prst="rect">
            <a:avLst/>
          </a:prstGeom>
        </p:spPr>
      </p:pic>
      <p:pic>
        <p:nvPicPr>
          <p:cNvPr id="6" name="Picture 5"/>
          <p:cNvPicPr>
            <a:picLocks noChangeAspect="1"/>
          </p:cNvPicPr>
          <p:nvPr/>
        </p:nvPicPr>
        <p:blipFill>
          <a:blip r:embed="rId5"/>
          <a:stretch>
            <a:fillRect/>
          </a:stretch>
        </p:blipFill>
        <p:spPr>
          <a:xfrm>
            <a:off x="4147852" y="6012117"/>
            <a:ext cx="1911754" cy="638175"/>
          </a:xfrm>
          <a:prstGeom prst="rect">
            <a:avLst/>
          </a:prstGeom>
        </p:spPr>
      </p:pic>
    </p:spTree>
    <p:extLst>
      <p:ext uri="{BB962C8B-B14F-4D97-AF65-F5344CB8AC3E}">
        <p14:creationId xmlns:p14="http://schemas.microsoft.com/office/powerpoint/2010/main" val="1772018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61957" y="2571335"/>
            <a:ext cx="7690338" cy="11003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t>Auto ARIMA</a:t>
            </a:r>
            <a:endParaRPr lang="en-US" sz="6000" b="1" dirty="0"/>
          </a:p>
        </p:txBody>
      </p:sp>
    </p:spTree>
    <p:extLst>
      <p:ext uri="{BB962C8B-B14F-4D97-AF65-F5344CB8AC3E}">
        <p14:creationId xmlns:p14="http://schemas.microsoft.com/office/powerpoint/2010/main" val="641373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6" y="1223894"/>
            <a:ext cx="6195332" cy="4501662"/>
          </a:xfrm>
          <a:prstGeom prst="rect">
            <a:avLst/>
          </a:prstGeom>
        </p:spPr>
      </p:pic>
      <p:sp>
        <p:nvSpPr>
          <p:cNvPr id="3" name="TextBox 2"/>
          <p:cNvSpPr txBox="1"/>
          <p:nvPr/>
        </p:nvSpPr>
        <p:spPr>
          <a:xfrm>
            <a:off x="7427742" y="1223894"/>
            <a:ext cx="3868615" cy="4093428"/>
          </a:xfrm>
          <a:prstGeom prst="rect">
            <a:avLst/>
          </a:prstGeom>
          <a:noFill/>
        </p:spPr>
        <p:txBody>
          <a:bodyPr wrap="square" rtlCol="0">
            <a:spAutoFit/>
          </a:bodyPr>
          <a:lstStyle/>
          <a:p>
            <a:r>
              <a:rPr lang="en-US" sz="2000" dirty="0" smtClean="0"/>
              <a:t>Auto ARIMA chooses the best parameters and creates the ARIMA model.</a:t>
            </a:r>
          </a:p>
          <a:p>
            <a:endParaRPr lang="en-US" sz="2000" dirty="0" smtClean="0"/>
          </a:p>
          <a:p>
            <a:r>
              <a:rPr lang="en-US" sz="2000" dirty="0" smtClean="0"/>
              <a:t>It selects the optimal differencing, p and q values and forecasts for our data.</a:t>
            </a:r>
          </a:p>
          <a:p>
            <a:endParaRPr lang="en-US" sz="2000" dirty="0"/>
          </a:p>
          <a:p>
            <a:r>
              <a:rPr lang="en-US" sz="2000" dirty="0" smtClean="0"/>
              <a:t>Here we are able to see ARIMA is able to predict well. Since it uses more parameters for forecasting it is able to mostly do a better prediction.</a:t>
            </a:r>
            <a:endParaRPr lang="en-US" sz="2000" dirty="0"/>
          </a:p>
        </p:txBody>
      </p:sp>
    </p:spTree>
    <p:extLst>
      <p:ext uri="{BB962C8B-B14F-4D97-AF65-F5344CB8AC3E}">
        <p14:creationId xmlns:p14="http://schemas.microsoft.com/office/powerpoint/2010/main" val="56193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478" y="2757267"/>
            <a:ext cx="6764704" cy="1017417"/>
          </a:xfrm>
        </p:spPr>
        <p:txBody>
          <a:bodyPr/>
          <a:lstStyle/>
          <a:p>
            <a:r>
              <a:rPr lang="en-US" b="1" dirty="0" smtClean="0"/>
              <a:t>Model Comparison</a:t>
            </a:r>
            <a:endParaRPr lang="en-US" b="1" dirty="0"/>
          </a:p>
        </p:txBody>
      </p:sp>
    </p:spTree>
    <p:extLst>
      <p:ext uri="{BB962C8B-B14F-4D97-AF65-F5344CB8AC3E}">
        <p14:creationId xmlns:p14="http://schemas.microsoft.com/office/powerpoint/2010/main" val="4282932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42" y="336989"/>
            <a:ext cx="10515600" cy="1325563"/>
          </a:xfrm>
        </p:spPr>
        <p:txBody>
          <a:bodyPr>
            <a:normAutofit/>
          </a:bodyPr>
          <a:lstStyle/>
          <a:p>
            <a:r>
              <a:rPr lang="en-US" sz="5400" b="1" dirty="0" smtClean="0"/>
              <a:t>Model Metrics</a:t>
            </a:r>
            <a:endParaRPr lang="en-US" sz="5400" b="1" dirty="0"/>
          </a:p>
        </p:txBody>
      </p:sp>
      <p:graphicFrame>
        <p:nvGraphicFramePr>
          <p:cNvPr id="3" name="Table 2"/>
          <p:cNvGraphicFramePr>
            <a:graphicFrameLocks noGrp="1"/>
          </p:cNvGraphicFramePr>
          <p:nvPr>
            <p:extLst>
              <p:ext uri="{D42A27DB-BD31-4B8C-83A1-F6EECF244321}">
                <p14:modId xmlns:p14="http://schemas.microsoft.com/office/powerpoint/2010/main" val="734494420"/>
              </p:ext>
            </p:extLst>
          </p:nvPr>
        </p:nvGraphicFramePr>
        <p:xfrm>
          <a:off x="1083212" y="1856934"/>
          <a:ext cx="9706708" cy="4529799"/>
        </p:xfrm>
        <a:graphic>
          <a:graphicData uri="http://schemas.openxmlformats.org/drawingml/2006/table">
            <a:tbl>
              <a:tblPr firstRow="1" bandRow="1">
                <a:tableStyleId>{5C22544A-7EE6-4342-B048-85BDC9FD1C3A}</a:tableStyleId>
              </a:tblPr>
              <a:tblGrid>
                <a:gridCol w="2426677">
                  <a:extLst>
                    <a:ext uri="{9D8B030D-6E8A-4147-A177-3AD203B41FA5}">
                      <a16:colId xmlns:a16="http://schemas.microsoft.com/office/drawing/2014/main" xmlns="" val="4028793247"/>
                    </a:ext>
                  </a:extLst>
                </a:gridCol>
                <a:gridCol w="2224100">
                  <a:extLst>
                    <a:ext uri="{9D8B030D-6E8A-4147-A177-3AD203B41FA5}">
                      <a16:colId xmlns:a16="http://schemas.microsoft.com/office/drawing/2014/main" xmlns="" val="3825251435"/>
                    </a:ext>
                  </a:extLst>
                </a:gridCol>
                <a:gridCol w="2436040">
                  <a:extLst>
                    <a:ext uri="{9D8B030D-6E8A-4147-A177-3AD203B41FA5}">
                      <a16:colId xmlns:a16="http://schemas.microsoft.com/office/drawing/2014/main" xmlns="" val="3222827633"/>
                    </a:ext>
                  </a:extLst>
                </a:gridCol>
                <a:gridCol w="2619891">
                  <a:extLst>
                    <a:ext uri="{9D8B030D-6E8A-4147-A177-3AD203B41FA5}">
                      <a16:colId xmlns:a16="http://schemas.microsoft.com/office/drawing/2014/main" xmlns="" val="3833247945"/>
                    </a:ext>
                  </a:extLst>
                </a:gridCol>
              </a:tblGrid>
              <a:tr h="749803">
                <a:tc>
                  <a:txBody>
                    <a:bodyPr/>
                    <a:lstStyle/>
                    <a:p>
                      <a:endParaRPr lang="en-US" dirty="0"/>
                    </a:p>
                  </a:txBody>
                  <a:tcPr/>
                </a:tc>
                <a:tc>
                  <a:txBody>
                    <a:bodyPr/>
                    <a:lstStyle/>
                    <a:p>
                      <a:pPr algn="ctr"/>
                      <a:r>
                        <a:rPr lang="en-US" dirty="0" smtClean="0"/>
                        <a:t>Naïve’s Model</a:t>
                      </a:r>
                      <a:endParaRPr lang="en-US" dirty="0"/>
                    </a:p>
                  </a:txBody>
                  <a:tcPr/>
                </a:tc>
                <a:tc>
                  <a:txBody>
                    <a:bodyPr/>
                    <a:lstStyle/>
                    <a:p>
                      <a:pPr algn="ctr"/>
                      <a:r>
                        <a:rPr lang="en-US" dirty="0" smtClean="0"/>
                        <a:t> Holt Winter Model</a:t>
                      </a:r>
                      <a:endParaRPr lang="en-US" dirty="0"/>
                    </a:p>
                  </a:txBody>
                  <a:tcPr/>
                </a:tc>
                <a:tc>
                  <a:txBody>
                    <a:bodyPr/>
                    <a:lstStyle/>
                    <a:p>
                      <a:pPr algn="ctr"/>
                      <a:r>
                        <a:rPr lang="en-US" dirty="0" smtClean="0"/>
                        <a:t>Auto ARIMA Model</a:t>
                      </a:r>
                      <a:endParaRPr lang="en-US" dirty="0"/>
                    </a:p>
                  </a:txBody>
                  <a:tcPr/>
                </a:tc>
                <a:extLst>
                  <a:ext uri="{0D108BD9-81ED-4DB2-BD59-A6C34878D82A}">
                    <a16:rowId xmlns:a16="http://schemas.microsoft.com/office/drawing/2014/main" xmlns="" val="2179164104"/>
                  </a:ext>
                </a:extLst>
              </a:tr>
              <a:tr h="944999">
                <a:tc>
                  <a:txBody>
                    <a:bodyPr/>
                    <a:lstStyle/>
                    <a:p>
                      <a:pPr algn="ctr"/>
                      <a:r>
                        <a:rPr lang="en-US" dirty="0" smtClean="0"/>
                        <a:t>RMSE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108.2376</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71.33693</a:t>
                      </a:r>
                      <a:endParaRPr lang="en-US" dirty="0" smtClean="0"/>
                    </a:p>
                    <a:p>
                      <a:endParaRPr lang="en-US" dirty="0"/>
                    </a:p>
                  </a:txBody>
                  <a:tcPr/>
                </a:tc>
                <a:tc>
                  <a:txBody>
                    <a:bodyPr/>
                    <a:lstStyle/>
                    <a:p>
                      <a:pPr algn="l"/>
                      <a:r>
                        <a:rPr lang="en-US" dirty="0" smtClean="0">
                          <a:effectLst/>
                        </a:rPr>
                        <a:t>57.20783</a:t>
                      </a:r>
                      <a:endParaRPr lang="en-US" dirty="0"/>
                    </a:p>
                  </a:txBody>
                  <a:tcPr/>
                </a:tc>
                <a:extLst>
                  <a:ext uri="{0D108BD9-81ED-4DB2-BD59-A6C34878D82A}">
                    <a16:rowId xmlns:a16="http://schemas.microsoft.com/office/drawing/2014/main" xmlns="" val="1595863773"/>
                  </a:ext>
                </a:extLst>
              </a:tr>
              <a:tr h="944999">
                <a:tc>
                  <a:txBody>
                    <a:bodyPr/>
                    <a:lstStyle/>
                    <a:p>
                      <a:pPr algn="ctr"/>
                      <a:r>
                        <a:rPr lang="en-US" dirty="0" smtClean="0"/>
                        <a:t>MAE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88.22</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55.9554</a:t>
                      </a:r>
                      <a:endParaRPr lang="en-US" dirty="0" smtClean="0"/>
                    </a:p>
                    <a:p>
                      <a:endParaRPr lang="en-US" dirty="0"/>
                    </a:p>
                  </a:txBody>
                  <a:tcPr/>
                </a:tc>
                <a:tc>
                  <a:txBody>
                    <a:bodyPr/>
                    <a:lstStyle/>
                    <a:p>
                      <a:pPr algn="l"/>
                      <a:r>
                        <a:rPr lang="en-US" dirty="0" smtClean="0">
                          <a:effectLst/>
                        </a:rPr>
                        <a:t>43.7943</a:t>
                      </a:r>
                      <a:endParaRPr lang="en-US" dirty="0"/>
                    </a:p>
                  </a:txBody>
                  <a:tcPr/>
                </a:tc>
                <a:extLst>
                  <a:ext uri="{0D108BD9-81ED-4DB2-BD59-A6C34878D82A}">
                    <a16:rowId xmlns:a16="http://schemas.microsoft.com/office/drawing/2014/main" xmlns="" val="2826664725"/>
                  </a:ext>
                </a:extLst>
              </a:tr>
              <a:tr h="944999">
                <a:tc>
                  <a:txBody>
                    <a:bodyPr/>
                    <a:lstStyle/>
                    <a:p>
                      <a:pPr algn="ctr"/>
                      <a:r>
                        <a:rPr lang="en-US" dirty="0" smtClean="0"/>
                        <a:t>MAPE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30.41291</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21.2602</a:t>
                      </a:r>
                      <a:endParaRPr lang="en-US" dirty="0" smtClean="0"/>
                    </a:p>
                    <a:p>
                      <a:endParaRPr lang="en-US" dirty="0"/>
                    </a:p>
                  </a:txBody>
                  <a:tcPr/>
                </a:tc>
                <a:tc>
                  <a:txBody>
                    <a:bodyPr/>
                    <a:lstStyle/>
                    <a:p>
                      <a:pPr algn="l"/>
                      <a:r>
                        <a:rPr lang="en-US" dirty="0" smtClean="0">
                          <a:effectLst/>
                        </a:rPr>
                        <a:t>18.43179</a:t>
                      </a:r>
                      <a:endParaRPr lang="en-US" dirty="0"/>
                    </a:p>
                  </a:txBody>
                  <a:tcPr/>
                </a:tc>
                <a:extLst>
                  <a:ext uri="{0D108BD9-81ED-4DB2-BD59-A6C34878D82A}">
                    <a16:rowId xmlns:a16="http://schemas.microsoft.com/office/drawing/2014/main" xmlns="" val="3096645395"/>
                  </a:ext>
                </a:extLst>
              </a:tr>
              <a:tr h="944999">
                <a:tc>
                  <a:txBody>
                    <a:bodyPr/>
                    <a:lstStyle/>
                    <a:p>
                      <a:pPr algn="ctr"/>
                      <a:r>
                        <a:rPr lang="en-US" dirty="0" smtClean="0"/>
                        <a:t>MASE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0.5747075</a:t>
                      </a:r>
                      <a:endParaRPr lang="en-US"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0.3645209</a:t>
                      </a:r>
                      <a:endParaRPr lang="en-US" dirty="0" smtClean="0"/>
                    </a:p>
                    <a:p>
                      <a:endParaRPr lang="en-US" dirty="0"/>
                    </a:p>
                  </a:txBody>
                  <a:tcPr/>
                </a:tc>
                <a:tc>
                  <a:txBody>
                    <a:bodyPr/>
                    <a:lstStyle/>
                    <a:p>
                      <a:pPr algn="l"/>
                      <a:r>
                        <a:rPr lang="en-US" dirty="0" smtClean="0">
                          <a:effectLst/>
                        </a:rPr>
                        <a:t>0.2852972</a:t>
                      </a:r>
                      <a:endParaRPr lang="en-US" dirty="0"/>
                    </a:p>
                  </a:txBody>
                  <a:tcPr/>
                </a:tc>
                <a:extLst>
                  <a:ext uri="{0D108BD9-81ED-4DB2-BD59-A6C34878D82A}">
                    <a16:rowId xmlns:a16="http://schemas.microsoft.com/office/drawing/2014/main" xmlns="" val="2894828180"/>
                  </a:ext>
                </a:extLst>
              </a:tr>
            </a:tbl>
          </a:graphicData>
        </a:graphic>
      </p:graphicFrame>
    </p:spTree>
    <p:extLst>
      <p:ext uri="{BB962C8B-B14F-4D97-AF65-F5344CB8AC3E}">
        <p14:creationId xmlns:p14="http://schemas.microsoft.com/office/powerpoint/2010/main" val="143392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719"/>
            <a:ext cx="10515600" cy="1325563"/>
          </a:xfrm>
        </p:spPr>
        <p:txBody>
          <a:bodyPr/>
          <a:lstStyle/>
          <a:p>
            <a:r>
              <a:rPr lang="en-US" sz="6000" b="1" dirty="0" smtClean="0"/>
              <a:t>Contents</a:t>
            </a:r>
            <a:endParaRPr lang="en-US" sz="6000" b="1" dirty="0"/>
          </a:p>
        </p:txBody>
      </p:sp>
      <p:sp>
        <p:nvSpPr>
          <p:cNvPr id="3" name="Content Placeholder 2"/>
          <p:cNvSpPr>
            <a:spLocks noGrp="1"/>
          </p:cNvSpPr>
          <p:nvPr>
            <p:ph idx="1"/>
          </p:nvPr>
        </p:nvSpPr>
        <p:spPr>
          <a:xfrm>
            <a:off x="838200" y="1789162"/>
            <a:ext cx="10515600" cy="4681976"/>
          </a:xfrm>
        </p:spPr>
        <p:txBody>
          <a:bodyPr>
            <a:normAutofit lnSpcReduction="10000"/>
          </a:bodyPr>
          <a:lstStyle/>
          <a:p>
            <a:r>
              <a:rPr lang="en-US" dirty="0" smtClean="0"/>
              <a:t>Introduction</a:t>
            </a:r>
          </a:p>
          <a:p>
            <a:r>
              <a:rPr lang="en-US" dirty="0" smtClean="0"/>
              <a:t>Exploratory Data Analysis</a:t>
            </a:r>
          </a:p>
          <a:p>
            <a:r>
              <a:rPr lang="en-US" dirty="0" smtClean="0"/>
              <a:t>Component of Time Series</a:t>
            </a:r>
          </a:p>
          <a:p>
            <a:r>
              <a:rPr lang="en-US" dirty="0" smtClean="0"/>
              <a:t>Simple Moving Average</a:t>
            </a:r>
          </a:p>
          <a:p>
            <a:r>
              <a:rPr lang="en-US" dirty="0" smtClean="0"/>
              <a:t>Naïve’s Prediction</a:t>
            </a:r>
          </a:p>
          <a:p>
            <a:r>
              <a:rPr lang="en-US" dirty="0" smtClean="0"/>
              <a:t>Holt Winter Prediction</a:t>
            </a:r>
          </a:p>
          <a:p>
            <a:r>
              <a:rPr lang="en-US" dirty="0" smtClean="0"/>
              <a:t>Auto ARIMA Prediction</a:t>
            </a:r>
          </a:p>
          <a:p>
            <a:r>
              <a:rPr lang="en-US" dirty="0" smtClean="0"/>
              <a:t>Model Selection</a:t>
            </a:r>
          </a:p>
          <a:p>
            <a:r>
              <a:rPr lang="en-US" dirty="0" smtClean="0"/>
              <a:t>Conclusion</a:t>
            </a:r>
          </a:p>
          <a:p>
            <a:r>
              <a:rPr lang="en-US" dirty="0" smtClean="0"/>
              <a:t>Appendix</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191907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Conclusion</a:t>
            </a:r>
            <a:endParaRPr lang="en-US" sz="6000" b="1" dirty="0"/>
          </a:p>
        </p:txBody>
      </p:sp>
      <p:sp>
        <p:nvSpPr>
          <p:cNvPr id="3" name="Content Placeholder 2"/>
          <p:cNvSpPr>
            <a:spLocks noGrp="1"/>
          </p:cNvSpPr>
          <p:nvPr>
            <p:ph idx="1"/>
          </p:nvPr>
        </p:nvSpPr>
        <p:spPr>
          <a:xfrm>
            <a:off x="838200" y="1991879"/>
            <a:ext cx="10515600" cy="4351338"/>
          </a:xfrm>
        </p:spPr>
        <p:txBody>
          <a:bodyPr/>
          <a:lstStyle/>
          <a:p>
            <a:r>
              <a:rPr lang="en-US" dirty="0" smtClean="0"/>
              <a:t>Here we have compared the naïve, holt winter and auto ARIMA models.</a:t>
            </a:r>
          </a:p>
          <a:p>
            <a:r>
              <a:rPr lang="en-US" dirty="0" smtClean="0"/>
              <a:t>We see auto ARIMA is best model in our case since the error metrics are less as compared to other models.</a:t>
            </a:r>
          </a:p>
          <a:p>
            <a:r>
              <a:rPr lang="en-US" dirty="0" smtClean="0"/>
              <a:t>Since auto ARIMA uses significantly higher number of parameters we are able to see it is able to give less errors.</a:t>
            </a:r>
            <a:endParaRPr lang="en-US" dirty="0"/>
          </a:p>
        </p:txBody>
      </p:sp>
    </p:spTree>
    <p:extLst>
      <p:ext uri="{BB962C8B-B14F-4D97-AF65-F5344CB8AC3E}">
        <p14:creationId xmlns:p14="http://schemas.microsoft.com/office/powerpoint/2010/main" val="953439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181" y="2471015"/>
            <a:ext cx="3235036" cy="1325563"/>
          </a:xfrm>
        </p:spPr>
        <p:txBody>
          <a:bodyPr/>
          <a:lstStyle/>
          <a:p>
            <a:pPr algn="ctr"/>
            <a:r>
              <a:rPr lang="en-US" dirty="0" smtClean="0"/>
              <a:t>End of slide</a:t>
            </a:r>
            <a:endParaRPr lang="en-US" dirty="0"/>
          </a:p>
        </p:txBody>
      </p:sp>
    </p:spTree>
    <p:extLst>
      <p:ext uri="{BB962C8B-B14F-4D97-AF65-F5344CB8AC3E}">
        <p14:creationId xmlns:p14="http://schemas.microsoft.com/office/powerpoint/2010/main" val="2189940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Introduction</a:t>
            </a:r>
            <a:endParaRPr lang="en-US" sz="6000" b="1" dirty="0"/>
          </a:p>
        </p:txBody>
      </p:sp>
      <p:sp>
        <p:nvSpPr>
          <p:cNvPr id="3" name="Content Placeholder 2"/>
          <p:cNvSpPr>
            <a:spLocks noGrp="1"/>
          </p:cNvSpPr>
          <p:nvPr>
            <p:ph idx="1"/>
          </p:nvPr>
        </p:nvSpPr>
        <p:spPr>
          <a:xfrm>
            <a:off x="838200" y="2020015"/>
            <a:ext cx="10515600" cy="4351338"/>
          </a:xfrm>
        </p:spPr>
        <p:txBody>
          <a:bodyPr/>
          <a:lstStyle/>
          <a:p>
            <a:pPr marL="0" indent="0" algn="just">
              <a:buNone/>
            </a:pPr>
            <a:r>
              <a:rPr lang="en-US" dirty="0" smtClean="0"/>
              <a:t>Performed Time series forecasting on the data to predict the sales of shampoo on monthly basis during the three periods of time that is from 1995 to 1997. Our data consist of 36 observation and two columns one is month and year and other one is no  of sales in a given month.</a:t>
            </a:r>
          </a:p>
          <a:p>
            <a:pPr marL="0" indent="0" algn="just">
              <a:buNone/>
            </a:pPr>
            <a:r>
              <a:rPr lang="en-US" dirty="0" smtClean="0"/>
              <a:t>We performed three techniques to predict  first one is </a:t>
            </a:r>
            <a:r>
              <a:rPr lang="en-US" dirty="0" err="1" smtClean="0"/>
              <a:t>Naïve’s</a:t>
            </a:r>
            <a:r>
              <a:rPr lang="en-US" dirty="0" smtClean="0"/>
              <a:t>, Holt Winter and Auto ARIMA and compared which model is best for prediction using model metrics.</a:t>
            </a:r>
            <a:endParaRPr lang="en-US" dirty="0"/>
          </a:p>
        </p:txBody>
      </p:sp>
    </p:spTree>
    <p:extLst>
      <p:ext uri="{BB962C8B-B14F-4D97-AF65-F5344CB8AC3E}">
        <p14:creationId xmlns:p14="http://schemas.microsoft.com/office/powerpoint/2010/main" val="3069272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183" y="1600666"/>
            <a:ext cx="10072466" cy="2387600"/>
          </a:xfrm>
        </p:spPr>
        <p:txBody>
          <a:bodyPr/>
          <a:lstStyle/>
          <a:p>
            <a:r>
              <a:rPr lang="en-US" b="1" dirty="0" smtClean="0"/>
              <a:t>Exploratory Analysis For Time Series</a:t>
            </a:r>
            <a:endParaRPr lang="en-US" b="1" dirty="0"/>
          </a:p>
        </p:txBody>
      </p:sp>
    </p:spTree>
    <p:extLst>
      <p:ext uri="{BB962C8B-B14F-4D97-AF65-F5344CB8AC3E}">
        <p14:creationId xmlns:p14="http://schemas.microsoft.com/office/powerpoint/2010/main" val="1056632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36" y="1716263"/>
            <a:ext cx="6870582" cy="4909624"/>
          </a:xfrm>
          <a:prstGeom prst="rect">
            <a:avLst/>
          </a:prstGeom>
        </p:spPr>
      </p:pic>
      <p:sp>
        <p:nvSpPr>
          <p:cNvPr id="3" name="TextBox 2"/>
          <p:cNvSpPr txBox="1"/>
          <p:nvPr/>
        </p:nvSpPr>
        <p:spPr>
          <a:xfrm>
            <a:off x="219536" y="98474"/>
            <a:ext cx="8263282" cy="923330"/>
          </a:xfrm>
          <a:prstGeom prst="rect">
            <a:avLst/>
          </a:prstGeom>
          <a:noFill/>
        </p:spPr>
        <p:txBody>
          <a:bodyPr wrap="square" rtlCol="0">
            <a:spAutoFit/>
          </a:bodyPr>
          <a:lstStyle/>
          <a:p>
            <a:r>
              <a:rPr lang="en-US" sz="5400" dirty="0" smtClean="0"/>
              <a:t>Time Series Plot </a:t>
            </a:r>
            <a:endParaRPr lang="en-US" sz="5400" dirty="0"/>
          </a:p>
        </p:txBody>
      </p:sp>
      <p:sp>
        <p:nvSpPr>
          <p:cNvPr id="4" name="TextBox 3"/>
          <p:cNvSpPr txBox="1"/>
          <p:nvPr/>
        </p:nvSpPr>
        <p:spPr>
          <a:xfrm>
            <a:off x="7652825" y="2307105"/>
            <a:ext cx="3981157" cy="3754874"/>
          </a:xfrm>
          <a:prstGeom prst="rect">
            <a:avLst/>
          </a:prstGeom>
          <a:noFill/>
        </p:spPr>
        <p:txBody>
          <a:bodyPr wrap="square" rtlCol="0">
            <a:spAutoFit/>
          </a:bodyPr>
          <a:lstStyle/>
          <a:p>
            <a:r>
              <a:rPr lang="en-US" sz="2000" dirty="0" smtClean="0"/>
              <a:t>From this plot we are able to see that the curve follows an additive model since the variation is almost constant in this time series.</a:t>
            </a:r>
          </a:p>
          <a:p>
            <a:endParaRPr lang="en-US" sz="2000" dirty="0"/>
          </a:p>
          <a:p>
            <a:r>
              <a:rPr lang="en-US" sz="2000" dirty="0" smtClean="0"/>
              <a:t>Hence our model should follow this,</a:t>
            </a:r>
          </a:p>
          <a:p>
            <a:r>
              <a:rPr lang="en-US" sz="2000" dirty="0" smtClean="0"/>
              <a:t>	</a:t>
            </a:r>
            <a:r>
              <a:rPr lang="en-US" sz="2000" b="1" dirty="0" smtClean="0"/>
              <a:t>Y = S + T + R</a:t>
            </a:r>
            <a:endParaRPr lang="en-US" sz="2000" b="1" dirty="0"/>
          </a:p>
          <a:p>
            <a:r>
              <a:rPr lang="en-US" sz="2000" dirty="0" smtClean="0"/>
              <a:t>Where, </a:t>
            </a:r>
          </a:p>
          <a:p>
            <a:r>
              <a:rPr lang="en-US" sz="2000" dirty="0" smtClean="0"/>
              <a:t>S = seasonal component</a:t>
            </a:r>
          </a:p>
          <a:p>
            <a:r>
              <a:rPr lang="en-US" sz="2000" dirty="0" smtClean="0"/>
              <a:t>T = Trend component</a:t>
            </a:r>
          </a:p>
          <a:p>
            <a:r>
              <a:rPr lang="en-US" sz="2000" dirty="0" smtClean="0"/>
              <a:t>R = Random component</a:t>
            </a:r>
          </a:p>
          <a:p>
            <a:endParaRPr lang="en-US" dirty="0" smtClean="0"/>
          </a:p>
        </p:txBody>
      </p:sp>
    </p:spTree>
    <p:extLst>
      <p:ext uri="{BB962C8B-B14F-4D97-AF65-F5344CB8AC3E}">
        <p14:creationId xmlns:p14="http://schemas.microsoft.com/office/powerpoint/2010/main" val="275230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65" y="225083"/>
            <a:ext cx="8820443" cy="769441"/>
          </a:xfrm>
          <a:prstGeom prst="rect">
            <a:avLst/>
          </a:prstGeom>
          <a:noFill/>
        </p:spPr>
        <p:txBody>
          <a:bodyPr wrap="square" rtlCol="0">
            <a:spAutoFit/>
          </a:bodyPr>
          <a:lstStyle/>
          <a:p>
            <a:r>
              <a:rPr lang="en-US" sz="4400" b="1" dirty="0" smtClean="0"/>
              <a:t>Components of Time Series Model</a:t>
            </a:r>
            <a:endParaRPr lang="en-US" sz="4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65" y="1846624"/>
            <a:ext cx="6189785" cy="4645615"/>
          </a:xfrm>
          <a:prstGeom prst="rect">
            <a:avLst/>
          </a:prstGeom>
        </p:spPr>
      </p:pic>
      <p:sp>
        <p:nvSpPr>
          <p:cNvPr id="6" name="TextBox 5"/>
          <p:cNvSpPr txBox="1"/>
          <p:nvPr/>
        </p:nvSpPr>
        <p:spPr>
          <a:xfrm>
            <a:off x="7076049" y="1846624"/>
            <a:ext cx="4529797" cy="4093428"/>
          </a:xfrm>
          <a:prstGeom prst="rect">
            <a:avLst/>
          </a:prstGeom>
          <a:noFill/>
        </p:spPr>
        <p:txBody>
          <a:bodyPr wrap="square" rtlCol="0">
            <a:spAutoFit/>
          </a:bodyPr>
          <a:lstStyle/>
          <a:p>
            <a:r>
              <a:rPr lang="en-US" sz="2000" dirty="0" smtClean="0"/>
              <a:t>To identify the components in the series if they are present we usually perform a decomposition of the model.</a:t>
            </a:r>
          </a:p>
          <a:p>
            <a:endParaRPr lang="en-US" sz="2000" dirty="0"/>
          </a:p>
          <a:p>
            <a:r>
              <a:rPr lang="en-US" sz="2000" dirty="0" smtClean="0"/>
              <a:t>From the decomposition,</a:t>
            </a:r>
          </a:p>
          <a:p>
            <a:pPr marL="285750" indent="-285750">
              <a:buFont typeface="Arial" panose="020B0604020202020204" pitchFamily="34" charset="0"/>
              <a:buChar char="•"/>
            </a:pPr>
            <a:r>
              <a:rPr lang="en-US" sz="2000" dirty="0" smtClean="0"/>
              <a:t>We are able to see a repeated pattern in seasonality signifying the series to have a strong seasonal pattern.</a:t>
            </a:r>
          </a:p>
          <a:p>
            <a:pPr marL="285750" indent="-285750">
              <a:buFont typeface="Arial" panose="020B0604020202020204" pitchFamily="34" charset="0"/>
              <a:buChar char="•"/>
            </a:pPr>
            <a:r>
              <a:rPr lang="en-US" sz="2000" dirty="0" smtClean="0"/>
              <a:t>A positive trend is observed along the plot of the series.</a:t>
            </a:r>
          </a:p>
          <a:p>
            <a:pPr marL="285750" indent="-285750">
              <a:buFont typeface="Arial" panose="020B0604020202020204" pitchFamily="34" charset="0"/>
              <a:buChar char="•"/>
            </a:pPr>
            <a:r>
              <a:rPr lang="en-US" sz="2000" dirty="0" smtClean="0"/>
              <a:t>We see the pattern to consist noise showing that there is a random component occurring in the series.</a:t>
            </a:r>
            <a:endParaRPr lang="en-US" sz="2000" dirty="0"/>
          </a:p>
        </p:txBody>
      </p:sp>
    </p:spTree>
    <p:extLst>
      <p:ext uri="{BB962C8B-B14F-4D97-AF65-F5344CB8AC3E}">
        <p14:creationId xmlns:p14="http://schemas.microsoft.com/office/powerpoint/2010/main" val="1383717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896" y="351693"/>
            <a:ext cx="8243668" cy="769441"/>
          </a:xfrm>
          <a:prstGeom prst="rect">
            <a:avLst/>
          </a:prstGeom>
          <a:noFill/>
        </p:spPr>
        <p:txBody>
          <a:bodyPr wrap="square" rtlCol="0">
            <a:spAutoFit/>
          </a:bodyPr>
          <a:lstStyle/>
          <a:p>
            <a:r>
              <a:rPr lang="en-US" sz="4400" b="1" dirty="0" smtClean="0"/>
              <a:t>Seasonal Component</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68" y="2156115"/>
            <a:ext cx="5477880" cy="41743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387" y="2156115"/>
            <a:ext cx="4501662" cy="4174347"/>
          </a:xfrm>
          <a:prstGeom prst="rect">
            <a:avLst/>
          </a:prstGeom>
        </p:spPr>
      </p:pic>
    </p:spTree>
    <p:extLst>
      <p:ext uri="{BB962C8B-B14F-4D97-AF65-F5344CB8AC3E}">
        <p14:creationId xmlns:p14="http://schemas.microsoft.com/office/powerpoint/2010/main" val="563477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896" y="562708"/>
            <a:ext cx="8117058" cy="769441"/>
          </a:xfrm>
          <a:prstGeom prst="rect">
            <a:avLst/>
          </a:prstGeom>
          <a:noFill/>
        </p:spPr>
        <p:txBody>
          <a:bodyPr wrap="square" rtlCol="0">
            <a:spAutoFit/>
          </a:bodyPr>
          <a:lstStyle/>
          <a:p>
            <a:r>
              <a:rPr lang="en-US" sz="4400" b="1" dirty="0" smtClean="0"/>
              <a:t>Trend and Random Component</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6" y="2025748"/>
            <a:ext cx="5120639" cy="43469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191" y="2025748"/>
            <a:ext cx="5444196" cy="4332850"/>
          </a:xfrm>
          <a:prstGeom prst="rect">
            <a:avLst/>
          </a:prstGeom>
        </p:spPr>
      </p:pic>
    </p:spTree>
    <p:extLst>
      <p:ext uri="{BB962C8B-B14F-4D97-AF65-F5344CB8AC3E}">
        <p14:creationId xmlns:p14="http://schemas.microsoft.com/office/powerpoint/2010/main" val="3208435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Simple Moving Average</a:t>
            </a:r>
            <a:endParaRPr lang="en-US" b="1" dirty="0"/>
          </a:p>
        </p:txBody>
      </p:sp>
    </p:spTree>
    <p:extLst>
      <p:ext uri="{BB962C8B-B14F-4D97-AF65-F5344CB8AC3E}">
        <p14:creationId xmlns:p14="http://schemas.microsoft.com/office/powerpoint/2010/main" val="2814265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587</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Time Series Modelling FMCG-Sales1</vt:lpstr>
      <vt:lpstr>Contents</vt:lpstr>
      <vt:lpstr>Introduction</vt:lpstr>
      <vt:lpstr>Exploratory Analysis For Time Series</vt:lpstr>
      <vt:lpstr>PowerPoint Presentation</vt:lpstr>
      <vt:lpstr>PowerPoint Presentation</vt:lpstr>
      <vt:lpstr>PowerPoint Presentation</vt:lpstr>
      <vt:lpstr>PowerPoint Presentation</vt:lpstr>
      <vt:lpstr>Simple Moving Average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Comparison</vt:lpstr>
      <vt:lpstr>Model Metrics</vt:lpstr>
      <vt:lpstr>Conclusion</vt:lpstr>
      <vt:lpstr>End of slide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dc:creator>
  <cp:lastModifiedBy>PARTHI vs BHARATHI</cp:lastModifiedBy>
  <cp:revision>23</cp:revision>
  <dcterms:created xsi:type="dcterms:W3CDTF">2018-12-05T07:23:00Z</dcterms:created>
  <dcterms:modified xsi:type="dcterms:W3CDTF">2018-12-06T05:02:22Z</dcterms:modified>
</cp:coreProperties>
</file>