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7f7d3d037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7f7d3d03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7f7d3d037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7f7d3d03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7f7d3d037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7f7d3d0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178c29f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178c2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178c29fa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178c29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7f7d3d03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7f7d3d0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ccd4a2b2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ccd4a2b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ccd4a2b2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ccd4a2b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7f7d3d037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7f7d3d0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7f7d3d037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7f7d3d0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ccd4a2b2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ccd4a2b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7f7d3d037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7f7d3d0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7f7d3d03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7f7d3d0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6502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Artificial Intelligence and COVID-19: </a:t>
            </a:r>
            <a:endParaRPr/>
          </a:p>
          <a:p>
            <a:pPr indent="0" lvl="0" marL="0" rtl="0" algn="l">
              <a:spcBef>
                <a:spcPts val="0"/>
              </a:spcBef>
              <a:spcAft>
                <a:spcPts val="0"/>
              </a:spcAft>
              <a:buNone/>
            </a:pPr>
            <a:r>
              <a:rPr lang="en" sz="2600">
                <a:solidFill>
                  <a:srgbClr val="FFE599"/>
                </a:solidFill>
              </a:rPr>
              <a:t>Deep Learning Approaches for Diagnosis and Treatment</a:t>
            </a:r>
            <a:endParaRPr sz="2600">
              <a:solidFill>
                <a:srgbClr val="FFE599"/>
              </a:solidFill>
            </a:endParaRPr>
          </a:p>
        </p:txBody>
      </p:sp>
      <p:sp>
        <p:nvSpPr>
          <p:cNvPr id="86" name="Google Shape;86;p13"/>
          <p:cNvSpPr txBox="1"/>
          <p:nvPr>
            <p:ph idx="1" type="subTitle"/>
          </p:nvPr>
        </p:nvSpPr>
        <p:spPr>
          <a:xfrm>
            <a:off x="654838" y="41988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 Jamshidi et al</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89175" y="391825"/>
            <a:ext cx="4045200" cy="831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LSTM</a:t>
            </a:r>
            <a:endParaRPr/>
          </a:p>
        </p:txBody>
      </p:sp>
      <p:sp>
        <p:nvSpPr>
          <p:cNvPr id="137" name="Google Shape;137;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LSTM or Long short term memory. </a:t>
            </a:r>
            <a:r>
              <a:rPr lang="en"/>
              <a:t>Being capable of maintaining long memory, LSTM networks are very advantageous for learning sequences with</a:t>
            </a:r>
            <a:r>
              <a:rPr lang="en">
                <a:solidFill>
                  <a:srgbClr val="FFE599"/>
                </a:solidFill>
              </a:rPr>
              <a:t> longer-term patterns</a:t>
            </a:r>
            <a:r>
              <a:rPr lang="en"/>
              <a:t> of unknown length.</a:t>
            </a:r>
            <a:endParaRPr/>
          </a:p>
          <a:p>
            <a:pPr indent="0" lvl="0" marL="0" rtl="0" algn="l">
              <a:spcBef>
                <a:spcPts val="1600"/>
              </a:spcBef>
              <a:spcAft>
                <a:spcPts val="1600"/>
              </a:spcAft>
              <a:buNone/>
            </a:pPr>
            <a:r>
              <a:rPr lang="en"/>
              <a:t>LSTM NN has been popular and increasingly used in </a:t>
            </a:r>
            <a:r>
              <a:rPr lang="en">
                <a:solidFill>
                  <a:srgbClr val="FFE599"/>
                </a:solidFill>
              </a:rPr>
              <a:t>robot control, speed recognition, handwriting recognition, human action recognition</a:t>
            </a:r>
            <a:r>
              <a:rPr lang="en"/>
              <a:t>, etc. over the past ten years</a:t>
            </a:r>
            <a:endParaRPr/>
          </a:p>
        </p:txBody>
      </p:sp>
      <p:pic>
        <p:nvPicPr>
          <p:cNvPr id="138" name="Google Shape;138;p22"/>
          <p:cNvPicPr preferRelativeResize="0"/>
          <p:nvPr/>
        </p:nvPicPr>
        <p:blipFill>
          <a:blip r:embed="rId3">
            <a:alphaModFix/>
          </a:blip>
          <a:stretch>
            <a:fillRect/>
          </a:stretch>
        </p:blipFill>
        <p:spPr>
          <a:xfrm>
            <a:off x="189175" y="1451825"/>
            <a:ext cx="4081974" cy="24206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89175" y="391825"/>
            <a:ext cx="4045200" cy="831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RNN</a:t>
            </a:r>
            <a:endParaRPr/>
          </a:p>
        </p:txBody>
      </p:sp>
      <p:sp>
        <p:nvSpPr>
          <p:cNvPr id="144" name="Google Shape;144;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main objective of the proposed structure is to improve the </a:t>
            </a:r>
            <a:r>
              <a:rPr lang="en">
                <a:solidFill>
                  <a:srgbClr val="FFE599"/>
                </a:solidFill>
              </a:rPr>
              <a:t>accuracy and speed of recognition and classification</a:t>
            </a:r>
            <a:r>
              <a:rPr lang="en"/>
              <a:t> of the issues caused by the virus by utilizing DL-based methods.</a:t>
            </a:r>
            <a:endParaRPr/>
          </a:p>
        </p:txBody>
      </p:sp>
      <p:pic>
        <p:nvPicPr>
          <p:cNvPr id="145" name="Google Shape;145;p23"/>
          <p:cNvPicPr preferRelativeResize="0"/>
          <p:nvPr/>
        </p:nvPicPr>
        <p:blipFill>
          <a:blip r:embed="rId3">
            <a:alphaModFix/>
          </a:blip>
          <a:stretch>
            <a:fillRect/>
          </a:stretch>
        </p:blipFill>
        <p:spPr>
          <a:xfrm>
            <a:off x="189175" y="1558675"/>
            <a:ext cx="4081975" cy="22344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189175" y="391825"/>
            <a:ext cx="4045200" cy="831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GAN</a:t>
            </a:r>
            <a:endParaRPr/>
          </a:p>
        </p:txBody>
      </p:sp>
      <p:sp>
        <p:nvSpPr>
          <p:cNvPr id="151" name="Google Shape;151;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GANs are a special type of </a:t>
            </a:r>
            <a:r>
              <a:rPr lang="en">
                <a:solidFill>
                  <a:srgbClr val="FFF2CC"/>
                </a:solidFill>
              </a:rPr>
              <a:t>neural network model</a:t>
            </a:r>
            <a:r>
              <a:rPr lang="en"/>
              <a:t> in which two networks are trained at the same time while one is focused on </a:t>
            </a:r>
            <a:r>
              <a:rPr lang="en">
                <a:solidFill>
                  <a:srgbClr val="FFE599"/>
                </a:solidFill>
              </a:rPr>
              <a:t>generating images</a:t>
            </a:r>
            <a:r>
              <a:rPr lang="en"/>
              <a:t>, and the other performs discriminating. GANs can solve these problems through </a:t>
            </a:r>
            <a:r>
              <a:rPr lang="en">
                <a:solidFill>
                  <a:srgbClr val="FFE599"/>
                </a:solidFill>
              </a:rPr>
              <a:t>effective modelling</a:t>
            </a:r>
            <a:r>
              <a:rPr lang="en"/>
              <a:t> of the latent distribution of the training data.</a:t>
            </a:r>
            <a:endParaRPr/>
          </a:p>
        </p:txBody>
      </p:sp>
      <p:pic>
        <p:nvPicPr>
          <p:cNvPr id="152" name="Google Shape;152;p24"/>
          <p:cNvPicPr preferRelativeResize="0"/>
          <p:nvPr/>
        </p:nvPicPr>
        <p:blipFill>
          <a:blip r:embed="rId3">
            <a:alphaModFix/>
          </a:blip>
          <a:stretch>
            <a:fillRect/>
          </a:stretch>
        </p:blipFill>
        <p:spPr>
          <a:xfrm>
            <a:off x="233100" y="1399338"/>
            <a:ext cx="3957351" cy="2344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8" name="Google Shape;158;p25"/>
          <p:cNvSpPr txBox="1"/>
          <p:nvPr/>
        </p:nvSpPr>
        <p:spPr>
          <a:xfrm>
            <a:off x="4572000" y="286050"/>
            <a:ext cx="45720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rPr>
              <a:t>The geographical issues, high-risk people, and </a:t>
            </a:r>
            <a:r>
              <a:rPr lang="en" sz="1900">
                <a:solidFill>
                  <a:srgbClr val="FFE599"/>
                </a:solidFill>
              </a:rPr>
              <a:t>recognizing and radiology</a:t>
            </a:r>
            <a:r>
              <a:rPr lang="en" sz="1900">
                <a:solidFill>
                  <a:srgbClr val="FFFFFF"/>
                </a:solidFill>
              </a:rPr>
              <a:t> were the main problems with COVID-19 and have been studied and discussed in this work.</a:t>
            </a:r>
            <a:endParaRPr sz="1900">
              <a:solidFill>
                <a:srgbClr val="FFFFFF"/>
              </a:solidFill>
            </a:endParaRPr>
          </a:p>
          <a:p>
            <a:pPr indent="0" lvl="0" marL="0" rtl="0" algn="l">
              <a:spcBef>
                <a:spcPts val="0"/>
              </a:spcBef>
              <a:spcAft>
                <a:spcPts val="0"/>
              </a:spcAft>
              <a:buNone/>
            </a:pPr>
            <a:r>
              <a:t/>
            </a:r>
            <a:endParaRPr sz="1900">
              <a:solidFill>
                <a:srgbClr val="FFFFFF"/>
              </a:solidFill>
            </a:endParaRPr>
          </a:p>
          <a:p>
            <a:pPr indent="0" lvl="0" marL="0" rtl="0" algn="l">
              <a:spcBef>
                <a:spcPts val="0"/>
              </a:spcBef>
              <a:spcAft>
                <a:spcPts val="0"/>
              </a:spcAft>
              <a:buNone/>
            </a:pPr>
            <a:r>
              <a:rPr lang="en" sz="1900">
                <a:solidFill>
                  <a:srgbClr val="FFFFFF"/>
                </a:solidFill>
              </a:rPr>
              <a:t>Succeeding in the combat against COVID-19 toward its eventual demise is highly dependent on building an arsenal of platforms, methods, approaches, and tools that converge to </a:t>
            </a:r>
            <a:r>
              <a:rPr lang="en" sz="1900">
                <a:solidFill>
                  <a:srgbClr val="FFE599"/>
                </a:solidFill>
              </a:rPr>
              <a:t>achieve the sought goals</a:t>
            </a:r>
            <a:r>
              <a:rPr lang="en" sz="1900">
                <a:solidFill>
                  <a:srgbClr val="FFFFFF"/>
                </a:solidFill>
              </a:rPr>
              <a:t> and realize saving more lives. </a:t>
            </a:r>
            <a:endParaRPr sz="1900">
              <a:solidFill>
                <a:srgbClr val="FFFFFF"/>
              </a:solidFill>
            </a:endParaRPr>
          </a:p>
          <a:p>
            <a:pPr indent="0" lvl="0" marL="0" rtl="0" algn="l">
              <a:spcBef>
                <a:spcPts val="0"/>
              </a:spcBef>
              <a:spcAft>
                <a:spcPts val="0"/>
              </a:spcAft>
              <a:buNone/>
            </a:pPr>
            <a:r>
              <a:t/>
            </a:r>
            <a:endParaRPr sz="1900">
              <a:solidFill>
                <a:srgbClr val="FFFFFF"/>
              </a:solidFill>
            </a:endParaRPr>
          </a:p>
          <a:p>
            <a:pPr indent="0" lvl="0" marL="0" rtl="0" algn="l">
              <a:spcBef>
                <a:spcPts val="0"/>
              </a:spcBef>
              <a:spcAft>
                <a:spcPts val="0"/>
              </a:spcAft>
              <a:buNone/>
            </a:pPr>
            <a:r>
              <a:t/>
            </a:r>
            <a:endParaRPr sz="19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Bibliography</a:t>
            </a:r>
            <a:endParaRPr/>
          </a:p>
        </p:txBody>
      </p:sp>
      <p:sp>
        <p:nvSpPr>
          <p:cNvPr id="164" name="Google Shape;164;p26"/>
          <p:cNvSpPr txBox="1"/>
          <p:nvPr/>
        </p:nvSpPr>
        <p:spPr>
          <a:xfrm>
            <a:off x="4572000" y="286050"/>
            <a:ext cx="45720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E599"/>
                </a:solidFill>
              </a:rPr>
              <a:t>Research</a:t>
            </a:r>
            <a:r>
              <a:rPr lang="en" sz="1200">
                <a:solidFill>
                  <a:srgbClr val="FFE599"/>
                </a:solidFill>
              </a:rPr>
              <a:t> Paper Authors</a:t>
            </a:r>
            <a:r>
              <a:rPr lang="en" sz="1200">
                <a:solidFill>
                  <a:srgbClr val="FFFFFF"/>
                </a:solidFill>
              </a:rPr>
              <a:t> - MOHAMMAD (BEHDAD) JAMSHIDI 1 , ALI LALBAKHSH 2 , (Member, IEEE), JAKUB TALLA 1 , ZDENĚK PEROUTKA3 , (Member, IEEE), FARIMAH HADJILOOEI 4 , PEDRAM LALBAKHSH5 , MORTEZA JAMSHIDI6 , LUIGI LA SPADA7 , MIRHAMED MIRMOZAFARI 8 , (Member, IEEE), MOJGAN DEHGHANI9 , ASAL SABET10, SAEED ROSHANI11, (Member, IEEE), SOBHAN ROSHANI11, NIMA BAYAT-MAKOU 12, (Member, IEEE), BAHARE MOHAMADZADE2 , (Student Member, IEEE), ZAHRA MALEK 13 , ALIREZA JAMSHIDI14, SARAH KIANI15, HAMED HASHEMI-DEZAKI 3 , AND WAHAB MOHYUDDIN 16, (Member, IEEE)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2000">
                <a:solidFill>
                  <a:srgbClr val="FFE599"/>
                </a:solidFill>
              </a:rPr>
              <a:t>Images</a:t>
            </a:r>
            <a:r>
              <a:rPr lang="en" sz="2000">
                <a:solidFill>
                  <a:srgbClr val="FFFFFF"/>
                </a:solidFill>
              </a:rPr>
              <a:t> - Pixabay.com, google images</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E599"/>
                </a:solidFill>
              </a:rPr>
              <a:t>Information Reference </a:t>
            </a:r>
            <a:r>
              <a:rPr lang="en" sz="2000">
                <a:solidFill>
                  <a:srgbClr val="FFFFFF"/>
                </a:solidFill>
              </a:rPr>
              <a:t>- Wikipedia.org, machinelearningmastery.com</a:t>
            </a:r>
            <a:endParaRPr sz="2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19725"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a:t>
            </a:r>
            <a:endParaRPr/>
          </a:p>
          <a:p>
            <a:pPr indent="0" lvl="0" marL="0" rtl="0" algn="ctr">
              <a:spcBef>
                <a:spcPts val="0"/>
              </a:spcBef>
              <a:spcAft>
                <a:spcPts val="0"/>
              </a:spcAft>
              <a:buNone/>
            </a:pPr>
            <a:r>
              <a:rPr lang="en"/>
              <a:t>Strategy</a:t>
            </a:r>
            <a:endParaRPr/>
          </a:p>
        </p:txBody>
      </p:sp>
      <p:sp>
        <p:nvSpPr>
          <p:cNvPr id="170" name="Google Shape;170;p27"/>
          <p:cNvSpPr txBox="1"/>
          <p:nvPr/>
        </p:nvSpPr>
        <p:spPr>
          <a:xfrm>
            <a:off x="4572000" y="286050"/>
            <a:ext cx="45720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rPr>
              <a:t>This paper has provided a lot of strategies on how one can implement it. </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 sz="1700">
                <a:solidFill>
                  <a:srgbClr val="FFFFFF"/>
                </a:solidFill>
              </a:rPr>
              <a:t>As it uses Deep Learning, the implementation will contain:</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 sz="1700">
                <a:solidFill>
                  <a:srgbClr val="FFFFFF"/>
                </a:solidFill>
              </a:rPr>
              <a:t>User inputs Patient data.</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 sz="1700">
                <a:solidFill>
                  <a:srgbClr val="FFFFFF"/>
                </a:solidFill>
              </a:rPr>
              <a:t>Selection of best imaging technique will be selected. </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 sz="1700">
                <a:solidFill>
                  <a:srgbClr val="FFFFFF"/>
                </a:solidFill>
              </a:rPr>
              <a:t>Image techniques will be carried out.</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 sz="1700">
                <a:solidFill>
                  <a:srgbClr val="FFFFFF"/>
                </a:solidFill>
              </a:rPr>
              <a:t>Optimization of output.</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 sz="1700">
                <a:solidFill>
                  <a:srgbClr val="FFFFFF"/>
                </a:solidFill>
              </a:rPr>
              <a:t>FInally, we will get the estimate of diagnosis.</a:t>
            </a:r>
            <a:endParaRPr sz="17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83925" y="2156100"/>
            <a:ext cx="2952000" cy="8313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17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31400" y="149395"/>
            <a:ext cx="8463900" cy="48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We all know about how deadly </a:t>
            </a:r>
            <a:r>
              <a:rPr lang="en" sz="1700">
                <a:solidFill>
                  <a:srgbClr val="FFE599"/>
                </a:solidFill>
                <a:latin typeface="Arial"/>
                <a:ea typeface="Arial"/>
                <a:cs typeface="Arial"/>
                <a:sym typeface="Arial"/>
              </a:rPr>
              <a:t>Covid-19</a:t>
            </a:r>
            <a:r>
              <a:rPr lang="en" sz="1700">
                <a:latin typeface="Arial"/>
                <a:ea typeface="Arial"/>
                <a:cs typeface="Arial"/>
                <a:sym typeface="Arial"/>
              </a:rPr>
              <a:t> is. </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A</a:t>
            </a:r>
            <a:r>
              <a:rPr lang="en" sz="1700">
                <a:solidFill>
                  <a:srgbClr val="FFE599"/>
                </a:solidFill>
                <a:latin typeface="Arial"/>
                <a:ea typeface="Arial"/>
                <a:cs typeface="Arial"/>
                <a:sym typeface="Arial"/>
              </a:rPr>
              <a:t> </a:t>
            </a:r>
            <a:r>
              <a:rPr lang="en" sz="1700">
                <a:solidFill>
                  <a:srgbClr val="FFE599"/>
                </a:solidFill>
                <a:latin typeface="Arial"/>
                <a:ea typeface="Arial"/>
                <a:cs typeface="Arial"/>
                <a:sym typeface="Arial"/>
              </a:rPr>
              <a:t>respiratory</a:t>
            </a:r>
            <a:r>
              <a:rPr lang="en" sz="1700">
                <a:solidFill>
                  <a:srgbClr val="FFE599"/>
                </a:solidFill>
                <a:latin typeface="Arial"/>
                <a:ea typeface="Arial"/>
                <a:cs typeface="Arial"/>
                <a:sym typeface="Arial"/>
              </a:rPr>
              <a:t> illness</a:t>
            </a:r>
            <a:r>
              <a:rPr lang="en" sz="1700">
                <a:latin typeface="Arial"/>
                <a:ea typeface="Arial"/>
                <a:cs typeface="Arial"/>
                <a:sym typeface="Arial"/>
              </a:rPr>
              <a:t> which caused </a:t>
            </a:r>
            <a:r>
              <a:rPr lang="en" sz="1700">
                <a:solidFill>
                  <a:srgbClr val="FFE599"/>
                </a:solidFill>
                <a:latin typeface="Arial"/>
                <a:ea typeface="Arial"/>
                <a:cs typeface="Arial"/>
                <a:sym typeface="Arial"/>
              </a:rPr>
              <a:t>pandemic</a:t>
            </a:r>
            <a:r>
              <a:rPr lang="en" sz="1700">
                <a:latin typeface="Arial"/>
                <a:ea typeface="Arial"/>
                <a:cs typeface="Arial"/>
                <a:sym typeface="Arial"/>
              </a:rPr>
              <a:t> throughout the world.</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Determining appropriate approaches to reach solutions for the COVID-19 related problems have received a great deal of attention.</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Huge problem that researchers and decision-makers have to deal with is the </a:t>
            </a:r>
            <a:r>
              <a:rPr lang="en" sz="1700">
                <a:solidFill>
                  <a:srgbClr val="FFD966"/>
                </a:solidFill>
                <a:latin typeface="Arial"/>
                <a:ea typeface="Arial"/>
                <a:cs typeface="Arial"/>
                <a:sym typeface="Arial"/>
              </a:rPr>
              <a:t>ever-increasing volume of the data</a:t>
            </a:r>
            <a:r>
              <a:rPr lang="en" sz="1700">
                <a:latin typeface="Arial"/>
                <a:ea typeface="Arial"/>
                <a:cs typeface="Arial"/>
                <a:sym typeface="Arial"/>
              </a:rPr>
              <a:t>, known as</a:t>
            </a:r>
            <a:r>
              <a:rPr lang="en" sz="1700">
                <a:solidFill>
                  <a:srgbClr val="FFD966"/>
                </a:solidFill>
                <a:latin typeface="Arial"/>
                <a:ea typeface="Arial"/>
                <a:cs typeface="Arial"/>
                <a:sym typeface="Arial"/>
              </a:rPr>
              <a:t> big data</a:t>
            </a:r>
            <a:r>
              <a:rPr lang="en" sz="1700">
                <a:latin typeface="Arial"/>
                <a:ea typeface="Arial"/>
                <a:cs typeface="Arial"/>
                <a:sym typeface="Arial"/>
              </a:rPr>
              <a:t>, that challenges them in the process of fighting against the virus.</a:t>
            </a:r>
            <a:endParaRPr/>
          </a:p>
          <a:p>
            <a:pPr indent="0" lvl="0" marL="0" rtl="0" algn="l">
              <a:spcBef>
                <a:spcPts val="0"/>
              </a:spcBef>
              <a:spcAft>
                <a:spcPts val="0"/>
              </a:spcAft>
              <a:buNone/>
            </a:pPr>
            <a:r>
              <a:t/>
            </a:r>
            <a:endParaRPr/>
          </a:p>
        </p:txBody>
      </p:sp>
      <p:pic>
        <p:nvPicPr>
          <p:cNvPr id="92" name="Google Shape;92;p14"/>
          <p:cNvPicPr preferRelativeResize="0"/>
          <p:nvPr/>
        </p:nvPicPr>
        <p:blipFill>
          <a:blip r:embed="rId3">
            <a:alphaModFix/>
          </a:blip>
          <a:stretch>
            <a:fillRect/>
          </a:stretch>
        </p:blipFill>
        <p:spPr>
          <a:xfrm>
            <a:off x="7394750" y="3717175"/>
            <a:ext cx="1329125" cy="132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9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1176688" y="136225"/>
            <a:ext cx="6790625" cy="4871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131400" y="149395"/>
            <a:ext cx="8463900" cy="5402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Artificial Intelligence &amp; Covid-19</a:t>
            </a:r>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The first step is the preparation of the data which are necessary for</a:t>
            </a:r>
            <a:r>
              <a:rPr lang="en" sz="1700">
                <a:solidFill>
                  <a:srgbClr val="FFE599"/>
                </a:solidFill>
                <a:latin typeface="Arial"/>
                <a:ea typeface="Arial"/>
                <a:cs typeface="Arial"/>
                <a:sym typeface="Arial"/>
              </a:rPr>
              <a:t> data mining</a:t>
            </a:r>
            <a:r>
              <a:rPr lang="en" sz="1700">
                <a:latin typeface="Arial"/>
                <a:ea typeface="Arial"/>
                <a:cs typeface="Arial"/>
                <a:sym typeface="Arial"/>
              </a:rPr>
              <a:t> during data understanding, data preparation and big data.</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The data consists of </a:t>
            </a:r>
            <a:r>
              <a:rPr lang="en" sz="1700">
                <a:solidFill>
                  <a:srgbClr val="FFE599"/>
                </a:solidFill>
                <a:latin typeface="Arial"/>
                <a:ea typeface="Arial"/>
                <a:cs typeface="Arial"/>
                <a:sym typeface="Arial"/>
              </a:rPr>
              <a:t>medical information</a:t>
            </a:r>
            <a:r>
              <a:rPr lang="en" sz="1700">
                <a:latin typeface="Arial"/>
                <a:ea typeface="Arial"/>
                <a:cs typeface="Arial"/>
                <a:sym typeface="Arial"/>
              </a:rPr>
              <a:t>, such as clinical reports, records, images and other various forms of information that can be transformed into data that can be understood by a machine.</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Before processing and analysis comes data preparation that is the process</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through which </a:t>
            </a:r>
            <a:r>
              <a:rPr lang="en" sz="1700">
                <a:solidFill>
                  <a:srgbClr val="FFE599"/>
                </a:solidFill>
                <a:latin typeface="Arial"/>
                <a:ea typeface="Arial"/>
                <a:cs typeface="Arial"/>
                <a:sym typeface="Arial"/>
              </a:rPr>
              <a:t>raw data are refined and converted</a:t>
            </a:r>
            <a:r>
              <a:rPr lang="en" sz="1700">
                <a:latin typeface="Arial"/>
                <a:ea typeface="Arial"/>
                <a:cs typeface="Arial"/>
                <a:sym typeface="Arial"/>
              </a:rPr>
              <a:t>. a. Collecting, analyzing</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and leveraging the data such as consumer, patient, physical, and clinical</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data ends in big data.</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t/>
            </a:r>
            <a:endParaRPr/>
          </a:p>
        </p:txBody>
      </p:sp>
      <p:pic>
        <p:nvPicPr>
          <p:cNvPr id="103" name="Google Shape;103;p16"/>
          <p:cNvPicPr preferRelativeResize="0"/>
          <p:nvPr/>
        </p:nvPicPr>
        <p:blipFill>
          <a:blip r:embed="rId3">
            <a:alphaModFix/>
          </a:blip>
          <a:stretch>
            <a:fillRect/>
          </a:stretch>
        </p:blipFill>
        <p:spPr>
          <a:xfrm>
            <a:off x="7427300" y="2414125"/>
            <a:ext cx="1929750" cy="272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 calcmode="lin" valueType="num">
                                      <p:cBhvr additive="base">
                                        <p:cTn dur="1000"/>
                                        <p:tgtEl>
                                          <p:spTgt spid="10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 calcmode="lin" valueType="num">
                                      <p:cBhvr additive="base">
                                        <p:cTn dur="1000"/>
                                        <p:tgtEl>
                                          <p:spTgt spid="10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 calcmode="lin" valueType="num">
                                      <p:cBhvr additive="base">
                                        <p:cTn dur="1000"/>
                                        <p:tgtEl>
                                          <p:spTgt spid="10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 calcmode="lin" valueType="num">
                                      <p:cBhvr additive="base">
                                        <p:cTn dur="1000"/>
                                        <p:tgtEl>
                                          <p:spTgt spid="10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 calcmode="lin" valueType="num">
                                      <p:cBhvr additive="base">
                                        <p:cTn dur="1000"/>
                                        <p:tgtEl>
                                          <p:spTgt spid="10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 calcmode="lin" valueType="num">
                                      <p:cBhvr additive="base">
                                        <p:cTn dur="1000"/>
                                        <p:tgtEl>
                                          <p:spTgt spid="10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anim calcmode="lin" valueType="num">
                                      <p:cBhvr additive="base">
                                        <p:cTn dur="1000"/>
                                        <p:tgtEl>
                                          <p:spTgt spid="10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anim calcmode="lin" valueType="num">
                                      <p:cBhvr additive="base">
                                        <p:cTn dur="1000"/>
                                        <p:tgtEl>
                                          <p:spTgt spid="10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anim calcmode="lin" valueType="num">
                                      <p:cBhvr additive="base">
                                        <p:cTn dur="1000"/>
                                        <p:tgtEl>
                                          <p:spTgt spid="10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anim calcmode="lin" valueType="num">
                                      <p:cBhvr additive="base">
                                        <p:cTn dur="1000"/>
                                        <p:tgtEl>
                                          <p:spTgt spid="102">
                                            <p:txEl>
                                              <p:pRg end="9" st="9"/>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8">
                                  <p:stCondLst>
                                    <p:cond delay="0"/>
                                  </p:stCondLst>
                                  <p:childTnLst>
                                    <p:set>
                                      <p:cBhvr>
                                        <p:cTn dur="1" fill="hold">
                                          <p:stCondLst>
                                            <p:cond delay="0"/>
                                          </p:stCondLst>
                                        </p:cTn>
                                        <p:tgtEl>
                                          <p:spTgt spid="102">
                                            <p:txEl>
                                              <p:pRg end="10" st="10"/>
                                            </p:txEl>
                                          </p:spTgt>
                                        </p:tgtEl>
                                        <p:attrNameLst>
                                          <p:attrName>style.visibility</p:attrName>
                                        </p:attrNameLst>
                                      </p:cBhvr>
                                      <p:to>
                                        <p:strVal val="visible"/>
                                      </p:to>
                                    </p:set>
                                    <p:anim calcmode="lin" valueType="num">
                                      <p:cBhvr additive="base">
                                        <p:cTn dur="1000"/>
                                        <p:tgtEl>
                                          <p:spTgt spid="102">
                                            <p:txEl>
                                              <p:pRg end="10" st="1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8">
                                  <p:stCondLst>
                                    <p:cond delay="0"/>
                                  </p:stCondLst>
                                  <p:childTnLst>
                                    <p:set>
                                      <p:cBhvr>
                                        <p:cTn dur="1" fill="hold">
                                          <p:stCondLst>
                                            <p:cond delay="0"/>
                                          </p:stCondLst>
                                        </p:cTn>
                                        <p:tgtEl>
                                          <p:spTgt spid="102">
                                            <p:txEl>
                                              <p:pRg end="11" st="11"/>
                                            </p:txEl>
                                          </p:spTgt>
                                        </p:tgtEl>
                                        <p:attrNameLst>
                                          <p:attrName>style.visibility</p:attrName>
                                        </p:attrNameLst>
                                      </p:cBhvr>
                                      <p:to>
                                        <p:strVal val="visible"/>
                                      </p:to>
                                    </p:set>
                                    <p:anim calcmode="lin" valueType="num">
                                      <p:cBhvr additive="base">
                                        <p:cTn dur="1000"/>
                                        <p:tgtEl>
                                          <p:spTgt spid="102">
                                            <p:txEl>
                                              <p:pRg end="11" st="1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0"/>
                                  </p:stCondLst>
                                  <p:childTnLst>
                                    <p:set>
                                      <p:cBhvr>
                                        <p:cTn dur="1" fill="hold">
                                          <p:stCondLst>
                                            <p:cond delay="0"/>
                                          </p:stCondLst>
                                        </p:cTn>
                                        <p:tgtEl>
                                          <p:spTgt spid="102">
                                            <p:txEl>
                                              <p:pRg end="12" st="12"/>
                                            </p:txEl>
                                          </p:spTgt>
                                        </p:tgtEl>
                                        <p:attrNameLst>
                                          <p:attrName>style.visibility</p:attrName>
                                        </p:attrNameLst>
                                      </p:cBhvr>
                                      <p:to>
                                        <p:strVal val="visible"/>
                                      </p:to>
                                    </p:set>
                                    <p:anim calcmode="lin" valueType="num">
                                      <p:cBhvr additive="base">
                                        <p:cTn dur="1000"/>
                                        <p:tgtEl>
                                          <p:spTgt spid="102">
                                            <p:txEl>
                                              <p:pRg end="12" st="1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0"/>
                                  </p:stCondLst>
                                  <p:childTnLst>
                                    <p:set>
                                      <p:cBhvr>
                                        <p:cTn dur="1" fill="hold">
                                          <p:stCondLst>
                                            <p:cond delay="0"/>
                                          </p:stCondLst>
                                        </p:cTn>
                                        <p:tgtEl>
                                          <p:spTgt spid="102">
                                            <p:txEl>
                                              <p:pRg end="13" st="13"/>
                                            </p:txEl>
                                          </p:spTgt>
                                        </p:tgtEl>
                                        <p:attrNameLst>
                                          <p:attrName>style.visibility</p:attrName>
                                        </p:attrNameLst>
                                      </p:cBhvr>
                                      <p:to>
                                        <p:strVal val="visible"/>
                                      </p:to>
                                    </p:set>
                                    <p:anim calcmode="lin" valueType="num">
                                      <p:cBhvr additive="base">
                                        <p:cTn dur="1000"/>
                                        <p:tgtEl>
                                          <p:spTgt spid="102">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31400" y="149395"/>
            <a:ext cx="8463900" cy="4879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Artificial Intelligence &amp; Covid-19</a:t>
            </a:r>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solidFill>
                  <a:srgbClr val="FFE599"/>
                </a:solidFill>
                <a:latin typeface="Arial"/>
                <a:ea typeface="Arial"/>
                <a:cs typeface="Arial"/>
                <a:sym typeface="Arial"/>
              </a:rPr>
              <a:t>Humans’ contribution</a:t>
            </a:r>
            <a:r>
              <a:rPr lang="en" sz="1700">
                <a:latin typeface="Arial"/>
                <a:ea typeface="Arial"/>
                <a:cs typeface="Arial"/>
                <a:sym typeface="Arial"/>
              </a:rPr>
              <a:t> at this stage is important because their knowledge and potentials are not available to an ML solution that unlike humans is able to deal with huge data sets far beyond the extent that humans could handle or observe in a simultaneous manner.</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Moreover, Deep Learning (DL) methods could be employed.</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DL is different from ML as it presents data in a different manner.</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DL networks work by layers of </a:t>
            </a:r>
            <a:r>
              <a:rPr lang="en" sz="1700">
                <a:solidFill>
                  <a:srgbClr val="FFD966"/>
                </a:solidFill>
                <a:latin typeface="Arial"/>
                <a:ea typeface="Arial"/>
                <a:cs typeface="Arial"/>
                <a:sym typeface="Arial"/>
              </a:rPr>
              <a:t>artificial neural networks</a:t>
            </a:r>
            <a:r>
              <a:rPr lang="en" sz="1700">
                <a:latin typeface="Arial"/>
                <a:ea typeface="Arial"/>
                <a:cs typeface="Arial"/>
                <a:sym typeface="Arial"/>
              </a:rPr>
              <a:t> (ANN).</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t/>
            </a:r>
            <a:endParaRPr/>
          </a:p>
        </p:txBody>
      </p:sp>
      <p:pic>
        <p:nvPicPr>
          <p:cNvPr id="109" name="Google Shape;109;p17"/>
          <p:cNvPicPr preferRelativeResize="0"/>
          <p:nvPr/>
        </p:nvPicPr>
        <p:blipFill>
          <a:blip r:embed="rId3">
            <a:alphaModFix/>
          </a:blip>
          <a:stretch>
            <a:fillRect/>
          </a:stretch>
        </p:blipFill>
        <p:spPr>
          <a:xfrm>
            <a:off x="6700626" y="3158525"/>
            <a:ext cx="1970225" cy="187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animEffect filter="fade" transition="in">
                                      <p:cBhvr>
                                        <p:cTn dur="1000"/>
                                        <p:tgtEl>
                                          <p:spTgt spid="108">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08">
                                            <p:txEl>
                                              <p:pRg end="10" st="10"/>
                                            </p:txEl>
                                          </p:spTgt>
                                        </p:tgtEl>
                                        <p:attrNameLst>
                                          <p:attrName>style.visibility</p:attrName>
                                        </p:attrNameLst>
                                      </p:cBhvr>
                                      <p:to>
                                        <p:strVal val="visible"/>
                                      </p:to>
                                    </p:set>
                                    <p:animEffect filter="fade" transition="in">
                                      <p:cBhvr>
                                        <p:cTn dur="1000"/>
                                        <p:tgtEl>
                                          <p:spTgt spid="108">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08">
                                            <p:txEl>
                                              <p:pRg end="11" st="11"/>
                                            </p:txEl>
                                          </p:spTgt>
                                        </p:tgtEl>
                                        <p:attrNameLst>
                                          <p:attrName>style.visibility</p:attrName>
                                        </p:attrNameLst>
                                      </p:cBhvr>
                                      <p:to>
                                        <p:strVal val="visible"/>
                                      </p:to>
                                    </p:set>
                                    <p:animEffect filter="fade" transition="in">
                                      <p:cBhvr>
                                        <p:cTn dur="1000"/>
                                        <p:tgtEl>
                                          <p:spTgt spid="108">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131400" y="149395"/>
            <a:ext cx="8463900" cy="3324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Flowchart shows various applications of ANN in 5 layers:</a:t>
            </a:r>
            <a:endParaRPr/>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solidFill>
                  <a:srgbClr val="FFE599"/>
                </a:solidFill>
              </a:rPr>
              <a:t>Layer 1 -&gt; Layer 2 -&gt; Layer 3 -&gt; Layer 4 -&gt; Layer 5</a:t>
            </a:r>
            <a:r>
              <a:rPr lang="en" sz="3000"/>
              <a:t> </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424875" y="152400"/>
            <a:ext cx="6294244"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31400" y="149400"/>
            <a:ext cx="8828100" cy="4571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1900">
                <a:solidFill>
                  <a:srgbClr val="FFE599"/>
                </a:solidFill>
              </a:rPr>
              <a:t>Layer 1:</a:t>
            </a:r>
            <a:r>
              <a:rPr lang="en" sz="1900"/>
              <a:t> A high-speed channel is used to couple this layer with the main (front-end) computer (s).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solidFill>
                  <a:srgbClr val="FFE599"/>
                </a:solidFill>
              </a:rPr>
              <a:t>Layer 2:</a:t>
            </a:r>
            <a:r>
              <a:rPr lang="en" sz="1900"/>
              <a:t> This layer uses ANN-based selector. Its task is to adopt best possible </a:t>
            </a:r>
            <a:r>
              <a:rPr lang="en" sz="1900"/>
              <a:t>imaging</a:t>
            </a:r>
            <a:r>
              <a:rPr lang="en" sz="1900"/>
              <a:t> techniques. A physician needs to confirm it to go to next layer.</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solidFill>
                  <a:srgbClr val="FFE599"/>
                </a:solidFill>
              </a:rPr>
              <a:t>Layer 3:</a:t>
            </a:r>
            <a:r>
              <a:rPr lang="en" sz="1900"/>
              <a:t> Imaging techniques may be suggested - MRI, CT scan, applications in X Ray imaging etc</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solidFill>
                  <a:srgbClr val="FFE599"/>
                </a:solidFill>
              </a:rPr>
              <a:t>Layer 4:</a:t>
            </a:r>
            <a:r>
              <a:rPr lang="en" sz="1900"/>
              <a:t> Optimization and improvement of images. Discriminating between covid-19 and influenza-A. DL and ResNet is used.</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solidFill>
                  <a:srgbClr val="FFE599"/>
                </a:solidFill>
              </a:rPr>
              <a:t>Layer 5: </a:t>
            </a:r>
            <a:r>
              <a:rPr lang="en" sz="1900">
                <a:solidFill>
                  <a:srgbClr val="FFFFFF"/>
                </a:solidFill>
              </a:rPr>
              <a:t>The fifth layer is reserved for ultimate diagnosis based on the system’s saved information and is a layer in which learning algorithms should be done by an ANN method.</a:t>
            </a:r>
            <a:endParaRPr sz="19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1000"/>
                                        <p:tgtEl>
                                          <p:spTgt spid="1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1000"/>
                                        <p:tgtEl>
                                          <p:spTgt spid="1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Effect filter="fade" transition="in">
                                      <p:cBhvr>
                                        <p:cTn dur="1000"/>
                                        <p:tgtEl>
                                          <p:spTgt spid="12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189175" y="391825"/>
            <a:ext cx="4045200" cy="831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ELM</a:t>
            </a:r>
            <a:endParaRPr/>
          </a:p>
        </p:txBody>
      </p:sp>
      <p:sp>
        <p:nvSpPr>
          <p:cNvPr id="130" name="Google Shape;130;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ELM or extreme learning machine can use previous examples applied to the model to </a:t>
            </a:r>
            <a:r>
              <a:rPr lang="en">
                <a:solidFill>
                  <a:srgbClr val="FFE599"/>
                </a:solidFill>
              </a:rPr>
              <a:t>predict desired outputs</a:t>
            </a:r>
            <a:r>
              <a:rPr lang="en"/>
              <a:t>. </a:t>
            </a:r>
            <a:endParaRPr/>
          </a:p>
          <a:p>
            <a:pPr indent="0" lvl="0" marL="0" rtl="0" algn="l">
              <a:spcBef>
                <a:spcPts val="1600"/>
              </a:spcBef>
              <a:spcAft>
                <a:spcPts val="1600"/>
              </a:spcAft>
              <a:buNone/>
            </a:pPr>
            <a:r>
              <a:rPr lang="en"/>
              <a:t>In comparison with conventional </a:t>
            </a:r>
            <a:r>
              <a:rPr lang="en">
                <a:solidFill>
                  <a:srgbClr val="FFE599"/>
                </a:solidFill>
              </a:rPr>
              <a:t>feedforward network learning</a:t>
            </a:r>
            <a:r>
              <a:rPr lang="en"/>
              <a:t> algorithms like </a:t>
            </a:r>
            <a:r>
              <a:rPr lang="en">
                <a:solidFill>
                  <a:srgbClr val="FFE599"/>
                </a:solidFill>
              </a:rPr>
              <a:t>back-propagation</a:t>
            </a:r>
            <a:r>
              <a:rPr lang="en"/>
              <a:t> (BP) algorithm, learning speed in ELM is a greatly </a:t>
            </a:r>
            <a:r>
              <a:rPr lang="en">
                <a:solidFill>
                  <a:srgbClr val="FFE599"/>
                </a:solidFill>
              </a:rPr>
              <a:t>faster</a:t>
            </a:r>
            <a:r>
              <a:rPr lang="en"/>
              <a:t> and obtains better generalization performance </a:t>
            </a:r>
            <a:endParaRPr/>
          </a:p>
        </p:txBody>
      </p:sp>
      <p:pic>
        <p:nvPicPr>
          <p:cNvPr id="131" name="Google Shape;131;p21"/>
          <p:cNvPicPr preferRelativeResize="0"/>
          <p:nvPr/>
        </p:nvPicPr>
        <p:blipFill>
          <a:blip r:embed="rId3">
            <a:alphaModFix/>
          </a:blip>
          <a:stretch>
            <a:fillRect/>
          </a:stretch>
        </p:blipFill>
        <p:spPr>
          <a:xfrm>
            <a:off x="189175" y="1390775"/>
            <a:ext cx="4295750" cy="259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