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4"/>
  </p:sldMasterIdLst>
  <p:notesMasterIdLst>
    <p:notesMasterId r:id="rId9"/>
  </p:notesMasterIdLst>
  <p:sldIdLst>
    <p:sldId id="278" r:id="rId5"/>
    <p:sldId id="279" r:id="rId6"/>
    <p:sldId id="281" r:id="rId7"/>
    <p:sldId id="28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399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2999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8D38747-4367-4BD2-8D51-C97E202738E2}" type="datetime1">
              <a:rPr lang="en-US" smtClean="0"/>
              <a:t>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0616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90850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29628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29799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0548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23555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06707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98960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189753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2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4755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813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8666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247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04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7475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816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3ED0CC-082F-4160-86E5-0D6041F12778}" type="datetime1">
              <a:rPr lang="en-US" smtClean="0"/>
              <a:t>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51054375"/>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r="30"/>
          <a:stretch/>
        </p:blipFill>
        <p:spPr>
          <a:xfrm>
            <a:off x="3611" y="-53153"/>
            <a:ext cx="12188389" cy="6857990"/>
          </a:xfrm>
          <a:prstGeom prst="rect">
            <a:avLst/>
          </a:prstGeom>
        </p:spPr>
      </p:pic>
      <p:grpSp>
        <p:nvGrpSpPr>
          <p:cNvPr id="14" name="Group 13">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667000" y="2328334"/>
            <a:ext cx="6858000" cy="1367896"/>
          </a:xfrm>
        </p:spPr>
        <p:txBody>
          <a:bodyPr>
            <a:normAutofit/>
          </a:bodyPr>
          <a:lstStyle/>
          <a:p>
            <a:pPr algn="ctr"/>
            <a:r>
              <a:rPr lang="en-US"/>
              <a:t>Academia </a:t>
            </a:r>
            <a:r>
              <a:rPr lang="en-US" err="1"/>
              <a:t>MasterMind</a:t>
            </a:r>
            <a:endParaRPr lang="en-US"/>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2667001" y="3602038"/>
            <a:ext cx="6857999" cy="953029"/>
          </a:xfrm>
        </p:spPr>
        <p:txBody>
          <a:bodyPr>
            <a:normAutofit fontScale="77500" lnSpcReduction="20000"/>
          </a:bodyPr>
          <a:lstStyle/>
          <a:p>
            <a:pPr algn="ctr"/>
            <a:r>
              <a:rPr lang="en-US" dirty="0"/>
              <a:t>By:</a:t>
            </a:r>
          </a:p>
          <a:p>
            <a:pPr algn="ctr"/>
            <a:r>
              <a:rPr lang="en-US" sz="1800" b="0" i="0" u="none" strike="noStrike" dirty="0">
                <a:solidFill>
                  <a:schemeClr val="tx1"/>
                </a:solidFill>
                <a:effectLst/>
                <a:latin typeface="Arial" panose="020B0604020202020204" pitchFamily="34" charset="0"/>
              </a:rPr>
              <a:t>By: </a:t>
            </a:r>
            <a:r>
              <a:rPr lang="en-US" sz="1800" b="0" i="0" u="none" strike="noStrike" dirty="0" err="1">
                <a:solidFill>
                  <a:schemeClr val="tx1"/>
                </a:solidFill>
                <a:effectLst/>
                <a:latin typeface="Arial" panose="020B0604020202020204" pitchFamily="34" charset="0"/>
              </a:rPr>
              <a:t>Karnikaa</a:t>
            </a:r>
            <a:r>
              <a:rPr lang="en-US" sz="1800" b="0" i="0" u="none" strike="noStrike" dirty="0">
                <a:solidFill>
                  <a:schemeClr val="tx1"/>
                </a:solidFill>
                <a:effectLst/>
                <a:latin typeface="Arial" panose="020B0604020202020204" pitchFamily="34" charset="0"/>
              </a:rPr>
              <a:t> </a:t>
            </a:r>
            <a:r>
              <a:rPr lang="en-US" sz="1800" b="0" i="0" u="none" strike="noStrike" dirty="0" err="1">
                <a:solidFill>
                  <a:schemeClr val="tx1"/>
                </a:solidFill>
                <a:effectLst/>
                <a:latin typeface="Arial" panose="020B0604020202020204" pitchFamily="34" charset="0"/>
              </a:rPr>
              <a:t>Velumani</a:t>
            </a:r>
            <a:r>
              <a:rPr lang="en-US" sz="1800" b="0" i="0" u="none" strike="noStrike" dirty="0">
                <a:solidFill>
                  <a:schemeClr val="tx1"/>
                </a:solidFill>
                <a:effectLst/>
                <a:latin typeface="Arial" panose="020B0604020202020204" pitchFamily="34" charset="0"/>
              </a:rPr>
              <a:t>, </a:t>
            </a:r>
            <a:r>
              <a:rPr lang="en-US" sz="1800" b="0" i="0" u="none" strike="noStrike" dirty="0" err="1">
                <a:solidFill>
                  <a:schemeClr val="tx1"/>
                </a:solidFill>
                <a:effectLst/>
                <a:latin typeface="Arial" panose="020B0604020202020204" pitchFamily="34" charset="0"/>
              </a:rPr>
              <a:t>Enosh</a:t>
            </a:r>
            <a:r>
              <a:rPr lang="en-US" sz="1800" b="0" i="0" u="none" strike="noStrike" dirty="0">
                <a:solidFill>
                  <a:schemeClr val="tx1"/>
                </a:solidFill>
                <a:effectLst/>
                <a:latin typeface="Arial" panose="020B0604020202020204" pitchFamily="34" charset="0"/>
              </a:rPr>
              <a:t> Chun, Katherine </a:t>
            </a:r>
            <a:r>
              <a:rPr lang="en-US" sz="1800" b="0" i="0" u="none" strike="noStrike" dirty="0" err="1">
                <a:solidFill>
                  <a:schemeClr val="tx1"/>
                </a:solidFill>
                <a:effectLst/>
                <a:latin typeface="Arial" panose="020B0604020202020204" pitchFamily="34" charset="0"/>
              </a:rPr>
              <a:t>Chacchi</a:t>
            </a:r>
            <a:r>
              <a:rPr lang="en-US" sz="1800" b="0" i="0" u="none" strike="noStrike" dirty="0">
                <a:solidFill>
                  <a:schemeClr val="tx1"/>
                </a:solidFill>
                <a:effectLst/>
                <a:latin typeface="Arial" panose="020B0604020202020204" pitchFamily="34" charset="0"/>
              </a:rPr>
              <a:t>-Esquivel, Parthiv Desai</a:t>
            </a:r>
            <a:r>
              <a:rPr lang="en-US" dirty="0">
                <a:solidFill>
                  <a:schemeClr val="tx1"/>
                </a:solidFill>
              </a:rPr>
              <a:t> </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t="24976" b="24976"/>
          <a:stretch/>
        </p:blipFill>
        <p:spPr>
          <a:xfrm>
            <a:off x="20" y="2030"/>
            <a:ext cx="12191980" cy="685597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ormAutofit/>
          </a:bodyPr>
          <a:lstStyle/>
          <a:p>
            <a:pPr algn="ctr"/>
            <a:r>
              <a:rPr lang="en-US" dirty="0"/>
              <a:t>summary of the web-based game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141413" y="2713576"/>
            <a:ext cx="9905999" cy="3541714"/>
          </a:xfrm>
        </p:spPr>
        <p:txBody>
          <a:bodyPr>
            <a:normAutofit/>
          </a:bodyPr>
          <a:lstStyle/>
          <a:p>
            <a:pPr marL="36900" lvl="0" indent="0">
              <a:buNone/>
            </a:pPr>
            <a:r>
              <a:rPr lang="en-US" b="0" i="0" u="none" strike="noStrike" dirty="0">
                <a:solidFill>
                  <a:schemeClr val="tx2">
                    <a:lumMod val="60000"/>
                    <a:lumOff val="40000"/>
                  </a:schemeClr>
                </a:solidFill>
                <a:effectLst/>
                <a:latin typeface="Arial" panose="020B0604020202020204" pitchFamily="34" charset="0"/>
              </a:rPr>
              <a:t>An interactive game web app that allows students to decide from a multiple-choice quiz ranging in the topics of science, mathematics, and history. Students can receive points that they accumulate by completing levels and upgrading their avatar rank. As they progress through the quizzes, they will approach harder and harder content.</a:t>
            </a:r>
            <a:endParaRPr lang="en-US" dirty="0">
              <a:solidFill>
                <a:schemeClr val="tx2">
                  <a:lumMod val="60000"/>
                  <a:lumOff val="40000"/>
                </a:schemeClr>
              </a:solidFill>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t="24976" b="24976"/>
          <a:stretch/>
        </p:blipFill>
        <p:spPr>
          <a:xfrm>
            <a:off x="20" y="2030"/>
            <a:ext cx="12191980" cy="685597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ormAutofit/>
          </a:bodyPr>
          <a:lstStyle/>
          <a:p>
            <a:pPr algn="ctr"/>
            <a:r>
              <a:rPr lang="en-US" dirty="0"/>
              <a:t>Technology needed</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marL="379800" indent="-342900"/>
            <a:r>
              <a:rPr lang="en-US" dirty="0">
                <a:solidFill>
                  <a:schemeClr val="tx2"/>
                </a:solidFill>
              </a:rPr>
              <a:t>HTML/CSS, JavaScript</a:t>
            </a:r>
          </a:p>
          <a:p>
            <a:pPr marL="379800" indent="-342900"/>
            <a:r>
              <a:rPr lang="en-US" dirty="0">
                <a:solidFill>
                  <a:schemeClr val="tx2"/>
                </a:solidFill>
              </a:rPr>
              <a:t>MangoDB</a:t>
            </a:r>
          </a:p>
          <a:p>
            <a:pPr marL="379800" indent="-342900"/>
            <a:r>
              <a:rPr lang="en-US" dirty="0">
                <a:solidFill>
                  <a:schemeClr val="tx2"/>
                </a:solidFill>
              </a:rPr>
              <a:t>VS Code</a:t>
            </a:r>
          </a:p>
          <a:p>
            <a:pPr marL="379800" indent="-342900"/>
            <a:r>
              <a:rPr lang="en-US" dirty="0">
                <a:solidFill>
                  <a:schemeClr val="tx2"/>
                </a:solidFill>
              </a:rPr>
              <a:t>Svelte</a:t>
            </a:r>
          </a:p>
          <a:p>
            <a:endParaRPr lang="en-US" dirty="0"/>
          </a:p>
        </p:txBody>
      </p:sp>
    </p:spTree>
    <p:extLst>
      <p:ext uri="{BB962C8B-B14F-4D97-AF65-F5344CB8AC3E}">
        <p14:creationId xmlns:p14="http://schemas.microsoft.com/office/powerpoint/2010/main" val="55999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35000"/>
            <a:extLst>
              <a:ext uri="{28A0092B-C50C-407E-A947-70E740481C1C}">
                <a14:useLocalDpi xmlns:a14="http://schemas.microsoft.com/office/drawing/2010/main" val="0"/>
              </a:ext>
            </a:extLst>
          </a:blip>
          <a:srcRect t="24976" b="24976"/>
          <a:stretch/>
        </p:blipFill>
        <p:spPr>
          <a:xfrm>
            <a:off x="20" y="2030"/>
            <a:ext cx="12191980" cy="685597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p:txBody>
          <a:bodyPr>
            <a:normAutofit/>
          </a:bodyPr>
          <a:lstStyle/>
          <a:p>
            <a:pPr algn="ctr"/>
            <a:r>
              <a:rPr lang="en-US" dirty="0"/>
              <a:t>Your </a:t>
            </a:r>
            <a:r>
              <a:rPr lang="en-US"/>
              <a:t>vision for </a:t>
            </a:r>
            <a:r>
              <a:rPr lang="en-US" dirty="0"/>
              <a:t>the web-based game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p:txBody>
          <a:bodyPr>
            <a:normAutofit/>
          </a:bodyPr>
          <a:lstStyle/>
          <a:p>
            <a:pPr rtl="0" fontAlgn="base">
              <a:spcBef>
                <a:spcPts val="0"/>
              </a:spcBef>
              <a:spcAft>
                <a:spcPts val="0"/>
              </a:spcAft>
              <a:buFont typeface="+mj-lt"/>
              <a:buAutoNum type="arabicPeriod"/>
            </a:pPr>
            <a:r>
              <a:rPr lang="en-US" sz="1800" b="0" i="0" u="none" strike="noStrike" dirty="0">
                <a:solidFill>
                  <a:schemeClr val="tx2">
                    <a:lumMod val="60000"/>
                    <a:lumOff val="40000"/>
                  </a:schemeClr>
                </a:solidFill>
                <a:effectLst/>
                <a:latin typeface="Arial" panose="020B0604020202020204" pitchFamily="34" charset="0"/>
              </a:rPr>
              <a:t>User creates an account (login/sign up page)</a:t>
            </a:r>
          </a:p>
          <a:p>
            <a:pPr rtl="0" fontAlgn="base">
              <a:spcBef>
                <a:spcPts val="0"/>
              </a:spcBef>
              <a:spcAft>
                <a:spcPts val="0"/>
              </a:spcAft>
              <a:buFont typeface="+mj-lt"/>
              <a:buAutoNum type="arabicPeriod"/>
            </a:pPr>
            <a:r>
              <a:rPr lang="en-US" sz="1800" b="0" i="0" u="none" strike="noStrike" dirty="0">
                <a:solidFill>
                  <a:schemeClr val="tx2">
                    <a:lumMod val="60000"/>
                    <a:lumOff val="40000"/>
                  </a:schemeClr>
                </a:solidFill>
                <a:effectLst/>
                <a:latin typeface="Arial" panose="020B0604020202020204" pitchFamily="34" charset="0"/>
              </a:rPr>
              <a:t>User can create an avatar (or choose an avatar)</a:t>
            </a:r>
          </a:p>
          <a:p>
            <a:pPr rtl="0" fontAlgn="base">
              <a:spcBef>
                <a:spcPts val="0"/>
              </a:spcBef>
              <a:spcAft>
                <a:spcPts val="0"/>
              </a:spcAft>
              <a:buFont typeface="+mj-lt"/>
              <a:buAutoNum type="arabicPeriod"/>
            </a:pPr>
            <a:r>
              <a:rPr lang="en-US" sz="1800" b="0" i="0" u="none" strike="noStrike" dirty="0">
                <a:solidFill>
                  <a:schemeClr val="tx2">
                    <a:lumMod val="60000"/>
                    <a:lumOff val="40000"/>
                  </a:schemeClr>
                </a:solidFill>
                <a:effectLst/>
                <a:latin typeface="Arial" panose="020B0604020202020204" pitchFamily="34" charset="0"/>
              </a:rPr>
              <a:t>User can pick a topic or academic category ranging from science, math, and history</a:t>
            </a:r>
          </a:p>
          <a:p>
            <a:pPr rtl="0" fontAlgn="base">
              <a:spcBef>
                <a:spcPts val="0"/>
              </a:spcBef>
              <a:spcAft>
                <a:spcPts val="0"/>
              </a:spcAft>
              <a:buFont typeface="+mj-lt"/>
              <a:buAutoNum type="arabicPeriod"/>
            </a:pPr>
            <a:r>
              <a:rPr lang="en-US" sz="1800" b="0" i="0" u="none" strike="noStrike" dirty="0">
                <a:solidFill>
                  <a:schemeClr val="tx2">
                    <a:lumMod val="60000"/>
                    <a:lumOff val="40000"/>
                  </a:schemeClr>
                </a:solidFill>
                <a:effectLst/>
                <a:latin typeface="Arial" panose="020B0604020202020204" pitchFamily="34" charset="0"/>
              </a:rPr>
              <a:t>User can then play the multiple-choice quiz game to accumulate points</a:t>
            </a:r>
          </a:p>
          <a:p>
            <a:pPr rtl="0" fontAlgn="base">
              <a:spcBef>
                <a:spcPts val="0"/>
              </a:spcBef>
              <a:spcAft>
                <a:spcPts val="1200"/>
              </a:spcAft>
              <a:buFont typeface="+mj-lt"/>
              <a:buAutoNum type="arabicPeriod"/>
            </a:pPr>
            <a:r>
              <a:rPr lang="en-US" sz="1800" b="0" i="0" u="none" strike="noStrike" dirty="0">
                <a:solidFill>
                  <a:schemeClr val="tx2">
                    <a:lumMod val="60000"/>
                    <a:lumOff val="40000"/>
                  </a:schemeClr>
                </a:solidFill>
                <a:effectLst/>
                <a:latin typeface="Arial" panose="020B0604020202020204" pitchFamily="34" charset="0"/>
              </a:rPr>
              <a:t>Once the game is finished, the user’s points and progress bar is shown to display the amount of points required to reach the next level. (If a level is reached, the user’s avatar/rank will upgrade)</a:t>
            </a:r>
          </a:p>
          <a:p>
            <a:pPr rtl="0" fontAlgn="base">
              <a:spcBef>
                <a:spcPts val="0"/>
              </a:spcBef>
              <a:spcAft>
                <a:spcPts val="0"/>
              </a:spcAft>
              <a:buFont typeface="+mj-lt"/>
              <a:buAutoNum type="arabicPeriod"/>
            </a:pPr>
            <a:r>
              <a:rPr lang="en-US" sz="1800" b="0" i="0" u="none" strike="noStrike" dirty="0">
                <a:solidFill>
                  <a:schemeClr val="tx2">
                    <a:lumMod val="60000"/>
                    <a:lumOff val="40000"/>
                  </a:schemeClr>
                </a:solidFill>
                <a:effectLst/>
                <a:latin typeface="Arial" panose="020B0604020202020204" pitchFamily="34" charset="0"/>
              </a:rPr>
              <a:t>User can then choose to exit the game entirely, exit the game to pick a new topic, advance to the next topic, or replay their current level.</a:t>
            </a:r>
          </a:p>
          <a:p>
            <a:endParaRPr lang="en-US" dirty="0"/>
          </a:p>
        </p:txBody>
      </p:sp>
    </p:spTree>
    <p:extLst>
      <p:ext uri="{BB962C8B-B14F-4D97-AF65-F5344CB8AC3E}">
        <p14:creationId xmlns:p14="http://schemas.microsoft.com/office/powerpoint/2010/main" val="4021968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174</TotalTime>
  <Words>221</Words>
  <Application>Microsoft Office PowerPoint</Application>
  <PresentationFormat>Widescreen</PresentationFormat>
  <Paragraphs>20</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Tw Cen MT</vt:lpstr>
      <vt:lpstr>Circuit</vt:lpstr>
      <vt:lpstr>Academia MasterMind</vt:lpstr>
      <vt:lpstr>summary of the web-based game </vt:lpstr>
      <vt:lpstr>Technology needed</vt:lpstr>
      <vt:lpstr>Your vision for the web-based game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Academia MasterMind</dc:title>
  <dc:creator>Desai, Parthiv</dc:creator>
  <cp:lastModifiedBy>Desai, Parthiv</cp:lastModifiedBy>
  <cp:revision>7</cp:revision>
  <dcterms:created xsi:type="dcterms:W3CDTF">2023-02-01T04:54:32Z</dcterms:created>
  <dcterms:modified xsi:type="dcterms:W3CDTF">2023-02-04T17:31:05Z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