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00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6" r:id="rId3"/>
    <p:sldId id="288" r:id="rId4"/>
    <p:sldId id="272" r:id="rId5"/>
    <p:sldId id="287" r:id="rId6"/>
    <p:sldId id="270" r:id="rId7"/>
    <p:sldId id="285" r:id="rId8"/>
    <p:sldId id="271" r:id="rId9"/>
    <p:sldId id="289" r:id="rId10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orient="horz" pos="804">
          <p15:clr>
            <a:srgbClr val="A4A3A4"/>
          </p15:clr>
        </p15:guide>
        <p15:guide id="3" orient="horz" pos="193">
          <p15:clr>
            <a:srgbClr val="A4A3A4"/>
          </p15:clr>
        </p15:guide>
        <p15:guide id="4" orient="horz" pos="4128">
          <p15:clr>
            <a:srgbClr val="A4A3A4"/>
          </p15:clr>
        </p15:guide>
        <p15:guide id="5" orient="horz" pos="1483">
          <p15:clr>
            <a:srgbClr val="A4A3A4"/>
          </p15:clr>
        </p15:guide>
        <p15:guide id="6" orient="horz" pos="3514">
          <p15:clr>
            <a:srgbClr val="A4A3A4"/>
          </p15:clr>
        </p15:guide>
        <p15:guide id="7" orient="horz" pos="2833">
          <p15:clr>
            <a:srgbClr val="A4A3A4"/>
          </p15:clr>
        </p15:guide>
        <p15:guide id="8" pos="2880">
          <p15:clr>
            <a:srgbClr val="A4A3A4"/>
          </p15:clr>
        </p15:guide>
        <p15:guide id="9" pos="4734">
          <p15:clr>
            <a:srgbClr val="A4A3A4"/>
          </p15:clr>
        </p15:guide>
        <p15:guide id="10" pos="1959">
          <p15:clr>
            <a:srgbClr val="A4A3A4"/>
          </p15:clr>
        </p15:guide>
        <p15:guide id="11" pos="3808">
          <p15:clr>
            <a:srgbClr val="A4A3A4"/>
          </p15:clr>
        </p15:guide>
        <p15:guide id="12" pos="5566">
          <p15:clr>
            <a:srgbClr val="A4A3A4"/>
          </p15:clr>
        </p15:guide>
        <p15:guide id="13" pos="1026">
          <p15:clr>
            <a:srgbClr val="A4A3A4"/>
          </p15:clr>
        </p15:guide>
        <p15:guide id="14" pos="1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ramuthu,Vetri Selvi" initials="VS" lastIdx="1" clrIdx="0">
    <p:extLst>
      <p:ext uri="{19B8F6BF-5375-455C-9EA6-DF929625EA0E}">
        <p15:presenceInfo xmlns:p15="http://schemas.microsoft.com/office/powerpoint/2012/main" userId="S-1-5-21-60319325-1160982951-1601773907-4922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D94D2"/>
    <a:srgbClr val="2C6DBA"/>
    <a:srgbClr val="4294D6"/>
    <a:srgbClr val="1A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5382" autoAdjust="0"/>
  </p:normalViewPr>
  <p:slideViewPr>
    <p:cSldViewPr snapToGrid="0">
      <p:cViewPr>
        <p:scale>
          <a:sx n="75" d="100"/>
          <a:sy n="75" d="100"/>
        </p:scale>
        <p:origin x="48" y="53"/>
      </p:cViewPr>
      <p:guideLst>
        <p:guide orient="horz" pos="2162"/>
        <p:guide orient="horz" pos="804"/>
        <p:guide orient="horz" pos="193"/>
        <p:guide orient="horz" pos="4128"/>
        <p:guide orient="horz" pos="1483"/>
        <p:guide orient="horz" pos="3514"/>
        <p:guide orient="horz" pos="2833"/>
        <p:guide pos="2880"/>
        <p:guide pos="4734"/>
        <p:guide pos="1959"/>
        <p:guide pos="3808"/>
        <p:guide pos="5566"/>
        <p:guide pos="1026"/>
        <p:guide pos="1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23:38:46.243" idx="1">
    <p:pos x="1869" y="1536"/>
    <p:text>Parents were concerned about the level of care provided to their baby in NICU care - they felt the baby was bothered a lot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AA56D-6859-4EF7-83F5-F26517F8F86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06CE-DD56-44EB-9C7F-FE3574A5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93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7A732-E016-4A82-A589-F6E10816C5C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D62D3-BB65-47B7-B482-3500296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192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3"/>
            <a:ext cx="9144000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11150" y="5300253"/>
            <a:ext cx="5548313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1150" y="5728918"/>
            <a:ext cx="5548313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11150" y="6359333"/>
            <a:ext cx="5548313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Rectangle 7"/>
          <p:cNvSpPr>
            <a:spLocks/>
          </p:cNvSpPr>
          <p:nvPr/>
        </p:nvSpPr>
        <p:spPr bwMode="auto">
          <a:xfrm>
            <a:off x="1" y="2252755"/>
            <a:ext cx="9144000" cy="23656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07" y="3143707"/>
            <a:ext cx="2412800" cy="594530"/>
          </a:xfrm>
          <a:prstGeom prst="rect">
            <a:avLst/>
          </a:prstGeom>
        </p:spPr>
      </p:pic>
      <p:sp>
        <p:nvSpPr>
          <p:cNvPr id="12" name="Parallelogram 11"/>
          <p:cNvSpPr/>
          <p:nvPr userDrawn="1"/>
        </p:nvSpPr>
        <p:spPr bwMode="auto">
          <a:xfrm>
            <a:off x="-4016" y="2250764"/>
            <a:ext cx="6291434" cy="2367666"/>
          </a:xfrm>
          <a:custGeom>
            <a:avLst/>
            <a:gdLst>
              <a:gd name="connsiteX0" fmla="*/ 0 w 7110584"/>
              <a:gd name="connsiteY0" fmla="*/ 2367666 h 2367666"/>
              <a:gd name="connsiteX1" fmla="*/ 775198 w 7110584"/>
              <a:gd name="connsiteY1" fmla="*/ 0 h 2367666"/>
              <a:gd name="connsiteX2" fmla="*/ 7110584 w 7110584"/>
              <a:gd name="connsiteY2" fmla="*/ 0 h 2367666"/>
              <a:gd name="connsiteX3" fmla="*/ 6335386 w 7110584"/>
              <a:gd name="connsiteY3" fmla="*/ 2367666 h 2367666"/>
              <a:gd name="connsiteX4" fmla="*/ 0 w 7110584"/>
              <a:gd name="connsiteY4" fmla="*/ 2367666 h 2367666"/>
              <a:gd name="connsiteX0" fmla="*/ 0 w 7110584"/>
              <a:gd name="connsiteY0" fmla="*/ 2367666 h 2367666"/>
              <a:gd name="connsiteX1" fmla="*/ 820442 w 7110584"/>
              <a:gd name="connsiteY1" fmla="*/ 0 h 2367666"/>
              <a:gd name="connsiteX2" fmla="*/ 7110584 w 7110584"/>
              <a:gd name="connsiteY2" fmla="*/ 0 h 2367666"/>
              <a:gd name="connsiteX3" fmla="*/ 6335386 w 7110584"/>
              <a:gd name="connsiteY3" fmla="*/ 2367666 h 2367666"/>
              <a:gd name="connsiteX4" fmla="*/ 0 w 7110584"/>
              <a:gd name="connsiteY4" fmla="*/ 2367666 h 2367666"/>
              <a:gd name="connsiteX0" fmla="*/ 0 w 6291434"/>
              <a:gd name="connsiteY0" fmla="*/ 2367666 h 2367666"/>
              <a:gd name="connsiteX1" fmla="*/ 1292 w 6291434"/>
              <a:gd name="connsiteY1" fmla="*/ 0 h 2367666"/>
              <a:gd name="connsiteX2" fmla="*/ 6291434 w 6291434"/>
              <a:gd name="connsiteY2" fmla="*/ 0 h 2367666"/>
              <a:gd name="connsiteX3" fmla="*/ 5516236 w 6291434"/>
              <a:gd name="connsiteY3" fmla="*/ 2367666 h 2367666"/>
              <a:gd name="connsiteX4" fmla="*/ 0 w 6291434"/>
              <a:gd name="connsiteY4" fmla="*/ 2367666 h 236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1434" h="2367666">
                <a:moveTo>
                  <a:pt x="0" y="2367666"/>
                </a:moveTo>
                <a:cubicBezTo>
                  <a:pt x="431" y="1578444"/>
                  <a:pt x="861" y="789222"/>
                  <a:pt x="1292" y="0"/>
                </a:cubicBezTo>
                <a:lnTo>
                  <a:pt x="6291434" y="0"/>
                </a:lnTo>
                <a:lnTo>
                  <a:pt x="5516236" y="2367666"/>
                </a:lnTo>
                <a:lnTo>
                  <a:pt x="0" y="2367666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title"/>
          </p:nvPr>
        </p:nvSpPr>
        <p:spPr>
          <a:xfrm>
            <a:off x="311150" y="2259016"/>
            <a:ext cx="4835779" cy="237066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8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BRNDEXP 3.0  ©  Cerner Corporation.  All rights reserved.  </a:t>
            </a:r>
          </a:p>
          <a:p>
            <a:pPr algn="l"/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11150" y="1280160"/>
            <a:ext cx="3941762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474278" y="1279525"/>
            <a:ext cx="3734993" cy="4772025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11150" y="3718934"/>
            <a:ext cx="3941762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7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7599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01919" y="2845967"/>
            <a:ext cx="1498372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075" y="947414"/>
            <a:ext cx="1473200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7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1754186" y="1969705"/>
            <a:ext cx="5635625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70618" y="4419881"/>
            <a:ext cx="3519193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77638" y="5080517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73321" y="4774552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1F8F497-5311-4FE6-8037-E08A3EC205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70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4000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71F8F497-5311-4FE6-8037-E08A3EC205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01919" y="2845967"/>
            <a:ext cx="1498372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35075" y="947414"/>
            <a:ext cx="1473200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1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1754186" y="1969705"/>
            <a:ext cx="5635625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70618" y="4419881"/>
            <a:ext cx="3519193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77638" y="5080517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73321" y="4774552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76911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0" y="4343400"/>
            <a:ext cx="5259388" cy="2087563"/>
            <a:chOff x="-422728" y="4800600"/>
            <a:chExt cx="5805606" cy="1695965"/>
          </a:xfrm>
        </p:grpSpPr>
        <p:pic>
          <p:nvPicPr>
            <p:cNvPr id="4" name="Picture 15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2728" y="480060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6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4032" y="480199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301919" y="2845967"/>
            <a:ext cx="1498372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35075" y="947414"/>
            <a:ext cx="1473200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6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1754186" y="1969705"/>
            <a:ext cx="5635625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70618" y="4419881"/>
            <a:ext cx="3519193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77638" y="5080517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73321" y="4774552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5478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lang="en-US" dirty="0" smtClean="0"/>
            </a:lvl1pPr>
          </a:lstStyle>
          <a:p>
            <a:r>
              <a:rPr lang="en-US" dirty="0"/>
              <a:t>BRNDEXP 3.0  ©  Cerner Corporation.  All rights reserved.  </a:t>
            </a:r>
          </a:p>
          <a:p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9524" y="1426872"/>
            <a:ext cx="9153524" cy="3070517"/>
            <a:chOff x="-9524" y="1426872"/>
            <a:chExt cx="9153524" cy="3070517"/>
          </a:xfrm>
        </p:grpSpPr>
        <p:pic>
          <p:nvPicPr>
            <p:cNvPr id="2" name="Picture 1" descr="FAN9016905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41711" y="1466071"/>
              <a:ext cx="4102289" cy="2734859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-8597" y="1426872"/>
              <a:ext cx="6234000" cy="2853743"/>
              <a:chOff x="-8597" y="1426872"/>
              <a:chExt cx="6234000" cy="2853743"/>
            </a:xfrm>
          </p:grpSpPr>
          <p:sp>
            <p:nvSpPr>
              <p:cNvPr id="23" name="Parallelogram 22"/>
              <p:cNvSpPr/>
              <p:nvPr userDrawn="1"/>
            </p:nvSpPr>
            <p:spPr bwMode="auto">
              <a:xfrm>
                <a:off x="-8597" y="1426872"/>
                <a:ext cx="6234000" cy="2853743"/>
              </a:xfrm>
              <a:custGeom>
                <a:avLst/>
                <a:gdLst>
                  <a:gd name="connsiteX0" fmla="*/ 0 w 7305563"/>
                  <a:gd name="connsiteY0" fmla="*/ 2853743 h 2853743"/>
                  <a:gd name="connsiteX1" fmla="*/ 934344 w 7305563"/>
                  <a:gd name="connsiteY1" fmla="*/ 0 h 2853743"/>
                  <a:gd name="connsiteX2" fmla="*/ 7305563 w 7305563"/>
                  <a:gd name="connsiteY2" fmla="*/ 0 h 2853743"/>
                  <a:gd name="connsiteX3" fmla="*/ 6371219 w 7305563"/>
                  <a:gd name="connsiteY3" fmla="*/ 2853743 h 2853743"/>
                  <a:gd name="connsiteX4" fmla="*/ 0 w 7305563"/>
                  <a:gd name="connsiteY4" fmla="*/ 2853743 h 2853743"/>
                  <a:gd name="connsiteX0" fmla="*/ 137219 w 6371219"/>
                  <a:gd name="connsiteY0" fmla="*/ 2853743 h 2853743"/>
                  <a:gd name="connsiteX1" fmla="*/ 0 w 6371219"/>
                  <a:gd name="connsiteY1" fmla="*/ 0 h 2853743"/>
                  <a:gd name="connsiteX2" fmla="*/ 6371219 w 6371219"/>
                  <a:gd name="connsiteY2" fmla="*/ 0 h 2853743"/>
                  <a:gd name="connsiteX3" fmla="*/ 5436875 w 6371219"/>
                  <a:gd name="connsiteY3" fmla="*/ 2853743 h 2853743"/>
                  <a:gd name="connsiteX4" fmla="*/ 137219 w 6371219"/>
                  <a:gd name="connsiteY4" fmla="*/ 2853743 h 2853743"/>
                  <a:gd name="connsiteX0" fmla="*/ 0 w 6234000"/>
                  <a:gd name="connsiteY0" fmla="*/ 2853743 h 2853743"/>
                  <a:gd name="connsiteX1" fmla="*/ 3275 w 6234000"/>
                  <a:gd name="connsiteY1" fmla="*/ 0 h 2853743"/>
                  <a:gd name="connsiteX2" fmla="*/ 6234000 w 6234000"/>
                  <a:gd name="connsiteY2" fmla="*/ 0 h 2853743"/>
                  <a:gd name="connsiteX3" fmla="*/ 5299656 w 6234000"/>
                  <a:gd name="connsiteY3" fmla="*/ 2853743 h 2853743"/>
                  <a:gd name="connsiteX4" fmla="*/ 0 w 6234000"/>
                  <a:gd name="connsiteY4" fmla="*/ 2853743 h 285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4000" h="2853743">
                    <a:moveTo>
                      <a:pt x="0" y="2853743"/>
                    </a:moveTo>
                    <a:cubicBezTo>
                      <a:pt x="1092" y="1902495"/>
                      <a:pt x="2183" y="951248"/>
                      <a:pt x="3275" y="0"/>
                    </a:cubicBezTo>
                    <a:lnTo>
                      <a:pt x="6234000" y="0"/>
                    </a:lnTo>
                    <a:lnTo>
                      <a:pt x="5299656" y="2853743"/>
                    </a:lnTo>
                    <a:lnTo>
                      <a:pt x="0" y="285374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66713" marR="0" indent="-366713" algn="ctr" defTabSz="97631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40000"/>
                  <a:buFontTx/>
                  <a:buNone/>
                  <a:tabLst/>
                </a:pPr>
                <a:endParaRPr lang="en-US"/>
              </a:p>
            </p:txBody>
          </p:sp>
          <p:sp>
            <p:nvSpPr>
              <p:cNvPr id="22" name="Parallelogram 21"/>
              <p:cNvSpPr/>
              <p:nvPr userDrawn="1"/>
            </p:nvSpPr>
            <p:spPr bwMode="auto">
              <a:xfrm>
                <a:off x="-7316" y="1469926"/>
                <a:ext cx="6052516" cy="2724249"/>
              </a:xfrm>
              <a:custGeom>
                <a:avLst/>
                <a:gdLst>
                  <a:gd name="connsiteX0" fmla="*/ 0 w 6974060"/>
                  <a:gd name="connsiteY0" fmla="*/ 2724249 h 2724249"/>
                  <a:gd name="connsiteX1" fmla="*/ 891946 w 6974060"/>
                  <a:gd name="connsiteY1" fmla="*/ 0 h 2724249"/>
                  <a:gd name="connsiteX2" fmla="*/ 6974060 w 6974060"/>
                  <a:gd name="connsiteY2" fmla="*/ 0 h 2724249"/>
                  <a:gd name="connsiteX3" fmla="*/ 6082114 w 6974060"/>
                  <a:gd name="connsiteY3" fmla="*/ 2724249 h 2724249"/>
                  <a:gd name="connsiteX4" fmla="*/ 0 w 6974060"/>
                  <a:gd name="connsiteY4" fmla="*/ 2724249 h 2724249"/>
                  <a:gd name="connsiteX0" fmla="*/ 0 w 6974060"/>
                  <a:gd name="connsiteY0" fmla="*/ 2724249 h 2724249"/>
                  <a:gd name="connsiteX1" fmla="*/ 922902 w 6974060"/>
                  <a:gd name="connsiteY1" fmla="*/ 0 h 2724249"/>
                  <a:gd name="connsiteX2" fmla="*/ 6974060 w 6974060"/>
                  <a:gd name="connsiteY2" fmla="*/ 0 h 2724249"/>
                  <a:gd name="connsiteX3" fmla="*/ 6082114 w 6974060"/>
                  <a:gd name="connsiteY3" fmla="*/ 2724249 h 2724249"/>
                  <a:gd name="connsiteX4" fmla="*/ 0 w 6974060"/>
                  <a:gd name="connsiteY4" fmla="*/ 2724249 h 2724249"/>
                  <a:gd name="connsiteX0" fmla="*/ 0 w 6052516"/>
                  <a:gd name="connsiteY0" fmla="*/ 2724249 h 2724249"/>
                  <a:gd name="connsiteX1" fmla="*/ 1358 w 6052516"/>
                  <a:gd name="connsiteY1" fmla="*/ 0 h 2724249"/>
                  <a:gd name="connsiteX2" fmla="*/ 6052516 w 6052516"/>
                  <a:gd name="connsiteY2" fmla="*/ 0 h 2724249"/>
                  <a:gd name="connsiteX3" fmla="*/ 5160570 w 6052516"/>
                  <a:gd name="connsiteY3" fmla="*/ 2724249 h 2724249"/>
                  <a:gd name="connsiteX4" fmla="*/ 0 w 6052516"/>
                  <a:gd name="connsiteY4" fmla="*/ 2724249 h 2724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2516" h="2724249">
                    <a:moveTo>
                      <a:pt x="0" y="2724249"/>
                    </a:moveTo>
                    <a:cubicBezTo>
                      <a:pt x="453" y="1816166"/>
                      <a:pt x="905" y="908083"/>
                      <a:pt x="1358" y="0"/>
                    </a:cubicBezTo>
                    <a:lnTo>
                      <a:pt x="6052516" y="0"/>
                    </a:lnTo>
                    <a:lnTo>
                      <a:pt x="5160570" y="2724249"/>
                    </a:lnTo>
                    <a:lnTo>
                      <a:pt x="0" y="2724249"/>
                    </a:lnTo>
                    <a:close/>
                  </a:path>
                </a:pathLst>
              </a:custGeom>
              <a:solidFill>
                <a:srgbClr val="0D94D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66713" marR="0" indent="-366713" algn="ctr" defTabSz="97631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40000"/>
                  <a:buFontTx/>
                  <a:buNone/>
                  <a:tabLst/>
                </a:pP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5" name="Parallelogram 24"/>
            <p:cNvSpPr/>
            <p:nvPr userDrawn="1"/>
          </p:nvSpPr>
          <p:spPr bwMode="auto">
            <a:xfrm>
              <a:off x="-9524" y="3808793"/>
              <a:ext cx="4579143" cy="688596"/>
            </a:xfrm>
            <a:custGeom>
              <a:avLst/>
              <a:gdLst>
                <a:gd name="connsiteX0" fmla="*/ 0 w 4800600"/>
                <a:gd name="connsiteY0" fmla="*/ 688596 h 688596"/>
                <a:gd name="connsiteX1" fmla="*/ 225453 w 4800600"/>
                <a:gd name="connsiteY1" fmla="*/ 0 h 688596"/>
                <a:gd name="connsiteX2" fmla="*/ 4800600 w 4800600"/>
                <a:gd name="connsiteY2" fmla="*/ 0 h 688596"/>
                <a:gd name="connsiteX3" fmla="*/ 4575147 w 4800600"/>
                <a:gd name="connsiteY3" fmla="*/ 688596 h 688596"/>
                <a:gd name="connsiteX4" fmla="*/ 0 w 4800600"/>
                <a:gd name="connsiteY4" fmla="*/ 688596 h 688596"/>
                <a:gd name="connsiteX0" fmla="*/ 0 w 4583906"/>
                <a:gd name="connsiteY0" fmla="*/ 688596 h 688596"/>
                <a:gd name="connsiteX1" fmla="*/ 8759 w 4583906"/>
                <a:gd name="connsiteY1" fmla="*/ 0 h 688596"/>
                <a:gd name="connsiteX2" fmla="*/ 4583906 w 4583906"/>
                <a:gd name="connsiteY2" fmla="*/ 0 h 688596"/>
                <a:gd name="connsiteX3" fmla="*/ 4358453 w 4583906"/>
                <a:gd name="connsiteY3" fmla="*/ 688596 h 688596"/>
                <a:gd name="connsiteX4" fmla="*/ 0 w 4583906"/>
                <a:gd name="connsiteY4" fmla="*/ 688596 h 688596"/>
                <a:gd name="connsiteX0" fmla="*/ 0 w 4579143"/>
                <a:gd name="connsiteY0" fmla="*/ 688596 h 688596"/>
                <a:gd name="connsiteX1" fmla="*/ 3996 w 4579143"/>
                <a:gd name="connsiteY1" fmla="*/ 0 h 688596"/>
                <a:gd name="connsiteX2" fmla="*/ 4579143 w 4579143"/>
                <a:gd name="connsiteY2" fmla="*/ 0 h 688596"/>
                <a:gd name="connsiteX3" fmla="*/ 4353690 w 4579143"/>
                <a:gd name="connsiteY3" fmla="*/ 688596 h 688596"/>
                <a:gd name="connsiteX4" fmla="*/ 0 w 4579143"/>
                <a:gd name="connsiteY4" fmla="*/ 688596 h 68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143" h="688596">
                  <a:moveTo>
                    <a:pt x="0" y="688596"/>
                  </a:moveTo>
                  <a:lnTo>
                    <a:pt x="3996" y="0"/>
                  </a:lnTo>
                  <a:lnTo>
                    <a:pt x="4579143" y="0"/>
                  </a:lnTo>
                  <a:lnTo>
                    <a:pt x="4353690" y="688596"/>
                  </a:lnTo>
                  <a:lnTo>
                    <a:pt x="0" y="68859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11150" y="4943092"/>
            <a:ext cx="4260849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1150" y="5369613"/>
            <a:ext cx="3765549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8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1150" y="6361809"/>
            <a:ext cx="2166187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311149" y="1481751"/>
            <a:ext cx="4840203" cy="232062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40" y="6133731"/>
            <a:ext cx="2070537" cy="510194"/>
          </a:xfrm>
          <a:prstGeom prst="rect">
            <a:avLst/>
          </a:prstGeom>
        </p:spPr>
      </p:pic>
      <p:sp>
        <p:nvSpPr>
          <p:cNvPr id="16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11150" y="3810219"/>
            <a:ext cx="4002584" cy="68716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2944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0196" y="2354263"/>
            <a:ext cx="7525421" cy="1881002"/>
            <a:chOff x="-10196" y="2354263"/>
            <a:chExt cx="7525421" cy="1881002"/>
          </a:xfrm>
        </p:grpSpPr>
        <p:sp>
          <p:nvSpPr>
            <p:cNvPr id="16" name="Parallelogram 15"/>
            <p:cNvSpPr/>
            <p:nvPr userDrawn="1"/>
          </p:nvSpPr>
          <p:spPr bwMode="auto">
            <a:xfrm>
              <a:off x="-10196" y="2354263"/>
              <a:ext cx="7525421" cy="1671727"/>
            </a:xfrm>
            <a:custGeom>
              <a:avLst/>
              <a:gdLst>
                <a:gd name="connsiteX0" fmla="*/ 0 w 8100837"/>
                <a:gd name="connsiteY0" fmla="*/ 1671727 h 1671727"/>
                <a:gd name="connsiteX1" fmla="*/ 547340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8100837"/>
                <a:gd name="connsiteY0" fmla="*/ 1671727 h 1671727"/>
                <a:gd name="connsiteX1" fmla="*/ 584372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7536815"/>
                <a:gd name="connsiteY0" fmla="*/ 1671727 h 1671727"/>
                <a:gd name="connsiteX1" fmla="*/ 20350 w 7536815"/>
                <a:gd name="connsiteY1" fmla="*/ 0 h 1671727"/>
                <a:gd name="connsiteX2" fmla="*/ 7536815 w 7536815"/>
                <a:gd name="connsiteY2" fmla="*/ 0 h 1671727"/>
                <a:gd name="connsiteX3" fmla="*/ 6989475 w 7536815"/>
                <a:gd name="connsiteY3" fmla="*/ 1671727 h 1671727"/>
                <a:gd name="connsiteX4" fmla="*/ 0 w 7536815"/>
                <a:gd name="connsiteY4" fmla="*/ 1671727 h 1671727"/>
                <a:gd name="connsiteX0" fmla="*/ 0 w 7525421"/>
                <a:gd name="connsiteY0" fmla="*/ 1671727 h 1671727"/>
                <a:gd name="connsiteX1" fmla="*/ 8956 w 7525421"/>
                <a:gd name="connsiteY1" fmla="*/ 0 h 1671727"/>
                <a:gd name="connsiteX2" fmla="*/ 7525421 w 7525421"/>
                <a:gd name="connsiteY2" fmla="*/ 0 h 1671727"/>
                <a:gd name="connsiteX3" fmla="*/ 6978081 w 7525421"/>
                <a:gd name="connsiteY3" fmla="*/ 1671727 h 1671727"/>
                <a:gd name="connsiteX4" fmla="*/ 0 w 7525421"/>
                <a:gd name="connsiteY4" fmla="*/ 1671727 h 167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5421" h="1671727">
                  <a:moveTo>
                    <a:pt x="0" y="1671727"/>
                  </a:moveTo>
                  <a:cubicBezTo>
                    <a:pt x="2985" y="1114485"/>
                    <a:pt x="5971" y="557242"/>
                    <a:pt x="8956" y="0"/>
                  </a:cubicBezTo>
                  <a:lnTo>
                    <a:pt x="7525421" y="0"/>
                  </a:lnTo>
                  <a:lnTo>
                    <a:pt x="6978081" y="1671727"/>
                  </a:lnTo>
                  <a:lnTo>
                    <a:pt x="0" y="1671727"/>
                  </a:lnTo>
                  <a:close/>
                </a:path>
              </a:pathLst>
            </a:custGeom>
            <a:solidFill>
              <a:srgbClr val="0D9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Parallelogram 17"/>
            <p:cNvSpPr/>
            <p:nvPr userDrawn="1"/>
          </p:nvSpPr>
          <p:spPr bwMode="auto">
            <a:xfrm>
              <a:off x="-9162" y="3821821"/>
              <a:ext cx="6064971" cy="413444"/>
            </a:xfrm>
            <a:custGeom>
              <a:avLst/>
              <a:gdLst>
                <a:gd name="connsiteX0" fmla="*/ 0 w 6254461"/>
                <a:gd name="connsiteY0" fmla="*/ 413444 h 413444"/>
                <a:gd name="connsiteX1" fmla="*/ 135366 w 6254461"/>
                <a:gd name="connsiteY1" fmla="*/ 0 h 413444"/>
                <a:gd name="connsiteX2" fmla="*/ 6254461 w 6254461"/>
                <a:gd name="connsiteY2" fmla="*/ 0 h 413444"/>
                <a:gd name="connsiteX3" fmla="*/ 6119095 w 6254461"/>
                <a:gd name="connsiteY3" fmla="*/ 413444 h 413444"/>
                <a:gd name="connsiteX4" fmla="*/ 0 w 6254461"/>
                <a:gd name="connsiteY4" fmla="*/ 413444 h 413444"/>
                <a:gd name="connsiteX0" fmla="*/ 61187 w 6119095"/>
                <a:gd name="connsiteY0" fmla="*/ 413444 h 413444"/>
                <a:gd name="connsiteX1" fmla="*/ 0 w 6119095"/>
                <a:gd name="connsiteY1" fmla="*/ 0 h 413444"/>
                <a:gd name="connsiteX2" fmla="*/ 6119095 w 6119095"/>
                <a:gd name="connsiteY2" fmla="*/ 0 h 413444"/>
                <a:gd name="connsiteX3" fmla="*/ 5983729 w 6119095"/>
                <a:gd name="connsiteY3" fmla="*/ 413444 h 413444"/>
                <a:gd name="connsiteX4" fmla="*/ 61187 w 6119095"/>
                <a:gd name="connsiteY4" fmla="*/ 413444 h 413444"/>
                <a:gd name="connsiteX0" fmla="*/ 7063 w 6064971"/>
                <a:gd name="connsiteY0" fmla="*/ 413444 h 413444"/>
                <a:gd name="connsiteX1" fmla="*/ 0 w 6064971"/>
                <a:gd name="connsiteY1" fmla="*/ 0 h 413444"/>
                <a:gd name="connsiteX2" fmla="*/ 6064971 w 6064971"/>
                <a:gd name="connsiteY2" fmla="*/ 0 h 413444"/>
                <a:gd name="connsiteX3" fmla="*/ 5929605 w 6064971"/>
                <a:gd name="connsiteY3" fmla="*/ 413444 h 413444"/>
                <a:gd name="connsiteX4" fmla="*/ 7063 w 6064971"/>
                <a:gd name="connsiteY4" fmla="*/ 413444 h 41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4971" h="413444">
                  <a:moveTo>
                    <a:pt x="7063" y="413444"/>
                  </a:moveTo>
                  <a:lnTo>
                    <a:pt x="0" y="0"/>
                  </a:lnTo>
                  <a:lnTo>
                    <a:pt x="6064971" y="0"/>
                  </a:lnTo>
                  <a:lnTo>
                    <a:pt x="5929605" y="413444"/>
                  </a:lnTo>
                  <a:lnTo>
                    <a:pt x="7063" y="41344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2913" y="2367665"/>
            <a:ext cx="6591979" cy="1461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11151" y="4943092"/>
            <a:ext cx="4260849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1151" y="5369613"/>
            <a:ext cx="3765549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11150" y="6361809"/>
            <a:ext cx="2166187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40" y="6133731"/>
            <a:ext cx="2070537" cy="51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3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7599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791975" y="2614623"/>
            <a:ext cx="7542328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5688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4000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791974" y="2621603"/>
            <a:ext cx="7549307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3291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 algn="l"/>
            <a:r>
              <a:rPr lang="en-US" dirty="0"/>
              <a:t>BRNDEXP 3.0  ©  Cerner Corporation.  All rights reserved.  </a:t>
            </a:r>
          </a:p>
          <a:p>
            <a:pPr algn="l"/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7886700" cy="4528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BRNDEXP 3.0  ©  Cerner Corporation.  All rights reserved.  </a:t>
            </a:r>
          </a:p>
          <a:p>
            <a:pPr algn="l"/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 noChangeAspect="1"/>
          </p:cNvSpPr>
          <p:nvPr>
            <p:ph type="body" sz="quarter" idx="12"/>
          </p:nvPr>
        </p:nvSpPr>
        <p:spPr>
          <a:xfrm>
            <a:off x="322580" y="1280160"/>
            <a:ext cx="8224520" cy="4331746"/>
          </a:xfrm>
        </p:spPr>
        <p:txBody>
          <a:bodyPr anchor="ctr" anchorCtr="1"/>
          <a:lstStyle>
            <a:lvl1pPr marL="320040" indent="-320040"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5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BRNDEXP 3.0  ©  Cerner Corporation.  All rights reserved.  </a:t>
            </a:r>
          </a:p>
          <a:p>
            <a:pPr algn="l"/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21787" y="1280160"/>
            <a:ext cx="3868737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80160"/>
            <a:ext cx="3887788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11150" y="2194560"/>
            <a:ext cx="3870325" cy="3883511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4587875" y="2194560"/>
            <a:ext cx="3870325" cy="3883511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BRNDEXP 3.0  ©  Cerner Corporation.  All rights reserved.  </a:t>
            </a:r>
          </a:p>
          <a:p>
            <a:pPr algn="l"/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11150" y="1280160"/>
            <a:ext cx="3584575" cy="478894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474278" y="1280160"/>
            <a:ext cx="4038541" cy="4788946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8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/>
        </p:nvSpPr>
        <p:spPr bwMode="auto">
          <a:xfrm>
            <a:off x="-7144" y="813351"/>
            <a:ext cx="8562705" cy="234399"/>
          </a:xfrm>
          <a:custGeom>
            <a:avLst/>
            <a:gdLst>
              <a:gd name="connsiteX0" fmla="*/ 0 w 8650811"/>
              <a:gd name="connsiteY0" fmla="*/ 234399 h 234399"/>
              <a:gd name="connsiteX1" fmla="*/ 76745 w 8650811"/>
              <a:gd name="connsiteY1" fmla="*/ 0 h 234399"/>
              <a:gd name="connsiteX2" fmla="*/ 8650811 w 8650811"/>
              <a:gd name="connsiteY2" fmla="*/ 0 h 234399"/>
              <a:gd name="connsiteX3" fmla="*/ 8574066 w 8650811"/>
              <a:gd name="connsiteY3" fmla="*/ 234399 h 234399"/>
              <a:gd name="connsiteX4" fmla="*/ 0 w 8650811"/>
              <a:gd name="connsiteY4" fmla="*/ 234399 h 234399"/>
              <a:gd name="connsiteX0" fmla="*/ 0 w 8650811"/>
              <a:gd name="connsiteY0" fmla="*/ 234399 h 234399"/>
              <a:gd name="connsiteX1" fmla="*/ 91032 w 8650811"/>
              <a:gd name="connsiteY1" fmla="*/ 2381 h 234399"/>
              <a:gd name="connsiteX2" fmla="*/ 8650811 w 8650811"/>
              <a:gd name="connsiteY2" fmla="*/ 0 h 234399"/>
              <a:gd name="connsiteX3" fmla="*/ 8574066 w 8650811"/>
              <a:gd name="connsiteY3" fmla="*/ 234399 h 234399"/>
              <a:gd name="connsiteX4" fmla="*/ 0 w 8650811"/>
              <a:gd name="connsiteY4" fmla="*/ 234399 h 234399"/>
              <a:gd name="connsiteX0" fmla="*/ 0 w 8562705"/>
              <a:gd name="connsiteY0" fmla="*/ 234399 h 234399"/>
              <a:gd name="connsiteX1" fmla="*/ 2926 w 8562705"/>
              <a:gd name="connsiteY1" fmla="*/ 2381 h 234399"/>
              <a:gd name="connsiteX2" fmla="*/ 8562705 w 8562705"/>
              <a:gd name="connsiteY2" fmla="*/ 0 h 234399"/>
              <a:gd name="connsiteX3" fmla="*/ 8485960 w 8562705"/>
              <a:gd name="connsiteY3" fmla="*/ 234399 h 234399"/>
              <a:gd name="connsiteX4" fmla="*/ 0 w 8562705"/>
              <a:gd name="connsiteY4" fmla="*/ 234399 h 23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62705" h="234399">
                <a:moveTo>
                  <a:pt x="0" y="234399"/>
                </a:moveTo>
                <a:cubicBezTo>
                  <a:pt x="975" y="157060"/>
                  <a:pt x="1951" y="79720"/>
                  <a:pt x="2926" y="2381"/>
                </a:cubicBezTo>
                <a:lnTo>
                  <a:pt x="8562705" y="0"/>
                </a:lnTo>
                <a:lnTo>
                  <a:pt x="8485960" y="234399"/>
                </a:lnTo>
                <a:lnTo>
                  <a:pt x="0" y="23439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311150" y="1"/>
            <a:ext cx="8241866" cy="860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280160"/>
            <a:ext cx="7886700" cy="460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0" y="6579509"/>
            <a:ext cx="9144000" cy="2784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 lang="en-US" sz="600" b="0" i="0" kern="500" spc="0" baseline="0" smtClean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cs typeface="Times New Roman" pitchFamily="18" charset="0"/>
              </a:defRPr>
            </a:lvl1pPr>
          </a:lstStyle>
          <a:p>
            <a:pPr algn="l"/>
            <a:r>
              <a:rPr lang="en-US" dirty="0"/>
              <a:t>BRNDEXP 3.0  ©  Cerner Corporation.  All rights reserved.  </a:t>
            </a:r>
          </a:p>
          <a:p>
            <a:pPr algn="l"/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798" y="6438621"/>
            <a:ext cx="375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F497-5311-4FE6-8037-E08A3EC20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2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4" r:id="rId2"/>
    <p:sldLayoutId id="2147484007" r:id="rId3"/>
    <p:sldLayoutId id="2147484008" r:id="rId4"/>
    <p:sldLayoutId id="214748401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27432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Aniruddha</a:t>
            </a:r>
            <a:r>
              <a:rPr lang="en-US" dirty="0"/>
              <a:t>, Neil, </a:t>
            </a:r>
            <a:r>
              <a:rPr lang="en-US" dirty="0" err="1"/>
              <a:t>Parthiv</a:t>
            </a:r>
            <a:r>
              <a:rPr lang="en-US" dirty="0"/>
              <a:t>, Sai Praveen and Vetri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Guys on FHIR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12/09/2016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NICU</a:t>
            </a:r>
            <a:r>
              <a:rPr lang="en-US" dirty="0"/>
              <a:t> SMART APP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4125" y="512762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3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err="1"/>
              <a:t>BRNDEXP</a:t>
            </a:r>
            <a:r>
              <a:rPr lang="en-US" dirty="0"/>
              <a:t> 3.0  ©  Cerner Corporation.  All rights reserved.  </a:t>
            </a:r>
          </a:p>
          <a:p>
            <a:pPr algn="l"/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Newborns in an incubator are constantly being disturbed which disrupts their sleeping pattern.</a:t>
            </a:r>
          </a:p>
          <a:p>
            <a:r>
              <a:rPr lang="en-US" dirty="0"/>
              <a:t>The parents of new-</a:t>
            </a:r>
            <a:r>
              <a:rPr lang="en-US" dirty="0" err="1"/>
              <a:t>borns</a:t>
            </a:r>
            <a:r>
              <a:rPr lang="en-US" dirty="0"/>
              <a:t>(who are in </a:t>
            </a:r>
            <a:r>
              <a:rPr lang="en-US" dirty="0" err="1"/>
              <a:t>NICU</a:t>
            </a:r>
            <a:r>
              <a:rPr lang="en-US" dirty="0"/>
              <a:t>) cannot always get access to their babies. This can generate a mental depression.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Remote monitoring of a new-born inside an incubator without disturbing their sleeping pattern.</a:t>
            </a:r>
          </a:p>
          <a:p>
            <a:r>
              <a:rPr lang="en-US" dirty="0"/>
              <a:t>The parents of new-born will get 24/7 video feedback of their babies.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6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BRNDEXP 3.0  ©  Cerner Corporation.  All rights reserved.  </a:t>
            </a:r>
          </a:p>
          <a:p>
            <a:pPr algn="l"/>
            <a:r>
              <a:rPr lang="en-US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11150" y="860613"/>
            <a:ext cx="8241866" cy="4716631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32004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/>
              <a:t>Parental experiences/concerns with the infant care in </a:t>
            </a:r>
            <a:r>
              <a:rPr lang="en-US" b="0" dirty="0" err="1"/>
              <a:t>NICU</a:t>
            </a:r>
            <a:endParaRPr lang="en-US" b="0" dirty="0"/>
          </a:p>
          <a:p>
            <a:pPr fontAlgn="auto">
              <a:spcAft>
                <a:spcPts val="0"/>
              </a:spcAft>
            </a:pPr>
            <a:r>
              <a:rPr lang="en-US" b="0" dirty="0"/>
              <a:t>Improve patient care through SMART apps</a:t>
            </a:r>
          </a:p>
        </p:txBody>
      </p:sp>
    </p:spTree>
    <p:extLst>
      <p:ext uri="{BB962C8B-B14F-4D97-AF65-F5344CB8AC3E}">
        <p14:creationId xmlns:p14="http://schemas.microsoft.com/office/powerpoint/2010/main" val="91339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Neonatal Intensive Care Unit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BRNDEXP 3.0  ©  Cerner Corporation.  All rights reserved.  </a:t>
            </a:r>
          </a:p>
          <a:p>
            <a:pPr algn="l"/>
            <a:r>
              <a:rPr lang="en-US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324206"/>
            <a:ext cx="8518596" cy="47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on FHIR®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BRNDEXP 3.0  ©  Cerner Corporation.  All rights reserved.  </a:t>
            </a:r>
          </a:p>
          <a:p>
            <a:pPr algn="l"/>
            <a:r>
              <a:rPr lang="en-US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8733" y="2274777"/>
            <a:ext cx="7886700" cy="452896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SMART on FHIR is a new approach that will enable "plug-in apps" to run natively inside any compliant </a:t>
            </a:r>
            <a:r>
              <a:rPr lang="en-US" dirty="0" err="1"/>
              <a:t>EHR</a:t>
            </a:r>
            <a:r>
              <a:rPr lang="en-US" dirty="0"/>
              <a:t> systems at the point of care</a:t>
            </a:r>
          </a:p>
          <a:p>
            <a:pPr>
              <a:lnSpc>
                <a:spcPct val="170000"/>
              </a:lnSpc>
            </a:pPr>
            <a:r>
              <a:rPr lang="en-US" dirty="0"/>
              <a:t> FHIR - a new </a:t>
            </a:r>
            <a:r>
              <a:rPr lang="en-US" dirty="0" err="1"/>
              <a:t>HL7</a:t>
            </a:r>
            <a:r>
              <a:rPr lang="en-US" dirty="0"/>
              <a:t> standard that creates a RESTful API for </a:t>
            </a:r>
            <a:r>
              <a:rPr lang="en-US" dirty="0" err="1"/>
              <a:t>EHR</a:t>
            </a:r>
            <a:r>
              <a:rPr lang="en-US" dirty="0"/>
              <a:t> data stores</a:t>
            </a:r>
          </a:p>
          <a:p>
            <a:pPr>
              <a:lnSpc>
                <a:spcPct val="170000"/>
              </a:lnSpc>
            </a:pPr>
            <a:r>
              <a:rPr lang="en-US" dirty="0"/>
              <a:t>The SMART Platform, an open-source toolkit for embedding apps into </a:t>
            </a:r>
            <a:r>
              <a:rPr lang="en-US" dirty="0" err="1"/>
              <a:t>EHR</a:t>
            </a:r>
            <a:r>
              <a:rPr lang="en-US" dirty="0"/>
              <a:t> workflow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3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01199" y="1333439"/>
            <a:ext cx="3393899" cy="168408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7591" y="1333439"/>
            <a:ext cx="3393899" cy="168408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NICU</a:t>
            </a:r>
            <a:r>
              <a:rPr lang="en-US" dirty="0"/>
              <a:t> + FHIR SMART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err="1"/>
              <a:t>BRNDEXP</a:t>
            </a:r>
            <a:r>
              <a:rPr lang="en-US" dirty="0"/>
              <a:t> 3.0  ©  Cerner Corporation.  All rights reserved.  </a:t>
            </a:r>
          </a:p>
          <a:p>
            <a:pPr algn="l"/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983" y="1879300"/>
            <a:ext cx="310006" cy="41843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62" y="1814949"/>
            <a:ext cx="1352501" cy="8237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513" y="1568580"/>
            <a:ext cx="566755" cy="4927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696" y="2297731"/>
            <a:ext cx="680024" cy="49314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735133" y="4754540"/>
            <a:ext cx="3393899" cy="168408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5134" y="1784795"/>
            <a:ext cx="917468" cy="984601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rot="16200000" flipH="1">
            <a:off x="2500406" y="3485926"/>
            <a:ext cx="1300480" cy="831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4934754" y="3481874"/>
            <a:ext cx="1300480" cy="818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5132" y="4775200"/>
            <a:ext cx="3393900" cy="16413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7122" y="1760695"/>
            <a:ext cx="739140" cy="45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7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NICU</a:t>
            </a:r>
            <a:r>
              <a:rPr lang="en-US" dirty="0"/>
              <a:t> SMART App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err="1"/>
              <a:t>BRNDEXP</a:t>
            </a:r>
            <a:r>
              <a:rPr lang="en-US" dirty="0"/>
              <a:t> 3.0  ©  Cerner Corporation.  All rights reserved.  </a:t>
            </a:r>
          </a:p>
          <a:p>
            <a:pPr algn="l"/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188720"/>
            <a:ext cx="8528050" cy="54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4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Twilio</a:t>
            </a:r>
            <a:r>
              <a:rPr lang="en-US" dirty="0"/>
              <a:t> real-time video integration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BRNDEXP 3.0  ©  Cerner Corporation.  All rights reserved.  </a:t>
            </a:r>
          </a:p>
          <a:p>
            <a:pPr algn="l"/>
            <a:r>
              <a:rPr lang="en-US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49" y="1280159"/>
            <a:ext cx="8300449" cy="51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0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BRNDEXP 3.0  ©  Cerner Corporation.  All rights reserved.  </a:t>
            </a:r>
          </a:p>
          <a:p>
            <a:pPr algn="l"/>
            <a:r>
              <a:rPr lang="en-US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2590" y="1727200"/>
            <a:ext cx="7886700" cy="452896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27432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70000"/>
              </a:lnSpc>
              <a:spcAft>
                <a:spcPts val="0"/>
              </a:spcAft>
            </a:pPr>
            <a:endParaRPr lang="en-US" b="0" dirty="0"/>
          </a:p>
          <a:p>
            <a:pPr fontAlgn="auto">
              <a:lnSpc>
                <a:spcPct val="170000"/>
              </a:lnSpc>
              <a:spcAft>
                <a:spcPts val="0"/>
              </a:spcAft>
            </a:pPr>
            <a:endParaRPr lang="en-US" b="0" dirty="0"/>
          </a:p>
          <a:p>
            <a:pPr fontAlgn="auto">
              <a:spcAft>
                <a:spcPts val="0"/>
              </a:spcAft>
            </a:pPr>
            <a:endParaRPr lang="en-US" b="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br>
              <a:rPr lang="en-US" b="0" dirty="0"/>
            </a:br>
            <a:br>
              <a:rPr lang="en-US" b="0" dirty="0"/>
            </a:br>
            <a:endParaRPr lang="en-US" b="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02590" y="1574800"/>
            <a:ext cx="7886700" cy="452896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27432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70000"/>
              </a:lnSpc>
              <a:spcAft>
                <a:spcPts val="0"/>
              </a:spcAft>
            </a:pPr>
            <a:r>
              <a:rPr lang="en-US" b="0" dirty="0"/>
              <a:t>Video streaming integration 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</a:pPr>
            <a:r>
              <a:rPr lang="en-US" b="0" dirty="0"/>
              <a:t>Integrate 3</a:t>
            </a:r>
            <a:r>
              <a:rPr lang="en-US" b="0" baseline="30000" dirty="0"/>
              <a:t>rd</a:t>
            </a:r>
            <a:r>
              <a:rPr lang="en-US" b="0" dirty="0"/>
              <a:t> party APIs – alert service, analyze sleeping patterns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</a:pPr>
            <a:r>
              <a:rPr lang="en-US" b="0" dirty="0"/>
              <a:t>Remote access of data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br>
              <a:rPr lang="en-US" b="0" dirty="0"/>
            </a:br>
            <a:br>
              <a:rPr lang="en-US" b="0" dirty="0"/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73829296"/>
      </p:ext>
    </p:extLst>
  </p:cSld>
  <p:clrMapOvr>
    <a:masterClrMapping/>
  </p:clrMapOvr>
</p:sld>
</file>

<file path=ppt/theme/theme1.xml><?xml version="1.0" encoding="utf-8"?>
<a:theme xmlns:a="http://schemas.openxmlformats.org/drawingml/2006/main" name="Cerner_Template_2.0">
  <a:themeElements>
    <a:clrScheme name="Cerner Color Palette_2.0">
      <a:dk1>
        <a:srgbClr val="393D41"/>
      </a:dk1>
      <a:lt1>
        <a:srgbClr val="FFFFFF"/>
      </a:lt1>
      <a:dk2>
        <a:srgbClr val="393D41"/>
      </a:dk2>
      <a:lt2>
        <a:srgbClr val="FFFFFF"/>
      </a:lt2>
      <a:accent1>
        <a:srgbClr val="0D94D2"/>
      </a:accent1>
      <a:accent2>
        <a:srgbClr val="7BC143"/>
      </a:accent2>
      <a:accent3>
        <a:srgbClr val="6A737B"/>
      </a:accent3>
      <a:accent4>
        <a:srgbClr val="4DC5FF"/>
      </a:accent4>
      <a:accent5>
        <a:srgbClr val="B4B8BD"/>
      </a:accent5>
      <a:accent6>
        <a:srgbClr val="7C2B83"/>
      </a:accent6>
      <a:hlink>
        <a:srgbClr val="1A93D7"/>
      </a:hlink>
      <a:folHlink>
        <a:srgbClr val="393D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4269F91-502B-469C-B4F1-73B7B43181D8}" vid="{28F89DDC-E2F6-4311-ACD8-8E2E745EEC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Cerner_Template_2.0 (1)</Template>
  <TotalTime>206</TotalTime>
  <Words>558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Franklin Gothic Book</vt:lpstr>
      <vt:lpstr>Times New Roman</vt:lpstr>
      <vt:lpstr>Wingdings</vt:lpstr>
      <vt:lpstr>Cerner_Template_2.0</vt:lpstr>
      <vt:lpstr>NICU SMART APP</vt:lpstr>
      <vt:lpstr>Introduction</vt:lpstr>
      <vt:lpstr>Motive</vt:lpstr>
      <vt:lpstr>Neonatal Intensive Care Unit</vt:lpstr>
      <vt:lpstr>SMART on FHIR®</vt:lpstr>
      <vt:lpstr>NICU + FHIR SMART</vt:lpstr>
      <vt:lpstr>NICU SMART App</vt:lpstr>
      <vt:lpstr>Twilio real-time video integration</vt:lpstr>
      <vt:lpstr>Moving forward</vt:lpstr>
    </vt:vector>
  </TitlesOfParts>
  <Company>Cerner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Zeller</dc:creator>
  <cp:lastModifiedBy>Vairamuthu,Vetri Selvi</cp:lastModifiedBy>
  <cp:revision>48</cp:revision>
  <cp:lastPrinted>2014-07-18T00:05:08Z</cp:lastPrinted>
  <dcterms:created xsi:type="dcterms:W3CDTF">2016-08-22T15:30:08Z</dcterms:created>
  <dcterms:modified xsi:type="dcterms:W3CDTF">2016-12-09T06:19:36Z</dcterms:modified>
</cp:coreProperties>
</file>