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46627e1d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046627e1da_1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46627e1da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46627e1da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46627e1da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46627e1da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46627e1d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46627e1d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6627e1da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46627e1da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46627e1d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46627e1d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44eed77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44eed77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44eed77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44eed77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44eed77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44eed77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44eed77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44eed77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46627e1da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46627e1da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44eed7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44eed7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44eed775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44eed775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44eed775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44eed775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44eed775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44eed775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46627e1d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46627e1d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44eed77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44eed77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46627e1da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46627e1da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46627e1d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46627e1d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46627e1da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46627e1da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46627e1d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46627e1d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600">
                <a:solidFill>
                  <a:schemeClr val="dk1"/>
                </a:solidFill>
              </a:rPr>
              <a:t>Self-correction in the context of large language models (LLMs) refers to the process where a model revises or adjusts its initial outputs to improve accuracy or fix errors. This can be done through internal reasoning (intrinsic) or by using external feedback (extrinsic), such as oracle labels or guidance.</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46627e1da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46627e1da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b="1" lang="en" sz="1600">
                <a:solidFill>
                  <a:schemeClr val="dk1"/>
                </a:solidFill>
                <a:latin typeface="Calibri"/>
                <a:ea typeface="Calibri"/>
                <a:cs typeface="Calibri"/>
                <a:sym typeface="Calibri"/>
              </a:rPr>
              <a:t>MathVista &amp; LogicVista Benchmarks:</a:t>
            </a:r>
            <a:endParaRPr b="1" sz="1600">
              <a:solidFill>
                <a:schemeClr val="dk1"/>
              </a:solidFill>
              <a:latin typeface="Calibri"/>
              <a:ea typeface="Calibri"/>
              <a:cs typeface="Calibri"/>
              <a:sym typeface="Calibri"/>
            </a:endParaRPr>
          </a:p>
          <a:p>
            <a:pPr indent="-330200" lvl="0" marL="457200" rtl="0" algn="l">
              <a:lnSpc>
                <a:spcPct val="115000"/>
              </a:lnSpc>
              <a:spcBef>
                <a:spcPts val="1200"/>
              </a:spcBef>
              <a:spcAft>
                <a:spcPts val="0"/>
              </a:spcAft>
              <a:buClr>
                <a:schemeClr val="dk1"/>
              </a:buClr>
              <a:buSzPts val="1600"/>
              <a:buChar char="●"/>
            </a:pPr>
            <a:r>
              <a:rPr b="1" lang="en" sz="1600">
                <a:solidFill>
                  <a:schemeClr val="dk1"/>
                </a:solidFill>
                <a:latin typeface="Calibri"/>
                <a:ea typeface="Calibri"/>
                <a:cs typeface="Calibri"/>
                <a:sym typeface="Calibri"/>
              </a:rPr>
              <a:t>MathVista:</a:t>
            </a:r>
            <a:r>
              <a:rPr lang="en" sz="1600">
                <a:solidFill>
                  <a:schemeClr val="dk1"/>
                </a:solidFill>
                <a:latin typeface="Calibri"/>
                <a:ea typeface="Calibri"/>
                <a:cs typeface="Calibri"/>
                <a:sym typeface="Calibri"/>
              </a:rPr>
              <a:t> Assesses numerical reasoning in visual contexts.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latin typeface="Calibri"/>
                <a:ea typeface="Calibri"/>
                <a:cs typeface="Calibri"/>
                <a:sym typeface="Calibri"/>
              </a:rPr>
              <a:t>LogicVista:</a:t>
            </a:r>
            <a:r>
              <a:rPr lang="en" sz="1600">
                <a:solidFill>
                  <a:schemeClr val="dk1"/>
                </a:solidFill>
                <a:latin typeface="Calibri"/>
                <a:ea typeface="Calibri"/>
                <a:cs typeface="Calibri"/>
                <a:sym typeface="Calibri"/>
              </a:rPr>
              <a:t> Evaluates broader reasoning tasks (deductive, numerical, diagrammatic).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143001"/>
            <a:ext cx="7772400" cy="9797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b="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684894" y="2504057"/>
            <a:ext cx="6858000" cy="859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59" name="Google Shape;59;p14"/>
          <p:cNvSpPr txBox="1"/>
          <p:nvPr>
            <p:ph idx="10" type="dt"/>
          </p:nvPr>
        </p:nvSpPr>
        <p:spPr>
          <a:xfrm>
            <a:off x="3654096"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5999844"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2" name="Google Shape;62;p14"/>
          <p:cNvPicPr preferRelativeResize="0"/>
          <p:nvPr/>
        </p:nvPicPr>
        <p:blipFill rotWithShape="1">
          <a:blip r:embed="rId2">
            <a:alphaModFix/>
          </a:blip>
          <a:srcRect b="0" l="0" r="0" t="0"/>
          <a:stretch/>
        </p:blipFill>
        <p:spPr>
          <a:xfrm>
            <a:off x="697390" y="3817776"/>
            <a:ext cx="1531853" cy="84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685800" y="897732"/>
            <a:ext cx="7772401" cy="37373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70" name="Google Shape;70;p15"/>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85800" y="1284317"/>
            <a:ext cx="7772400" cy="21384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685800" y="3414477"/>
            <a:ext cx="77724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16"/>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idx="1" type="body"/>
          </p:nvPr>
        </p:nvSpPr>
        <p:spPr>
          <a:xfrm>
            <a:off x="685799" y="892630"/>
            <a:ext cx="3834246"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7"/>
          <p:cNvSpPr txBox="1"/>
          <p:nvPr>
            <p:ph idx="2" type="body"/>
          </p:nvPr>
        </p:nvSpPr>
        <p:spPr>
          <a:xfrm>
            <a:off x="4629150" y="892630"/>
            <a:ext cx="3829050"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4" name="Google Shape;84;p17"/>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85" name="Google Shape;85;p17"/>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idx="1" type="body"/>
          </p:nvPr>
        </p:nvSpPr>
        <p:spPr>
          <a:xfrm>
            <a:off x="685799" y="870519"/>
            <a:ext cx="3815196" cy="61927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8"/>
          <p:cNvSpPr txBox="1"/>
          <p:nvPr>
            <p:ph idx="2" type="body"/>
          </p:nvPr>
        </p:nvSpPr>
        <p:spPr>
          <a:xfrm>
            <a:off x="685799" y="1616168"/>
            <a:ext cx="3815196"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8"/>
          <p:cNvSpPr txBox="1"/>
          <p:nvPr>
            <p:ph idx="3" type="body"/>
          </p:nvPr>
        </p:nvSpPr>
        <p:spPr>
          <a:xfrm>
            <a:off x="4629151" y="870517"/>
            <a:ext cx="3829050" cy="6192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8"/>
          <p:cNvSpPr txBox="1"/>
          <p:nvPr>
            <p:ph idx="4" type="body"/>
          </p:nvPr>
        </p:nvSpPr>
        <p:spPr>
          <a:xfrm>
            <a:off x="4629151" y="1616168"/>
            <a:ext cx="3829050"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8"/>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5" name="Google Shape;95;p18"/>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96" name="Google Shape;96;p18"/>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sp>
        <p:nvSpPr>
          <p:cNvPr id="98" name="Google Shape;98;p19"/>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2" name="Google Shape;102;p19"/>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03" name="Google Shape;103;p19"/>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8" name="Shape 108"/>
        <p:cNvGrpSpPr/>
        <p:nvPr/>
      </p:nvGrpSpPr>
      <p:grpSpPr>
        <a:xfrm>
          <a:off x="0" y="0"/>
          <a:ext cx="0" cy="0"/>
          <a:chOff x="0" y="0"/>
          <a:chExt cx="0" cy="0"/>
        </a:xfrm>
      </p:grpSpPr>
      <p:sp>
        <p:nvSpPr>
          <p:cNvPr id="109" name="Google Shape;109;p21"/>
          <p:cNvSpPr txBox="1"/>
          <p:nvPr>
            <p:ph idx="1" type="body"/>
          </p:nvPr>
        </p:nvSpPr>
        <p:spPr>
          <a:xfrm>
            <a:off x="3886200" y="742950"/>
            <a:ext cx="4629150" cy="36576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0" name="Google Shape;110;p21"/>
          <p:cNvSpPr txBox="1"/>
          <p:nvPr>
            <p:ph idx="2"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1"/>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5" name="Google Shape;115;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21"/>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22"/>
          <p:cNvSpPr/>
          <p:nvPr>
            <p:ph idx="2" type="pic"/>
          </p:nvPr>
        </p:nvSpPr>
        <p:spPr>
          <a:xfrm>
            <a:off x="3886200" y="742950"/>
            <a:ext cx="4629150" cy="3657600"/>
          </a:xfrm>
          <a:prstGeom prst="rect">
            <a:avLst/>
          </a:prstGeom>
          <a:noFill/>
          <a:ln>
            <a:noFill/>
          </a:ln>
        </p:spPr>
      </p:sp>
      <p:sp>
        <p:nvSpPr>
          <p:cNvPr id="119" name="Google Shape;119;p22"/>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22"/>
          <p:cNvSpPr txBox="1"/>
          <p:nvPr>
            <p:ph idx="1"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3" name="Google Shape;123;p22"/>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4" name="Google Shape;124;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2"/>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6" name="Shape 126"/>
        <p:cNvGrpSpPr/>
        <p:nvPr/>
      </p:nvGrpSpPr>
      <p:grpSpPr>
        <a:xfrm>
          <a:off x="0" y="0"/>
          <a:ext cx="0" cy="0"/>
          <a:chOff x="0" y="0"/>
          <a:chExt cx="0" cy="0"/>
        </a:xfrm>
      </p:grpSpPr>
      <p:sp>
        <p:nvSpPr>
          <p:cNvPr id="127" name="Google Shape;127;p23"/>
          <p:cNvSpPr txBox="1"/>
          <p:nvPr>
            <p:ph idx="1" type="body"/>
          </p:nvPr>
        </p:nvSpPr>
        <p:spPr>
          <a:xfrm rot="5400000">
            <a:off x="2715221" y="-1131688"/>
            <a:ext cx="3713560"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2" name="Google Shape;132;p23"/>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33" name="Google Shape;133;p23"/>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627702" y="1186246"/>
            <a:ext cx="3746474"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rot="5400000">
            <a:off x="1378150" y="-422077"/>
            <a:ext cx="4358877"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24"/>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6543675" y="277588"/>
            <a:ext cx="0" cy="4354711"/>
          </a:xfrm>
          <a:prstGeom prst="straightConnector1">
            <a:avLst/>
          </a:prstGeom>
          <a:noFill/>
          <a:ln cap="flat" cmpd="sng" w="9525">
            <a:solidFill>
              <a:srgbClr val="3DACA7"/>
            </a:solidFill>
            <a:prstDash val="solid"/>
            <a:round/>
            <a:headEnd len="sm" w="sm" type="none"/>
            <a:tailEnd len="sm" w="sm" type="none"/>
          </a:ln>
        </p:spPr>
      </p:cxnSp>
      <p:pic>
        <p:nvPicPr>
          <p:cNvPr id="141" name="Google Shape;141;p24"/>
          <p:cNvPicPr preferRelativeResize="0"/>
          <p:nvPr/>
        </p:nvPicPr>
        <p:blipFill rotWithShape="1">
          <a:blip r:embed="rId2">
            <a:alphaModFix/>
          </a:blip>
          <a:srcRect b="0" l="0" r="0" t="0"/>
          <a:stretch/>
        </p:blipFill>
        <p:spPr>
          <a:xfrm rot="5400000">
            <a:off x="6523434" y="4224127"/>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274320"/>
            <a:ext cx="7772401"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85800" y="1371602"/>
            <a:ext cx="7772401" cy="326350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arxiv.org/abs/2404.15522v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685800" y="1143001"/>
            <a:ext cx="7772400" cy="9797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Quattrocento Sans"/>
              <a:buNone/>
            </a:pPr>
            <a:r>
              <a:rPr lang="en"/>
              <a:t>Are LLMs good at Reasoning ?</a:t>
            </a:r>
            <a:endParaRPr/>
          </a:p>
        </p:txBody>
      </p:sp>
      <p:sp>
        <p:nvSpPr>
          <p:cNvPr id="147" name="Google Shape;147;p25"/>
          <p:cNvSpPr txBox="1"/>
          <p:nvPr>
            <p:ph idx="1" type="subTitle"/>
          </p:nvPr>
        </p:nvSpPr>
        <p:spPr>
          <a:xfrm>
            <a:off x="684894" y="2504057"/>
            <a:ext cx="6858000" cy="8596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
              <a:t>Parthiv A Dholaria , Arnav Agarwal, Utsav Garg, Aayush Ranjan, Pulkit Nargotra, Harshvardhan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Reinforcement Learning</a:t>
            </a:r>
            <a:endParaRPr/>
          </a:p>
        </p:txBody>
      </p:sp>
      <p:sp>
        <p:nvSpPr>
          <p:cNvPr id="213" name="Google Shape;213;p34"/>
          <p:cNvSpPr txBox="1"/>
          <p:nvPr>
            <p:ph idx="1" type="body"/>
          </p:nvPr>
        </p:nvSpPr>
        <p:spPr>
          <a:xfrm>
            <a:off x="685800" y="897725"/>
            <a:ext cx="6847200" cy="37374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Reasoning via Planning (RAP):</a:t>
            </a:r>
            <a:r>
              <a:rPr lang="en" sz="1400">
                <a:solidFill>
                  <a:schemeClr val="dk1"/>
                </a:solidFill>
              </a:rPr>
              <a:t> Uses Monte Carlo Tree Search (MCTS) with a "world model," where the LLM acts as both a reasoning agent and simulator.</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Performance:</a:t>
            </a:r>
            <a:r>
              <a:rPr lang="en" sz="1400">
                <a:solidFill>
                  <a:schemeClr val="dk1"/>
                </a:solidFill>
              </a:rPr>
              <a:t> 14% improvement on CoT on Llama-33B for PrOntoQA (logical reasoning) benchmark and 33% improvement on GSM8k with GPT-4.</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Limitations:</a:t>
            </a:r>
            <a:r>
              <a:rPr lang="en" sz="1400">
                <a:solidFill>
                  <a:schemeClr val="dk1"/>
                </a:solidFill>
              </a:rPr>
              <a:t> Lacks a sound reward model; high computational complexity.</a:t>
            </a:r>
            <a:endParaRPr sz="1400">
              <a:solidFill>
                <a:schemeClr val="dk1"/>
              </a:solidFill>
            </a:endParaRPr>
          </a:p>
          <a:p>
            <a:pPr indent="0" lvl="0" marL="0" rtl="0" algn="l">
              <a:spcBef>
                <a:spcPts val="1200"/>
              </a:spcBef>
              <a:spcAft>
                <a:spcPts val="0"/>
              </a:spcAft>
              <a:buNone/>
            </a:pPr>
            <a:r>
              <a:t/>
            </a:r>
            <a:endParaRPr sz="1400"/>
          </a:p>
        </p:txBody>
      </p:sp>
      <p:pic>
        <p:nvPicPr>
          <p:cNvPr id="214" name="Google Shape;214;p34"/>
          <p:cNvPicPr preferRelativeResize="0"/>
          <p:nvPr/>
        </p:nvPicPr>
        <p:blipFill rotWithShape="1">
          <a:blip r:embed="rId3">
            <a:alphaModFix/>
          </a:blip>
          <a:srcRect b="0" l="9490" r="6369" t="0"/>
          <a:stretch/>
        </p:blipFill>
        <p:spPr>
          <a:xfrm>
            <a:off x="509900" y="3076563"/>
            <a:ext cx="2675200" cy="1152050"/>
          </a:xfrm>
          <a:prstGeom prst="rect">
            <a:avLst/>
          </a:prstGeom>
          <a:noFill/>
          <a:ln>
            <a:noFill/>
          </a:ln>
        </p:spPr>
      </p:pic>
      <p:sp>
        <p:nvSpPr>
          <p:cNvPr id="215" name="Google Shape;215;p34"/>
          <p:cNvSpPr txBox="1"/>
          <p:nvPr/>
        </p:nvSpPr>
        <p:spPr>
          <a:xfrm>
            <a:off x="279350" y="4228625"/>
            <a:ext cx="4042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An overview of Reasoning via Planning (RAP)</a:t>
            </a:r>
            <a:endParaRPr sz="1200">
              <a:solidFill>
                <a:schemeClr val="dk1"/>
              </a:solidFill>
              <a:latin typeface="Calibri"/>
              <a:ea typeface="Calibri"/>
              <a:cs typeface="Calibri"/>
              <a:sym typeface="Calibri"/>
            </a:endParaRPr>
          </a:p>
        </p:txBody>
      </p:sp>
      <p:pic>
        <p:nvPicPr>
          <p:cNvPr id="216" name="Google Shape;216;p34"/>
          <p:cNvPicPr preferRelativeResize="0"/>
          <p:nvPr/>
        </p:nvPicPr>
        <p:blipFill>
          <a:blip r:embed="rId4">
            <a:alphaModFix/>
          </a:blip>
          <a:stretch>
            <a:fillRect/>
          </a:stretch>
        </p:blipFill>
        <p:spPr>
          <a:xfrm>
            <a:off x="3889800" y="3076562"/>
            <a:ext cx="2093900" cy="1324850"/>
          </a:xfrm>
          <a:prstGeom prst="rect">
            <a:avLst/>
          </a:prstGeom>
          <a:noFill/>
          <a:ln>
            <a:noFill/>
          </a:ln>
        </p:spPr>
      </p:pic>
      <p:pic>
        <p:nvPicPr>
          <p:cNvPr id="217" name="Google Shape;217;p34"/>
          <p:cNvPicPr preferRelativeResize="0"/>
          <p:nvPr/>
        </p:nvPicPr>
        <p:blipFill rotWithShape="1">
          <a:blip r:embed="rId5">
            <a:alphaModFix/>
          </a:blip>
          <a:srcRect b="0" l="12472" r="7783" t="0"/>
          <a:stretch/>
        </p:blipFill>
        <p:spPr>
          <a:xfrm>
            <a:off x="6628900" y="3095388"/>
            <a:ext cx="2187475" cy="111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Reinforcement Learning</a:t>
            </a:r>
            <a:endParaRPr/>
          </a:p>
        </p:txBody>
      </p:sp>
      <p:sp>
        <p:nvSpPr>
          <p:cNvPr id="223" name="Google Shape;223;p35"/>
          <p:cNvSpPr txBox="1"/>
          <p:nvPr>
            <p:ph idx="1" type="body"/>
          </p:nvPr>
        </p:nvSpPr>
        <p:spPr>
          <a:xfrm>
            <a:off x="685800" y="897725"/>
            <a:ext cx="7872000" cy="20973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Reinforcement Learning via Symbolic Feedback (RLSF):</a:t>
            </a:r>
            <a:r>
              <a:rPr lang="en" sz="1400">
                <a:solidFill>
                  <a:schemeClr val="dk1"/>
                </a:solidFill>
              </a:rPr>
              <a:t> Fine-tunes LLMs using feedback from symbolic tools, providing token-level corrections.</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Mathematical Reasoning:</a:t>
            </a:r>
            <a:r>
              <a:rPr lang="en" sz="1400">
                <a:solidFill>
                  <a:schemeClr val="dk1"/>
                </a:solidFill>
              </a:rPr>
              <a:t> +52.64% accuracy improvement in code compilation.</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Logical Reasoning:</a:t>
            </a:r>
            <a:r>
              <a:rPr lang="en" sz="1400">
                <a:solidFill>
                  <a:schemeClr val="dk1"/>
                </a:solidFill>
              </a:rPr>
              <a:t> 25% higher success in tasks like the Game of 24 on Llama2-7b.</a:t>
            </a:r>
            <a:endParaRPr sz="1400">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Overall Insight:</a:t>
            </a:r>
            <a:r>
              <a:rPr lang="en" sz="1400">
                <a:solidFill>
                  <a:schemeClr val="dk1"/>
                </a:solidFill>
              </a:rPr>
              <a:t> RL techniques like RAP and RLSF significantly enhance LLMs' reasoning abilities, providing structured feedback and strategic exploration, leading to more accurate reasoning.</a:t>
            </a:r>
            <a:endParaRPr sz="1400"/>
          </a:p>
        </p:txBody>
      </p:sp>
      <p:pic>
        <p:nvPicPr>
          <p:cNvPr id="224" name="Google Shape;224;p35"/>
          <p:cNvPicPr preferRelativeResize="0"/>
          <p:nvPr/>
        </p:nvPicPr>
        <p:blipFill>
          <a:blip r:embed="rId3">
            <a:alphaModFix/>
          </a:blip>
          <a:stretch>
            <a:fillRect/>
          </a:stretch>
        </p:blipFill>
        <p:spPr>
          <a:xfrm>
            <a:off x="829425" y="3152175"/>
            <a:ext cx="3786199" cy="1482950"/>
          </a:xfrm>
          <a:prstGeom prst="rect">
            <a:avLst/>
          </a:prstGeom>
          <a:noFill/>
          <a:ln>
            <a:noFill/>
          </a:ln>
        </p:spPr>
      </p:pic>
      <p:pic>
        <p:nvPicPr>
          <p:cNvPr id="225" name="Google Shape;225;p35"/>
          <p:cNvPicPr preferRelativeResize="0"/>
          <p:nvPr/>
        </p:nvPicPr>
        <p:blipFill>
          <a:blip r:embed="rId4">
            <a:alphaModFix/>
          </a:blip>
          <a:stretch>
            <a:fillRect/>
          </a:stretch>
        </p:blipFill>
        <p:spPr>
          <a:xfrm>
            <a:off x="5224799" y="3069724"/>
            <a:ext cx="2659450" cy="175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Multi-Agent Environment</a:t>
            </a:r>
            <a:endParaRPr/>
          </a:p>
        </p:txBody>
      </p:sp>
      <p:sp>
        <p:nvSpPr>
          <p:cNvPr id="231" name="Google Shape;231;p36"/>
          <p:cNvSpPr txBox="1"/>
          <p:nvPr>
            <p:ph idx="1" type="body"/>
          </p:nvPr>
        </p:nvSpPr>
        <p:spPr>
          <a:xfrm>
            <a:off x="685800" y="990275"/>
            <a:ext cx="4590600" cy="21432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chemeClr val="dk1"/>
              </a:buClr>
              <a:buSzPts val="1400"/>
              <a:buChar char="●"/>
            </a:pPr>
            <a:r>
              <a:rPr b="1" lang="en" sz="1400">
                <a:solidFill>
                  <a:schemeClr val="dk1"/>
                </a:solidFill>
              </a:rPr>
              <a:t>LLM Harmony:</a:t>
            </a:r>
            <a:r>
              <a:rPr lang="en" sz="1400">
                <a:solidFill>
                  <a:schemeClr val="dk1"/>
                </a:solidFill>
              </a:rPr>
              <a:t> Multi-agent framework with role-playing agents (e.g., student and teacher) to solve problems.</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en" sz="1400">
                <a:solidFill>
                  <a:schemeClr val="dk1"/>
                </a:solidFill>
              </a:rPr>
              <a:t>Key Features:</a:t>
            </a:r>
            <a:r>
              <a:rPr lang="en" sz="1400">
                <a:solidFill>
                  <a:schemeClr val="dk1"/>
                </a:solidFill>
              </a:rPr>
              <a:t> Role-playing, problem decomposition, and collaborative validation.</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en" sz="1400">
                <a:solidFill>
                  <a:schemeClr val="dk1"/>
                </a:solidFill>
              </a:rPr>
              <a:t>Result:</a:t>
            </a:r>
            <a:r>
              <a:rPr lang="en" sz="1400">
                <a:solidFill>
                  <a:schemeClr val="dk1"/>
                </a:solidFill>
              </a:rPr>
              <a:t> 15% increase in arithmetic accuracy, 7% in commonsense reasoning over single-agent models.</a:t>
            </a:r>
            <a:endParaRPr sz="1400"/>
          </a:p>
        </p:txBody>
      </p:sp>
      <p:pic>
        <p:nvPicPr>
          <p:cNvPr id="232" name="Google Shape;232;p36"/>
          <p:cNvPicPr preferRelativeResize="0"/>
          <p:nvPr/>
        </p:nvPicPr>
        <p:blipFill>
          <a:blip r:embed="rId3">
            <a:alphaModFix/>
          </a:blip>
          <a:stretch>
            <a:fillRect/>
          </a:stretch>
        </p:blipFill>
        <p:spPr>
          <a:xfrm>
            <a:off x="6059846" y="2011171"/>
            <a:ext cx="2772450" cy="1495750"/>
          </a:xfrm>
          <a:prstGeom prst="rect">
            <a:avLst/>
          </a:prstGeom>
          <a:noFill/>
          <a:ln>
            <a:noFill/>
          </a:ln>
        </p:spPr>
      </p:pic>
      <p:pic>
        <p:nvPicPr>
          <p:cNvPr id="233" name="Google Shape;233;p36"/>
          <p:cNvPicPr preferRelativeResize="0"/>
          <p:nvPr/>
        </p:nvPicPr>
        <p:blipFill rotWithShape="1">
          <a:blip r:embed="rId4">
            <a:alphaModFix/>
          </a:blip>
          <a:srcRect b="0" l="8394" r="8077" t="0"/>
          <a:stretch/>
        </p:blipFill>
        <p:spPr>
          <a:xfrm>
            <a:off x="5766100" y="990275"/>
            <a:ext cx="2954350" cy="3705579"/>
          </a:xfrm>
          <a:prstGeom prst="rect">
            <a:avLst/>
          </a:prstGeom>
          <a:noFill/>
          <a:ln>
            <a:noFill/>
          </a:ln>
        </p:spPr>
      </p:pic>
      <p:sp>
        <p:nvSpPr>
          <p:cNvPr id="234" name="Google Shape;234;p36"/>
          <p:cNvSpPr txBox="1"/>
          <p:nvPr/>
        </p:nvSpPr>
        <p:spPr>
          <a:xfrm>
            <a:off x="5991050" y="4720775"/>
            <a:ext cx="26532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F3F3F"/>
                </a:solidFill>
                <a:latin typeface="Calibri"/>
                <a:ea typeface="Calibri"/>
                <a:cs typeface="Calibri"/>
                <a:sym typeface="Calibri"/>
              </a:rPr>
              <a:t>An example of LLM-Harmony in practice</a:t>
            </a:r>
            <a:endParaRPr sz="1100">
              <a:solidFill>
                <a:srgbClr val="3F3F3F"/>
              </a:solidFill>
              <a:latin typeface="Calibri"/>
              <a:ea typeface="Calibri"/>
              <a:cs typeface="Calibri"/>
              <a:sym typeface="Calibri"/>
            </a:endParaRPr>
          </a:p>
        </p:txBody>
      </p:sp>
      <p:pic>
        <p:nvPicPr>
          <p:cNvPr id="235" name="Google Shape;235;p36"/>
          <p:cNvPicPr preferRelativeResize="0"/>
          <p:nvPr/>
        </p:nvPicPr>
        <p:blipFill>
          <a:blip r:embed="rId5">
            <a:alphaModFix/>
          </a:blip>
          <a:stretch>
            <a:fillRect/>
          </a:stretch>
        </p:blipFill>
        <p:spPr>
          <a:xfrm>
            <a:off x="1454813" y="3133475"/>
            <a:ext cx="3264079" cy="170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Multi-Agent Environment</a:t>
            </a:r>
            <a:endParaRPr/>
          </a:p>
        </p:txBody>
      </p:sp>
      <p:sp>
        <p:nvSpPr>
          <p:cNvPr id="241" name="Google Shape;241;p37"/>
          <p:cNvSpPr txBox="1"/>
          <p:nvPr>
            <p:ph idx="1" type="body"/>
          </p:nvPr>
        </p:nvSpPr>
        <p:spPr>
          <a:xfrm>
            <a:off x="685800" y="897725"/>
            <a:ext cx="4376400" cy="37374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Tree-of-Thought (ToT) Validator Agent:</a:t>
            </a:r>
            <a:r>
              <a:rPr lang="en" sz="1400">
                <a:solidFill>
                  <a:schemeClr val="dk1"/>
                </a:solidFill>
              </a:rPr>
              <a:t> Uses multiple Reasoner agents with a Thought Validator.</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Key Features:</a:t>
            </a:r>
            <a:r>
              <a:rPr lang="en" sz="1400">
                <a:solidFill>
                  <a:schemeClr val="dk1"/>
                </a:solidFill>
              </a:rPr>
              <a:t> Diverse reasoning paths, validation of solutions, and iterative refinement.</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Arial"/>
              <a:buChar char="○"/>
            </a:pPr>
            <a:r>
              <a:rPr b="1" lang="en" sz="1400">
                <a:solidFill>
                  <a:schemeClr val="dk1"/>
                </a:solidFill>
              </a:rPr>
              <a:t>Result:</a:t>
            </a:r>
            <a:r>
              <a:rPr lang="en" sz="1400">
                <a:solidFill>
                  <a:schemeClr val="dk1"/>
                </a:solidFill>
              </a:rPr>
              <a:t> Average of 5.6% accuracy improvement over traditional ToT.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Overall Insight:</a:t>
            </a:r>
            <a:r>
              <a:rPr lang="en" sz="1400">
                <a:solidFill>
                  <a:schemeClr val="dk1"/>
                </a:solidFill>
              </a:rPr>
              <a:t> Multi-agent systems enhance LLMs by providing diverse reasoning paths, validation, and iterative learning for more robust reasoning.</a:t>
            </a:r>
            <a:endParaRPr sz="1400">
              <a:solidFill>
                <a:schemeClr val="dk1"/>
              </a:solidFill>
            </a:endParaRPr>
          </a:p>
          <a:p>
            <a:pPr indent="0" lvl="0" marL="0" rtl="0" algn="l">
              <a:spcBef>
                <a:spcPts val="1000"/>
              </a:spcBef>
              <a:spcAft>
                <a:spcPts val="0"/>
              </a:spcAft>
              <a:buClr>
                <a:schemeClr val="dk1"/>
              </a:buClr>
              <a:buSzPts val="1100"/>
              <a:buFont typeface="Arial"/>
              <a:buNone/>
            </a:pPr>
            <a:r>
              <a:t/>
            </a:r>
            <a:endParaRPr sz="1400"/>
          </a:p>
          <a:p>
            <a:pPr indent="0" lvl="0" marL="0" rtl="0" algn="l">
              <a:spcBef>
                <a:spcPts val="1000"/>
              </a:spcBef>
              <a:spcAft>
                <a:spcPts val="0"/>
              </a:spcAft>
              <a:buNone/>
            </a:pPr>
            <a:r>
              <a:t/>
            </a:r>
            <a:endParaRPr sz="1400"/>
          </a:p>
        </p:txBody>
      </p:sp>
      <p:pic>
        <p:nvPicPr>
          <p:cNvPr id="242" name="Google Shape;242;p37"/>
          <p:cNvPicPr preferRelativeResize="0"/>
          <p:nvPr/>
        </p:nvPicPr>
        <p:blipFill>
          <a:blip r:embed="rId3">
            <a:alphaModFix/>
          </a:blip>
          <a:stretch>
            <a:fillRect/>
          </a:stretch>
        </p:blipFill>
        <p:spPr>
          <a:xfrm>
            <a:off x="4943950" y="897725"/>
            <a:ext cx="4040924" cy="1403275"/>
          </a:xfrm>
          <a:prstGeom prst="rect">
            <a:avLst/>
          </a:prstGeom>
          <a:noFill/>
          <a:ln>
            <a:noFill/>
          </a:ln>
        </p:spPr>
      </p:pic>
      <p:pic>
        <p:nvPicPr>
          <p:cNvPr id="243" name="Google Shape;243;p37"/>
          <p:cNvPicPr preferRelativeResize="0"/>
          <p:nvPr/>
        </p:nvPicPr>
        <p:blipFill>
          <a:blip r:embed="rId4">
            <a:alphaModFix/>
          </a:blip>
          <a:stretch>
            <a:fillRect/>
          </a:stretch>
        </p:blipFill>
        <p:spPr>
          <a:xfrm>
            <a:off x="4429600" y="3327375"/>
            <a:ext cx="4555276" cy="115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Problem Translation</a:t>
            </a:r>
            <a:endParaRPr/>
          </a:p>
        </p:txBody>
      </p:sp>
      <p:sp>
        <p:nvSpPr>
          <p:cNvPr id="249" name="Google Shape;249;p38"/>
          <p:cNvSpPr txBox="1"/>
          <p:nvPr>
            <p:ph idx="1" type="body"/>
          </p:nvPr>
        </p:nvSpPr>
        <p:spPr>
          <a:xfrm>
            <a:off x="381000" y="1365725"/>
            <a:ext cx="4483500" cy="3737400"/>
          </a:xfrm>
          <a:prstGeom prst="rect">
            <a:avLst/>
          </a:prstGeom>
        </p:spPr>
        <p:txBody>
          <a:bodyPr anchorCtr="0" anchor="t" bIns="45700" lIns="91425" spcFirstLastPara="1" rIns="91425" wrap="square" tIns="45700">
            <a:noAutofit/>
          </a:bodyPr>
          <a:lstStyle/>
          <a:p>
            <a:pPr indent="-317500" lvl="0" marL="457200" rtl="0" algn="l">
              <a:lnSpc>
                <a:spcPct val="95000"/>
              </a:lnSpc>
              <a:spcBef>
                <a:spcPts val="1200"/>
              </a:spcBef>
              <a:spcAft>
                <a:spcPts val="0"/>
              </a:spcAft>
              <a:buClr>
                <a:schemeClr val="dk1"/>
              </a:buClr>
              <a:buSzPts val="1400"/>
              <a:buFont typeface="Arial"/>
              <a:buChar char="●"/>
            </a:pPr>
            <a:r>
              <a:rPr b="1" lang="en" sz="1400">
                <a:solidFill>
                  <a:schemeClr val="dk1"/>
                </a:solidFill>
              </a:rPr>
              <a:t>Logic-LM</a:t>
            </a:r>
            <a:r>
              <a:rPr lang="en" sz="1400">
                <a:solidFill>
                  <a:schemeClr val="dk1"/>
                </a:solidFill>
              </a:rPr>
              <a:t>: Integrates symbolic solvers with </a:t>
            </a:r>
            <a:r>
              <a:rPr b="1" lang="en" sz="1400">
                <a:solidFill>
                  <a:schemeClr val="dk1"/>
                </a:solidFill>
              </a:rPr>
              <a:t>39.2% improvement</a:t>
            </a:r>
            <a:r>
              <a:rPr lang="en" sz="1400">
                <a:solidFill>
                  <a:schemeClr val="dk1"/>
                </a:solidFill>
              </a:rPr>
              <a:t> via a self-refinement module.</a:t>
            </a:r>
            <a:endParaRPr sz="1400">
              <a:solidFill>
                <a:schemeClr val="dk1"/>
              </a:solidFill>
            </a:endParaRPr>
          </a:p>
          <a:p>
            <a:pPr indent="0" lvl="0" marL="457200" rtl="0" algn="l">
              <a:lnSpc>
                <a:spcPct val="95000"/>
              </a:lnSpc>
              <a:spcBef>
                <a:spcPts val="1200"/>
              </a:spcBef>
              <a:spcAft>
                <a:spcPts val="0"/>
              </a:spcAft>
              <a:buNone/>
            </a:pPr>
            <a:r>
              <a:t/>
            </a:r>
            <a:endParaRPr sz="1400">
              <a:solidFill>
                <a:schemeClr val="dk1"/>
              </a:solidFill>
            </a:endParaRPr>
          </a:p>
          <a:p>
            <a:pPr indent="-317500" lvl="0" marL="457200" rtl="0" algn="l">
              <a:lnSpc>
                <a:spcPct val="95000"/>
              </a:lnSpc>
              <a:spcBef>
                <a:spcPts val="1200"/>
              </a:spcBef>
              <a:spcAft>
                <a:spcPts val="0"/>
              </a:spcAft>
              <a:buClr>
                <a:schemeClr val="dk1"/>
              </a:buClr>
              <a:buSzPts val="1400"/>
              <a:buFont typeface="Arial"/>
              <a:buChar char="●"/>
            </a:pPr>
            <a:r>
              <a:rPr b="1" lang="en" sz="1400">
                <a:solidFill>
                  <a:schemeClr val="dk1"/>
                </a:solidFill>
              </a:rPr>
              <a:t>DiLA</a:t>
            </a:r>
            <a:r>
              <a:rPr lang="en" sz="1400">
                <a:solidFill>
                  <a:schemeClr val="dk1"/>
                </a:solidFill>
              </a:rPr>
              <a:t>: Achieves </a:t>
            </a:r>
            <a:r>
              <a:rPr b="1" lang="en" sz="1400">
                <a:solidFill>
                  <a:schemeClr val="dk1"/>
                </a:solidFill>
              </a:rPr>
              <a:t>100% accuracy</a:t>
            </a:r>
            <a:r>
              <a:rPr lang="en" sz="1400">
                <a:solidFill>
                  <a:schemeClr val="dk1"/>
                </a:solidFill>
              </a:rPr>
              <a:t> in SAT and graph coloring with a differential logic layer, improving runtime.</a:t>
            </a:r>
            <a:endParaRPr sz="1400">
              <a:solidFill>
                <a:schemeClr val="dk1"/>
              </a:solidFill>
            </a:endParaRPr>
          </a:p>
          <a:p>
            <a:pPr indent="0" lvl="0" marL="457200" rtl="0" algn="l">
              <a:lnSpc>
                <a:spcPct val="95000"/>
              </a:lnSpc>
              <a:spcBef>
                <a:spcPts val="1200"/>
              </a:spcBef>
              <a:spcAft>
                <a:spcPts val="0"/>
              </a:spcAft>
              <a:buNone/>
            </a:pPr>
            <a:r>
              <a:t/>
            </a:r>
            <a:endParaRPr sz="1400">
              <a:solidFill>
                <a:schemeClr val="dk1"/>
              </a:solidFill>
            </a:endParaRPr>
          </a:p>
          <a:p>
            <a:pPr indent="-317500" lvl="0" marL="457200" rtl="0" algn="l">
              <a:lnSpc>
                <a:spcPct val="95000"/>
              </a:lnSpc>
              <a:spcBef>
                <a:spcPts val="1200"/>
              </a:spcBef>
              <a:spcAft>
                <a:spcPts val="0"/>
              </a:spcAft>
              <a:buClr>
                <a:schemeClr val="dk1"/>
              </a:buClr>
              <a:buSzPts val="1400"/>
              <a:buFont typeface="Arial"/>
              <a:buChar char="●"/>
            </a:pPr>
            <a:r>
              <a:rPr b="1" lang="en" sz="1400">
                <a:solidFill>
                  <a:schemeClr val="dk1"/>
                </a:solidFill>
              </a:rPr>
              <a:t>LoGiPT</a:t>
            </a:r>
            <a:r>
              <a:rPr lang="en" sz="1400">
                <a:solidFill>
                  <a:schemeClr val="dk1"/>
                </a:solidFill>
              </a:rPr>
              <a:t>: Improves deductive reasoning by </a:t>
            </a:r>
            <a:r>
              <a:rPr b="1" lang="en" sz="1400">
                <a:solidFill>
                  <a:schemeClr val="dk1"/>
                </a:solidFill>
              </a:rPr>
              <a:t>13%</a:t>
            </a:r>
            <a:r>
              <a:rPr lang="en" sz="1400">
                <a:solidFill>
                  <a:schemeClr val="dk1"/>
                </a:solidFill>
              </a:rPr>
              <a:t>, eliminating external solvers and avoiding parsing errors.</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95000"/>
              </a:lnSpc>
              <a:spcBef>
                <a:spcPts val="1200"/>
              </a:spcBef>
              <a:spcAft>
                <a:spcPts val="0"/>
              </a:spcAft>
              <a:buSzPts val="852"/>
              <a:buNone/>
            </a:pPr>
            <a:r>
              <a:t/>
            </a:r>
            <a:endParaRPr sz="1400">
              <a:solidFill>
                <a:schemeClr val="dk1"/>
              </a:solidFill>
            </a:endParaRPr>
          </a:p>
          <a:p>
            <a:pPr indent="0" lvl="0" marL="0" rtl="0" algn="l">
              <a:lnSpc>
                <a:spcPct val="70000"/>
              </a:lnSpc>
              <a:spcBef>
                <a:spcPts val="1200"/>
              </a:spcBef>
              <a:spcAft>
                <a:spcPts val="0"/>
              </a:spcAft>
              <a:buSzPts val="852"/>
              <a:buNone/>
            </a:pPr>
            <a:r>
              <a:t/>
            </a:r>
            <a:endParaRPr sz="1400"/>
          </a:p>
        </p:txBody>
      </p:sp>
      <p:pic>
        <p:nvPicPr>
          <p:cNvPr id="250" name="Google Shape;250;p38"/>
          <p:cNvPicPr preferRelativeResize="0"/>
          <p:nvPr/>
        </p:nvPicPr>
        <p:blipFill>
          <a:blip r:embed="rId3">
            <a:alphaModFix/>
          </a:blip>
          <a:stretch>
            <a:fillRect/>
          </a:stretch>
        </p:blipFill>
        <p:spPr>
          <a:xfrm>
            <a:off x="5109275" y="1359375"/>
            <a:ext cx="3709024" cy="974250"/>
          </a:xfrm>
          <a:prstGeom prst="rect">
            <a:avLst/>
          </a:prstGeom>
          <a:noFill/>
          <a:ln>
            <a:noFill/>
          </a:ln>
        </p:spPr>
      </p:pic>
      <p:pic>
        <p:nvPicPr>
          <p:cNvPr id="251" name="Google Shape;251;p38"/>
          <p:cNvPicPr preferRelativeResize="0"/>
          <p:nvPr/>
        </p:nvPicPr>
        <p:blipFill rotWithShape="1">
          <a:blip r:embed="rId4">
            <a:alphaModFix/>
          </a:blip>
          <a:srcRect b="4652" l="0" r="0" t="0"/>
          <a:stretch/>
        </p:blipFill>
        <p:spPr>
          <a:xfrm>
            <a:off x="5139237" y="2937325"/>
            <a:ext cx="3649100" cy="110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Symbolic Solvers</a:t>
            </a:r>
            <a:endParaRPr/>
          </a:p>
        </p:txBody>
      </p:sp>
      <p:pic>
        <p:nvPicPr>
          <p:cNvPr id="257" name="Google Shape;257;p39"/>
          <p:cNvPicPr preferRelativeResize="0"/>
          <p:nvPr/>
        </p:nvPicPr>
        <p:blipFill>
          <a:blip r:embed="rId3">
            <a:alphaModFix/>
          </a:blip>
          <a:stretch>
            <a:fillRect/>
          </a:stretch>
        </p:blipFill>
        <p:spPr>
          <a:xfrm>
            <a:off x="4964900" y="1056600"/>
            <a:ext cx="3953375" cy="3525276"/>
          </a:xfrm>
          <a:prstGeom prst="rect">
            <a:avLst/>
          </a:prstGeom>
          <a:noFill/>
          <a:ln>
            <a:noFill/>
          </a:ln>
        </p:spPr>
      </p:pic>
      <p:pic>
        <p:nvPicPr>
          <p:cNvPr id="258" name="Google Shape;258;p39"/>
          <p:cNvPicPr preferRelativeResize="0"/>
          <p:nvPr/>
        </p:nvPicPr>
        <p:blipFill>
          <a:blip r:embed="rId4">
            <a:alphaModFix/>
          </a:blip>
          <a:stretch>
            <a:fillRect/>
          </a:stretch>
        </p:blipFill>
        <p:spPr>
          <a:xfrm>
            <a:off x="152400" y="1614435"/>
            <a:ext cx="4660097" cy="1914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Metrics</a:t>
            </a:r>
            <a:endParaRPr/>
          </a:p>
        </p:txBody>
      </p:sp>
      <p:sp>
        <p:nvSpPr>
          <p:cNvPr id="264" name="Google Shape;264;p40"/>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0"/>
              </a:spcBef>
              <a:spcAft>
                <a:spcPts val="0"/>
              </a:spcAft>
              <a:buClr>
                <a:schemeClr val="dk1"/>
              </a:buClr>
              <a:buSzPts val="1400"/>
              <a:buFont typeface="Calibri"/>
              <a:buChar char="●"/>
            </a:pPr>
            <a:r>
              <a:rPr b="1" lang="en" sz="1400">
                <a:solidFill>
                  <a:schemeClr val="dk1"/>
                </a:solidFill>
              </a:rPr>
              <a:t>ROSCOE Metrics:</a:t>
            </a:r>
            <a:endParaRPr b="1"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b="1" lang="en" sz="1400">
                <a:solidFill>
                  <a:schemeClr val="dk1"/>
                </a:solidFill>
              </a:rPr>
              <a:t>Semantic Alignment:</a:t>
            </a:r>
            <a:r>
              <a:rPr lang="en" sz="1400">
                <a:solidFill>
                  <a:schemeClr val="dk1"/>
                </a:solidFill>
              </a:rPr>
              <a:t> Ensures each reasoning step is logically consistent with the context.</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b="1" lang="en" sz="1400">
                <a:solidFill>
                  <a:schemeClr val="dk1"/>
                </a:solidFill>
              </a:rPr>
              <a:t>Logical Inference:</a:t>
            </a:r>
            <a:r>
              <a:rPr lang="en" sz="1400">
                <a:solidFill>
                  <a:schemeClr val="dk1"/>
                </a:solidFill>
              </a:rPr>
              <a:t> Detects contradictions and checks if conclusions follow logically from premises.</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b="1" lang="en" sz="1400">
                <a:solidFill>
                  <a:schemeClr val="dk1"/>
                </a:solidFill>
              </a:rPr>
              <a:t>Semantic Similarity:</a:t>
            </a:r>
            <a:r>
              <a:rPr lang="en" sz="1400">
                <a:solidFill>
                  <a:schemeClr val="dk1"/>
                </a:solidFill>
              </a:rPr>
              <a:t> Ensures reasoning steps are concise, avoiding redundancy or hallucinations.</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b="1" lang="en" sz="1400">
                <a:solidFill>
                  <a:schemeClr val="dk1"/>
                </a:solidFill>
              </a:rPr>
              <a:t>Language Coherence:</a:t>
            </a:r>
            <a:r>
              <a:rPr lang="en" sz="1400">
                <a:solidFill>
                  <a:schemeClr val="dk1"/>
                </a:solidFill>
              </a:rPr>
              <a:t> Evaluates clarity and fluency of the reasoning process.</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b="1" lang="en" sz="1400">
                <a:solidFill>
                  <a:schemeClr val="dk1"/>
                </a:solidFill>
              </a:rPr>
              <a:t>RECEVAL Metrics:</a:t>
            </a:r>
            <a:endParaRPr b="1"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lang="en" sz="1400">
                <a:solidFill>
                  <a:schemeClr val="dk1"/>
                </a:solidFill>
              </a:rPr>
              <a:t>Correctness: Ensures logical consistency between steps within the reasoning chain.</a:t>
            </a:r>
            <a:endParaRPr sz="1400">
              <a:solidFill>
                <a:schemeClr val="dk1"/>
              </a:solidFill>
            </a:endParaRPr>
          </a:p>
          <a:p>
            <a:pPr indent="-317500" lvl="1" marL="914400" rtl="0" algn="l">
              <a:lnSpc>
                <a:spcPct val="115000"/>
              </a:lnSpc>
              <a:spcBef>
                <a:spcPts val="0"/>
              </a:spcBef>
              <a:spcAft>
                <a:spcPts val="0"/>
              </a:spcAft>
              <a:buClr>
                <a:schemeClr val="dk1"/>
              </a:buClr>
              <a:buSzPts val="1400"/>
              <a:buFont typeface="Calibri"/>
              <a:buChar char="○"/>
            </a:pPr>
            <a:r>
              <a:rPr lang="en" sz="1400">
                <a:solidFill>
                  <a:schemeClr val="dk1"/>
                </a:solidFill>
              </a:rPr>
              <a:t>Informativeness: Assesses the addition of new, useful information at each step to advance reasoning.</a:t>
            </a:r>
            <a:endParaRPr sz="1400">
              <a:solidFill>
                <a:schemeClr val="dk1"/>
              </a:solidFill>
            </a:endParaRPr>
          </a:p>
          <a:p>
            <a:pPr indent="0" lvl="0" marL="0" rtl="0" algn="l">
              <a:spcBef>
                <a:spcPts val="10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Challenges</a:t>
            </a:r>
            <a:endParaRPr/>
          </a:p>
        </p:txBody>
      </p:sp>
      <p:sp>
        <p:nvSpPr>
          <p:cNvPr id="270" name="Google Shape;270;p41"/>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Font typeface="Calibri"/>
              <a:buChar char="●"/>
            </a:pPr>
            <a:r>
              <a:rPr b="1" lang="en" sz="1400">
                <a:solidFill>
                  <a:schemeClr val="dk1"/>
                </a:solidFill>
              </a:rPr>
              <a:t>Overfitting:</a:t>
            </a:r>
            <a:r>
              <a:rPr lang="en" sz="1400">
                <a:solidFill>
                  <a:schemeClr val="dk1"/>
                </a:solidFill>
              </a:rPr>
              <a:t> LLMs tend to default to solutions based on web-based training data, often providing verbose and incorrect responses to modified benchmark tasks. This highlights a tendency toward overfitting, where models struggle with novel problem variations.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Lack of Logic or Common Sense:</a:t>
            </a:r>
            <a:r>
              <a:rPr lang="en" sz="1400">
                <a:solidFill>
                  <a:schemeClr val="dk1"/>
                </a:solidFill>
              </a:rPr>
              <a:t> LLMs sometimes produce illogical or inconsistent answers, failing to apply basic common sense in reasoning tasks. This lack of coherence weakens their performance in real-world problem-solving scenarios.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Lack of Spatial Intelligence:</a:t>
            </a:r>
            <a:r>
              <a:rPr lang="en" sz="1400">
                <a:solidFill>
                  <a:schemeClr val="dk1"/>
                </a:solidFill>
              </a:rPr>
              <a:t> LLMs struggle with simple spatial reasoning tasks, such as understanding directions or movements, leading to incorrect judgments. This limitation hinders their ability to handle tasks that require spatial awareness.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Incorrect Mathematical Reasoning:</a:t>
            </a:r>
            <a:r>
              <a:rPr lang="en" sz="1400">
                <a:solidFill>
                  <a:schemeClr val="dk1"/>
                </a:solidFill>
              </a:rPr>
              <a:t> LLMs frequently misunderstand basic mathematical principles, resulting in errors in arithmetic and counting. This reflects their difficulty in applying logical consistency in mathematical problem-solving.</a:t>
            </a:r>
            <a:endParaRPr sz="1400">
              <a:solidFill>
                <a:schemeClr val="dk1"/>
              </a:solidFill>
            </a:endParaRPr>
          </a:p>
          <a:p>
            <a:pPr indent="0" lvl="0" marL="0" rtl="0" algn="l">
              <a:spcBef>
                <a:spcPts val="100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Challenges</a:t>
            </a:r>
            <a:endParaRPr/>
          </a:p>
        </p:txBody>
      </p:sp>
      <p:sp>
        <p:nvSpPr>
          <p:cNvPr id="276" name="Google Shape;276;p42"/>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Font typeface="Calibri"/>
              <a:buChar char="●"/>
            </a:pPr>
            <a:r>
              <a:rPr b="1" lang="en" sz="1400">
                <a:solidFill>
                  <a:schemeClr val="dk1"/>
                </a:solidFill>
              </a:rPr>
              <a:t>Poor Linguistic Understanding:</a:t>
            </a:r>
            <a:r>
              <a:rPr lang="en" sz="1400">
                <a:solidFill>
                  <a:schemeClr val="dk1"/>
                </a:solidFill>
              </a:rPr>
              <a:t> LLMs often struggle with nuanced language tasks, showing gaps in understanding subtleties in linguistic constraints. This impacts their ability to process complex language-based reasoning.</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Popular Science Misunderstandings:</a:t>
            </a:r>
            <a:r>
              <a:rPr lang="en" sz="1400">
                <a:solidFill>
                  <a:schemeClr val="dk1"/>
                </a:solidFill>
              </a:rPr>
              <a:t> LLMs misapply scientific knowledge, particularly in fields like physics, chemistry, and biology. This leads to incorrect interpretations of fundamental principles.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Relational Misunderstandings: </a:t>
            </a:r>
            <a:r>
              <a:rPr lang="en" sz="1400">
                <a:solidFill>
                  <a:schemeClr val="dk1"/>
                </a:solidFill>
              </a:rPr>
              <a:t>LLMs fail to properly understand relational contexts, such as hierarchical structures or cause-and-effect dynamics, leading to flawed conclusions.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Calibri"/>
              <a:buChar char="●"/>
            </a:pPr>
            <a:r>
              <a:rPr b="1" lang="en" sz="1400">
                <a:solidFill>
                  <a:schemeClr val="dk1"/>
                </a:solidFill>
              </a:rPr>
              <a:t>Illogical Chain of Thought:</a:t>
            </a:r>
            <a:r>
              <a:rPr lang="en" sz="1400">
                <a:solidFill>
                  <a:schemeClr val="dk1"/>
                </a:solidFill>
              </a:rPr>
              <a:t> In Chain of Thought reasoning, LLMs may exhibit logical inconsistencies or contradictions, showing a lack of robustness when dealing with complex, multi-step reasoning tasks.</a:t>
            </a:r>
            <a:endParaRPr sz="1400">
              <a:solidFill>
                <a:schemeClr val="dk1"/>
              </a:solidFill>
            </a:endParaRPr>
          </a:p>
          <a:p>
            <a:pPr indent="0" lvl="0" marL="0" rtl="0" algn="l">
              <a:spcBef>
                <a:spcPts val="100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Future Research Directions</a:t>
            </a:r>
            <a:endParaRPr/>
          </a:p>
        </p:txBody>
      </p:sp>
      <p:sp>
        <p:nvSpPr>
          <p:cNvPr id="282" name="Google Shape;282;p43"/>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Char char="●"/>
            </a:pPr>
            <a:r>
              <a:rPr b="1" lang="en" sz="1400">
                <a:solidFill>
                  <a:schemeClr val="dk1"/>
                </a:solidFill>
              </a:rPr>
              <a:t>Hybrid Systems:</a:t>
            </a:r>
            <a:r>
              <a:rPr lang="en" sz="1400">
                <a:solidFill>
                  <a:schemeClr val="dk1"/>
                </a:solidFill>
              </a:rPr>
              <a:t> Combine symbolic reasoning with neural models for better multi-step reasoning.</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Enhanced Benchmarks:</a:t>
            </a:r>
            <a:r>
              <a:rPr lang="en" sz="1400">
                <a:solidFill>
                  <a:schemeClr val="dk1"/>
                </a:solidFill>
              </a:rPr>
              <a:t> Develop benchmarks that cover spatial reasoning, inductive reasoning, and diagrammatic problem-solving.</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Reducing Overfitting:</a:t>
            </a:r>
            <a:r>
              <a:rPr lang="en" sz="1400">
                <a:solidFill>
                  <a:schemeClr val="dk1"/>
                </a:solidFill>
              </a:rPr>
              <a:t> Create more diverse datasets to improve generalization and reduce dependence on web-based data.</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Common-Sense and Multimodal Reasoning:</a:t>
            </a:r>
            <a:r>
              <a:rPr lang="en" sz="1400">
                <a:solidFill>
                  <a:schemeClr val="dk1"/>
                </a:solidFill>
              </a:rPr>
              <a:t> Improve models’ handling of common-sense, relational, and multimodal reasoning tasks.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Refining Techniques:</a:t>
            </a:r>
            <a:r>
              <a:rPr lang="en" sz="1400">
                <a:solidFill>
                  <a:schemeClr val="dk1"/>
                </a:solidFill>
              </a:rPr>
              <a:t> Further enhance fine-tuning, reinforcement learning, and self-correction mechanisms for improved logical consistency.</a:t>
            </a:r>
            <a:endParaRPr sz="1400">
              <a:solidFill>
                <a:schemeClr val="dk1"/>
              </a:solidFill>
            </a:endParaRPr>
          </a:p>
          <a:p>
            <a:pPr indent="0" lvl="0" marL="0" rtl="0" algn="l">
              <a:spcBef>
                <a:spcPts val="100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Introduction</a:t>
            </a:r>
            <a:endParaRPr/>
          </a:p>
        </p:txBody>
      </p:sp>
      <p:sp>
        <p:nvSpPr>
          <p:cNvPr id="153" name="Google Shape;153;p26"/>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rPr lang="en" sz="2000">
                <a:solidFill>
                  <a:schemeClr val="dk1"/>
                </a:solidFill>
              </a:rPr>
              <a:t>This survey provides an in-depth analysis of the logical reasoning capabilities of Large Language Models (LLMs), which are critical for tasks involving deductive reasoning, problem-solving, and decision-making.</a:t>
            </a:r>
            <a:endParaRPr sz="2000">
              <a:solidFill>
                <a:schemeClr val="dk1"/>
              </a:solidFill>
            </a:endParaRPr>
          </a:p>
          <a:p>
            <a:pPr indent="0" lvl="0" marL="0" rtl="0" algn="ctr">
              <a:spcBef>
                <a:spcPts val="1000"/>
              </a:spcBef>
              <a:spcAft>
                <a:spcPts val="0"/>
              </a:spcAft>
              <a:buNone/>
            </a:pPr>
            <a:r>
              <a:t/>
            </a:r>
            <a:endParaRPr sz="2000">
              <a:solidFill>
                <a:schemeClr val="dk1"/>
              </a:solidFill>
              <a:latin typeface="Arial"/>
              <a:ea typeface="Arial"/>
              <a:cs typeface="Arial"/>
              <a:sym typeface="Arial"/>
            </a:endParaRPr>
          </a:p>
          <a:p>
            <a:pPr indent="0" lvl="0" marL="0" rtl="0" algn="ctr">
              <a:spcBef>
                <a:spcPts val="100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288" name="Google Shape;288;p44"/>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[1] </a:t>
            </a:r>
            <a:r>
              <a:rPr lang="en" sz="1400">
                <a:solidFill>
                  <a:schemeClr val="dk1"/>
                </a:solidFill>
              </a:rPr>
              <a:t>Zhao, and Weizhu Chen. 2023. Language Models can be Logical Solvers. arXiv preprintarXiv:2311.06158v1(2023). https://arxiv.org/abs/2311.06158v1</a:t>
            </a:r>
            <a:endParaRPr sz="1400">
              <a:solidFill>
                <a:schemeClr val="dk1"/>
              </a:solidFill>
            </a:endParaRPr>
          </a:p>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[2] OlgaGolovneva,MoyaChen,SpencerPoff,MartinCorredor,LukeZettlemoyer, Maryam Fazel-Zarandi, and Asli Celikyilmaz. 2023. ROSCOE: A Suite of Metrics for Scoring Step-by-Step Reasoning. arXiv preprint arXiv:2212.07919v2 (2023). https://arxiv.org/abs/2212.07919v2</a:t>
            </a:r>
            <a:endParaRPr sz="1400">
              <a:solidFill>
                <a:schemeClr val="dk1"/>
              </a:solidFill>
            </a:endParaRPr>
          </a:p>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[3] FatemehHaji,MazalBethany,MaryamTabar,JasonChiang,AnthonyRios,and Peyman Najafirad. 2024. Improving LLM Reasoning with Multi-Agent Tree-of- Thought Validator Agent. arXiv preprint arXiv:2409.11527 2409, 11527v1 (2024). Retrieved September 17, 2024 from http://arxiv.org/abs/2409.11527</a:t>
            </a:r>
            <a:endParaRPr sz="1400">
              <a:solidFill>
                <a:schemeClr val="dk1"/>
              </a:solidFill>
            </a:endParaRPr>
          </a:p>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[4] JieHuang,XinyunChen,SwaroopMishra,HuaixiuStevenZheng,AdamsWei Yu, Xinying Song, and Denny Zhou. 2024. Large Language Models Cannot Self-Correct Reasoning Yet. arXiv preprint arXiv:2310.01798v2 (2024). https: //arxiv.org/abs/2310.01798v2</a:t>
            </a:r>
            <a:endParaRPr sz="1400">
              <a:solidFill>
                <a:schemeClr val="dk1"/>
              </a:solidFill>
            </a:endParaRPr>
          </a:p>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[5] Piyush Jha, Parag Jana, Abhishek Arora, and Vijay Ganesh. 2024. Reinforcement Learning via Symbolic Feedback. arXiv preprint arXiv:2405.16661 2405, 16661v1 (2024). RetrievedMay29,2024fromhttp://arxiv.org/abs/2405.16661</a:t>
            </a:r>
            <a:endParaRPr sz="1400">
              <a:solidFill>
                <a:schemeClr val="dk1"/>
              </a:solidFill>
            </a:endParaRPr>
          </a:p>
          <a:p>
            <a:pPr indent="0" lvl="0" marL="0" rtl="0" algn="l">
              <a:lnSpc>
                <a:spcPct val="80000"/>
              </a:lnSpc>
              <a:spcBef>
                <a:spcPts val="1000"/>
              </a:spcBef>
              <a:spcAft>
                <a:spcPts val="0"/>
              </a:spcAft>
              <a:buClr>
                <a:schemeClr val="dk1"/>
              </a:buClr>
              <a:buSzPts val="440"/>
              <a:buFont typeface="Arial"/>
              <a:buNone/>
            </a:pPr>
            <a:r>
              <a:rPr lang="en" sz="1400">
                <a:solidFill>
                  <a:schemeClr val="dk1"/>
                </a:solidFill>
              </a:rPr>
              <a:t>[6] PanLu,HritikBansal,TonyXia,JiachengLiu,ChunyuanLi,HannanehHajishirzi, Hao Cheng, Kai-Wei Chang, Michel Galley, and Jianfeng Gao. 2024. MATHVISTA: Evaluating Mathematical Reasoning of Foundation Models in Visual Contexts. arXivpreprintarXiv:2310.02255v3(2024). https://arxiv.org/abs/2310.02255v3</a:t>
            </a:r>
            <a:endParaRPr sz="1400">
              <a:solidFill>
                <a:schemeClr val="dk1"/>
              </a:solidFill>
            </a:endParaRPr>
          </a:p>
          <a:p>
            <a:pPr indent="0" lvl="0" marL="0" rtl="0" algn="l">
              <a:lnSpc>
                <a:spcPct val="80000"/>
              </a:lnSpc>
              <a:spcBef>
                <a:spcPts val="1000"/>
              </a:spcBef>
              <a:spcAft>
                <a:spcPts val="0"/>
              </a:spcAft>
              <a:buSzPts val="440"/>
              <a:buNone/>
            </a:pPr>
            <a:r>
              <a:t/>
            </a:r>
            <a:endParaRPr sz="132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294" name="Google Shape;294;p45"/>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440"/>
              <a:buNone/>
            </a:pPr>
            <a:r>
              <a:rPr lang="en" sz="1400">
                <a:solidFill>
                  <a:schemeClr val="dk1"/>
                </a:solidFill>
              </a:rPr>
              <a:t>[7] LiangmingPan,AlonAlbalak,XinyiWang,andWilliamYangWang.2023.LOGIC- LM: Empowering Large Language Models with Symbolic Solvers for Faithful Logical Reasoning. arXiv preprint arXiv:2305.12295v2 (2023). https://arxiv.org/ abs/2305.12295v2</a:t>
            </a:r>
            <a:endParaRPr sz="1400">
              <a:solidFill>
                <a:schemeClr val="dk1"/>
              </a:solidFill>
            </a:endParaRPr>
          </a:p>
          <a:p>
            <a:pPr indent="0" lvl="0" marL="0" rtl="0" algn="l">
              <a:lnSpc>
                <a:spcPct val="80000"/>
              </a:lnSpc>
              <a:spcBef>
                <a:spcPts val="1000"/>
              </a:spcBef>
              <a:spcAft>
                <a:spcPts val="0"/>
              </a:spcAft>
              <a:buSzPts val="440"/>
              <a:buNone/>
            </a:pPr>
            <a:r>
              <a:rPr lang="en" sz="1400">
                <a:solidFill>
                  <a:schemeClr val="dk1"/>
                </a:solidFill>
              </a:rPr>
              <a:t>[8] Mihir Parmar, Nisarg Patel, Neeraj Varshney, Mutsumi Nakamura, Man Luo, Santosh Mashetty, Arindam Mitra, and Chitta Baral. 2024. LogicBench: Towards Systematic Evaluation of Logical Reasoning Ability of Large Language Models. arXivpreprintarXiv:2404.15522v2(2024). </a:t>
            </a:r>
            <a:r>
              <a:rPr lang="en" sz="1400" u="sng">
                <a:solidFill>
                  <a:schemeClr val="hlink"/>
                </a:solidFill>
                <a:hlinkClick r:id="rId3"/>
              </a:rPr>
              <a:t>https://arxiv.org/abs/2404.15522v2</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[9] Archiki Prasad, Swarnadeep Saha, Xiang Zhou, and Mohit Bansal. 2023. RECE- VAL: Evaluating Reasoning Chains via Correctness and Informativeness. arXiv preprintarXiv:2304.10703v2(2023). https://arxiv.org/abs/2304.10703v2</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[[10] Sumedh Rasal. 2024. LLM Harmony: Multi-Agent Communication for Problem Solving.arXivpreprintarXiv:2401.013122401,01312v1(2024). RetrievedJanuary 2, 2024 from http://arxiv.org/abs/2401.01312</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[11] Abulhair Saparov and He He. 2023. Language Models Are Greedy Reasoners: A Systematic Formal Analysis of Chain-of-Thought. In International Conference on  [Learning Representations (ICLR).</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[12] Shunyu Yao, Dian Yu, Jeffrey Zhao, Izhak Shafran, Thomas L. Griffiths, Yuan Cao, and Karthik Narasimhan. 2022. Least-to-Most Prompting Enables Complex Reasoning in Large Language Models. arXiv preprint arXiv:2205.10625 2205,</a:t>
            </a:r>
            <a:endParaRPr sz="1400">
              <a:solidFill>
                <a:schemeClr val="dk1"/>
              </a:solidFill>
            </a:endParaRPr>
          </a:p>
          <a:p>
            <a:pPr indent="0" lvl="0" marL="0" rtl="0" algn="l">
              <a:lnSpc>
                <a:spcPct val="80000"/>
              </a:lnSpc>
              <a:spcBef>
                <a:spcPts val="1000"/>
              </a:spcBef>
              <a:spcAft>
                <a:spcPts val="0"/>
              </a:spcAft>
              <a:buSzPts val="440"/>
              <a:buNone/>
            </a:pPr>
            <a:r>
              <a:t/>
            </a:r>
            <a:endParaRPr sz="1400">
              <a:solidFill>
                <a:schemeClr val="dk1"/>
              </a:solidFill>
            </a:endParaRPr>
          </a:p>
          <a:p>
            <a:pPr indent="0" lvl="0" marL="0" rtl="0" algn="l">
              <a:lnSpc>
                <a:spcPct val="80000"/>
              </a:lnSpc>
              <a:spcBef>
                <a:spcPts val="1000"/>
              </a:spcBef>
              <a:spcAft>
                <a:spcPts val="0"/>
              </a:spcAft>
              <a:buSzPts val="440"/>
              <a:buNone/>
            </a:pPr>
            <a:r>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300" name="Google Shape;300;p46"/>
          <p:cNvSpPr txBox="1"/>
          <p:nvPr>
            <p:ph idx="1" type="body"/>
          </p:nvPr>
        </p:nvSpPr>
        <p:spPr>
          <a:xfrm>
            <a:off x="685800" y="897732"/>
            <a:ext cx="7772400" cy="3737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rPr lang="en" sz="1400">
                <a:solidFill>
                  <a:schemeClr val="dk1"/>
                </a:solidFill>
              </a:rPr>
              <a:t>[13] 10625v3 (2022). Retrieved August 1, 2023 from http://arxiv.org/abs/2205.10625 [17] ShunyuYao,DianYu,JeffreyZhao,IzhakShafran,ThomasL.Griffiths,YuanCao, and Karthik Narasimhan. 2023. Tree of Thoughts: Deliberate Problem Solving with Large Language Models. arXiv preprint arXiv:2305.10625 2305, 10625v3 2023. Retrieved August 1, 2023 from http://arxiv.org/abs/2305.10625</a:t>
            </a:r>
            <a:endParaRPr sz="1400">
              <a:solidFill>
                <a:schemeClr val="dk1"/>
              </a:solidFill>
            </a:endParaRPr>
          </a:p>
          <a:p>
            <a:pPr indent="0" lvl="0" marL="0" rtl="0" algn="l">
              <a:lnSpc>
                <a:spcPct val="80000"/>
              </a:lnSpc>
              <a:spcBef>
                <a:spcPts val="1000"/>
              </a:spcBef>
              <a:spcAft>
                <a:spcPts val="0"/>
              </a:spcAft>
              <a:buNone/>
            </a:pPr>
            <a:r>
              <a:rPr lang="en" sz="1400">
                <a:solidFill>
                  <a:schemeClr val="dk1"/>
                </a:solidFill>
              </a:rPr>
              <a:t>[14] YuZhang,Hui-LingZhan,ZehuaPei,YingzhaoLian,LihaoYin,MingxuanYuan, and Bei Yu. 2024. DiLA: Enhancing LLM Tool Learning with Differential Logic Layer. arXiv preprint arXiv:2402.11903v3 (2024). https://arxiv.org/abs/2402.</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[15] Yingjie Wang, Minjun Zhu, Qingyi Tao, Xiang Zhuang, et al. 2024. Reasoning via Planning (RAP). arXiv preprint arXiv:2405.16661 2405, 16661v1 (2024). Retrieved May 29, 2024 from http://arxiv.org/abs/2405.16661</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[16] Sean Williams and James Huckle. 2024. Easy Problems That LLMs Get Wrong. arXiv preprint arXiv:2405.19616 2405, 19616v2 (2024). Retrieved June 1, 2024 from http://arxiv.org/abs/2405.19616</a:t>
            </a:r>
            <a:endParaRPr sz="1400">
              <a:solidFill>
                <a:schemeClr val="dk1"/>
              </a:solidFill>
            </a:endParaRPr>
          </a:p>
          <a:p>
            <a:pPr indent="0" lvl="0" marL="0" rtl="0" algn="l">
              <a:lnSpc>
                <a:spcPct val="80000"/>
              </a:lnSpc>
              <a:spcBef>
                <a:spcPts val="1000"/>
              </a:spcBef>
              <a:spcAft>
                <a:spcPts val="0"/>
              </a:spcAft>
              <a:buClr>
                <a:schemeClr val="dk1"/>
              </a:buClr>
              <a:buSzPts val="1100"/>
              <a:buFont typeface="Arial"/>
              <a:buNone/>
            </a:pPr>
            <a:r>
              <a:rPr lang="en" sz="1400">
                <a:solidFill>
                  <a:schemeClr val="dk1"/>
                </a:solidFill>
              </a:rPr>
              <a:t>[17] Yijia Xiao, Edward Sun, Tianyu Liu, and Wei Wang. 2024. LogicVista: Multi-modal LLM Logical Reasoning Benchmark in Visual Contexts. arXiv preprint</a:t>
            </a:r>
            <a:endParaRPr sz="1400">
              <a:solidFill>
                <a:schemeClr val="dk1"/>
              </a:solidFill>
            </a:endParaRPr>
          </a:p>
          <a:p>
            <a:pPr indent="0" lvl="0" marL="0" rtl="0" algn="l">
              <a:lnSpc>
                <a:spcPct val="80000"/>
              </a:lnSpc>
              <a:spcBef>
                <a:spcPts val="1000"/>
              </a:spcBef>
              <a:spcAft>
                <a:spcPts val="0"/>
              </a:spcAft>
              <a:buNone/>
            </a:pPr>
            <a:r>
              <a:rPr lang="en" sz="1400">
                <a:solidFill>
                  <a:schemeClr val="dk1"/>
                </a:solidFill>
              </a:rPr>
              <a:t>[18] [12] Oyvind Tafjord, Bhavana Dalvi Mishra, and Peter Clark. 2021. ProofWriter:Generating Implications, Proofs, and Abductive Statements over Natural Language. arXiv preprint arXiv:2012.13048 (2021). Retrieved September 17, 2024.</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Contributions</a:t>
            </a:r>
            <a:endParaRPr/>
          </a:p>
        </p:txBody>
      </p:sp>
      <p:sp>
        <p:nvSpPr>
          <p:cNvPr id="159" name="Google Shape;159;p27"/>
          <p:cNvSpPr txBox="1"/>
          <p:nvPr>
            <p:ph idx="1" type="body"/>
          </p:nvPr>
        </p:nvSpPr>
        <p:spPr>
          <a:xfrm>
            <a:off x="685800" y="897732"/>
            <a:ext cx="7772400" cy="3737400"/>
          </a:xfrm>
          <a:prstGeom prst="rect">
            <a:avLst/>
          </a:prstGeom>
        </p:spPr>
        <p:txBody>
          <a:bodyPr anchorCtr="0" anchor="t" bIns="45700" lIns="91425" spcFirstLastPara="1" rIns="91425" wrap="square" tIns="45700">
            <a:normAutofit/>
          </a:bodyPr>
          <a:lstStyle/>
          <a:p>
            <a:pPr indent="-317500" lvl="0" marL="457200" rtl="0" algn="l">
              <a:lnSpc>
                <a:spcPct val="150000"/>
              </a:lnSpc>
              <a:spcBef>
                <a:spcPts val="1000"/>
              </a:spcBef>
              <a:spcAft>
                <a:spcPts val="0"/>
              </a:spcAft>
              <a:buClr>
                <a:schemeClr val="dk1"/>
              </a:buClr>
              <a:buSzPts val="1400"/>
              <a:buFont typeface="Calibri"/>
              <a:buChar char="●"/>
            </a:pPr>
            <a:r>
              <a:rPr lang="en" sz="1400">
                <a:solidFill>
                  <a:schemeClr val="dk1"/>
                </a:solidFill>
              </a:rPr>
              <a:t>We review several emerging techniques aimed at improving LLM reasoning. </a:t>
            </a:r>
            <a:endParaRPr sz="1400">
              <a:solidFill>
                <a:schemeClr val="dk1"/>
              </a:solidFill>
            </a:endParaRPr>
          </a:p>
          <a:p>
            <a:pPr indent="-317500" lvl="1" marL="914400" rtl="0" algn="l">
              <a:lnSpc>
                <a:spcPct val="150000"/>
              </a:lnSpc>
              <a:spcBef>
                <a:spcPts val="0"/>
              </a:spcBef>
              <a:spcAft>
                <a:spcPts val="0"/>
              </a:spcAft>
              <a:buClr>
                <a:schemeClr val="dk1"/>
              </a:buClr>
              <a:buSzPts val="1400"/>
              <a:buFont typeface="Calibri"/>
              <a:buChar char="○"/>
            </a:pPr>
            <a:r>
              <a:rPr lang="en" sz="1400">
                <a:solidFill>
                  <a:schemeClr val="dk1"/>
                </a:solidFill>
              </a:rPr>
              <a:t>Prompt Engineering</a:t>
            </a:r>
            <a:endParaRPr sz="1400">
              <a:solidFill>
                <a:schemeClr val="dk1"/>
              </a:solidFill>
            </a:endParaRPr>
          </a:p>
          <a:p>
            <a:pPr indent="-317500" lvl="1" marL="914400" rtl="0" algn="l">
              <a:lnSpc>
                <a:spcPct val="150000"/>
              </a:lnSpc>
              <a:spcBef>
                <a:spcPts val="0"/>
              </a:spcBef>
              <a:spcAft>
                <a:spcPts val="0"/>
              </a:spcAft>
              <a:buClr>
                <a:schemeClr val="dk1"/>
              </a:buClr>
              <a:buSzPts val="1400"/>
              <a:buFont typeface="Calibri"/>
              <a:buChar char="○"/>
            </a:pPr>
            <a:r>
              <a:rPr lang="en" sz="1400">
                <a:solidFill>
                  <a:schemeClr val="dk1"/>
                </a:solidFill>
              </a:rPr>
              <a:t>Self Correction</a:t>
            </a:r>
            <a:endParaRPr sz="1400">
              <a:solidFill>
                <a:schemeClr val="dk1"/>
              </a:solidFill>
            </a:endParaRPr>
          </a:p>
          <a:p>
            <a:pPr indent="-317500" lvl="1" marL="914400" rtl="0" algn="l">
              <a:lnSpc>
                <a:spcPct val="150000"/>
              </a:lnSpc>
              <a:spcBef>
                <a:spcPts val="0"/>
              </a:spcBef>
              <a:spcAft>
                <a:spcPts val="0"/>
              </a:spcAft>
              <a:buClr>
                <a:schemeClr val="dk1"/>
              </a:buClr>
              <a:buSzPts val="1400"/>
              <a:buFont typeface="Calibri"/>
              <a:buChar char="○"/>
            </a:pPr>
            <a:r>
              <a:rPr lang="en" sz="1400">
                <a:solidFill>
                  <a:schemeClr val="dk1"/>
                </a:solidFill>
              </a:rPr>
              <a:t>Multi-Agent Environments</a:t>
            </a:r>
            <a:endParaRPr sz="1400">
              <a:solidFill>
                <a:schemeClr val="dk1"/>
              </a:solidFill>
            </a:endParaRPr>
          </a:p>
          <a:p>
            <a:pPr indent="-317500" lvl="1" marL="914400" rtl="0" algn="l">
              <a:lnSpc>
                <a:spcPct val="150000"/>
              </a:lnSpc>
              <a:spcBef>
                <a:spcPts val="0"/>
              </a:spcBef>
              <a:spcAft>
                <a:spcPts val="0"/>
              </a:spcAft>
              <a:buClr>
                <a:schemeClr val="dk1"/>
              </a:buClr>
              <a:buSzPts val="1400"/>
              <a:buFont typeface="Calibri"/>
              <a:buChar char="○"/>
            </a:pPr>
            <a:r>
              <a:rPr lang="en" sz="1400">
                <a:solidFill>
                  <a:schemeClr val="dk1"/>
                </a:solidFill>
              </a:rPr>
              <a:t>Reinforcement Learning</a:t>
            </a:r>
            <a:endParaRPr sz="1400">
              <a:solidFill>
                <a:schemeClr val="dk1"/>
              </a:solidFill>
            </a:endParaRPr>
          </a:p>
          <a:p>
            <a:pPr indent="-317500" lvl="1" marL="914400" rtl="0" algn="l">
              <a:lnSpc>
                <a:spcPct val="150000"/>
              </a:lnSpc>
              <a:spcBef>
                <a:spcPts val="0"/>
              </a:spcBef>
              <a:spcAft>
                <a:spcPts val="0"/>
              </a:spcAft>
              <a:buClr>
                <a:schemeClr val="dk1"/>
              </a:buClr>
              <a:buSzPts val="1400"/>
              <a:buFont typeface="Calibri"/>
              <a:buChar char="○"/>
            </a:pPr>
            <a:r>
              <a:rPr lang="en" sz="1400">
                <a:solidFill>
                  <a:schemeClr val="dk1"/>
                </a:solidFill>
              </a:rPr>
              <a:t>Augmentation with Symbolic Solvers</a:t>
            </a:r>
            <a:endParaRPr sz="1400">
              <a:solidFill>
                <a:schemeClr val="dk1"/>
              </a:solidFill>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rPr>
              <a:t>We also review key benchmarks such as Logic Bench , PrOntoQA and ProofWriter.</a:t>
            </a:r>
            <a:endParaRPr sz="1400">
              <a:solidFill>
                <a:schemeClr val="dk1"/>
              </a:solidFill>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rPr>
              <a:t>We further analyse metrics specially designed for logical reasoning.</a:t>
            </a:r>
            <a:endParaRPr sz="1400">
              <a:solidFill>
                <a:schemeClr val="dk1"/>
              </a:solidFill>
            </a:endParaRPr>
          </a:p>
          <a:p>
            <a:pPr indent="-317500" lvl="0" marL="457200" rtl="0" algn="l">
              <a:lnSpc>
                <a:spcPct val="150000"/>
              </a:lnSpc>
              <a:spcBef>
                <a:spcPts val="0"/>
              </a:spcBef>
              <a:spcAft>
                <a:spcPts val="0"/>
              </a:spcAft>
              <a:buClr>
                <a:schemeClr val="dk1"/>
              </a:buClr>
              <a:buSzPts val="1400"/>
              <a:buFont typeface="Calibri"/>
              <a:buChar char="●"/>
            </a:pPr>
            <a:r>
              <a:rPr lang="en" sz="1400">
                <a:solidFill>
                  <a:schemeClr val="dk1"/>
                </a:solidFill>
              </a:rPr>
              <a:t>We further suggest hybrid models and fine-tuning for future improvements.</a:t>
            </a:r>
            <a:endParaRPr sz="1400">
              <a:solidFill>
                <a:schemeClr val="dk1"/>
              </a:solidFill>
            </a:endParaRPr>
          </a:p>
          <a:p>
            <a:pPr indent="0" lvl="0" marL="457200" rtl="0" algn="l">
              <a:lnSpc>
                <a:spcPct val="150000"/>
              </a:lnSpc>
              <a:spcBef>
                <a:spcPts val="1000"/>
              </a:spcBef>
              <a:spcAft>
                <a:spcPts val="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Benchmark</a:t>
            </a:r>
            <a:endParaRPr/>
          </a:p>
        </p:txBody>
      </p:sp>
      <p:sp>
        <p:nvSpPr>
          <p:cNvPr id="165" name="Google Shape;165;p28"/>
          <p:cNvSpPr txBox="1"/>
          <p:nvPr>
            <p:ph idx="1" type="body"/>
          </p:nvPr>
        </p:nvSpPr>
        <p:spPr>
          <a:xfrm>
            <a:off x="685800" y="897725"/>
            <a:ext cx="3711300" cy="3737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 sz="1400">
                <a:solidFill>
                  <a:schemeClr val="dk1"/>
                </a:solidFill>
              </a:rPr>
              <a:t>LogicBench</a:t>
            </a:r>
            <a:r>
              <a:rPr lang="en" sz="1400">
                <a:solidFill>
                  <a:schemeClr val="dk1"/>
                </a:solidFill>
              </a:rPr>
              <a:t>: Dataset used to test how well LLMs handle complex reasoning tasks involving negation, logical inference, and contextual understanding. I</a:t>
            </a:r>
            <a:r>
              <a:rPr lang="en" sz="1400">
                <a:solidFill>
                  <a:schemeClr val="dk1"/>
                </a:solidFill>
              </a:rPr>
              <a:t>t consists of 25 reasoning patterns assessing models through Binary Question-Answering (BQA) and Multiple-Choice Questions-Answering (MCQA) tasks.</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PrOntoQA</a:t>
            </a:r>
            <a:r>
              <a:rPr lang="en" sz="1400">
                <a:solidFill>
                  <a:schemeClr val="dk1"/>
                </a:solidFill>
              </a:rPr>
              <a:t> is a synthetic dataset designed to evaluate the deductive reasoning abilities of Large Language Models (LLMs) by testing logical reasoning over fictional and abstract concepts.</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None/>
            </a:pPr>
            <a:r>
              <a:t/>
            </a:r>
            <a:endParaRPr sz="1400"/>
          </a:p>
        </p:txBody>
      </p:sp>
      <p:pic>
        <p:nvPicPr>
          <p:cNvPr id="166" name="Google Shape;166;p28"/>
          <p:cNvPicPr preferRelativeResize="0"/>
          <p:nvPr/>
        </p:nvPicPr>
        <p:blipFill>
          <a:blip r:embed="rId3">
            <a:alphaModFix/>
          </a:blip>
          <a:stretch>
            <a:fillRect/>
          </a:stretch>
        </p:blipFill>
        <p:spPr>
          <a:xfrm>
            <a:off x="4955975" y="897725"/>
            <a:ext cx="3465825" cy="1637875"/>
          </a:xfrm>
          <a:prstGeom prst="rect">
            <a:avLst/>
          </a:prstGeom>
          <a:noFill/>
          <a:ln>
            <a:noFill/>
          </a:ln>
        </p:spPr>
      </p:pic>
      <p:pic>
        <p:nvPicPr>
          <p:cNvPr id="167" name="Google Shape;167;p28"/>
          <p:cNvPicPr preferRelativeResize="0"/>
          <p:nvPr/>
        </p:nvPicPr>
        <p:blipFill>
          <a:blip r:embed="rId4">
            <a:alphaModFix/>
          </a:blip>
          <a:stretch>
            <a:fillRect/>
          </a:stretch>
        </p:blipFill>
        <p:spPr>
          <a:xfrm>
            <a:off x="4910175" y="2690441"/>
            <a:ext cx="3557425" cy="179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Benchmarks</a:t>
            </a:r>
            <a:endParaRPr/>
          </a:p>
        </p:txBody>
      </p:sp>
      <p:pic>
        <p:nvPicPr>
          <p:cNvPr id="173" name="Google Shape;173;p29"/>
          <p:cNvPicPr preferRelativeResize="0"/>
          <p:nvPr/>
        </p:nvPicPr>
        <p:blipFill>
          <a:blip r:embed="rId3">
            <a:alphaModFix/>
          </a:blip>
          <a:stretch>
            <a:fillRect/>
          </a:stretch>
        </p:blipFill>
        <p:spPr>
          <a:xfrm>
            <a:off x="685800" y="2571757"/>
            <a:ext cx="4903875" cy="1399648"/>
          </a:xfrm>
          <a:prstGeom prst="rect">
            <a:avLst/>
          </a:prstGeom>
          <a:noFill/>
          <a:ln>
            <a:noFill/>
          </a:ln>
        </p:spPr>
      </p:pic>
      <p:sp>
        <p:nvSpPr>
          <p:cNvPr id="174" name="Google Shape;174;p29"/>
          <p:cNvSpPr txBox="1"/>
          <p:nvPr/>
        </p:nvSpPr>
        <p:spPr>
          <a:xfrm>
            <a:off x="685800" y="960225"/>
            <a:ext cx="4775400" cy="19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a:solidFill>
                  <a:schemeClr val="dk1"/>
                </a:solidFill>
                <a:latin typeface="Calibri"/>
                <a:ea typeface="Calibri"/>
                <a:cs typeface="Calibri"/>
                <a:sym typeface="Calibri"/>
              </a:rPr>
              <a:t>ProofWriter</a:t>
            </a:r>
            <a:r>
              <a:rPr lang="en">
                <a:solidFill>
                  <a:schemeClr val="dk1"/>
                </a:solidFill>
                <a:latin typeface="Calibri"/>
                <a:ea typeface="Calibri"/>
                <a:cs typeface="Calibri"/>
                <a:sym typeface="Calibri"/>
              </a:rPr>
              <a:t> is a dataset designed to evaluate the multi-step deductive reasoning abilities of LLMs, focusing on tasks like theorem proving and reasoning complexity ranging from single-step to 5-hop chains. </a:t>
            </a:r>
            <a:endParaRPr>
              <a:solidFill>
                <a:srgbClr val="3F3F3F"/>
              </a:solidFill>
              <a:latin typeface="Calibri"/>
              <a:ea typeface="Calibri"/>
              <a:cs typeface="Calibri"/>
              <a:sym typeface="Calibri"/>
            </a:endParaRPr>
          </a:p>
        </p:txBody>
      </p:sp>
      <p:pic>
        <p:nvPicPr>
          <p:cNvPr id="175" name="Google Shape;175;p29"/>
          <p:cNvPicPr preferRelativeResize="0"/>
          <p:nvPr/>
        </p:nvPicPr>
        <p:blipFill>
          <a:blip r:embed="rId4">
            <a:alphaModFix/>
          </a:blip>
          <a:stretch>
            <a:fillRect/>
          </a:stretch>
        </p:blipFill>
        <p:spPr>
          <a:xfrm>
            <a:off x="5709800" y="931026"/>
            <a:ext cx="2833175" cy="364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Prompt Engineering</a:t>
            </a:r>
            <a:endParaRPr/>
          </a:p>
        </p:txBody>
      </p:sp>
      <p:sp>
        <p:nvSpPr>
          <p:cNvPr id="181" name="Google Shape;181;p30"/>
          <p:cNvSpPr txBox="1"/>
          <p:nvPr>
            <p:ph idx="1" type="body"/>
          </p:nvPr>
        </p:nvSpPr>
        <p:spPr>
          <a:xfrm>
            <a:off x="685800" y="897725"/>
            <a:ext cx="3962700" cy="37374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Chain-of-Thought (CoT):</a:t>
            </a:r>
            <a:r>
              <a:rPr lang="en" sz="1400">
                <a:solidFill>
                  <a:schemeClr val="dk1"/>
                </a:solidFill>
              </a:rPr>
              <a:t> Breaks down problems into sequential steps, improving accuracy in simpler tasks but struggles with complex multi-step reasoning.</a:t>
            </a:r>
            <a:endParaRPr sz="1400">
              <a:solidFill>
                <a:schemeClr val="dk1"/>
              </a:solidFill>
            </a:endParaRPr>
          </a:p>
          <a:p>
            <a:pPr indent="0" lvl="0" marL="457200" rtl="0" algn="l">
              <a:lnSpc>
                <a:spcPct val="115000"/>
              </a:lnSpc>
              <a:spcBef>
                <a:spcPts val="1200"/>
              </a:spcBef>
              <a:spcAft>
                <a:spcPts val="0"/>
              </a:spcAft>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Least-to-Most Prompting:</a:t>
            </a:r>
            <a:r>
              <a:rPr lang="en" sz="1400">
                <a:solidFill>
                  <a:schemeClr val="dk1"/>
                </a:solidFill>
              </a:rPr>
              <a:t> Enhances logical consistency by solving problems step-by-step, outperforming CoT in structured multi-step tasks.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000"/>
              </a:spcBef>
              <a:spcAft>
                <a:spcPts val="0"/>
              </a:spcAft>
              <a:buNone/>
            </a:pPr>
            <a:r>
              <a:t/>
            </a:r>
            <a:endParaRPr b="1" sz="1400">
              <a:solidFill>
                <a:schemeClr val="dk1"/>
              </a:solidFill>
            </a:endParaRPr>
          </a:p>
        </p:txBody>
      </p:sp>
      <p:pic>
        <p:nvPicPr>
          <p:cNvPr id="182" name="Google Shape;182;p30"/>
          <p:cNvPicPr preferRelativeResize="0"/>
          <p:nvPr/>
        </p:nvPicPr>
        <p:blipFill>
          <a:blip r:embed="rId3">
            <a:alphaModFix/>
          </a:blip>
          <a:stretch>
            <a:fillRect/>
          </a:stretch>
        </p:blipFill>
        <p:spPr>
          <a:xfrm>
            <a:off x="4452663" y="2749500"/>
            <a:ext cx="4300725" cy="783475"/>
          </a:xfrm>
          <a:prstGeom prst="rect">
            <a:avLst/>
          </a:prstGeom>
          <a:noFill/>
          <a:ln>
            <a:noFill/>
          </a:ln>
        </p:spPr>
      </p:pic>
      <p:pic>
        <p:nvPicPr>
          <p:cNvPr id="183" name="Google Shape;183;p30"/>
          <p:cNvPicPr preferRelativeResize="0"/>
          <p:nvPr/>
        </p:nvPicPr>
        <p:blipFill>
          <a:blip r:embed="rId4">
            <a:alphaModFix/>
          </a:blip>
          <a:stretch>
            <a:fillRect/>
          </a:stretch>
        </p:blipFill>
        <p:spPr>
          <a:xfrm>
            <a:off x="5210175" y="897736"/>
            <a:ext cx="2653801" cy="1736711"/>
          </a:xfrm>
          <a:prstGeom prst="rect">
            <a:avLst/>
          </a:prstGeom>
          <a:noFill/>
          <a:ln>
            <a:noFill/>
          </a:ln>
        </p:spPr>
      </p:pic>
      <p:sp>
        <p:nvSpPr>
          <p:cNvPr id="184" name="Google Shape;184;p30"/>
          <p:cNvSpPr txBox="1"/>
          <p:nvPr/>
        </p:nvSpPr>
        <p:spPr>
          <a:xfrm>
            <a:off x="4847875" y="3502900"/>
            <a:ext cx="38208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Accuracies (%) of different prompting methods on GSM8K and DROP (only the subset containing numerical problems). The base language model is </a:t>
            </a:r>
            <a:r>
              <a:rPr b="1" lang="en" sz="1100">
                <a:solidFill>
                  <a:schemeClr val="dk1"/>
                </a:solidFill>
                <a:latin typeface="Calibri"/>
                <a:ea typeface="Calibri"/>
                <a:cs typeface="Calibri"/>
                <a:sym typeface="Calibri"/>
              </a:rPr>
              <a:t>code-davinci-002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Prompt Engineering</a:t>
            </a:r>
            <a:endParaRPr/>
          </a:p>
        </p:txBody>
      </p:sp>
      <p:sp>
        <p:nvSpPr>
          <p:cNvPr id="190" name="Google Shape;190;p31"/>
          <p:cNvSpPr txBox="1"/>
          <p:nvPr>
            <p:ph idx="1" type="body"/>
          </p:nvPr>
        </p:nvSpPr>
        <p:spPr>
          <a:xfrm>
            <a:off x="685800" y="897725"/>
            <a:ext cx="3992100" cy="37374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rPr>
              <a:t>Tree of Thoughts (ToT):</a:t>
            </a:r>
            <a:r>
              <a:rPr lang="en" sz="1400">
                <a:solidFill>
                  <a:schemeClr val="dk1"/>
                </a:solidFill>
              </a:rPr>
              <a:t> Allows exploration of multiple reasoning paths, self-evaluation, and backtracking, effectively handling complex challenges and outperforming CoT in tasks like "Game of 24."</a:t>
            </a:r>
            <a:endParaRPr sz="1400">
              <a:solidFill>
                <a:schemeClr val="dk1"/>
              </a:solidFill>
            </a:endParaRPr>
          </a:p>
          <a:p>
            <a:pPr indent="0" lvl="0" marL="45720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Overall Insight:</a:t>
            </a:r>
            <a:r>
              <a:rPr lang="en" sz="1400">
                <a:solidFill>
                  <a:schemeClr val="dk1"/>
                </a:solidFill>
              </a:rPr>
              <a:t> ToT is the most effective for complex reasoning, with prompts improving LLM performance by upto 70% on Game of 24 for GPT-4.</a:t>
            </a:r>
            <a:endParaRPr sz="1400"/>
          </a:p>
        </p:txBody>
      </p:sp>
      <p:pic>
        <p:nvPicPr>
          <p:cNvPr id="191" name="Google Shape;191;p31"/>
          <p:cNvPicPr preferRelativeResize="0"/>
          <p:nvPr/>
        </p:nvPicPr>
        <p:blipFill>
          <a:blip r:embed="rId3">
            <a:alphaModFix/>
          </a:blip>
          <a:stretch>
            <a:fillRect/>
          </a:stretch>
        </p:blipFill>
        <p:spPr>
          <a:xfrm>
            <a:off x="5929275" y="868150"/>
            <a:ext cx="1914525" cy="2057400"/>
          </a:xfrm>
          <a:prstGeom prst="rect">
            <a:avLst/>
          </a:prstGeom>
          <a:noFill/>
          <a:ln>
            <a:noFill/>
          </a:ln>
        </p:spPr>
      </p:pic>
      <p:pic>
        <p:nvPicPr>
          <p:cNvPr id="192" name="Google Shape;192;p31"/>
          <p:cNvPicPr preferRelativeResize="0"/>
          <p:nvPr/>
        </p:nvPicPr>
        <p:blipFill>
          <a:blip r:embed="rId4">
            <a:alphaModFix/>
          </a:blip>
          <a:stretch>
            <a:fillRect/>
          </a:stretch>
        </p:blipFill>
        <p:spPr>
          <a:xfrm>
            <a:off x="4950300" y="3296000"/>
            <a:ext cx="3872500" cy="8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Self Correction</a:t>
            </a:r>
            <a:endParaRPr/>
          </a:p>
        </p:txBody>
      </p:sp>
      <p:sp>
        <p:nvSpPr>
          <p:cNvPr id="198" name="Google Shape;198;p32"/>
          <p:cNvSpPr txBox="1"/>
          <p:nvPr>
            <p:ph idx="1" type="body"/>
          </p:nvPr>
        </p:nvSpPr>
        <p:spPr>
          <a:xfrm>
            <a:off x="685800" y="897725"/>
            <a:ext cx="4586400" cy="3737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Font typeface="Arial"/>
              <a:buChar char="●"/>
            </a:pPr>
            <a:r>
              <a:rPr b="1" lang="en" sz="1400">
                <a:solidFill>
                  <a:schemeClr val="dk1"/>
                </a:solidFill>
              </a:rPr>
              <a:t>Intrinsic Self-Correction</a:t>
            </a:r>
            <a:r>
              <a:rPr lang="en" sz="1400">
                <a:solidFill>
                  <a:schemeClr val="dk1"/>
                </a:solidFill>
              </a:rPr>
              <a:t>: Models rely on internal knowledge, often leading to </a:t>
            </a:r>
            <a:r>
              <a:rPr b="1" lang="en" sz="1400">
                <a:solidFill>
                  <a:schemeClr val="dk1"/>
                </a:solidFill>
              </a:rPr>
              <a:t>performance degradation</a:t>
            </a:r>
            <a:r>
              <a:rPr lang="en" sz="1400">
                <a:solidFill>
                  <a:schemeClr val="dk1"/>
                </a:solidFill>
              </a:rPr>
              <a:t> (e.g., GPT-3.5 worsened correct answers by 8.9% on GSM8K). </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b="1" lang="en" sz="1400">
                <a:solidFill>
                  <a:schemeClr val="dk1"/>
                </a:solidFill>
              </a:rPr>
              <a:t>Extrinsic Self-Correction</a:t>
            </a:r>
            <a:r>
              <a:rPr lang="en" sz="1400">
                <a:solidFill>
                  <a:schemeClr val="dk1"/>
                </a:solidFill>
              </a:rPr>
              <a:t>: </a:t>
            </a:r>
            <a:r>
              <a:rPr b="1" lang="en" sz="1400">
                <a:solidFill>
                  <a:schemeClr val="dk1"/>
                </a:solidFill>
              </a:rPr>
              <a:t>External feedback</a:t>
            </a:r>
            <a:r>
              <a:rPr lang="en" sz="1400">
                <a:solidFill>
                  <a:schemeClr val="dk1"/>
                </a:solidFill>
              </a:rPr>
              <a:t> (e.g., oracle labels) significantly improves performance (GPT-4 accuracy improved from </a:t>
            </a:r>
            <a:r>
              <a:rPr b="1" lang="en" sz="1400">
                <a:solidFill>
                  <a:schemeClr val="dk1"/>
                </a:solidFill>
              </a:rPr>
              <a:t>82% to 85.5%</a:t>
            </a:r>
            <a:r>
              <a:rPr lang="en" sz="1400">
                <a:solidFill>
                  <a:schemeClr val="dk1"/>
                </a:solidFill>
              </a:rPr>
              <a:t> on CommonsenseQA with feedback).</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b="1" lang="en" sz="1400">
                <a:solidFill>
                  <a:schemeClr val="dk1"/>
                </a:solidFill>
              </a:rPr>
              <a:t>Prompt Design</a:t>
            </a:r>
            <a:r>
              <a:rPr lang="en" sz="1400">
                <a:solidFill>
                  <a:schemeClr val="dk1"/>
                </a:solidFill>
              </a:rPr>
              <a:t>: Better initial prompts reduce the need for self-correction.</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0" lvl="0" marL="0" rtl="0" algn="l">
              <a:spcBef>
                <a:spcPts val="1000"/>
              </a:spcBef>
              <a:spcAft>
                <a:spcPts val="0"/>
              </a:spcAft>
              <a:buNone/>
            </a:pPr>
            <a:r>
              <a:rPr b="1" lang="en" sz="1400">
                <a:solidFill>
                  <a:schemeClr val="dk1"/>
                </a:solidFill>
              </a:rPr>
              <a:t>Key Findings</a:t>
            </a:r>
            <a:r>
              <a:rPr lang="en" sz="1400">
                <a:solidFill>
                  <a:schemeClr val="dk1"/>
                </a:solidFill>
              </a:rPr>
              <a:t>: Self-correction without external feedback is unreliable, but external inputs significantly help.</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p:txBody>
      </p:sp>
      <p:pic>
        <p:nvPicPr>
          <p:cNvPr id="199" name="Google Shape;199;p32"/>
          <p:cNvPicPr preferRelativeResize="0"/>
          <p:nvPr/>
        </p:nvPicPr>
        <p:blipFill>
          <a:blip r:embed="rId3">
            <a:alphaModFix/>
          </a:blip>
          <a:stretch>
            <a:fillRect/>
          </a:stretch>
        </p:blipFill>
        <p:spPr>
          <a:xfrm>
            <a:off x="5487975" y="1226313"/>
            <a:ext cx="3393125" cy="977275"/>
          </a:xfrm>
          <a:prstGeom prst="rect">
            <a:avLst/>
          </a:prstGeom>
          <a:noFill/>
          <a:ln>
            <a:noFill/>
          </a:ln>
        </p:spPr>
      </p:pic>
      <p:pic>
        <p:nvPicPr>
          <p:cNvPr id="200" name="Google Shape;200;p32"/>
          <p:cNvPicPr preferRelativeResize="0"/>
          <p:nvPr/>
        </p:nvPicPr>
        <p:blipFill>
          <a:blip r:embed="rId4">
            <a:alphaModFix/>
          </a:blip>
          <a:stretch>
            <a:fillRect/>
          </a:stretch>
        </p:blipFill>
        <p:spPr>
          <a:xfrm>
            <a:off x="5487975" y="2792262"/>
            <a:ext cx="3506149" cy="112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Multi-Modal LLMs</a:t>
            </a:r>
            <a:endParaRPr/>
          </a:p>
        </p:txBody>
      </p:sp>
      <p:sp>
        <p:nvSpPr>
          <p:cNvPr id="206" name="Google Shape;206;p33"/>
          <p:cNvSpPr txBox="1"/>
          <p:nvPr>
            <p:ph idx="1" type="body"/>
          </p:nvPr>
        </p:nvSpPr>
        <p:spPr>
          <a:xfrm>
            <a:off x="582925" y="930725"/>
            <a:ext cx="4611900" cy="37374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Clr>
                <a:schemeClr val="dk1"/>
              </a:buClr>
              <a:buSzPts val="1400"/>
              <a:buFont typeface="Arial"/>
              <a:buChar char="●"/>
            </a:pPr>
            <a:r>
              <a:rPr b="1" lang="en" sz="1400">
                <a:solidFill>
                  <a:schemeClr val="dk1"/>
                </a:solidFill>
              </a:rPr>
              <a:t>MathVista</a:t>
            </a:r>
            <a:r>
              <a:rPr lang="en" sz="1400">
                <a:solidFill>
                  <a:schemeClr val="dk1"/>
                </a:solidFill>
              </a:rPr>
              <a:t>: Focuses on </a:t>
            </a:r>
            <a:r>
              <a:rPr b="1" lang="en" sz="1400">
                <a:solidFill>
                  <a:schemeClr val="dk1"/>
                </a:solidFill>
              </a:rPr>
              <a:t>numerical reasoning</a:t>
            </a:r>
            <a:r>
              <a:rPr lang="en" sz="1400">
                <a:solidFill>
                  <a:schemeClr val="dk1"/>
                </a:solidFill>
              </a:rPr>
              <a:t> in mathematical tasks, assessing models' ability to solve problems in </a:t>
            </a:r>
            <a:r>
              <a:rPr b="1" lang="en" sz="1400">
                <a:solidFill>
                  <a:schemeClr val="dk1"/>
                </a:solidFill>
              </a:rPr>
              <a:t>visual contexts</a:t>
            </a:r>
            <a:r>
              <a:rPr lang="en" sz="1400">
                <a:solidFill>
                  <a:schemeClr val="dk1"/>
                </a:solidFill>
              </a:rPr>
              <a:t> like interpreting graphs and equations.</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b="1" lang="en" sz="1400">
                <a:solidFill>
                  <a:schemeClr val="dk1"/>
                </a:solidFill>
              </a:rPr>
              <a:t>LogicVista</a:t>
            </a:r>
            <a:r>
              <a:rPr lang="en" sz="1400">
                <a:solidFill>
                  <a:schemeClr val="dk1"/>
                </a:solidFill>
              </a:rPr>
              <a:t>: Evaluates a broad range of reasoning tasks, including </a:t>
            </a:r>
            <a:r>
              <a:rPr b="1" lang="en" sz="1400">
                <a:solidFill>
                  <a:schemeClr val="dk1"/>
                </a:solidFill>
              </a:rPr>
              <a:t>deductive, numerical, mechanical, and diagrammatic reasoning</a:t>
            </a:r>
            <a:r>
              <a:rPr lang="en" sz="1400">
                <a:solidFill>
                  <a:schemeClr val="dk1"/>
                </a:solidFill>
              </a:rPr>
              <a:t>, revealing challenges in </a:t>
            </a:r>
            <a:r>
              <a:rPr b="1" lang="en" sz="1400">
                <a:solidFill>
                  <a:schemeClr val="dk1"/>
                </a:solidFill>
              </a:rPr>
              <a:t>inductive, spatial, and diagrammatic</a:t>
            </a:r>
            <a:r>
              <a:rPr lang="en" sz="1400">
                <a:solidFill>
                  <a:schemeClr val="dk1"/>
                </a:solidFill>
              </a:rPr>
              <a:t> reasoning, even for larger models.</a:t>
            </a:r>
            <a:endParaRPr sz="1400">
              <a:solidFill>
                <a:schemeClr val="dk1"/>
              </a:solidFill>
            </a:endParaRPr>
          </a:p>
          <a:p>
            <a:pPr indent="0" lvl="0" marL="457200" rtl="0" algn="l">
              <a:spcBef>
                <a:spcPts val="1000"/>
              </a:spcBef>
              <a:spcAft>
                <a:spcPts val="0"/>
              </a:spcAft>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Key Findings: LogicVista showed </a:t>
            </a:r>
            <a:r>
              <a:rPr b="1" lang="en" sz="1400">
                <a:solidFill>
                  <a:schemeClr val="dk1"/>
                </a:solidFill>
              </a:rPr>
              <a:t>poor performance</a:t>
            </a:r>
            <a:r>
              <a:rPr lang="en" sz="1400">
                <a:solidFill>
                  <a:schemeClr val="dk1"/>
                </a:solidFill>
              </a:rPr>
              <a:t> overall, with </a:t>
            </a:r>
            <a:r>
              <a:rPr b="1" lang="en" sz="1400">
                <a:solidFill>
                  <a:schemeClr val="dk1"/>
                </a:solidFill>
              </a:rPr>
              <a:t>GPT-4 Vision</a:t>
            </a:r>
            <a:r>
              <a:rPr lang="en" sz="1400">
                <a:solidFill>
                  <a:schemeClr val="dk1"/>
                </a:solidFill>
              </a:rPr>
              <a:t> and </a:t>
            </a:r>
            <a:r>
              <a:rPr b="1" lang="en" sz="1400">
                <a:solidFill>
                  <a:schemeClr val="dk1"/>
                </a:solidFill>
              </a:rPr>
              <a:t>LLaVA</a:t>
            </a:r>
            <a:r>
              <a:rPr lang="en" sz="1400">
                <a:solidFill>
                  <a:schemeClr val="dk1"/>
                </a:solidFill>
              </a:rPr>
              <a:t> excelling in </a:t>
            </a:r>
            <a:r>
              <a:rPr b="1" lang="en" sz="1400">
                <a:solidFill>
                  <a:schemeClr val="dk1"/>
                </a:solidFill>
              </a:rPr>
              <a:t>deductive and numerical reasoning</a:t>
            </a:r>
            <a:r>
              <a:rPr lang="en" sz="1400">
                <a:solidFill>
                  <a:schemeClr val="dk1"/>
                </a:solidFill>
              </a:rPr>
              <a:t>, but struggling with </a:t>
            </a:r>
            <a:r>
              <a:rPr b="1" lang="en" sz="1400">
                <a:solidFill>
                  <a:schemeClr val="dk1"/>
                </a:solidFill>
              </a:rPr>
              <a:t>inductive, spatial, and diagrammatic reasoning</a:t>
            </a:r>
            <a:r>
              <a:rPr lang="en" sz="1400">
                <a:solidFill>
                  <a:schemeClr val="dk1"/>
                </a:solidFill>
              </a:rPr>
              <a:t>.</a:t>
            </a:r>
            <a:endParaRPr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spcBef>
                <a:spcPts val="1000"/>
              </a:spcBef>
              <a:spcAft>
                <a:spcPts val="0"/>
              </a:spcAft>
              <a:buNone/>
            </a:pPr>
            <a:r>
              <a:t/>
            </a:r>
            <a:endParaRPr sz="1400"/>
          </a:p>
        </p:txBody>
      </p:sp>
      <p:pic>
        <p:nvPicPr>
          <p:cNvPr id="207" name="Google Shape;207;p33"/>
          <p:cNvPicPr preferRelativeResize="0"/>
          <p:nvPr/>
        </p:nvPicPr>
        <p:blipFill>
          <a:blip r:embed="rId3">
            <a:alphaModFix/>
          </a:blip>
          <a:stretch>
            <a:fillRect/>
          </a:stretch>
        </p:blipFill>
        <p:spPr>
          <a:xfrm>
            <a:off x="5254950" y="1646300"/>
            <a:ext cx="3754750" cy="185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C-PPT-Styl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