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Quattrocento Sans"/>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2CCF49-2115-4302-B959-58B517B76B85}">
  <a:tblStyle styleId="{8B2CCF49-2115-4302-B959-58B517B76B8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QuattrocentoSans-bold.fntdata"/><Relationship Id="rId10" Type="http://schemas.openxmlformats.org/officeDocument/2006/relationships/slide" Target="slides/slide3.xml"/><Relationship Id="rId32" Type="http://schemas.openxmlformats.org/officeDocument/2006/relationships/font" Target="fonts/QuattrocentoSans-regular.fntdata"/><Relationship Id="rId13" Type="http://schemas.openxmlformats.org/officeDocument/2006/relationships/slide" Target="slides/slide6.xml"/><Relationship Id="rId35" Type="http://schemas.openxmlformats.org/officeDocument/2006/relationships/font" Target="fonts/QuattrocentoSans-boldItalic.fntdata"/><Relationship Id="rId12" Type="http://schemas.openxmlformats.org/officeDocument/2006/relationships/slide" Target="slides/slide5.xml"/><Relationship Id="rId34" Type="http://schemas.openxmlformats.org/officeDocument/2006/relationships/font" Target="fonts/QuattrocentoSans-italic.fntdata"/><Relationship Id="rId15" Type="http://schemas.openxmlformats.org/officeDocument/2006/relationships/slide" Target="slides/slide8.xml"/><Relationship Id="rId37" Type="http://schemas.openxmlformats.org/officeDocument/2006/relationships/font" Target="fonts/HelveticaNeue-bold.fntdata"/><Relationship Id="rId14" Type="http://schemas.openxmlformats.org/officeDocument/2006/relationships/slide" Target="slides/slide7.xml"/><Relationship Id="rId36" Type="http://schemas.openxmlformats.org/officeDocument/2006/relationships/font" Target="fonts/HelveticaNeue-regular.fntdata"/><Relationship Id="rId17" Type="http://schemas.openxmlformats.org/officeDocument/2006/relationships/slide" Target="slides/slide10.xml"/><Relationship Id="rId39" Type="http://schemas.openxmlformats.org/officeDocument/2006/relationships/font" Target="fonts/HelveticaNeue-boldItalic.fntdata"/><Relationship Id="rId16" Type="http://schemas.openxmlformats.org/officeDocument/2006/relationships/slide" Target="slides/slide9.xml"/><Relationship Id="rId38" Type="http://schemas.openxmlformats.org/officeDocument/2006/relationships/font" Target="fonts/HelveticaNeue-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46627e1d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046627e1da_1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6415b2dc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6415b2dc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415b2dc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415b2dc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415b2dc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415b2dc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6415b2dc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6415b2dc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6415b2dc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6415b2dc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6415b2dc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6415b2dc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6415b2dc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6415b2dc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415b2dc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415b2dc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6415b2dc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6415b2dc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6415b2dc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6415b2dc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44eed7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44eed7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6415b2d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6415b2d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6415b2d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6415b2d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6415b2d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6415b2d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415b2dc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6415b2dc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59853943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5985394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6415b2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6415b2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6415b2dce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6415b2dc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415b2dc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6415b2dc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6415b2dc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6415b2dc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415b2dce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415b2dc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415b2dc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415b2dc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415b2dc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415b2dc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143001"/>
            <a:ext cx="7772400" cy="9797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b="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684894" y="2504057"/>
            <a:ext cx="6858000" cy="859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59" name="Google Shape;59;p14"/>
          <p:cNvSpPr txBox="1"/>
          <p:nvPr>
            <p:ph idx="10" type="dt"/>
          </p:nvPr>
        </p:nvSpPr>
        <p:spPr>
          <a:xfrm>
            <a:off x="3654096"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5999844"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2" name="Google Shape;62;p14"/>
          <p:cNvPicPr preferRelativeResize="0"/>
          <p:nvPr/>
        </p:nvPicPr>
        <p:blipFill rotWithShape="1">
          <a:blip r:embed="rId2">
            <a:alphaModFix/>
          </a:blip>
          <a:srcRect b="0" l="0" r="0" t="0"/>
          <a:stretch/>
        </p:blipFill>
        <p:spPr>
          <a:xfrm>
            <a:off x="697390" y="3817776"/>
            <a:ext cx="1531853" cy="84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685800" y="897732"/>
            <a:ext cx="7772401" cy="37373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70" name="Google Shape;70;p15"/>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85800" y="1284317"/>
            <a:ext cx="7772400" cy="21384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685800" y="3414477"/>
            <a:ext cx="77724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16"/>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idx="1" type="body"/>
          </p:nvPr>
        </p:nvSpPr>
        <p:spPr>
          <a:xfrm>
            <a:off x="685799" y="892630"/>
            <a:ext cx="3834246"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7"/>
          <p:cNvSpPr txBox="1"/>
          <p:nvPr>
            <p:ph idx="2" type="body"/>
          </p:nvPr>
        </p:nvSpPr>
        <p:spPr>
          <a:xfrm>
            <a:off x="4629150" y="892630"/>
            <a:ext cx="3829050"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4" name="Google Shape;84;p17"/>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85" name="Google Shape;85;p17"/>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idx="1" type="body"/>
          </p:nvPr>
        </p:nvSpPr>
        <p:spPr>
          <a:xfrm>
            <a:off x="685799" y="870519"/>
            <a:ext cx="3815196" cy="61927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8"/>
          <p:cNvSpPr txBox="1"/>
          <p:nvPr>
            <p:ph idx="2" type="body"/>
          </p:nvPr>
        </p:nvSpPr>
        <p:spPr>
          <a:xfrm>
            <a:off x="685799" y="1616168"/>
            <a:ext cx="3815196"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8"/>
          <p:cNvSpPr txBox="1"/>
          <p:nvPr>
            <p:ph idx="3" type="body"/>
          </p:nvPr>
        </p:nvSpPr>
        <p:spPr>
          <a:xfrm>
            <a:off x="4629151" y="870517"/>
            <a:ext cx="3829050" cy="6192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8"/>
          <p:cNvSpPr txBox="1"/>
          <p:nvPr>
            <p:ph idx="4" type="body"/>
          </p:nvPr>
        </p:nvSpPr>
        <p:spPr>
          <a:xfrm>
            <a:off x="4629151" y="1616168"/>
            <a:ext cx="3829050"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8"/>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5" name="Google Shape;95;p18"/>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96" name="Google Shape;96;p18"/>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sp>
        <p:nvSpPr>
          <p:cNvPr id="98" name="Google Shape;98;p19"/>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2" name="Google Shape;102;p19"/>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03" name="Google Shape;103;p19"/>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8" name="Shape 108"/>
        <p:cNvGrpSpPr/>
        <p:nvPr/>
      </p:nvGrpSpPr>
      <p:grpSpPr>
        <a:xfrm>
          <a:off x="0" y="0"/>
          <a:ext cx="0" cy="0"/>
          <a:chOff x="0" y="0"/>
          <a:chExt cx="0" cy="0"/>
        </a:xfrm>
      </p:grpSpPr>
      <p:sp>
        <p:nvSpPr>
          <p:cNvPr id="109" name="Google Shape;109;p21"/>
          <p:cNvSpPr txBox="1"/>
          <p:nvPr>
            <p:ph idx="1" type="body"/>
          </p:nvPr>
        </p:nvSpPr>
        <p:spPr>
          <a:xfrm>
            <a:off x="3886200" y="742950"/>
            <a:ext cx="4629150" cy="36576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0" name="Google Shape;110;p21"/>
          <p:cNvSpPr txBox="1"/>
          <p:nvPr>
            <p:ph idx="2"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1"/>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5" name="Google Shape;115;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21"/>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22"/>
          <p:cNvSpPr/>
          <p:nvPr>
            <p:ph idx="2" type="pic"/>
          </p:nvPr>
        </p:nvSpPr>
        <p:spPr>
          <a:xfrm>
            <a:off x="3886200" y="742950"/>
            <a:ext cx="4629150" cy="3657600"/>
          </a:xfrm>
          <a:prstGeom prst="rect">
            <a:avLst/>
          </a:prstGeom>
          <a:noFill/>
          <a:ln>
            <a:noFill/>
          </a:ln>
        </p:spPr>
      </p:sp>
      <p:sp>
        <p:nvSpPr>
          <p:cNvPr id="119" name="Google Shape;119;p22"/>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22"/>
          <p:cNvSpPr txBox="1"/>
          <p:nvPr>
            <p:ph idx="1"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3" name="Google Shape;123;p22"/>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4" name="Google Shape;124;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2"/>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6" name="Shape 126"/>
        <p:cNvGrpSpPr/>
        <p:nvPr/>
      </p:nvGrpSpPr>
      <p:grpSpPr>
        <a:xfrm>
          <a:off x="0" y="0"/>
          <a:ext cx="0" cy="0"/>
          <a:chOff x="0" y="0"/>
          <a:chExt cx="0" cy="0"/>
        </a:xfrm>
      </p:grpSpPr>
      <p:sp>
        <p:nvSpPr>
          <p:cNvPr id="127" name="Google Shape;127;p23"/>
          <p:cNvSpPr txBox="1"/>
          <p:nvPr>
            <p:ph idx="1" type="body"/>
          </p:nvPr>
        </p:nvSpPr>
        <p:spPr>
          <a:xfrm rot="5400000">
            <a:off x="2715221" y="-1131688"/>
            <a:ext cx="3713560"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2" name="Google Shape;132;p23"/>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33" name="Google Shape;133;p23"/>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627702" y="1186246"/>
            <a:ext cx="3746474"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rot="5400000">
            <a:off x="1378150" y="-422077"/>
            <a:ext cx="4358877"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24"/>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6543675" y="277588"/>
            <a:ext cx="0" cy="4354711"/>
          </a:xfrm>
          <a:prstGeom prst="straightConnector1">
            <a:avLst/>
          </a:prstGeom>
          <a:noFill/>
          <a:ln cap="flat" cmpd="sng" w="9525">
            <a:solidFill>
              <a:srgbClr val="3DACA7"/>
            </a:solidFill>
            <a:prstDash val="solid"/>
            <a:round/>
            <a:headEnd len="sm" w="sm" type="none"/>
            <a:tailEnd len="sm" w="sm" type="none"/>
          </a:ln>
        </p:spPr>
      </p:cxnSp>
      <p:pic>
        <p:nvPicPr>
          <p:cNvPr id="141" name="Google Shape;141;p24"/>
          <p:cNvPicPr preferRelativeResize="0"/>
          <p:nvPr/>
        </p:nvPicPr>
        <p:blipFill rotWithShape="1">
          <a:blip r:embed="rId2">
            <a:alphaModFix/>
          </a:blip>
          <a:srcRect b="0" l="0" r="0" t="0"/>
          <a:stretch/>
        </p:blipFill>
        <p:spPr>
          <a:xfrm rot="5400000">
            <a:off x="6523434" y="4224127"/>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274320"/>
            <a:ext cx="7772401"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85800" y="1371602"/>
            <a:ext cx="7772401" cy="326350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685800" y="1102426"/>
            <a:ext cx="7772400" cy="979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960"/>
              <a:buFont typeface="Quattrocento Sans"/>
              <a:buNone/>
            </a:pPr>
            <a:r>
              <a:rPr lang="en" sz="3000"/>
              <a:t>Investigating Mathematical Reasoning Capabilities of LLMs   </a:t>
            </a:r>
            <a:endParaRPr sz="3000"/>
          </a:p>
        </p:txBody>
      </p:sp>
      <p:sp>
        <p:nvSpPr>
          <p:cNvPr id="147" name="Google Shape;147;p25"/>
          <p:cNvSpPr txBox="1"/>
          <p:nvPr>
            <p:ph idx="1" type="subTitle"/>
          </p:nvPr>
        </p:nvSpPr>
        <p:spPr>
          <a:xfrm>
            <a:off x="3599500" y="2464725"/>
            <a:ext cx="4484400" cy="243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
              <a:t>Aayush Ranjan			2021003</a:t>
            </a:r>
            <a:endParaRPr/>
          </a:p>
          <a:p>
            <a:pPr indent="0" lvl="0" marL="0" rtl="0" algn="l">
              <a:lnSpc>
                <a:spcPct val="90000"/>
              </a:lnSpc>
              <a:spcBef>
                <a:spcPts val="0"/>
              </a:spcBef>
              <a:spcAft>
                <a:spcPts val="0"/>
              </a:spcAft>
              <a:buClr>
                <a:srgbClr val="E9F7F6"/>
              </a:buClr>
              <a:buSzPts val="2400"/>
              <a:buNone/>
            </a:pPr>
            <a:r>
              <a:rPr lang="en"/>
              <a:t>Arnav Agarwal			2021235</a:t>
            </a:r>
            <a:endParaRPr/>
          </a:p>
          <a:p>
            <a:pPr indent="0" lvl="0" marL="0" rtl="0" algn="l">
              <a:lnSpc>
                <a:spcPct val="90000"/>
              </a:lnSpc>
              <a:spcBef>
                <a:spcPts val="0"/>
              </a:spcBef>
              <a:spcAft>
                <a:spcPts val="0"/>
              </a:spcAft>
              <a:buClr>
                <a:srgbClr val="E9F7F6"/>
              </a:buClr>
              <a:buSzPts val="2400"/>
              <a:buNone/>
            </a:pPr>
            <a:r>
              <a:rPr lang="en"/>
              <a:t>Parthiv A Dholaria		2021078</a:t>
            </a:r>
            <a:endParaRPr/>
          </a:p>
          <a:p>
            <a:pPr indent="0" lvl="0" marL="0" rtl="0" algn="l">
              <a:lnSpc>
                <a:spcPct val="90000"/>
              </a:lnSpc>
              <a:spcBef>
                <a:spcPts val="0"/>
              </a:spcBef>
              <a:spcAft>
                <a:spcPts val="0"/>
              </a:spcAft>
              <a:buClr>
                <a:srgbClr val="E9F7F6"/>
              </a:buClr>
              <a:buSzPts val="2400"/>
              <a:buNone/>
            </a:pPr>
            <a:r>
              <a:rPr lang="en"/>
              <a:t>Harshvardhan Singh	2021052</a:t>
            </a:r>
            <a:endParaRPr/>
          </a:p>
          <a:p>
            <a:pPr indent="0" lvl="0" marL="0" rtl="0" algn="l">
              <a:lnSpc>
                <a:spcPct val="90000"/>
              </a:lnSpc>
              <a:spcBef>
                <a:spcPts val="0"/>
              </a:spcBef>
              <a:spcAft>
                <a:spcPts val="0"/>
              </a:spcAft>
              <a:buClr>
                <a:srgbClr val="E9F7F6"/>
              </a:buClr>
              <a:buSzPts val="2400"/>
              <a:buNone/>
            </a:pPr>
            <a:r>
              <a:rPr lang="en"/>
              <a:t>Pulkit Nargotra		2021273</a:t>
            </a:r>
            <a:endParaRPr/>
          </a:p>
          <a:p>
            <a:pPr indent="0" lvl="0" marL="0" rtl="0" algn="l">
              <a:lnSpc>
                <a:spcPct val="90000"/>
              </a:lnSpc>
              <a:spcBef>
                <a:spcPts val="0"/>
              </a:spcBef>
              <a:spcAft>
                <a:spcPts val="0"/>
              </a:spcAft>
              <a:buClr>
                <a:srgbClr val="E9F7F6"/>
              </a:buClr>
              <a:buSzPts val="2400"/>
              <a:buNone/>
            </a:pPr>
            <a:r>
              <a:rPr lang="en"/>
              <a:t>Utsav Garg				2021108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 : Architecture</a:t>
            </a:r>
            <a:endParaRPr/>
          </a:p>
        </p:txBody>
      </p:sp>
      <p:pic>
        <p:nvPicPr>
          <p:cNvPr id="206" name="Google Shape;206;p34"/>
          <p:cNvPicPr preferRelativeResize="0"/>
          <p:nvPr/>
        </p:nvPicPr>
        <p:blipFill>
          <a:blip r:embed="rId3">
            <a:alphaModFix/>
          </a:blip>
          <a:stretch>
            <a:fillRect/>
          </a:stretch>
        </p:blipFill>
        <p:spPr>
          <a:xfrm>
            <a:off x="752175" y="895286"/>
            <a:ext cx="7175557" cy="4095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a:t>
            </a:r>
            <a:endParaRPr/>
          </a:p>
        </p:txBody>
      </p:sp>
      <p:sp>
        <p:nvSpPr>
          <p:cNvPr id="212" name="Google Shape;212;p35"/>
          <p:cNvSpPr txBox="1"/>
          <p:nvPr>
            <p:ph idx="1" type="body"/>
          </p:nvPr>
        </p:nvSpPr>
        <p:spPr>
          <a:xfrm>
            <a:off x="685800" y="1294601"/>
            <a:ext cx="7772400" cy="32562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Meta-Reasoning Inspiration:</a:t>
            </a:r>
            <a:r>
              <a:rPr lang="en" sz="1500">
                <a:solidFill>
                  <a:schemeClr val="dk1"/>
                </a:solidFill>
                <a:latin typeface="Helvetica Neue"/>
                <a:ea typeface="Helvetica Neue"/>
                <a:cs typeface="Helvetica Neue"/>
                <a:sym typeface="Helvetica Neue"/>
              </a:rPr>
              <a:t> Adapts Meta-Reasoning Prompting to dynamically combine specialized reasoning methods for accuracy and flexibility.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Specialized Agents:</a:t>
            </a:r>
            <a:r>
              <a:rPr lang="en" sz="1500">
                <a:solidFill>
                  <a:schemeClr val="dk1"/>
                </a:solidFill>
                <a:latin typeface="Helvetica Neue"/>
                <a:ea typeface="Helvetica Neue"/>
                <a:cs typeface="Helvetica Neue"/>
                <a:sym typeface="Helvetica Neue"/>
              </a:rPr>
              <a:t> Implements seven reasoning styles (Chain of Thought, Tree of Thought, solo </a:t>
            </a:r>
            <a:r>
              <a:rPr lang="en" sz="1500">
                <a:solidFill>
                  <a:schemeClr val="dk1"/>
                </a:solidFill>
                <a:latin typeface="Helvetica Neue"/>
                <a:ea typeface="Helvetica Neue"/>
                <a:cs typeface="Helvetica Neue"/>
                <a:sym typeface="Helvetica Neue"/>
              </a:rPr>
              <a:t>performance</a:t>
            </a:r>
            <a:r>
              <a:rPr lang="en" sz="1500">
                <a:solidFill>
                  <a:schemeClr val="dk1"/>
                </a:solidFill>
                <a:latin typeface="Helvetica Neue"/>
                <a:ea typeface="Helvetica Neue"/>
                <a:cs typeface="Helvetica Neue"/>
                <a:sym typeface="Helvetica Neue"/>
              </a:rPr>
              <a:t>, Stepback etc), each solving problems </a:t>
            </a:r>
            <a:r>
              <a:rPr lang="en" sz="1500">
                <a:solidFill>
                  <a:schemeClr val="dk1"/>
                </a:solidFill>
                <a:latin typeface="Helvetica Neue"/>
                <a:ea typeface="Helvetica Neue"/>
                <a:cs typeface="Helvetica Neue"/>
                <a:sym typeface="Helvetica Neue"/>
              </a:rPr>
              <a:t>i</a:t>
            </a:r>
            <a:r>
              <a:rPr lang="en" sz="1500">
                <a:solidFill>
                  <a:schemeClr val="dk1"/>
                </a:solidFill>
                <a:latin typeface="Helvetica Neue"/>
                <a:ea typeface="Helvetica Neue"/>
                <a:cs typeface="Helvetica Neue"/>
                <a:sym typeface="Helvetica Neue"/>
              </a:rPr>
              <a:t>ndependently.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Generalizer Role:</a:t>
            </a:r>
            <a:r>
              <a:rPr lang="en" sz="1500">
                <a:solidFill>
                  <a:schemeClr val="dk1"/>
                </a:solidFill>
                <a:latin typeface="Helvetica Neue"/>
                <a:ea typeface="Helvetica Neue"/>
                <a:cs typeface="Helvetica Neue"/>
                <a:sym typeface="Helvetica Neue"/>
              </a:rPr>
              <a:t>  </a:t>
            </a:r>
            <a:r>
              <a:rPr lang="en" sz="1500">
                <a:solidFill>
                  <a:schemeClr val="dk1"/>
                </a:solidFill>
                <a:latin typeface="Helvetica Neue"/>
                <a:ea typeface="Helvetica Neue"/>
                <a:cs typeface="Helvetica Neue"/>
                <a:sym typeface="Helvetica Neue"/>
              </a:rPr>
              <a:t>Synthesizes</a:t>
            </a:r>
            <a:r>
              <a:rPr lang="en" sz="1500">
                <a:solidFill>
                  <a:schemeClr val="dk1"/>
                </a:solidFill>
                <a:latin typeface="Helvetica Neue"/>
                <a:ea typeface="Helvetica Neue"/>
                <a:cs typeface="Helvetica Neue"/>
                <a:sym typeface="Helvetica Neue"/>
              </a:rPr>
              <a:t> outputs from selected agents into a unified, coherent solution.</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Master Agent:</a:t>
            </a:r>
            <a:r>
              <a:rPr lang="en" sz="1500">
                <a:solidFill>
                  <a:schemeClr val="dk1"/>
                </a:solidFill>
                <a:latin typeface="Helvetica Neue"/>
                <a:ea typeface="Helvetica Neue"/>
                <a:cs typeface="Helvetica Neue"/>
                <a:sym typeface="Helvetica Neue"/>
              </a:rPr>
              <a:t> Coordinates agent selection (Random 3), collects responses, and ensures collaborative problem-solving.</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Helvetica Neue"/>
              <a:buChar char="●"/>
            </a:pPr>
            <a:r>
              <a:rPr lang="en" sz="1500">
                <a:solidFill>
                  <a:schemeClr val="dk1"/>
                </a:solidFill>
                <a:latin typeface="Helvetica Neue"/>
                <a:ea typeface="Helvetica Neue"/>
                <a:cs typeface="Helvetica Neue"/>
                <a:sym typeface="Helvetica Neue"/>
              </a:rPr>
              <a:t>The collection output is then compared to the ground truth answer for each of the 100 test samples and accuracy is reported for all the 4 models.</a:t>
            </a:r>
            <a:endParaRPr sz="3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676725" y="171160"/>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a:t>
            </a:r>
            <a:endParaRPr/>
          </a:p>
        </p:txBody>
      </p:sp>
      <p:graphicFrame>
        <p:nvGraphicFramePr>
          <p:cNvPr id="218" name="Google Shape;218;p36"/>
          <p:cNvGraphicFramePr/>
          <p:nvPr/>
        </p:nvGraphicFramePr>
        <p:xfrm>
          <a:off x="837438" y="1094500"/>
          <a:ext cx="3000000" cy="3000000"/>
        </p:xfrm>
        <a:graphic>
          <a:graphicData uri="http://schemas.openxmlformats.org/drawingml/2006/table">
            <a:tbl>
              <a:tblPr>
                <a:noFill/>
                <a:tableStyleId>{8B2CCF49-2115-4302-B959-58B517B76B85}</a:tableStyleId>
              </a:tblPr>
              <a:tblGrid>
                <a:gridCol w="3238875"/>
                <a:gridCol w="4230250"/>
              </a:tblGrid>
              <a:tr h="400600">
                <a:tc>
                  <a:txBody>
                    <a:bodyPr/>
                    <a:lstStyle/>
                    <a:p>
                      <a:pPr indent="0" lvl="0" marL="0" rtl="0" algn="ctr">
                        <a:lnSpc>
                          <a:spcPct val="115000"/>
                        </a:lnSpc>
                        <a:spcBef>
                          <a:spcPts val="0"/>
                        </a:spcBef>
                        <a:spcAft>
                          <a:spcPts val="0"/>
                        </a:spcAft>
                        <a:buNone/>
                      </a:pPr>
                      <a:r>
                        <a:rPr b="1" lang="en" sz="1000"/>
                        <a:t>Technique</a:t>
                      </a:r>
                      <a:endParaRPr b="1" sz="1000"/>
                    </a:p>
                  </a:txBody>
                  <a:tcPr marT="91425" marB="91425" marR="91425" marL="91425"/>
                </a:tc>
                <a:tc>
                  <a:txBody>
                    <a:bodyPr/>
                    <a:lstStyle/>
                    <a:p>
                      <a:pPr indent="0" lvl="0" marL="0" rtl="0" algn="ctr">
                        <a:lnSpc>
                          <a:spcPct val="115000"/>
                        </a:lnSpc>
                        <a:spcBef>
                          <a:spcPts val="0"/>
                        </a:spcBef>
                        <a:spcAft>
                          <a:spcPts val="0"/>
                        </a:spcAft>
                        <a:buNone/>
                      </a:pPr>
                      <a:r>
                        <a:rPr b="1" lang="en" sz="1000"/>
                        <a:t>Definition</a:t>
                      </a:r>
                      <a:endParaRPr b="1" sz="1000"/>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Chain of Thought (CoT)</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Step-by-step reasoning, breaking down problems into smaller logical steps.</a:t>
                      </a:r>
                      <a:endParaRPr sz="1000">
                        <a:latin typeface="Helvetica Neue"/>
                        <a:ea typeface="Helvetica Neue"/>
                        <a:cs typeface="Helvetica Neue"/>
                        <a:sym typeface="Helvetica Neue"/>
                      </a:endParaRPr>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Tree of Thought (ToT)</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Explores multiple solution paths to identify the best approach.</a:t>
                      </a:r>
                      <a:endParaRPr sz="1000">
                        <a:latin typeface="Helvetica Neue"/>
                        <a:ea typeface="Helvetica Neue"/>
                        <a:cs typeface="Helvetica Neue"/>
                        <a:sym typeface="Helvetica Neue"/>
                      </a:endParaRPr>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Analogical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Solves problems by drawing parallels to similar, well-known problems.</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Divide-and-Conquer</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Decomposes problems into smaller subproblems to solve independently and combine.</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Hypothesis Testing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Formulates and tests multiple hypotheses to converge on the most viable solution.</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Step-Back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Generalizes problems and revisits prior steps for verification and error correction.</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Solo Performance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Simulates multi-persona collaboration to combine diverse perspectives for problem-solving.</a:t>
                      </a:r>
                      <a:endParaRPr sz="1000">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MultiAgent with RAG : Architecture</a:t>
            </a:r>
            <a:endParaRPr/>
          </a:p>
        </p:txBody>
      </p:sp>
      <p:pic>
        <p:nvPicPr>
          <p:cNvPr id="224" name="Google Shape;224;p37"/>
          <p:cNvPicPr preferRelativeResize="0"/>
          <p:nvPr/>
        </p:nvPicPr>
        <p:blipFill>
          <a:blip r:embed="rId3">
            <a:alphaModFix/>
          </a:blip>
          <a:stretch>
            <a:fillRect/>
          </a:stretch>
        </p:blipFill>
        <p:spPr>
          <a:xfrm>
            <a:off x="951850" y="971075"/>
            <a:ext cx="7135974" cy="3937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MultiAgent with RAG : Architecture</a:t>
            </a:r>
            <a:endParaRPr/>
          </a:p>
        </p:txBody>
      </p:sp>
      <p:sp>
        <p:nvSpPr>
          <p:cNvPr id="230" name="Google Shape;230;p38"/>
          <p:cNvSpPr txBox="1"/>
          <p:nvPr/>
        </p:nvSpPr>
        <p:spPr>
          <a:xfrm>
            <a:off x="736075" y="881475"/>
            <a:ext cx="80607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90000"/>
              </a:lnSpc>
              <a:spcBef>
                <a:spcPts val="100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Meta-Reasoning Inspiration:</a:t>
            </a:r>
            <a:r>
              <a:rPr lang="en" sz="1500">
                <a:solidFill>
                  <a:schemeClr val="dk1"/>
                </a:solidFill>
                <a:latin typeface="Helvetica Neue"/>
                <a:ea typeface="Helvetica Neue"/>
                <a:cs typeface="Helvetica Neue"/>
                <a:sym typeface="Helvetica Neue"/>
              </a:rPr>
              <a:t> Adapts Meta-Reasoning Prompting to dynamically combine specialized reasoning methods for accuracy and flexibility.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Specialized Agents:</a:t>
            </a:r>
            <a:r>
              <a:rPr lang="en" sz="1500">
                <a:solidFill>
                  <a:schemeClr val="dk1"/>
                </a:solidFill>
                <a:latin typeface="Helvetica Neue"/>
                <a:ea typeface="Helvetica Neue"/>
                <a:cs typeface="Helvetica Neue"/>
                <a:sym typeface="Helvetica Neue"/>
              </a:rPr>
              <a:t> Implements seven reasoning styles (e.g., Chain of Thought, Tree of Thought, solo performance, Stepback etc), each solving problems independently.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Generalizer Role:</a:t>
            </a:r>
            <a:r>
              <a:rPr lang="en" sz="1500">
                <a:solidFill>
                  <a:schemeClr val="dk1"/>
                </a:solidFill>
                <a:latin typeface="Helvetica Neue"/>
                <a:ea typeface="Helvetica Neue"/>
                <a:cs typeface="Helvetica Neue"/>
                <a:sym typeface="Helvetica Neue"/>
              </a:rPr>
              <a:t>  Synthesizes outputs from selected agents into a unified, coherent solution.</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RAG Specalizer: </a:t>
            </a:r>
            <a:r>
              <a:rPr lang="en" sz="1500">
                <a:solidFill>
                  <a:schemeClr val="dk1"/>
                </a:solidFill>
                <a:latin typeface="Helvetica Neue"/>
                <a:ea typeface="Helvetica Neue"/>
                <a:cs typeface="Helvetica Neue"/>
                <a:sym typeface="Helvetica Neue"/>
              </a:rPr>
              <a:t> An additional RAG specializer using pinecone. (Dataset : AQUA_RAT,1000 samples).</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Master Agent:</a:t>
            </a:r>
            <a:r>
              <a:rPr lang="en" sz="1500">
                <a:solidFill>
                  <a:schemeClr val="dk1"/>
                </a:solidFill>
                <a:latin typeface="Helvetica Neue"/>
                <a:ea typeface="Helvetica Neue"/>
                <a:cs typeface="Helvetica Neue"/>
                <a:sym typeface="Helvetica Neue"/>
              </a:rPr>
              <a:t> Coordinates agent selection (Random 2) + RAG, collects responses, and ensures collaborative problem-solving.</a:t>
            </a:r>
            <a:endParaRPr sz="28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36" name="Google Shape;236;p39"/>
          <p:cNvPicPr preferRelativeResize="0"/>
          <p:nvPr/>
        </p:nvPicPr>
        <p:blipFill>
          <a:blip r:embed="rId3">
            <a:alphaModFix/>
          </a:blip>
          <a:stretch>
            <a:fillRect/>
          </a:stretch>
        </p:blipFill>
        <p:spPr>
          <a:xfrm>
            <a:off x="152400" y="895275"/>
            <a:ext cx="8839199" cy="329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42" name="Google Shape;242;p40"/>
          <p:cNvPicPr preferRelativeResize="0"/>
          <p:nvPr/>
        </p:nvPicPr>
        <p:blipFill>
          <a:blip r:embed="rId3">
            <a:alphaModFix/>
          </a:blip>
          <a:stretch>
            <a:fillRect/>
          </a:stretch>
        </p:blipFill>
        <p:spPr>
          <a:xfrm>
            <a:off x="152400" y="895275"/>
            <a:ext cx="8839199" cy="3294050"/>
          </a:xfrm>
          <a:prstGeom prst="rect">
            <a:avLst/>
          </a:prstGeom>
          <a:noFill/>
          <a:ln>
            <a:noFill/>
          </a:ln>
        </p:spPr>
      </p:pic>
      <p:pic>
        <p:nvPicPr>
          <p:cNvPr id="243" name="Google Shape;243;p40"/>
          <p:cNvPicPr preferRelativeResize="0"/>
          <p:nvPr/>
        </p:nvPicPr>
        <p:blipFill>
          <a:blip r:embed="rId4">
            <a:alphaModFix/>
          </a:blip>
          <a:stretch>
            <a:fillRect/>
          </a:stretch>
        </p:blipFill>
        <p:spPr>
          <a:xfrm>
            <a:off x="0" y="1062899"/>
            <a:ext cx="9143999" cy="3017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49" name="Google Shape;249;p41"/>
          <p:cNvPicPr preferRelativeResize="0"/>
          <p:nvPr/>
        </p:nvPicPr>
        <p:blipFill>
          <a:blip r:embed="rId3">
            <a:alphaModFix/>
          </a:blip>
          <a:stretch>
            <a:fillRect/>
          </a:stretch>
        </p:blipFill>
        <p:spPr>
          <a:xfrm>
            <a:off x="152400" y="895275"/>
            <a:ext cx="8839199" cy="3294050"/>
          </a:xfrm>
          <a:prstGeom prst="rect">
            <a:avLst/>
          </a:prstGeom>
          <a:noFill/>
          <a:ln>
            <a:noFill/>
          </a:ln>
        </p:spPr>
      </p:pic>
      <p:pic>
        <p:nvPicPr>
          <p:cNvPr id="250" name="Google Shape;250;p41"/>
          <p:cNvPicPr preferRelativeResize="0"/>
          <p:nvPr/>
        </p:nvPicPr>
        <p:blipFill>
          <a:blip r:embed="rId4">
            <a:alphaModFix/>
          </a:blip>
          <a:stretch>
            <a:fillRect/>
          </a:stretch>
        </p:blipFill>
        <p:spPr>
          <a:xfrm>
            <a:off x="0" y="1062899"/>
            <a:ext cx="9143999" cy="3017702"/>
          </a:xfrm>
          <a:prstGeom prst="rect">
            <a:avLst/>
          </a:prstGeom>
          <a:noFill/>
          <a:ln>
            <a:noFill/>
          </a:ln>
        </p:spPr>
      </p:pic>
      <p:pic>
        <p:nvPicPr>
          <p:cNvPr id="251" name="Google Shape;251;p41"/>
          <p:cNvPicPr preferRelativeResize="0"/>
          <p:nvPr/>
        </p:nvPicPr>
        <p:blipFill>
          <a:blip r:embed="rId5">
            <a:alphaModFix/>
          </a:blip>
          <a:stretch>
            <a:fillRect/>
          </a:stretch>
        </p:blipFill>
        <p:spPr>
          <a:xfrm>
            <a:off x="0" y="1146722"/>
            <a:ext cx="9144000" cy="30426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Analysis</a:t>
            </a:r>
            <a:endParaRPr/>
          </a:p>
        </p:txBody>
      </p:sp>
      <p:sp>
        <p:nvSpPr>
          <p:cNvPr id="257" name="Google Shape;257;p42"/>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47500" lnSpcReduction="10000"/>
          </a:bodyPr>
          <a:lstStyle/>
          <a:p>
            <a:pPr indent="-282892" lvl="0" marL="457200" rtl="0" algn="l">
              <a:lnSpc>
                <a:spcPct val="115000"/>
              </a:lnSpc>
              <a:spcBef>
                <a:spcPts val="100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Model Size Advantage:</a:t>
            </a:r>
            <a:r>
              <a:rPr lang="en">
                <a:solidFill>
                  <a:schemeClr val="dk1"/>
                </a:solidFill>
                <a:latin typeface="Helvetica Neue"/>
                <a:ea typeface="Helvetica Neue"/>
                <a:cs typeface="Helvetica Neue"/>
                <a:sym typeface="Helvetica Neue"/>
              </a:rPr>
              <a:t> Larger models like LLAMA (70B) achieve the highest accuracy, with 100% in the Multi-Agent + RAG framework, showcasing the benefits of higher parameter counts for complex reasoning tasks.</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Multi-Agent Framework Impact:</a:t>
            </a:r>
            <a:r>
              <a:rPr lang="en">
                <a:solidFill>
                  <a:schemeClr val="dk1"/>
                </a:solidFill>
                <a:latin typeface="Helvetica Neue"/>
                <a:ea typeface="Helvetica Neue"/>
                <a:cs typeface="Helvetica Neue"/>
                <a:sym typeface="Helvetica Neue"/>
              </a:rPr>
              <a:t> Across all models, the Multi-Agent framework consistently improves accuracy, highlighting the effectiveness of collaborative reasoning strategies.</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RAG Augmentation Strength:</a:t>
            </a:r>
            <a:r>
              <a:rPr lang="en">
                <a:solidFill>
                  <a:schemeClr val="dk1"/>
                </a:solidFill>
                <a:latin typeface="Helvetica Neue"/>
                <a:ea typeface="Helvetica Neue"/>
                <a:cs typeface="Helvetica Neue"/>
                <a:sym typeface="Helvetica Neue"/>
              </a:rPr>
              <a:t> Combining RAG with Multi-Agent methods further enhances performance, especially for larger models like LLAMA (70B) and Gemma.</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Dataset Complexity:</a:t>
            </a:r>
            <a:r>
              <a:rPr lang="en">
                <a:solidFill>
                  <a:schemeClr val="dk1"/>
                </a:solidFill>
                <a:latin typeface="Helvetica Neue"/>
                <a:ea typeface="Helvetica Neue"/>
                <a:cs typeface="Helvetica Neue"/>
                <a:sym typeface="Helvetica Neue"/>
              </a:rPr>
              <a:t> GSM8K poses a greater challenge compared to SVAMP, particularly for smaller models like Mistral, which show a noticeable performance gap.</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Consistency in Performance: </a:t>
            </a:r>
            <a:r>
              <a:rPr lang="en">
                <a:solidFill>
                  <a:schemeClr val="dk1"/>
                </a:solidFill>
                <a:latin typeface="Helvetica Neue"/>
                <a:ea typeface="Helvetica Neue"/>
                <a:cs typeface="Helvetica Neue"/>
                <a:sym typeface="Helvetica Neue"/>
              </a:rPr>
              <a:t>The Gemma model exhibits reliable and strong performance across all setups, making it a versatile choice for reasoning tasks.</a:t>
            </a:r>
            <a:endParaRPr>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a:t>
            </a:r>
            <a:r>
              <a:rPr lang="en"/>
              <a:t>: Membership Inference</a:t>
            </a:r>
            <a:endParaRPr/>
          </a:p>
        </p:txBody>
      </p:sp>
      <p:sp>
        <p:nvSpPr>
          <p:cNvPr id="263" name="Google Shape;263;p43"/>
          <p:cNvSpPr txBox="1"/>
          <p:nvPr>
            <p:ph idx="1" type="body"/>
          </p:nvPr>
        </p:nvSpPr>
        <p:spPr>
          <a:xfrm>
            <a:off x="685800" y="897732"/>
            <a:ext cx="7772400" cy="3737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Objective</a:t>
            </a:r>
            <a:r>
              <a:rPr lang="en" sz="1600">
                <a:solidFill>
                  <a:schemeClr val="dk1"/>
                </a:solidFill>
                <a:latin typeface="Helvetica Neue"/>
                <a:ea typeface="Helvetica Neue"/>
                <a:cs typeface="Helvetica Neue"/>
                <a:sym typeface="Helvetica Neue"/>
              </a:rPr>
              <a:t>: Assess if the model's high performance is due to overfitting or genuine reasoning.</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Dataset</a:t>
            </a:r>
            <a:r>
              <a:rPr lang="en" sz="1600">
                <a:solidFill>
                  <a:schemeClr val="dk1"/>
                </a:solidFill>
                <a:latin typeface="Helvetica Neue"/>
                <a:ea typeface="Helvetica Neue"/>
                <a:cs typeface="Helvetica Neue"/>
                <a:sym typeface="Helvetica Neue"/>
              </a:rPr>
              <a:t>: GSM8K.</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Attack 1: </a:t>
            </a:r>
            <a:r>
              <a:rPr lang="en" sz="1600">
                <a:solidFill>
                  <a:schemeClr val="dk1"/>
                </a:solidFill>
                <a:latin typeface="Helvetica Neue"/>
                <a:ea typeface="Helvetica Neue"/>
                <a:cs typeface="Helvetica Neue"/>
                <a:sym typeface="Helvetica Neue"/>
              </a:rPr>
              <a:t>Change proper nouns and numerical values.</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Result:</a:t>
            </a:r>
            <a:r>
              <a:rPr lang="en" sz="1600">
                <a:solidFill>
                  <a:schemeClr val="dk1"/>
                </a:solidFill>
                <a:latin typeface="Helvetica Neue"/>
                <a:ea typeface="Helvetica Neue"/>
                <a:cs typeface="Helvetica Neue"/>
                <a:sym typeface="Helvetica Neue"/>
              </a:rPr>
              <a:t>  Model solved most problems correctly; showed generalization rather than memorization.</a:t>
            </a:r>
            <a:endParaRPr sz="1600">
              <a:solidFill>
                <a:schemeClr val="dk1"/>
              </a:solidFill>
              <a:latin typeface="Helvetica Neue"/>
              <a:ea typeface="Helvetica Neue"/>
              <a:cs typeface="Helvetica Neue"/>
              <a:sym typeface="Helvetica Neue"/>
            </a:endParaRPr>
          </a:p>
        </p:txBody>
      </p:sp>
      <p:pic>
        <p:nvPicPr>
          <p:cNvPr id="264" name="Google Shape;264;p43"/>
          <p:cNvPicPr preferRelativeResize="0"/>
          <p:nvPr/>
        </p:nvPicPr>
        <p:blipFill>
          <a:blip r:embed="rId3">
            <a:alphaModFix/>
          </a:blip>
          <a:stretch>
            <a:fillRect/>
          </a:stretch>
        </p:blipFill>
        <p:spPr>
          <a:xfrm>
            <a:off x="862550" y="2132976"/>
            <a:ext cx="5820826" cy="167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Problem Statement</a:t>
            </a:r>
            <a:endParaRPr/>
          </a:p>
        </p:txBody>
      </p:sp>
      <p:sp>
        <p:nvSpPr>
          <p:cNvPr id="153" name="Google Shape;153;p26"/>
          <p:cNvSpPr txBox="1"/>
          <p:nvPr>
            <p:ph idx="1" type="body"/>
          </p:nvPr>
        </p:nvSpPr>
        <p:spPr>
          <a:xfrm>
            <a:off x="685800" y="1232101"/>
            <a:ext cx="7772400" cy="3402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rPr lang="en" sz="1900">
                <a:solidFill>
                  <a:schemeClr val="dk1"/>
                </a:solidFill>
                <a:latin typeface="Helvetica Neue"/>
                <a:ea typeface="Helvetica Neue"/>
                <a:cs typeface="Helvetica Neue"/>
                <a:sym typeface="Helvetica Neue"/>
              </a:rPr>
              <a:t>Large Language Models (LLMs) excel in understanding and generating text but often struggle with complex reasoning tasks, especially in mathematical and logical domains. This highlights the need for frameworks that enhance reasoning accuracy and adaptability across diverse challenges.</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Membership Inference</a:t>
            </a:r>
            <a:endParaRPr/>
          </a:p>
        </p:txBody>
      </p:sp>
      <p:sp>
        <p:nvSpPr>
          <p:cNvPr id="270" name="Google Shape;270;p44"/>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92500" lnSpcReduction="10000"/>
          </a:bodyPr>
          <a:lstStyle/>
          <a:p>
            <a:pPr indent="0" lvl="0" marL="0" rtl="0" algn="l">
              <a:lnSpc>
                <a:spcPct val="100000"/>
              </a:lnSpc>
              <a:spcBef>
                <a:spcPts val="1000"/>
              </a:spcBef>
              <a:spcAft>
                <a:spcPts val="0"/>
              </a:spcAft>
              <a:buNone/>
            </a:pPr>
            <a:r>
              <a:rPr b="1" lang="en" sz="1400">
                <a:solidFill>
                  <a:schemeClr val="dk1"/>
                </a:solidFill>
                <a:latin typeface="Helvetica Neue"/>
                <a:ea typeface="Helvetica Neue"/>
                <a:cs typeface="Helvetica Neue"/>
                <a:sym typeface="Helvetica Neue"/>
              </a:rPr>
              <a:t>Attack 2</a:t>
            </a:r>
            <a:r>
              <a:rPr lang="en" sz="1400">
                <a:solidFill>
                  <a:schemeClr val="dk1"/>
                </a:solidFill>
                <a:latin typeface="Helvetica Neue"/>
                <a:ea typeface="Helvetica Neue"/>
                <a:cs typeface="Helvetica Neue"/>
                <a:sym typeface="Helvetica Neue"/>
              </a:rPr>
              <a:t>: Introduce irrelevant details.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Result</a:t>
            </a:r>
            <a:r>
              <a:rPr lang="en" sz="1400">
                <a:solidFill>
                  <a:schemeClr val="dk1"/>
                </a:solidFill>
                <a:latin typeface="Helvetica Neue"/>
                <a:ea typeface="Helvetica Neue"/>
                <a:cs typeface="Helvetica Neue"/>
                <a:sym typeface="Helvetica Neue"/>
              </a:rPr>
              <a:t>: Model often failed to filter out irrelevant information, leading to errors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Strengths</a:t>
            </a:r>
            <a:r>
              <a:rPr lang="en" sz="1400">
                <a:solidFill>
                  <a:schemeClr val="dk1"/>
                </a:solidFill>
                <a:latin typeface="Helvetica Neue"/>
                <a:ea typeface="Helvetica Neue"/>
                <a:cs typeface="Helvetica Neue"/>
                <a:sym typeface="Helvetica Neue"/>
              </a:rPr>
              <a:t>: Model showed resilience to name and number changes, indicating real logical reasoning.</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Weaknesses</a:t>
            </a:r>
            <a:r>
              <a:rPr lang="en" sz="1400">
                <a:solidFill>
                  <a:schemeClr val="dk1"/>
                </a:solidFill>
                <a:latin typeface="Helvetica Neue"/>
                <a:ea typeface="Helvetica Neue"/>
                <a:cs typeface="Helvetica Neue"/>
                <a:sym typeface="Helvetica Neue"/>
              </a:rPr>
              <a:t>: Difficulty with irrelevant information suggests a lack of robust meta-reasoning capabilities.</a:t>
            </a:r>
            <a:endParaRPr sz="14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chemeClr val="dk1"/>
              </a:solidFill>
              <a:latin typeface="Arial"/>
              <a:ea typeface="Arial"/>
              <a:cs typeface="Arial"/>
              <a:sym typeface="Arial"/>
            </a:endParaRPr>
          </a:p>
        </p:txBody>
      </p:sp>
      <p:pic>
        <p:nvPicPr>
          <p:cNvPr id="271" name="Google Shape;271;p44"/>
          <p:cNvPicPr preferRelativeResize="0"/>
          <p:nvPr/>
        </p:nvPicPr>
        <p:blipFill>
          <a:blip r:embed="rId3">
            <a:alphaModFix/>
          </a:blip>
          <a:stretch>
            <a:fillRect/>
          </a:stretch>
        </p:blipFill>
        <p:spPr>
          <a:xfrm>
            <a:off x="1082675" y="1555350"/>
            <a:ext cx="4365625" cy="1832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GSM-hard</a:t>
            </a:r>
            <a:endParaRPr/>
          </a:p>
        </p:txBody>
      </p:sp>
      <p:sp>
        <p:nvSpPr>
          <p:cNvPr id="277" name="Google Shape;277;p45"/>
          <p:cNvSpPr txBox="1"/>
          <p:nvPr>
            <p:ph idx="1" type="body"/>
          </p:nvPr>
        </p:nvSpPr>
        <p:spPr>
          <a:xfrm>
            <a:off x="685800" y="897732"/>
            <a:ext cx="7772400" cy="37374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120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330200" lvl="0" marL="457200" rtl="0" algn="l">
              <a:lnSpc>
                <a:spcPct val="150000"/>
              </a:lnSpc>
              <a:spcBef>
                <a:spcPts val="120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Dataset</a:t>
            </a:r>
            <a:r>
              <a:rPr lang="en" sz="1600">
                <a:solidFill>
                  <a:schemeClr val="dk1"/>
                </a:solidFill>
                <a:latin typeface="Helvetica Neue"/>
                <a:ea typeface="Helvetica Neue"/>
                <a:cs typeface="Helvetica Neue"/>
                <a:sym typeface="Helvetica Neue"/>
              </a:rPr>
              <a:t>: Harder version of GSM8K, constructed with larger, less common numbers.</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LLaMA-3.1-70B Zero-Shot Accuracy</a:t>
            </a:r>
            <a:r>
              <a:rPr lang="en" sz="1600">
                <a:solidFill>
                  <a:schemeClr val="dk1"/>
                </a:solidFill>
                <a:latin typeface="Helvetica Neue"/>
                <a:ea typeface="Helvetica Neue"/>
                <a:cs typeface="Helvetica Neue"/>
                <a:sym typeface="Helvetica Neue"/>
              </a:rPr>
              <a:t>: 48%</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Improved Performance with Framework</a:t>
            </a:r>
            <a:r>
              <a:rPr lang="en" sz="1600">
                <a:solidFill>
                  <a:schemeClr val="dk1"/>
                </a:solidFill>
                <a:latin typeface="Helvetica Neue"/>
                <a:ea typeface="Helvetica Neue"/>
                <a:cs typeface="Helvetica Neue"/>
                <a:sym typeface="Helvetica Neue"/>
              </a:rPr>
              <a:t>: Increased to 53%</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Struggles with Large Numbers</a:t>
            </a:r>
            <a:r>
              <a:rPr lang="en" sz="1600">
                <a:solidFill>
                  <a:schemeClr val="dk1"/>
                </a:solidFill>
                <a:latin typeface="Helvetica Neue"/>
                <a:ea typeface="Helvetica Neue"/>
                <a:cs typeface="Helvetica Neue"/>
                <a:sym typeface="Helvetica Neue"/>
              </a:rPr>
              <a:t>: Consistent issue with mathematical operations on very large and very small numbers.</a:t>
            </a:r>
            <a:endParaRPr sz="1600">
              <a:solidFill>
                <a:schemeClr val="dk1"/>
              </a:solidFill>
              <a:latin typeface="Helvetica Neue"/>
              <a:ea typeface="Helvetica Neue"/>
              <a:cs typeface="Helvetica Neue"/>
              <a:sym typeface="Helvetica Neue"/>
            </a:endParaRPr>
          </a:p>
          <a:p>
            <a:pPr indent="-330200" lvl="0" marL="457200" rtl="0" algn="l">
              <a:lnSpc>
                <a:spcPct val="150000"/>
              </a:lnSpc>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Motivates augmentation with external tools like calculators for better performance.</a:t>
            </a:r>
            <a:endParaRPr sz="16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Larger Models</a:t>
            </a:r>
            <a:endParaRPr/>
          </a:p>
        </p:txBody>
      </p:sp>
      <p:sp>
        <p:nvSpPr>
          <p:cNvPr id="283" name="Google Shape;283;p46"/>
          <p:cNvSpPr txBox="1"/>
          <p:nvPr>
            <p:ph idx="1" type="body"/>
          </p:nvPr>
        </p:nvSpPr>
        <p:spPr>
          <a:xfrm>
            <a:off x="685800" y="1189650"/>
            <a:ext cx="7772400" cy="3424800"/>
          </a:xfrm>
          <a:prstGeom prst="rect">
            <a:avLst/>
          </a:prstGeom>
        </p:spPr>
        <p:txBody>
          <a:bodyPr anchorCtr="0" anchor="t" bIns="45700" lIns="91425" spcFirstLastPara="1" rIns="91425" wrap="square" tIns="45700">
            <a:noAutofit/>
          </a:bodyPr>
          <a:lstStyle/>
          <a:p>
            <a:pPr indent="-330200" lvl="0" marL="457200" rtl="0" algn="l">
              <a:lnSpc>
                <a:spcPct val="150000"/>
              </a:lnSpc>
              <a:spcBef>
                <a:spcPts val="100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Model Used:</a:t>
            </a:r>
            <a:r>
              <a:rPr lang="en" sz="1600">
                <a:solidFill>
                  <a:schemeClr val="dk1"/>
                </a:solidFill>
                <a:latin typeface="Helvetica Neue"/>
                <a:ea typeface="Helvetica Neue"/>
                <a:cs typeface="Helvetica Neue"/>
                <a:sym typeface="Helvetica Neue"/>
              </a:rPr>
              <a:t> Llama-3.1-70B-Instruct</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Improved Logical Reasoning</a:t>
            </a:r>
            <a:r>
              <a:rPr lang="en" sz="1600">
                <a:solidFill>
                  <a:schemeClr val="dk1"/>
                </a:solidFill>
                <a:latin typeface="Helvetica Neue"/>
                <a:ea typeface="Helvetica Neue"/>
                <a:cs typeface="Helvetica Neue"/>
                <a:sym typeface="Helvetica Neue"/>
              </a:rPr>
              <a:t>: Larger models exhibit superior logical reasoning compared to smaller models with significant accuracy gains on datasets.</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Helvetica Neue"/>
                <a:ea typeface="Helvetica Neue"/>
                <a:cs typeface="Helvetica Neue"/>
                <a:sym typeface="Helvetica Neue"/>
              </a:rPr>
              <a:t>Larger model generalizes better in complex, multi-step problems, showcasing a lower error rate </a:t>
            </a:r>
            <a:r>
              <a:rPr b="1" lang="en" sz="1600">
                <a:solidFill>
                  <a:schemeClr val="dk1"/>
                </a:solidFill>
                <a:latin typeface="Helvetica Neue"/>
                <a:ea typeface="Helvetica Neue"/>
                <a:cs typeface="Helvetica Neue"/>
                <a:sym typeface="Helvetica Neue"/>
              </a:rPr>
              <a:t>(9% vs. 19%</a:t>
            </a:r>
            <a:r>
              <a:rPr lang="en" sz="1600">
                <a:solidFill>
                  <a:schemeClr val="dk1"/>
                </a:solidFill>
                <a:latin typeface="Helvetica Neue"/>
                <a:ea typeface="Helvetica Neue"/>
                <a:cs typeface="Helvetica Neue"/>
                <a:sym typeface="Helvetica Neue"/>
              </a:rPr>
              <a:t> for the smaller model).</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Retrieval Integration</a:t>
            </a:r>
            <a:r>
              <a:rPr lang="en" sz="1600">
                <a:solidFill>
                  <a:schemeClr val="dk1"/>
                </a:solidFill>
                <a:latin typeface="Helvetica Neue"/>
                <a:ea typeface="Helvetica Neue"/>
                <a:cs typeface="Helvetica Neue"/>
                <a:sym typeface="Helvetica Neue"/>
              </a:rPr>
              <a:t>: Larger models effectively leverage external knowledge, showing high accuracy in retrieval-based reasoning tasks achieving </a:t>
            </a:r>
            <a:r>
              <a:rPr b="1" lang="en" sz="1600">
                <a:solidFill>
                  <a:schemeClr val="dk1"/>
                </a:solidFill>
                <a:latin typeface="Helvetica Neue"/>
                <a:ea typeface="Helvetica Neue"/>
                <a:cs typeface="Helvetica Neue"/>
                <a:sym typeface="Helvetica Neue"/>
              </a:rPr>
              <a:t>90.1%</a:t>
            </a:r>
            <a:r>
              <a:rPr lang="en" sz="1600">
                <a:solidFill>
                  <a:schemeClr val="dk1"/>
                </a:solidFill>
                <a:latin typeface="Helvetica Neue"/>
                <a:ea typeface="Helvetica Neue"/>
                <a:cs typeface="Helvetica Neue"/>
                <a:sym typeface="Helvetica Neue"/>
              </a:rPr>
              <a:t> accuracy.</a:t>
            </a:r>
            <a:endParaRPr>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Future Work</a:t>
            </a:r>
            <a:endParaRPr/>
          </a:p>
        </p:txBody>
      </p:sp>
      <p:sp>
        <p:nvSpPr>
          <p:cNvPr id="289" name="Google Shape;289;p47"/>
          <p:cNvSpPr txBox="1"/>
          <p:nvPr/>
        </p:nvSpPr>
        <p:spPr>
          <a:xfrm>
            <a:off x="3317875" y="3115500"/>
            <a:ext cx="1952700" cy="20280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Enhance Self-Correction Mechanisms:</a:t>
            </a:r>
            <a:r>
              <a:rPr lang="en">
                <a:solidFill>
                  <a:schemeClr val="dk1"/>
                </a:solidFill>
                <a:latin typeface="Helvetica Neue"/>
                <a:ea typeface="Helvetica Neue"/>
                <a:cs typeface="Helvetica Neue"/>
                <a:sym typeface="Helvetica Neue"/>
              </a:rPr>
              <a:t> Investigate effective self-correction strategies to refine output accuracy.</a:t>
            </a:r>
            <a:endParaRPr>
              <a:solidFill>
                <a:srgbClr val="3F3F3F"/>
              </a:solidFill>
              <a:latin typeface="Calibri"/>
              <a:ea typeface="Calibri"/>
              <a:cs typeface="Calibri"/>
              <a:sym typeface="Calibri"/>
            </a:endParaRPr>
          </a:p>
        </p:txBody>
      </p:sp>
      <p:sp>
        <p:nvSpPr>
          <p:cNvPr id="290" name="Google Shape;290;p47"/>
          <p:cNvSpPr txBox="1"/>
          <p:nvPr/>
        </p:nvSpPr>
        <p:spPr>
          <a:xfrm>
            <a:off x="7142700" y="952300"/>
            <a:ext cx="1863600" cy="19710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Integrate Symbolic Reasoning:</a:t>
            </a:r>
            <a:r>
              <a:rPr lang="en">
                <a:solidFill>
                  <a:schemeClr val="dk1"/>
                </a:solidFill>
                <a:latin typeface="Helvetica Neue"/>
                <a:ea typeface="Helvetica Neue"/>
                <a:cs typeface="Helvetica Neue"/>
                <a:sym typeface="Helvetica Neue"/>
              </a:rPr>
              <a:t> Combine symbolic reasoning tools with LLMs for better deductive capabilities.</a:t>
            </a:r>
            <a:endParaRPr>
              <a:solidFill>
                <a:srgbClr val="3F3F3F"/>
              </a:solidFill>
              <a:latin typeface="Calibri"/>
              <a:ea typeface="Calibri"/>
              <a:cs typeface="Calibri"/>
              <a:sym typeface="Calibri"/>
            </a:endParaRPr>
          </a:p>
        </p:txBody>
      </p:sp>
      <p:sp>
        <p:nvSpPr>
          <p:cNvPr id="291" name="Google Shape;291;p47"/>
          <p:cNvSpPr txBox="1"/>
          <p:nvPr/>
        </p:nvSpPr>
        <p:spPr>
          <a:xfrm>
            <a:off x="193675" y="2963300"/>
            <a:ext cx="2857500" cy="12933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latin typeface="Helvetica Neue"/>
                <a:ea typeface="Helvetica Neue"/>
                <a:cs typeface="Helvetica Neue"/>
                <a:sym typeface="Helvetica Neue"/>
              </a:rPr>
              <a:t>Diversify Datasets:</a:t>
            </a:r>
            <a:r>
              <a:rPr lang="en">
                <a:solidFill>
                  <a:schemeClr val="dk1"/>
                </a:solidFill>
                <a:latin typeface="Helvetica Neue"/>
                <a:ea typeface="Helvetica Neue"/>
                <a:cs typeface="Helvetica Neue"/>
                <a:sym typeface="Helvetica Neue"/>
              </a:rPr>
              <a:t> Incorporate varied datasets to evaluate LLM performance across different reasoning scenarios.</a:t>
            </a:r>
            <a:endParaRPr>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600"/>
              </a:spcAft>
              <a:buNone/>
            </a:pPr>
            <a:r>
              <a:t/>
            </a:r>
            <a:endParaRPr sz="2800">
              <a:solidFill>
                <a:srgbClr val="3F3F3F"/>
              </a:solidFill>
              <a:latin typeface="Calibri"/>
              <a:ea typeface="Calibri"/>
              <a:cs typeface="Calibri"/>
              <a:sym typeface="Calibri"/>
            </a:endParaRPr>
          </a:p>
        </p:txBody>
      </p:sp>
      <p:sp>
        <p:nvSpPr>
          <p:cNvPr id="292" name="Google Shape;292;p47"/>
          <p:cNvSpPr txBox="1"/>
          <p:nvPr/>
        </p:nvSpPr>
        <p:spPr>
          <a:xfrm>
            <a:off x="5675625" y="3227975"/>
            <a:ext cx="2857500" cy="13758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latin typeface="Helvetica Neue"/>
                <a:ea typeface="Helvetica Neue"/>
                <a:cs typeface="Helvetica Neue"/>
                <a:sym typeface="Helvetica Neue"/>
              </a:rPr>
              <a:t>Improve Logical Consistency</a:t>
            </a:r>
            <a:r>
              <a:rPr lang="en">
                <a:solidFill>
                  <a:schemeClr val="dk1"/>
                </a:solidFill>
                <a:latin typeface="Helvetica Neue"/>
                <a:ea typeface="Helvetica Neue"/>
                <a:cs typeface="Helvetica Neue"/>
                <a:sym typeface="Helvetica Neue"/>
              </a:rPr>
              <a:t>: Address challenges in handling irrelevant details and complex logical chains.</a:t>
            </a:r>
            <a:endParaRPr>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600"/>
              </a:spcAft>
              <a:buNone/>
            </a:pPr>
            <a:r>
              <a:t/>
            </a:r>
            <a:endParaRPr sz="2800">
              <a:solidFill>
                <a:srgbClr val="3F3F3F"/>
              </a:solidFill>
              <a:latin typeface="Calibri"/>
              <a:ea typeface="Calibri"/>
              <a:cs typeface="Calibri"/>
              <a:sym typeface="Calibri"/>
            </a:endParaRPr>
          </a:p>
        </p:txBody>
      </p:sp>
      <p:sp>
        <p:nvSpPr>
          <p:cNvPr id="293" name="Google Shape;293;p47"/>
          <p:cNvSpPr txBox="1"/>
          <p:nvPr/>
        </p:nvSpPr>
        <p:spPr>
          <a:xfrm>
            <a:off x="3841750" y="952300"/>
            <a:ext cx="2857500" cy="1494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Optimize Retrieval-Augmented Generation (RAG): </a:t>
            </a:r>
            <a:r>
              <a:rPr lang="en">
                <a:solidFill>
                  <a:schemeClr val="dk1"/>
                </a:solidFill>
                <a:latin typeface="Helvetica Neue"/>
                <a:ea typeface="Helvetica Neue"/>
                <a:cs typeface="Helvetica Neue"/>
                <a:sym typeface="Helvetica Neue"/>
              </a:rPr>
              <a:t>Explore new RAG techniques to boost information retrieval efficiency.</a:t>
            </a:r>
            <a:endParaRPr>
              <a:solidFill>
                <a:srgbClr val="3F3F3F"/>
              </a:solidFill>
              <a:latin typeface="Calibri"/>
              <a:ea typeface="Calibri"/>
              <a:cs typeface="Calibri"/>
              <a:sym typeface="Calibri"/>
            </a:endParaRPr>
          </a:p>
        </p:txBody>
      </p:sp>
      <p:sp>
        <p:nvSpPr>
          <p:cNvPr id="294" name="Google Shape;294;p47"/>
          <p:cNvSpPr txBox="1"/>
          <p:nvPr/>
        </p:nvSpPr>
        <p:spPr>
          <a:xfrm>
            <a:off x="327025" y="1291150"/>
            <a:ext cx="2857500" cy="12933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Develop Advanced Multi-Agent Systems</a:t>
            </a:r>
            <a:r>
              <a:rPr lang="en">
                <a:solidFill>
                  <a:schemeClr val="dk1"/>
                </a:solidFill>
                <a:latin typeface="Helvetica Neue"/>
                <a:ea typeface="Helvetica Neue"/>
                <a:cs typeface="Helvetica Neue"/>
                <a:sym typeface="Helvetica Neue"/>
              </a:rPr>
              <a:t>: Enhance collaboration among agents for improved reasoning accuracy.</a:t>
            </a:r>
            <a:endParaRPr>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idx="1" type="body"/>
          </p:nvPr>
        </p:nvSpPr>
        <p:spPr>
          <a:xfrm>
            <a:off x="1492200" y="2038900"/>
            <a:ext cx="6159600" cy="1749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SzPts val="1018"/>
              <a:buNone/>
            </a:pPr>
            <a:r>
              <a:rPr lang="en" sz="6237">
                <a:latin typeface="Helvetica Neue"/>
                <a:ea typeface="Helvetica Neue"/>
                <a:cs typeface="Helvetica Neue"/>
                <a:sym typeface="Helvetica Neue"/>
              </a:rPr>
              <a:t>THANK YOU</a:t>
            </a:r>
            <a:endParaRPr sz="6237">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Contributions</a:t>
            </a:r>
            <a:endParaRPr/>
          </a:p>
        </p:txBody>
      </p:sp>
      <p:sp>
        <p:nvSpPr>
          <p:cNvPr id="159" name="Google Shape;159;p27"/>
          <p:cNvSpPr txBox="1"/>
          <p:nvPr/>
        </p:nvSpPr>
        <p:spPr>
          <a:xfrm>
            <a:off x="4917300" y="2769450"/>
            <a:ext cx="26157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Future-Oriented Solutions</a:t>
            </a:r>
            <a:r>
              <a:rPr lang="en" sz="1200">
                <a:solidFill>
                  <a:schemeClr val="dk1"/>
                </a:solidFill>
                <a:latin typeface="Helvetica Neue"/>
                <a:ea typeface="Helvetica Neue"/>
                <a:cs typeface="Helvetica Neue"/>
                <a:sym typeface="Helvetica Neue"/>
              </a:rPr>
              <a:t>: Paved the way for scalable reasoning strategies combining modular reasoning and retrieval mechanisms.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t/>
            </a:r>
            <a:endParaRPr sz="1200">
              <a:solidFill>
                <a:srgbClr val="3F3F3F"/>
              </a:solidFill>
              <a:latin typeface="Helvetica Neue"/>
              <a:ea typeface="Helvetica Neue"/>
              <a:cs typeface="Helvetica Neue"/>
              <a:sym typeface="Helvetica Neue"/>
            </a:endParaRPr>
          </a:p>
        </p:txBody>
      </p:sp>
      <p:sp>
        <p:nvSpPr>
          <p:cNvPr id="160" name="Google Shape;160;p27"/>
          <p:cNvSpPr txBox="1"/>
          <p:nvPr/>
        </p:nvSpPr>
        <p:spPr>
          <a:xfrm>
            <a:off x="6414975" y="1332771"/>
            <a:ext cx="22617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Robust Findings:</a:t>
            </a:r>
            <a:r>
              <a:rPr lang="en" sz="1200">
                <a:solidFill>
                  <a:schemeClr val="dk1"/>
                </a:solidFill>
                <a:latin typeface="Helvetica Neue"/>
                <a:ea typeface="Helvetica Neue"/>
                <a:cs typeface="Helvetica Neue"/>
                <a:sym typeface="Helvetica Neue"/>
              </a:rPr>
              <a:t> Identified critical gaps in handling irrelevant details and proposed advancements for meta-reasoning.</a:t>
            </a:r>
            <a:endParaRPr sz="1200">
              <a:solidFill>
                <a:srgbClr val="3F3F3F"/>
              </a:solidFill>
              <a:latin typeface="Helvetica Neue"/>
              <a:ea typeface="Helvetica Neue"/>
              <a:cs typeface="Helvetica Neue"/>
              <a:sym typeface="Helvetica Neue"/>
            </a:endParaRPr>
          </a:p>
        </p:txBody>
      </p:sp>
      <p:sp>
        <p:nvSpPr>
          <p:cNvPr id="161" name="Google Shape;161;p27"/>
          <p:cNvSpPr txBox="1"/>
          <p:nvPr/>
        </p:nvSpPr>
        <p:spPr>
          <a:xfrm>
            <a:off x="2037700" y="3239925"/>
            <a:ext cx="1933500" cy="14325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Performance Insights:</a:t>
            </a:r>
            <a:r>
              <a:rPr lang="en" sz="1200">
                <a:solidFill>
                  <a:schemeClr val="dk1"/>
                </a:solidFill>
                <a:latin typeface="Helvetica Neue"/>
                <a:ea typeface="Helvetica Neue"/>
                <a:cs typeface="Helvetica Neue"/>
                <a:sym typeface="Helvetica Neue"/>
              </a:rPr>
              <a:t> Highlighted trade-offs in accuracy across models like LLaMA -70B/8B, Gemma-9B, and Mistral-8x7B.</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sz="1200">
              <a:solidFill>
                <a:srgbClr val="3F3F3F"/>
              </a:solidFill>
              <a:latin typeface="Helvetica Neue"/>
              <a:ea typeface="Helvetica Neue"/>
              <a:cs typeface="Helvetica Neue"/>
              <a:sym typeface="Helvetica Neue"/>
            </a:endParaRPr>
          </a:p>
        </p:txBody>
      </p:sp>
      <p:sp>
        <p:nvSpPr>
          <p:cNvPr id="162" name="Google Shape;162;p27"/>
          <p:cNvSpPr txBox="1"/>
          <p:nvPr/>
        </p:nvSpPr>
        <p:spPr>
          <a:xfrm>
            <a:off x="3231525" y="996650"/>
            <a:ext cx="28011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Innovative Framework: </a:t>
            </a:r>
            <a:r>
              <a:rPr lang="en" sz="1200">
                <a:solidFill>
                  <a:schemeClr val="dk1"/>
                </a:solidFill>
                <a:latin typeface="Helvetica Neue"/>
                <a:ea typeface="Helvetica Neue"/>
                <a:cs typeface="Helvetica Neue"/>
                <a:sym typeface="Helvetica Neue"/>
              </a:rPr>
              <a:t>Introduced RAG+Multi-Agent approach integrating retrieval-augmented generation with specialized collaborative agents.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sz="1200">
              <a:solidFill>
                <a:srgbClr val="3F3F3F"/>
              </a:solidFill>
              <a:latin typeface="Helvetica Neue"/>
              <a:ea typeface="Helvetica Neue"/>
              <a:cs typeface="Helvetica Neue"/>
              <a:sym typeface="Helvetica Neue"/>
            </a:endParaRPr>
          </a:p>
        </p:txBody>
      </p:sp>
      <p:sp>
        <p:nvSpPr>
          <p:cNvPr id="163" name="Google Shape;163;p27"/>
          <p:cNvSpPr txBox="1"/>
          <p:nvPr/>
        </p:nvSpPr>
        <p:spPr>
          <a:xfrm>
            <a:off x="781325" y="1332763"/>
            <a:ext cx="1839300" cy="1655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Comprehensive Evaluation: </a:t>
            </a:r>
            <a:r>
              <a:rPr lang="en" sz="1200">
                <a:solidFill>
                  <a:schemeClr val="dk1"/>
                </a:solidFill>
                <a:latin typeface="Helvetica Neue"/>
                <a:ea typeface="Helvetica Neue"/>
                <a:cs typeface="Helvetica Neue"/>
                <a:sym typeface="Helvetica Neue"/>
              </a:rPr>
              <a:t>Rigorous comparison of reasoning paradigms, including zero-shot, CoT, ReAct, and RAG+Multi-Agent frameworks.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Dataset</a:t>
            </a:r>
            <a:endParaRPr/>
          </a:p>
        </p:txBody>
      </p:sp>
      <p:sp>
        <p:nvSpPr>
          <p:cNvPr id="169" name="Google Shape;169;p28"/>
          <p:cNvSpPr txBox="1"/>
          <p:nvPr>
            <p:ph idx="1" type="body"/>
          </p:nvPr>
        </p:nvSpPr>
        <p:spPr>
          <a:xfrm>
            <a:off x="685800" y="897732"/>
            <a:ext cx="7772400" cy="3737400"/>
          </a:xfrm>
          <a:prstGeom prst="rect">
            <a:avLst/>
          </a:prstGeom>
          <a:noFill/>
        </p:spPr>
        <p:txBody>
          <a:bodyPr anchorCtr="0" anchor="t" bIns="45700" lIns="91425" spcFirstLastPara="1" rIns="91425" wrap="square" tIns="45700">
            <a:noAutofit/>
          </a:bodyPr>
          <a:lstStyle/>
          <a:p>
            <a:pPr indent="0" lvl="0" marL="0" rtl="0" algn="l">
              <a:lnSpc>
                <a:spcPct val="95000"/>
              </a:lnSpc>
              <a:spcBef>
                <a:spcPts val="1200"/>
              </a:spcBef>
              <a:spcAft>
                <a:spcPts val="0"/>
              </a:spcAft>
              <a:buNone/>
            </a:pPr>
            <a:r>
              <a:rPr b="1" lang="en" sz="1300">
                <a:solidFill>
                  <a:schemeClr val="dk1"/>
                </a:solidFill>
                <a:latin typeface="Helvetica Neue"/>
                <a:ea typeface="Helvetica Neue"/>
                <a:cs typeface="Helvetica Neue"/>
                <a:sym typeface="Helvetica Neue"/>
              </a:rPr>
              <a:t>SVAMP Dataset</a:t>
            </a:r>
            <a:endParaRPr b="1" sz="1300">
              <a:solidFill>
                <a:schemeClr val="dk1"/>
              </a:solidFill>
              <a:latin typeface="Helvetica Neue"/>
              <a:ea typeface="Helvetica Neue"/>
              <a:cs typeface="Helvetica Neue"/>
              <a:sym typeface="Helvetica Neue"/>
            </a:endParaRPr>
          </a:p>
          <a:p>
            <a:pPr indent="-311150" lvl="0" marL="457200" rtl="0" algn="l">
              <a:lnSpc>
                <a:spcPct val="95000"/>
              </a:lnSpc>
              <a:spcBef>
                <a:spcPts val="1200"/>
              </a:spcBef>
              <a:spcAft>
                <a:spcPts val="0"/>
              </a:spcAft>
              <a:buClr>
                <a:schemeClr val="dk1"/>
              </a:buClr>
              <a:buSzPts val="1300"/>
              <a:buFont typeface="Arial"/>
              <a:buChar char="●"/>
            </a:pPr>
            <a:r>
              <a:rPr lang="en" sz="1300">
                <a:solidFill>
                  <a:schemeClr val="dk1"/>
                </a:solidFill>
                <a:latin typeface="Helvetica Neue"/>
                <a:ea typeface="Helvetica Neue"/>
                <a:cs typeface="Helvetica Neue"/>
                <a:sym typeface="Helvetica Neue"/>
              </a:rPr>
              <a:t>Focuses on </a:t>
            </a:r>
            <a:r>
              <a:rPr b="1" lang="en" sz="1300">
                <a:solidFill>
                  <a:schemeClr val="dk1"/>
                </a:solidFill>
                <a:latin typeface="Helvetica Neue"/>
                <a:ea typeface="Helvetica Neue"/>
                <a:cs typeface="Helvetica Neue"/>
                <a:sym typeface="Helvetica Neue"/>
              </a:rPr>
              <a:t>single-variable arithmetic</a:t>
            </a:r>
            <a:r>
              <a:rPr lang="en" sz="1300">
                <a:solidFill>
                  <a:schemeClr val="dk1"/>
                </a:solidFill>
                <a:latin typeface="Helvetica Neue"/>
                <a:ea typeface="Helvetica Neue"/>
                <a:cs typeface="Helvetica Neue"/>
                <a:sym typeface="Helvetica Neue"/>
              </a:rPr>
              <a:t> problems requiring multi-step reasoning.</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Helvetica Neue"/>
              <a:buChar char="●"/>
            </a:pPr>
            <a:r>
              <a:rPr lang="en" sz="1300">
                <a:solidFill>
                  <a:schemeClr val="dk1"/>
                </a:solidFill>
                <a:latin typeface="Helvetica Neue"/>
                <a:ea typeface="Helvetica Neue"/>
                <a:cs typeface="Helvetica Neue"/>
                <a:sym typeface="Helvetica Neue"/>
              </a:rPr>
              <a:t>Tests the model’s ability to parse and solve simple arithmetic questions in natural language.</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Arial"/>
              <a:buChar char="●"/>
            </a:pPr>
            <a:r>
              <a:rPr b="1" lang="en" sz="1300">
                <a:solidFill>
                  <a:schemeClr val="dk1"/>
                </a:solidFill>
                <a:latin typeface="Helvetica Neue"/>
                <a:ea typeface="Helvetica Neue"/>
                <a:cs typeface="Helvetica Neue"/>
                <a:sym typeface="Helvetica Neue"/>
              </a:rPr>
              <a:t>Example</a:t>
            </a:r>
            <a:r>
              <a:rPr lang="en" sz="1300">
                <a:solidFill>
                  <a:schemeClr val="dk1"/>
                </a:solidFill>
                <a:latin typeface="Helvetica Neue"/>
                <a:ea typeface="Helvetica Neue"/>
                <a:cs typeface="Helvetica Neue"/>
                <a:sym typeface="Helvetica Neue"/>
              </a:rPr>
              <a:t>:</a:t>
            </a:r>
            <a:r>
              <a:rPr i="1" lang="en" sz="1300">
                <a:solidFill>
                  <a:schemeClr val="dk1"/>
                </a:solidFill>
                <a:latin typeface="Helvetica Neue"/>
                <a:ea typeface="Helvetica Neue"/>
                <a:cs typeface="Helvetica Neue"/>
                <a:sym typeface="Helvetica Neue"/>
              </a:rPr>
              <a:t>John had 3 apples. He bought 5 more. How many apples does he have?</a:t>
            </a:r>
            <a:br>
              <a:rPr i="1" lang="en" sz="1300">
                <a:solidFill>
                  <a:schemeClr val="dk1"/>
                </a:solidFill>
                <a:latin typeface="Helvetica Neue"/>
                <a:ea typeface="Helvetica Neue"/>
                <a:cs typeface="Helvetica Neue"/>
                <a:sym typeface="Helvetica Neue"/>
              </a:rPr>
            </a:br>
            <a:r>
              <a:rPr b="1" lang="en" sz="1300">
                <a:solidFill>
                  <a:schemeClr val="dk1"/>
                </a:solidFill>
                <a:latin typeface="Helvetica Neue"/>
                <a:ea typeface="Helvetica Neue"/>
                <a:cs typeface="Helvetica Neue"/>
                <a:sym typeface="Helvetica Neue"/>
              </a:rPr>
              <a:t>Answer</a:t>
            </a:r>
            <a:r>
              <a:rPr lang="en" sz="1300">
                <a:solidFill>
                  <a:schemeClr val="dk1"/>
                </a:solidFill>
                <a:latin typeface="Helvetica Neue"/>
                <a:ea typeface="Helvetica Neue"/>
                <a:cs typeface="Helvetica Neue"/>
                <a:sym typeface="Helvetica Neue"/>
              </a:rPr>
              <a:t>: 8.</a:t>
            </a:r>
            <a:endParaRPr sz="13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None/>
            </a:pPr>
            <a:r>
              <a:rPr b="1" lang="en" sz="1300">
                <a:solidFill>
                  <a:schemeClr val="dk1"/>
                </a:solidFill>
                <a:latin typeface="Helvetica Neue"/>
                <a:ea typeface="Helvetica Neue"/>
                <a:cs typeface="Helvetica Neue"/>
                <a:sym typeface="Helvetica Neue"/>
              </a:rPr>
              <a:t>GSM8K Dataset</a:t>
            </a:r>
            <a:endParaRPr b="1" sz="1300">
              <a:solidFill>
                <a:schemeClr val="dk1"/>
              </a:solidFill>
              <a:latin typeface="Helvetica Neue"/>
              <a:ea typeface="Helvetica Neue"/>
              <a:cs typeface="Helvetica Neue"/>
              <a:sym typeface="Helvetica Neue"/>
            </a:endParaRPr>
          </a:p>
          <a:p>
            <a:pPr indent="-311150" lvl="0" marL="457200" rtl="0" algn="l">
              <a:lnSpc>
                <a:spcPct val="95000"/>
              </a:lnSpc>
              <a:spcBef>
                <a:spcPts val="1200"/>
              </a:spcBef>
              <a:spcAft>
                <a:spcPts val="0"/>
              </a:spcAft>
              <a:buClr>
                <a:schemeClr val="dk1"/>
              </a:buClr>
              <a:buSzPts val="1300"/>
              <a:buFont typeface="Arial"/>
              <a:buChar char="●"/>
            </a:pPr>
            <a:r>
              <a:rPr lang="en" sz="1300">
                <a:solidFill>
                  <a:schemeClr val="dk1"/>
                </a:solidFill>
                <a:latin typeface="Helvetica Neue"/>
                <a:ea typeface="Helvetica Neue"/>
                <a:cs typeface="Helvetica Neue"/>
                <a:sym typeface="Helvetica Neue"/>
              </a:rPr>
              <a:t>Contains </a:t>
            </a:r>
            <a:r>
              <a:rPr b="1" lang="en" sz="1300">
                <a:solidFill>
                  <a:schemeClr val="dk1"/>
                </a:solidFill>
                <a:latin typeface="Helvetica Neue"/>
                <a:ea typeface="Helvetica Neue"/>
                <a:cs typeface="Helvetica Neue"/>
                <a:sym typeface="Helvetica Neue"/>
              </a:rPr>
              <a:t>8,000 high-quality math word problems</a:t>
            </a:r>
            <a:r>
              <a:rPr lang="en" sz="1300">
                <a:solidFill>
                  <a:schemeClr val="dk1"/>
                </a:solidFill>
                <a:latin typeface="Helvetica Neue"/>
                <a:ea typeface="Helvetica Neue"/>
                <a:cs typeface="Helvetica Neue"/>
                <a:sym typeface="Helvetica Neue"/>
              </a:rPr>
              <a:t> covering arithmetic, algebra, geometry, and logic.</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Helvetica Neue"/>
              <a:buChar char="●"/>
            </a:pPr>
            <a:r>
              <a:rPr lang="en" sz="1300">
                <a:solidFill>
                  <a:schemeClr val="dk1"/>
                </a:solidFill>
                <a:latin typeface="Helvetica Neue"/>
                <a:ea typeface="Helvetica Neue"/>
                <a:cs typeface="Helvetica Neue"/>
                <a:sym typeface="Helvetica Neue"/>
              </a:rPr>
              <a:t>Emphasizes advanced multi-step reasoning and numerical accuracy.</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Arial"/>
              <a:buChar char="●"/>
            </a:pPr>
            <a:r>
              <a:rPr b="1" lang="en" sz="1300">
                <a:solidFill>
                  <a:schemeClr val="dk1"/>
                </a:solidFill>
                <a:latin typeface="Helvetica Neue"/>
                <a:ea typeface="Helvetica Neue"/>
                <a:cs typeface="Helvetica Neue"/>
                <a:sym typeface="Helvetica Neue"/>
              </a:rPr>
              <a:t>Example</a:t>
            </a:r>
            <a:r>
              <a:rPr lang="en" sz="1300">
                <a:solidFill>
                  <a:schemeClr val="dk1"/>
                </a:solidFill>
                <a:latin typeface="Helvetica Neue"/>
                <a:ea typeface="Helvetica Neue"/>
                <a:cs typeface="Helvetica Neue"/>
                <a:sym typeface="Helvetica Neue"/>
              </a:rPr>
              <a:t>:</a:t>
            </a:r>
            <a:r>
              <a:rPr lang="en" sz="1350">
                <a:solidFill>
                  <a:schemeClr val="dk1"/>
                </a:solidFill>
                <a:latin typeface="Helvetica Neue"/>
                <a:ea typeface="Helvetica Neue"/>
                <a:cs typeface="Helvetica Neue"/>
                <a:sym typeface="Helvetica Neue"/>
              </a:rPr>
              <a:t>James writes a 3-page letter to 2 different friends twice a week. How many pages does he write a year?</a:t>
            </a:r>
            <a:br>
              <a:rPr lang="en" sz="1350">
                <a:solidFill>
                  <a:schemeClr val="dk1"/>
                </a:solidFill>
                <a:latin typeface="Helvetica Neue"/>
                <a:ea typeface="Helvetica Neue"/>
                <a:cs typeface="Helvetica Neue"/>
                <a:sym typeface="Helvetica Neue"/>
              </a:rPr>
            </a:br>
            <a:r>
              <a:rPr b="1" lang="en" sz="1300">
                <a:solidFill>
                  <a:schemeClr val="dk1"/>
                </a:solidFill>
                <a:latin typeface="Helvetica Neue"/>
                <a:ea typeface="Helvetica Neue"/>
                <a:cs typeface="Helvetica Neue"/>
                <a:sym typeface="Helvetica Neue"/>
              </a:rPr>
              <a:t>Answer</a:t>
            </a:r>
            <a:r>
              <a:rPr lang="en" sz="1300">
                <a:solidFill>
                  <a:schemeClr val="dk1"/>
                </a:solidFill>
                <a:latin typeface="Helvetica Neue"/>
                <a:ea typeface="Helvetica Neue"/>
                <a:cs typeface="Helvetica Neue"/>
                <a:sym typeface="Helvetica Neue"/>
              </a:rPr>
              <a:t>:3*2*2=12*52=624.</a:t>
            </a:r>
            <a:endParaRPr sz="1300">
              <a:solidFill>
                <a:schemeClr val="dk1"/>
              </a:solidFill>
              <a:latin typeface="Helvetica Neue"/>
              <a:ea typeface="Helvetica Neue"/>
              <a:cs typeface="Helvetica Neue"/>
              <a:sym typeface="Helvetica Neue"/>
            </a:endParaRPr>
          </a:p>
          <a:p>
            <a:pPr indent="0" lvl="0" marL="0" rtl="0" algn="l">
              <a:lnSpc>
                <a:spcPct val="70000"/>
              </a:lnSpc>
              <a:spcBef>
                <a:spcPts val="1200"/>
              </a:spcBef>
              <a:spcAft>
                <a:spcPts val="0"/>
              </a:spcAft>
              <a:buNone/>
            </a:pPr>
            <a:r>
              <a:t/>
            </a:r>
            <a:endParaRPr sz="1300">
              <a:latin typeface="Helvetica Neue"/>
              <a:ea typeface="Helvetica Neue"/>
              <a:cs typeface="Helvetica Neue"/>
              <a:sym typeface="Helvetica Neue"/>
            </a:endParaRPr>
          </a:p>
          <a:p>
            <a:pPr indent="0" lvl="0" marL="0" rtl="0" algn="l">
              <a:lnSpc>
                <a:spcPct val="70000"/>
              </a:lnSpc>
              <a:spcBef>
                <a:spcPts val="1000"/>
              </a:spcBef>
              <a:spcAft>
                <a:spcPts val="0"/>
              </a:spcAft>
              <a:buNone/>
            </a:pPr>
            <a:r>
              <a:rPr lang="en" sz="1300">
                <a:latin typeface="Helvetica Neue"/>
                <a:ea typeface="Helvetica Neue"/>
                <a:cs typeface="Helvetica Neue"/>
                <a:sym typeface="Helvetica Neue"/>
              </a:rPr>
              <a:t>We use the metric</a:t>
            </a:r>
            <a:r>
              <a:rPr b="1" lang="en" sz="1300">
                <a:latin typeface="Helvetica Neue"/>
                <a:ea typeface="Helvetica Neue"/>
                <a:cs typeface="Helvetica Neue"/>
                <a:sym typeface="Helvetica Neue"/>
              </a:rPr>
              <a:t> accuracy</a:t>
            </a:r>
            <a:r>
              <a:rPr lang="en" sz="1300">
                <a:latin typeface="Helvetica Neue"/>
                <a:ea typeface="Helvetica Neue"/>
                <a:cs typeface="Helvetica Neue"/>
                <a:sym typeface="Helvetica Neue"/>
              </a:rPr>
              <a:t> over all baselines and frameworks.</a:t>
            </a:r>
            <a:endParaRPr sz="13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a:t>
            </a:r>
            <a:endParaRPr/>
          </a:p>
        </p:txBody>
      </p:sp>
      <p:pic>
        <p:nvPicPr>
          <p:cNvPr id="175" name="Google Shape;175;p29"/>
          <p:cNvPicPr preferRelativeResize="0"/>
          <p:nvPr/>
        </p:nvPicPr>
        <p:blipFill>
          <a:blip r:embed="rId3">
            <a:alphaModFix/>
          </a:blip>
          <a:stretch>
            <a:fillRect/>
          </a:stretch>
        </p:blipFill>
        <p:spPr>
          <a:xfrm>
            <a:off x="685800" y="1314461"/>
            <a:ext cx="8001000"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 Prompting Strategies</a:t>
            </a:r>
            <a:endParaRPr/>
          </a:p>
        </p:txBody>
      </p:sp>
      <p:sp>
        <p:nvSpPr>
          <p:cNvPr id="181" name="Google Shape;181;p30"/>
          <p:cNvSpPr txBox="1"/>
          <p:nvPr>
            <p:ph idx="1" type="body"/>
          </p:nvPr>
        </p:nvSpPr>
        <p:spPr>
          <a:xfrm>
            <a:off x="685800" y="1232100"/>
            <a:ext cx="8177700" cy="3402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1. Zero-Shot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Solves math problems directly using pre-trained capabilities without intermediate reasoning.</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Gemma and Llama outperform Mixtral, highlighting strong baseline reasoning abilities.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2. Chain-of-Thought (CoT)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Encourages step-by-step intermediate reasoning to enhance multi-step problem-solving.</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Improves performance over Zero-Shot; Gemma slightly surpasses Llama on GSM8K.</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3. ReAct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Combines reasoning and action with tools (e.g., calculators) to refine solutions dynamically.</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Mixtral performs best on SVAMP but struggles on GSM8K due to its multi-step complexity.</a:t>
            </a:r>
            <a:endParaRPr sz="1250">
              <a:solidFill>
                <a:schemeClr val="dk1"/>
              </a:solidFill>
              <a:latin typeface="Helvetica Neue"/>
              <a:ea typeface="Helvetica Neue"/>
              <a:cs typeface="Helvetica Neue"/>
              <a:sym typeface="Helvetica Neue"/>
            </a:endParaRPr>
          </a:p>
          <a:p>
            <a:pPr indent="0" lvl="0" marL="0" rtl="0" algn="ctr">
              <a:spcBef>
                <a:spcPts val="120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 Self Correction</a:t>
            </a:r>
            <a:endParaRPr/>
          </a:p>
        </p:txBody>
      </p:sp>
      <p:sp>
        <p:nvSpPr>
          <p:cNvPr id="187" name="Google Shape;187;p31"/>
          <p:cNvSpPr txBox="1"/>
          <p:nvPr>
            <p:ph idx="1" type="body"/>
          </p:nvPr>
        </p:nvSpPr>
        <p:spPr>
          <a:xfrm>
            <a:off x="685800" y="965551"/>
            <a:ext cx="7772400" cy="3402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Core Principle:</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Self-correction involves a </a:t>
            </a:r>
            <a:r>
              <a:rPr b="1" lang="en" sz="1250">
                <a:solidFill>
                  <a:schemeClr val="dk1"/>
                </a:solidFill>
                <a:latin typeface="Helvetica Neue"/>
                <a:ea typeface="Helvetica Neue"/>
                <a:cs typeface="Helvetica Neue"/>
                <a:sym typeface="Helvetica Neue"/>
              </a:rPr>
              <a:t>multi-round prompting framework</a:t>
            </a:r>
            <a:r>
              <a:rPr lang="en" sz="1250">
                <a:solidFill>
                  <a:schemeClr val="dk1"/>
                </a:solidFill>
                <a:latin typeface="Helvetica Neue"/>
                <a:ea typeface="Helvetica Neue"/>
                <a:cs typeface="Helvetica Neue"/>
                <a:sym typeface="Helvetica Neue"/>
              </a:rPr>
              <a:t> where LLMs iteratively refine their responses to identify and correct errors across </a:t>
            </a:r>
            <a:r>
              <a:rPr b="1" lang="en" sz="1250">
                <a:solidFill>
                  <a:schemeClr val="dk1"/>
                </a:solidFill>
                <a:latin typeface="Helvetica Neue"/>
                <a:ea typeface="Helvetica Neue"/>
                <a:cs typeface="Helvetica Neue"/>
                <a:sym typeface="Helvetica Neue"/>
              </a:rPr>
              <a:t>three distinct rounds</a:t>
            </a:r>
            <a:r>
              <a:rPr lang="en"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Process:</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1:</a:t>
            </a:r>
            <a:r>
              <a:rPr lang="en" sz="1250">
                <a:solidFill>
                  <a:schemeClr val="dk1"/>
                </a:solidFill>
                <a:latin typeface="Helvetica Neue"/>
                <a:ea typeface="Helvetica Neue"/>
                <a:cs typeface="Helvetica Neue"/>
                <a:sym typeface="Helvetica Neue"/>
              </a:rPr>
              <a:t> Model generates an initial response to a math problem.</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2:</a:t>
            </a:r>
            <a:r>
              <a:rPr lang="en" sz="1250">
                <a:solidFill>
                  <a:schemeClr val="dk1"/>
                </a:solidFill>
                <a:latin typeface="Helvetica Neue"/>
                <a:ea typeface="Helvetica Neue"/>
                <a:cs typeface="Helvetica Neue"/>
                <a:sym typeface="Helvetica Neue"/>
              </a:rPr>
              <a:t> Model reviews its answer to identify errors.</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3:</a:t>
            </a:r>
            <a:r>
              <a:rPr lang="en" sz="1250">
                <a:solidFill>
                  <a:schemeClr val="dk1"/>
                </a:solidFill>
                <a:latin typeface="Helvetica Neue"/>
                <a:ea typeface="Helvetica Neue"/>
                <a:cs typeface="Helvetica Neue"/>
                <a:sym typeface="Helvetica Neue"/>
              </a:rPr>
              <a:t> Model improves its response and provides a final corrected answer, verified for accuracy.</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50">
                <a:solidFill>
                  <a:schemeClr val="dk1"/>
                </a:solidFill>
                <a:latin typeface="Helvetica Neue"/>
                <a:ea typeface="Helvetica Neue"/>
                <a:cs typeface="Helvetica Neue"/>
                <a:sym typeface="Helvetica Neue"/>
              </a:rPr>
              <a:t>Key Insight:</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On </a:t>
            </a:r>
            <a:r>
              <a:rPr b="1" lang="en" sz="1250">
                <a:solidFill>
                  <a:schemeClr val="dk1"/>
                </a:solidFill>
                <a:latin typeface="Helvetica Neue"/>
                <a:ea typeface="Helvetica Neue"/>
                <a:cs typeface="Helvetica Neue"/>
                <a:sym typeface="Helvetica Neue"/>
              </a:rPr>
              <a:t>SVAMP</a:t>
            </a:r>
            <a:r>
              <a:rPr lang="en" sz="1250">
                <a:solidFill>
                  <a:schemeClr val="dk1"/>
                </a:solidFill>
                <a:latin typeface="Helvetica Neue"/>
                <a:ea typeface="Helvetica Neue"/>
                <a:cs typeface="Helvetica Neue"/>
                <a:sym typeface="Helvetica Neue"/>
              </a:rPr>
              <a:t> and </a:t>
            </a:r>
            <a:r>
              <a:rPr b="1" lang="en" sz="1250">
                <a:solidFill>
                  <a:schemeClr val="dk1"/>
                </a:solidFill>
                <a:latin typeface="Helvetica Neue"/>
                <a:ea typeface="Helvetica Neue"/>
                <a:cs typeface="Helvetica Neue"/>
                <a:sym typeface="Helvetica Neue"/>
              </a:rPr>
              <a:t>GSM8k</a:t>
            </a:r>
            <a:r>
              <a:rPr lang="en" sz="1250">
                <a:solidFill>
                  <a:schemeClr val="dk1"/>
                </a:solidFill>
                <a:latin typeface="Helvetica Neue"/>
                <a:ea typeface="Helvetica Neue"/>
                <a:cs typeface="Helvetica Neue"/>
                <a:sym typeface="Helvetica Neue"/>
              </a:rPr>
              <a:t>, self-correction </a:t>
            </a:r>
            <a:r>
              <a:rPr b="1" lang="en" sz="1250">
                <a:solidFill>
                  <a:schemeClr val="dk1"/>
                </a:solidFill>
                <a:latin typeface="Helvetica Neue"/>
                <a:ea typeface="Helvetica Neue"/>
                <a:cs typeface="Helvetica Neue"/>
                <a:sym typeface="Helvetica Neue"/>
              </a:rPr>
              <a:t>slightly reduced accuracy</a:t>
            </a:r>
            <a:r>
              <a:rPr lang="en" sz="1250">
                <a:solidFill>
                  <a:schemeClr val="dk1"/>
                </a:solidFill>
                <a:latin typeface="Helvetica Neue"/>
                <a:ea typeface="Helvetica Neue"/>
                <a:cs typeface="Helvetica Neue"/>
                <a:sym typeface="Helvetica Neue"/>
              </a:rPr>
              <a:t> across Mixtral, Gemma, and LLAMA, suggesting issues with </a:t>
            </a:r>
            <a:r>
              <a:rPr b="1" lang="en" sz="1250">
                <a:solidFill>
                  <a:schemeClr val="dk1"/>
                </a:solidFill>
                <a:latin typeface="Helvetica Neue"/>
                <a:ea typeface="Helvetica Neue"/>
                <a:cs typeface="Helvetica Neue"/>
                <a:sym typeface="Helvetica Neue"/>
              </a:rPr>
              <a:t>overcorrection</a:t>
            </a:r>
            <a:r>
              <a:rPr lang="en"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50">
                <a:solidFill>
                  <a:schemeClr val="dk1"/>
                </a:solidFill>
                <a:latin typeface="Helvetica Neue"/>
                <a:ea typeface="Helvetica Neue"/>
                <a:cs typeface="Helvetica Neue"/>
                <a:sym typeface="Helvetica Neue"/>
              </a:rPr>
              <a:t>Takeaway:</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Self-correction enhances iterative reasoning but requires optimization to prevent unnecessary revisions.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ctr">
              <a:spcBef>
                <a:spcPts val="120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RAG on AQUA</a:t>
            </a:r>
            <a:endParaRPr/>
          </a:p>
        </p:txBody>
      </p:sp>
      <p:sp>
        <p:nvSpPr>
          <p:cNvPr id="193" name="Google Shape;193;p32"/>
          <p:cNvSpPr txBox="1"/>
          <p:nvPr>
            <p:ph idx="1" type="body"/>
          </p:nvPr>
        </p:nvSpPr>
        <p:spPr>
          <a:xfrm>
            <a:off x="685800" y="1294601"/>
            <a:ext cx="7772400" cy="30657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RAG Integration:</a:t>
            </a:r>
            <a:r>
              <a:rPr lang="en" sz="1400">
                <a:solidFill>
                  <a:schemeClr val="dk1"/>
                </a:solidFill>
                <a:latin typeface="Helvetica Neue"/>
                <a:ea typeface="Helvetica Neue"/>
                <a:cs typeface="Helvetica Neue"/>
                <a:sym typeface="Helvetica Neue"/>
              </a:rPr>
              <a:t> Combines Retrieval-Augmented Generation with LLMs by </a:t>
            </a:r>
            <a:r>
              <a:rPr lang="en" sz="1400">
                <a:solidFill>
                  <a:schemeClr val="dk1"/>
                </a:solidFill>
                <a:latin typeface="Helvetica Neue"/>
                <a:ea typeface="Helvetica Neue"/>
                <a:cs typeface="Helvetica Neue"/>
                <a:sym typeface="Helvetica Neue"/>
              </a:rPr>
              <a:t>providing</a:t>
            </a:r>
            <a:r>
              <a:rPr lang="en" sz="1400">
                <a:solidFill>
                  <a:schemeClr val="dk1"/>
                </a:solidFill>
                <a:latin typeface="Helvetica Neue"/>
                <a:ea typeface="Helvetica Neue"/>
                <a:cs typeface="Helvetica Neue"/>
                <a:sym typeface="Helvetica Neue"/>
              </a:rPr>
              <a:t> suitable context.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Pinecone Utilization:</a:t>
            </a:r>
            <a:r>
              <a:rPr lang="en" sz="1400">
                <a:solidFill>
                  <a:schemeClr val="dk1"/>
                </a:solidFill>
                <a:latin typeface="Helvetica Neue"/>
                <a:ea typeface="Helvetica Neue"/>
                <a:cs typeface="Helvetica Neue"/>
                <a:sym typeface="Helvetica Neue"/>
              </a:rPr>
              <a:t> Leverages Pinecone to store and retrieve embeddings from a 1,000-sample AQUA-RAT subset.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Contextual Prompting:</a:t>
            </a:r>
            <a:r>
              <a:rPr lang="en" sz="1400">
                <a:solidFill>
                  <a:schemeClr val="dk1"/>
                </a:solidFill>
                <a:latin typeface="Helvetica Neue"/>
                <a:ea typeface="Helvetica Neue"/>
                <a:cs typeface="Helvetica Neue"/>
                <a:sym typeface="Helvetica Neue"/>
              </a:rPr>
              <a:t> Retrieves top-3 relevant question-answer pairs to create enriched prompts for better LLM responses.</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LLM Models Used:</a:t>
            </a:r>
            <a:r>
              <a:rPr lang="en" sz="1400">
                <a:solidFill>
                  <a:schemeClr val="dk1"/>
                </a:solidFill>
                <a:latin typeface="Helvetica Neue"/>
                <a:ea typeface="Helvetica Neue"/>
                <a:cs typeface="Helvetica Neue"/>
                <a:sym typeface="Helvetica Neue"/>
              </a:rPr>
              <a:t> Processes enriched prompts with models like Meta-Llama 3.1-8B-Instruct , Gemma 9B , and Mixtral-8x-7b, ensuring standardized output.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Dataset Evaluation:</a:t>
            </a:r>
            <a:r>
              <a:rPr lang="en" sz="1400">
                <a:solidFill>
                  <a:schemeClr val="dk1"/>
                </a:solidFill>
                <a:latin typeface="Helvetica Neue"/>
                <a:ea typeface="Helvetica Neue"/>
                <a:cs typeface="Helvetica Neue"/>
                <a:sym typeface="Helvetica Neue"/>
              </a:rPr>
              <a:t> Tested on GSM8K and SVAMP datasets (100 samples), achieving improved accuracy with manual evaluation.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Fine Tuning: QLoRA</a:t>
            </a:r>
            <a:endParaRPr/>
          </a:p>
        </p:txBody>
      </p:sp>
      <p:sp>
        <p:nvSpPr>
          <p:cNvPr id="199" name="Google Shape;199;p33"/>
          <p:cNvSpPr txBox="1"/>
          <p:nvPr>
            <p:ph idx="1" type="body"/>
          </p:nvPr>
        </p:nvSpPr>
        <p:spPr>
          <a:xfrm>
            <a:off x="685800" y="897725"/>
            <a:ext cx="8273100" cy="3737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 sz="1200">
                <a:solidFill>
                  <a:schemeClr val="dk1"/>
                </a:solidFill>
                <a:latin typeface="Helvetica Neue"/>
                <a:ea typeface="Helvetica Neue"/>
                <a:cs typeface="Helvetica Neue"/>
                <a:sym typeface="Helvetica Neue"/>
              </a:rPr>
              <a:t>QLoRA fine-tunes large models efficiently by quantizing weights and updating low-rank matrices, enabling task-specific adaptation with minimal resources.</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Helvetica Neue"/>
                <a:ea typeface="Helvetica Neue"/>
                <a:cs typeface="Helvetica Neue"/>
                <a:sym typeface="Helvetica Neue"/>
              </a:rPr>
              <a:t>Experimental Setup</a:t>
            </a:r>
            <a:endParaRPr b="1" sz="1200">
              <a:solidFill>
                <a:schemeClr val="dk1"/>
              </a:solidFill>
              <a:latin typeface="Helvetica Neue"/>
              <a:ea typeface="Helvetica Neue"/>
              <a:cs typeface="Helvetica Neue"/>
              <a:sym typeface="Helvetica Neue"/>
            </a:endParaRPr>
          </a:p>
          <a:p>
            <a:pPr indent="-304800" lvl="0" marL="457200" rtl="0" algn="l">
              <a:lnSpc>
                <a:spcPct val="115000"/>
              </a:lnSpc>
              <a:spcBef>
                <a:spcPts val="1200"/>
              </a:spcBef>
              <a:spcAft>
                <a:spcPts val="0"/>
              </a:spcAft>
              <a:buClr>
                <a:schemeClr val="dk1"/>
              </a:buClr>
              <a:buSzPts val="1200"/>
              <a:buFont typeface="Arial"/>
              <a:buChar char="●"/>
            </a:pPr>
            <a:r>
              <a:rPr b="1" lang="en" sz="1200">
                <a:solidFill>
                  <a:schemeClr val="dk1"/>
                </a:solidFill>
                <a:latin typeface="Helvetica Neue"/>
                <a:ea typeface="Helvetica Neue"/>
                <a:cs typeface="Helvetica Neue"/>
                <a:sym typeface="Helvetica Neue"/>
              </a:rPr>
              <a:t>Epochs:</a:t>
            </a:r>
            <a:r>
              <a:rPr lang="en" sz="1200">
                <a:solidFill>
                  <a:schemeClr val="dk1"/>
                </a:solidFill>
                <a:latin typeface="Helvetica Neue"/>
                <a:ea typeface="Helvetica Neue"/>
                <a:cs typeface="Helvetica Neue"/>
                <a:sym typeface="Helvetica Neue"/>
              </a:rPr>
              <a:t> 4,                               </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Arial"/>
              <a:buChar char="●"/>
            </a:pPr>
            <a:r>
              <a:rPr b="1" lang="en" sz="1200">
                <a:solidFill>
                  <a:schemeClr val="dk1"/>
                </a:solidFill>
                <a:latin typeface="Helvetica Neue"/>
                <a:ea typeface="Helvetica Neue"/>
                <a:cs typeface="Helvetica Neue"/>
                <a:sym typeface="Helvetica Neue"/>
              </a:rPr>
              <a:t>Target Modules:</a:t>
            </a:r>
            <a:r>
              <a:rPr lang="en" sz="1200">
                <a:solidFill>
                  <a:schemeClr val="dk1"/>
                </a:solidFill>
                <a:latin typeface="Helvetica Neue"/>
                <a:ea typeface="Helvetica Neue"/>
                <a:cs typeface="Helvetica Neue"/>
                <a:sym typeface="Helvetica Neue"/>
              </a:rPr>
              <a:t> 'q_proj', 'k_proj', 'v_proj', 'dense'</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00">
                <a:solidFill>
                  <a:schemeClr val="dk1"/>
                </a:solidFill>
                <a:latin typeface="Helvetica Neue"/>
                <a:ea typeface="Helvetica Neue"/>
                <a:cs typeface="Helvetica Neue"/>
                <a:sym typeface="Helvetica Neue"/>
              </a:rPr>
              <a:t>Results</a:t>
            </a:r>
            <a:endParaRPr b="1" sz="1200">
              <a:solidFill>
                <a:schemeClr val="dk1"/>
              </a:solidFill>
              <a:latin typeface="Helvetica Neue"/>
              <a:ea typeface="Helvetica Neue"/>
              <a:cs typeface="Helvetica Neue"/>
              <a:sym typeface="Helvetica Neue"/>
            </a:endParaRPr>
          </a:p>
          <a:p>
            <a:pPr indent="-304800" lvl="0" marL="457200" rtl="0" algn="l">
              <a:lnSpc>
                <a:spcPct val="100000"/>
              </a:lnSpc>
              <a:spcBef>
                <a:spcPts val="120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Fine-tuning with QLoRA led to a </a:t>
            </a:r>
            <a:r>
              <a:rPr b="1" lang="en" sz="1200">
                <a:solidFill>
                  <a:schemeClr val="dk1"/>
                </a:solidFill>
                <a:latin typeface="Helvetica Neue"/>
                <a:ea typeface="Helvetica Neue"/>
                <a:cs typeface="Helvetica Neue"/>
                <a:sym typeface="Helvetica Neue"/>
              </a:rPr>
              <a:t>significant drop in performance</a:t>
            </a:r>
            <a:r>
              <a:rPr lang="en" sz="1200">
                <a:solidFill>
                  <a:schemeClr val="dk1"/>
                </a:solidFill>
                <a:latin typeface="Helvetica Neue"/>
                <a:ea typeface="Helvetica Neue"/>
                <a:cs typeface="Helvetica Neue"/>
                <a:sym typeface="Helvetica Neue"/>
              </a:rPr>
              <a:t> across tasks on SVAMP and GSM8k datasets.</a:t>
            </a:r>
            <a:br>
              <a:rPr lang="en"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These adaptations may cause the model to lose previously learned generalization capabilities, a phenomenon known as </a:t>
            </a:r>
            <a:r>
              <a:rPr b="1" lang="en" sz="1200">
                <a:solidFill>
                  <a:schemeClr val="dk1"/>
                </a:solidFill>
                <a:latin typeface="Helvetica Neue"/>
                <a:ea typeface="Helvetica Neue"/>
                <a:cs typeface="Helvetica Neue"/>
                <a:sym typeface="Helvetica Neue"/>
              </a:rPr>
              <a:t>catastrophic forgetting</a:t>
            </a:r>
            <a:r>
              <a:rPr lang="en" sz="1200">
                <a:solidFill>
                  <a:schemeClr val="dk1"/>
                </a:solidFill>
                <a:latin typeface="Helvetica Neue"/>
                <a:ea typeface="Helvetica Neue"/>
                <a:cs typeface="Helvetica Neue"/>
                <a:sym typeface="Helvetica Neue"/>
              </a:rPr>
              <a:t>, especially when the fine-tuning task is too narrowly focused.</a:t>
            </a:r>
            <a:br>
              <a:rPr lang="en"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QLoRA relies on </a:t>
            </a:r>
            <a:r>
              <a:rPr b="1" lang="en" sz="1200">
                <a:solidFill>
                  <a:schemeClr val="dk1"/>
                </a:solidFill>
                <a:latin typeface="Helvetica Neue"/>
                <a:ea typeface="Helvetica Neue"/>
                <a:cs typeface="Helvetica Neue"/>
                <a:sym typeface="Helvetica Neue"/>
              </a:rPr>
              <a:t>low-precision quantization</a:t>
            </a:r>
            <a:r>
              <a:rPr lang="en" sz="1200">
                <a:solidFill>
                  <a:schemeClr val="dk1"/>
                </a:solidFill>
                <a:latin typeface="Helvetica Neue"/>
                <a:ea typeface="Helvetica Neue"/>
                <a:cs typeface="Helvetica Neue"/>
                <a:sym typeface="Helvetica Neue"/>
              </a:rPr>
              <a:t> (e.g., 4-bit/8-bit), which can result in a </a:t>
            </a:r>
            <a:r>
              <a:rPr b="1" lang="en" sz="1200">
                <a:solidFill>
                  <a:schemeClr val="dk1"/>
                </a:solidFill>
                <a:latin typeface="Helvetica Neue"/>
                <a:ea typeface="Helvetica Neue"/>
                <a:cs typeface="Helvetica Neue"/>
                <a:sym typeface="Helvetica Neue"/>
              </a:rPr>
              <a:t>loss of precision</a:t>
            </a:r>
            <a:r>
              <a:rPr lang="en" sz="1200">
                <a:solidFill>
                  <a:schemeClr val="dk1"/>
                </a:solidFill>
                <a:latin typeface="Helvetica Neue"/>
                <a:ea typeface="Helvetica Neue"/>
                <a:cs typeface="Helvetica Neue"/>
                <a:sym typeface="Helvetica Neue"/>
              </a:rPr>
              <a:t> for critical model weights.</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1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100">
              <a:solidFill>
                <a:schemeClr val="dk1"/>
              </a:solidFill>
              <a:latin typeface="Helvetica Neue"/>
              <a:ea typeface="Helvetica Neue"/>
              <a:cs typeface="Helvetica Neue"/>
              <a:sym typeface="Helvetica Neue"/>
            </a:endParaRPr>
          </a:p>
        </p:txBody>
      </p:sp>
      <p:sp>
        <p:nvSpPr>
          <p:cNvPr id="200" name="Google Shape;200;p33"/>
          <p:cNvSpPr txBox="1"/>
          <p:nvPr/>
        </p:nvSpPr>
        <p:spPr>
          <a:xfrm>
            <a:off x="4977825" y="2101850"/>
            <a:ext cx="3223200" cy="548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Helvetica Neue"/>
                <a:ea typeface="Helvetica Neue"/>
                <a:cs typeface="Helvetica Neue"/>
                <a:sym typeface="Helvetica Neue"/>
              </a:rPr>
              <a:t>Learning Rate:</a:t>
            </a:r>
            <a:r>
              <a:rPr lang="en" sz="1100">
                <a:solidFill>
                  <a:schemeClr val="dk1"/>
                </a:solidFill>
                <a:latin typeface="Helvetica Neue"/>
                <a:ea typeface="Helvetica Neue"/>
                <a:cs typeface="Helvetica Neue"/>
                <a:sym typeface="Helvetica Neue"/>
              </a:rPr>
              <a:t> 5*10^-4</a:t>
            </a:r>
            <a:endParaRPr sz="1100">
              <a:solidFill>
                <a:schemeClr val="dk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1"/>
              </a:buClr>
              <a:buSzPts val="1100"/>
              <a:buFont typeface="Helvetica Neue"/>
              <a:buChar char="●"/>
            </a:pPr>
            <a:r>
              <a:rPr b="1" lang="en" sz="1100">
                <a:solidFill>
                  <a:schemeClr val="dk1"/>
                </a:solidFill>
                <a:latin typeface="Helvetica Neue"/>
                <a:ea typeface="Helvetica Neue"/>
                <a:cs typeface="Helvetica Neue"/>
                <a:sym typeface="Helvetica Neue"/>
              </a:rPr>
              <a:t>Rank (r):</a:t>
            </a:r>
            <a:r>
              <a:rPr lang="en" sz="1100">
                <a:solidFill>
                  <a:schemeClr val="dk1"/>
                </a:solidFill>
                <a:latin typeface="Helvetica Neue"/>
                <a:ea typeface="Helvetica Neue"/>
                <a:cs typeface="Helvetica Neue"/>
                <a:sym typeface="Helvetica Neue"/>
              </a:rPr>
              <a:t> 32</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C-PPT-Styl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