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y="5143500" cx="9144000"/>
  <p:notesSz cx="6858000" cy="9144000"/>
  <p:embeddedFontLst>
    <p:embeddedFont>
      <p:font typeface="Quattrocento Sans"/>
      <p:regular r:id="rId33"/>
      <p:bold r:id="rId34"/>
      <p:italic r:id="rId35"/>
      <p:boldItalic r:id="rId36"/>
    </p:embeddedFont>
    <p:embeddedFont>
      <p:font typeface="Helvetica Neue"/>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C9B1DDC-5331-4240-968B-B417EC4D112B}">
  <a:tblStyle styleId="{BC9B1DDC-5331-4240-968B-B417EC4D112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bold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QuattrocentoSans-regular.fntdata"/><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QuattrocentoSans-italic.fntdata"/><Relationship Id="rId12" Type="http://schemas.openxmlformats.org/officeDocument/2006/relationships/slide" Target="slides/slide5.xml"/><Relationship Id="rId34" Type="http://schemas.openxmlformats.org/officeDocument/2006/relationships/font" Target="fonts/QuattrocentoSans-bold.fntdata"/><Relationship Id="rId15" Type="http://schemas.openxmlformats.org/officeDocument/2006/relationships/slide" Target="slides/slide8.xml"/><Relationship Id="rId37" Type="http://schemas.openxmlformats.org/officeDocument/2006/relationships/font" Target="fonts/HelveticaNeue-regular.fntdata"/><Relationship Id="rId14" Type="http://schemas.openxmlformats.org/officeDocument/2006/relationships/slide" Target="slides/slide7.xml"/><Relationship Id="rId36" Type="http://schemas.openxmlformats.org/officeDocument/2006/relationships/font" Target="fonts/QuattrocentoSans-boldItalic.fntdata"/><Relationship Id="rId17" Type="http://schemas.openxmlformats.org/officeDocument/2006/relationships/slide" Target="slides/slide10.xml"/><Relationship Id="rId39" Type="http://schemas.openxmlformats.org/officeDocument/2006/relationships/font" Target="fonts/HelveticaNeue-italic.fntdata"/><Relationship Id="rId16" Type="http://schemas.openxmlformats.org/officeDocument/2006/relationships/slide" Target="slides/slide9.xml"/><Relationship Id="rId38" Type="http://schemas.openxmlformats.org/officeDocument/2006/relationships/font" Target="fonts/HelveticaNeue-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46627e1da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3046627e1da_1_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16415b2dc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16415b2dc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16415b2dce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16415b2dce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16415b2dce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16415b2dce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16415b2dce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16415b2dce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16415b2dce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16415b2dce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16415b2dce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16415b2dce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16415b2dce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16415b2dce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16415b2dce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16415b2dce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16415b2dce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16415b2dce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16415b2dce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16415b2dce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044eed77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044eed77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16415b2dce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16415b2dce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16415b2dc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16415b2dc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16415b2dc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16415b2dc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16415b2dc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16415b2dc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16415b2dc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16415b2dc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1598539430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3159853943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16415b2d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16415b2d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16415b2dce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16415b2dce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16415b2dce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16415b2dce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6415b2dce_2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16415b2dce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16415b2dce_2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16415b2dce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16415b2dce_2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16415b2dce_2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16415b2dce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16415b2dce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56" name="Shape 56"/>
        <p:cNvGrpSpPr/>
        <p:nvPr/>
      </p:nvGrpSpPr>
      <p:grpSpPr>
        <a:xfrm>
          <a:off x="0" y="0"/>
          <a:ext cx="0" cy="0"/>
          <a:chOff x="0" y="0"/>
          <a:chExt cx="0" cy="0"/>
        </a:xfrm>
      </p:grpSpPr>
      <p:sp>
        <p:nvSpPr>
          <p:cNvPr id="57" name="Google Shape;57;p14"/>
          <p:cNvSpPr txBox="1"/>
          <p:nvPr>
            <p:ph type="ctrTitle"/>
          </p:nvPr>
        </p:nvSpPr>
        <p:spPr>
          <a:xfrm>
            <a:off x="685800" y="1143001"/>
            <a:ext cx="7772400" cy="97971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400"/>
              <a:buFont typeface="Quattrocento Sans"/>
              <a:buNone/>
              <a:defRPr b="0"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4"/>
          <p:cNvSpPr txBox="1"/>
          <p:nvPr>
            <p:ph idx="1" type="subTitle"/>
          </p:nvPr>
        </p:nvSpPr>
        <p:spPr>
          <a:xfrm>
            <a:off x="684894" y="2504057"/>
            <a:ext cx="6858000" cy="859629"/>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rgbClr val="E9F7F6"/>
              </a:buClr>
              <a:buSzPts val="2400"/>
              <a:buNone/>
              <a:defRPr sz="2400">
                <a:solidFill>
                  <a:srgbClr val="E9F7F6"/>
                </a:solidFill>
              </a:defRPr>
            </a:lvl1pPr>
            <a:lvl2pPr lvl="1" algn="ctr">
              <a:lnSpc>
                <a:spcPct val="90000"/>
              </a:lnSpc>
              <a:spcBef>
                <a:spcPts val="500"/>
              </a:spcBef>
              <a:spcAft>
                <a:spcPts val="0"/>
              </a:spcAft>
              <a:buClr>
                <a:srgbClr val="3F3F3F"/>
              </a:buClr>
              <a:buSzPts val="2800"/>
              <a:buNone/>
              <a:defRPr sz="2800"/>
            </a:lvl2pPr>
            <a:lvl3pPr lvl="2" algn="ctr">
              <a:lnSpc>
                <a:spcPct val="90000"/>
              </a:lnSpc>
              <a:spcBef>
                <a:spcPts val="500"/>
              </a:spcBef>
              <a:spcAft>
                <a:spcPts val="0"/>
              </a:spcAft>
              <a:buClr>
                <a:srgbClr val="3F3F3F"/>
              </a:buClr>
              <a:buSzPts val="2400"/>
              <a:buNone/>
              <a:defRPr sz="2400"/>
            </a:lvl3pPr>
            <a:lvl4pPr lvl="3" algn="ctr">
              <a:lnSpc>
                <a:spcPct val="90000"/>
              </a:lnSpc>
              <a:spcBef>
                <a:spcPts val="500"/>
              </a:spcBef>
              <a:spcAft>
                <a:spcPts val="0"/>
              </a:spcAft>
              <a:buClr>
                <a:srgbClr val="3F3F3F"/>
              </a:buClr>
              <a:buSzPts val="2000"/>
              <a:buNone/>
              <a:defRPr sz="2000"/>
            </a:lvl4pPr>
            <a:lvl5pPr lvl="4" algn="ctr">
              <a:lnSpc>
                <a:spcPct val="90000"/>
              </a:lnSpc>
              <a:spcBef>
                <a:spcPts val="500"/>
              </a:spcBef>
              <a:spcAft>
                <a:spcPts val="0"/>
              </a:spcAft>
              <a:buClr>
                <a:srgbClr val="3F3F3F"/>
              </a:buClr>
              <a:buSzPts val="2000"/>
              <a:buNone/>
              <a:defRPr sz="2000"/>
            </a:lvl5pPr>
            <a:lvl6pPr lvl="5" algn="ctr">
              <a:spcBef>
                <a:spcPts val="400"/>
              </a:spcBef>
              <a:spcAft>
                <a:spcPts val="0"/>
              </a:spcAft>
              <a:buClr>
                <a:schemeClr val="dk1"/>
              </a:buClr>
              <a:buSzPts val="2000"/>
              <a:buNone/>
              <a:defRPr sz="2000"/>
            </a:lvl6pPr>
            <a:lvl7pPr lvl="6" algn="ctr">
              <a:spcBef>
                <a:spcPts val="400"/>
              </a:spcBef>
              <a:spcAft>
                <a:spcPts val="0"/>
              </a:spcAft>
              <a:buClr>
                <a:schemeClr val="dk1"/>
              </a:buClr>
              <a:buSzPts val="2000"/>
              <a:buNone/>
              <a:defRPr sz="2000"/>
            </a:lvl7pPr>
            <a:lvl8pPr lvl="7" algn="ctr">
              <a:spcBef>
                <a:spcPts val="400"/>
              </a:spcBef>
              <a:spcAft>
                <a:spcPts val="0"/>
              </a:spcAft>
              <a:buClr>
                <a:schemeClr val="dk1"/>
              </a:buClr>
              <a:buSzPts val="2000"/>
              <a:buNone/>
              <a:defRPr sz="2000"/>
            </a:lvl8pPr>
            <a:lvl9pPr lvl="8" algn="ctr">
              <a:spcBef>
                <a:spcPts val="400"/>
              </a:spcBef>
              <a:spcAft>
                <a:spcPts val="0"/>
              </a:spcAft>
              <a:buClr>
                <a:schemeClr val="dk1"/>
              </a:buClr>
              <a:buSzPts val="2000"/>
              <a:buNone/>
              <a:defRPr sz="2000"/>
            </a:lvl9pPr>
          </a:lstStyle>
          <a:p/>
        </p:txBody>
      </p:sp>
      <p:sp>
        <p:nvSpPr>
          <p:cNvPr id="59" name="Google Shape;59;p14"/>
          <p:cNvSpPr txBox="1"/>
          <p:nvPr>
            <p:ph idx="10" type="dt"/>
          </p:nvPr>
        </p:nvSpPr>
        <p:spPr>
          <a:xfrm>
            <a:off x="3654096" y="4767265"/>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1" type="ftr"/>
          </p:nvPr>
        </p:nvSpPr>
        <p:spPr>
          <a:xfrm>
            <a:off x="5999844" y="4767265"/>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61" name="Google Shape;61;p14"/>
          <p:cNvCxnSpPr/>
          <p:nvPr/>
        </p:nvCxnSpPr>
        <p:spPr>
          <a:xfrm>
            <a:off x="685800" y="2317221"/>
            <a:ext cx="7772400" cy="0"/>
          </a:xfrm>
          <a:prstGeom prst="straightConnector1">
            <a:avLst/>
          </a:prstGeom>
          <a:noFill/>
          <a:ln cap="flat" cmpd="sng" w="9525">
            <a:solidFill>
              <a:schemeClr val="lt1"/>
            </a:solidFill>
            <a:prstDash val="solid"/>
            <a:round/>
            <a:headEnd len="sm" w="sm" type="none"/>
            <a:tailEnd len="sm" w="sm" type="none"/>
          </a:ln>
        </p:spPr>
      </p:cxnSp>
      <p:pic>
        <p:nvPicPr>
          <p:cNvPr id="62" name="Google Shape;62;p14"/>
          <p:cNvPicPr preferRelativeResize="0"/>
          <p:nvPr/>
        </p:nvPicPr>
        <p:blipFill rotWithShape="1">
          <a:blip r:embed="rId2">
            <a:alphaModFix/>
          </a:blip>
          <a:srcRect b="0" l="0" r="0" t="0"/>
          <a:stretch/>
        </p:blipFill>
        <p:spPr>
          <a:xfrm>
            <a:off x="697390" y="3817776"/>
            <a:ext cx="1531853" cy="84306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3" name="Shape 63"/>
        <p:cNvGrpSpPr/>
        <p:nvPr/>
      </p:nvGrpSpPr>
      <p:grpSpPr>
        <a:xfrm>
          <a:off x="0" y="0"/>
          <a:ext cx="0" cy="0"/>
          <a:chOff x="0" y="0"/>
          <a:chExt cx="0" cy="0"/>
        </a:xfrm>
      </p:grpSpPr>
      <p:sp>
        <p:nvSpPr>
          <p:cNvPr id="64" name="Google Shape;64;p15"/>
          <p:cNvSpPr txBox="1"/>
          <p:nvPr>
            <p:ph type="title"/>
          </p:nvPr>
        </p:nvSpPr>
        <p:spPr>
          <a:xfrm>
            <a:off x="685800" y="239485"/>
            <a:ext cx="6847115" cy="50346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5"/>
          <p:cNvSpPr txBox="1"/>
          <p:nvPr>
            <p:ph idx="1" type="body"/>
          </p:nvPr>
        </p:nvSpPr>
        <p:spPr>
          <a:xfrm>
            <a:off x="685800" y="897732"/>
            <a:ext cx="7772401" cy="373737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6" name="Google Shape;66;p15"/>
          <p:cNvSpPr txBox="1"/>
          <p:nvPr>
            <p:ph idx="10" type="dt"/>
          </p:nvPr>
        </p:nvSpPr>
        <p:spPr>
          <a:xfrm>
            <a:off x="685799" y="4767265"/>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1" type="ftr"/>
          </p:nvPr>
        </p:nvSpPr>
        <p:spPr>
          <a:xfrm>
            <a:off x="3031547" y="4767265"/>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5"/>
          <p:cNvSpPr txBox="1"/>
          <p:nvPr>
            <p:ph idx="12" type="sldNum"/>
          </p:nvPr>
        </p:nvSpPr>
        <p:spPr>
          <a:xfrm>
            <a:off x="6400800" y="476726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69" name="Google Shape;69;p15"/>
          <p:cNvCxnSpPr/>
          <p:nvPr/>
        </p:nvCxnSpPr>
        <p:spPr>
          <a:xfrm>
            <a:off x="685801" y="742950"/>
            <a:ext cx="7672388" cy="1191"/>
          </a:xfrm>
          <a:prstGeom prst="straightConnector1">
            <a:avLst/>
          </a:prstGeom>
          <a:noFill/>
          <a:ln cap="flat" cmpd="sng" w="9525">
            <a:solidFill>
              <a:srgbClr val="3DACA7"/>
            </a:solidFill>
            <a:prstDash val="solid"/>
            <a:round/>
            <a:headEnd len="sm" w="sm" type="none"/>
            <a:tailEnd len="sm" w="sm" type="none"/>
          </a:ln>
        </p:spPr>
      </p:cxnSp>
      <p:pic>
        <p:nvPicPr>
          <p:cNvPr id="70" name="Google Shape;70;p15"/>
          <p:cNvPicPr preferRelativeResize="0"/>
          <p:nvPr/>
        </p:nvPicPr>
        <p:blipFill rotWithShape="1">
          <a:blip r:embed="rId2">
            <a:alphaModFix/>
          </a:blip>
          <a:srcRect b="0" l="0" r="0" t="0"/>
          <a:stretch/>
        </p:blipFill>
        <p:spPr>
          <a:xfrm>
            <a:off x="7658100" y="306587"/>
            <a:ext cx="600075" cy="33575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p16"/>
          <p:cNvSpPr txBox="1"/>
          <p:nvPr>
            <p:ph type="title"/>
          </p:nvPr>
        </p:nvSpPr>
        <p:spPr>
          <a:xfrm>
            <a:off x="685800" y="1284317"/>
            <a:ext cx="7772400" cy="213840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6000"/>
              <a:buFont typeface="Quattrocento Sans"/>
              <a:buNone/>
              <a:defRPr b="0"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6"/>
          <p:cNvSpPr txBox="1"/>
          <p:nvPr>
            <p:ph idx="1" type="body"/>
          </p:nvPr>
        </p:nvSpPr>
        <p:spPr>
          <a:xfrm>
            <a:off x="685800" y="3414477"/>
            <a:ext cx="77724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400"/>
              <a:buNone/>
              <a:defRPr sz="2400">
                <a:solidFill>
                  <a:srgbClr val="3F3F3F"/>
                </a:solidFil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74" name="Google Shape;74;p16"/>
          <p:cNvSpPr txBox="1"/>
          <p:nvPr>
            <p:ph idx="10" type="dt"/>
          </p:nvPr>
        </p:nvSpPr>
        <p:spPr>
          <a:xfrm>
            <a:off x="685799" y="4767265"/>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6"/>
          <p:cNvSpPr txBox="1"/>
          <p:nvPr>
            <p:ph idx="11" type="ftr"/>
          </p:nvPr>
        </p:nvSpPr>
        <p:spPr>
          <a:xfrm>
            <a:off x="3031547" y="4767265"/>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6"/>
          <p:cNvSpPr txBox="1"/>
          <p:nvPr>
            <p:ph idx="12" type="sldNum"/>
          </p:nvPr>
        </p:nvSpPr>
        <p:spPr>
          <a:xfrm>
            <a:off x="6400800" y="476726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7" name="Shape 77"/>
        <p:cNvGrpSpPr/>
        <p:nvPr/>
      </p:nvGrpSpPr>
      <p:grpSpPr>
        <a:xfrm>
          <a:off x="0" y="0"/>
          <a:ext cx="0" cy="0"/>
          <a:chOff x="0" y="0"/>
          <a:chExt cx="0" cy="0"/>
        </a:xfrm>
      </p:grpSpPr>
      <p:sp>
        <p:nvSpPr>
          <p:cNvPr id="78" name="Google Shape;78;p17"/>
          <p:cNvSpPr txBox="1"/>
          <p:nvPr>
            <p:ph idx="1" type="body"/>
          </p:nvPr>
        </p:nvSpPr>
        <p:spPr>
          <a:xfrm>
            <a:off x="685799" y="892630"/>
            <a:ext cx="3834246" cy="374247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9" name="Google Shape;79;p17"/>
          <p:cNvSpPr txBox="1"/>
          <p:nvPr>
            <p:ph idx="2" type="body"/>
          </p:nvPr>
        </p:nvSpPr>
        <p:spPr>
          <a:xfrm>
            <a:off x="4629150" y="892630"/>
            <a:ext cx="3829050" cy="374247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0" name="Google Shape;80;p17"/>
          <p:cNvSpPr txBox="1"/>
          <p:nvPr>
            <p:ph idx="10" type="dt"/>
          </p:nvPr>
        </p:nvSpPr>
        <p:spPr>
          <a:xfrm>
            <a:off x="685799" y="4767265"/>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7"/>
          <p:cNvSpPr txBox="1"/>
          <p:nvPr>
            <p:ph idx="11" type="ftr"/>
          </p:nvPr>
        </p:nvSpPr>
        <p:spPr>
          <a:xfrm>
            <a:off x="3031547" y="4767265"/>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7"/>
          <p:cNvSpPr txBox="1"/>
          <p:nvPr>
            <p:ph idx="12" type="sldNum"/>
          </p:nvPr>
        </p:nvSpPr>
        <p:spPr>
          <a:xfrm>
            <a:off x="6400800" y="476726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83" name="Google Shape;83;p17"/>
          <p:cNvSpPr txBox="1"/>
          <p:nvPr>
            <p:ph type="title"/>
          </p:nvPr>
        </p:nvSpPr>
        <p:spPr>
          <a:xfrm>
            <a:off x="685800" y="239485"/>
            <a:ext cx="6847115" cy="50346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84" name="Google Shape;84;p17"/>
          <p:cNvCxnSpPr/>
          <p:nvPr/>
        </p:nvCxnSpPr>
        <p:spPr>
          <a:xfrm>
            <a:off x="685801" y="742950"/>
            <a:ext cx="7672388" cy="1191"/>
          </a:xfrm>
          <a:prstGeom prst="straightConnector1">
            <a:avLst/>
          </a:prstGeom>
          <a:noFill/>
          <a:ln cap="flat" cmpd="sng" w="9525">
            <a:solidFill>
              <a:srgbClr val="3DACA7"/>
            </a:solidFill>
            <a:prstDash val="solid"/>
            <a:round/>
            <a:headEnd len="sm" w="sm" type="none"/>
            <a:tailEnd len="sm" w="sm" type="none"/>
          </a:ln>
        </p:spPr>
      </p:cxnSp>
      <p:pic>
        <p:nvPicPr>
          <p:cNvPr id="85" name="Google Shape;85;p17"/>
          <p:cNvPicPr preferRelativeResize="0"/>
          <p:nvPr/>
        </p:nvPicPr>
        <p:blipFill rotWithShape="1">
          <a:blip r:embed="rId2">
            <a:alphaModFix/>
          </a:blip>
          <a:srcRect b="0" l="0" r="0" t="0"/>
          <a:stretch/>
        </p:blipFill>
        <p:spPr>
          <a:xfrm>
            <a:off x="7658100" y="306587"/>
            <a:ext cx="600075" cy="33575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86" name="Shape 86"/>
        <p:cNvGrpSpPr/>
        <p:nvPr/>
      </p:nvGrpSpPr>
      <p:grpSpPr>
        <a:xfrm>
          <a:off x="0" y="0"/>
          <a:ext cx="0" cy="0"/>
          <a:chOff x="0" y="0"/>
          <a:chExt cx="0" cy="0"/>
        </a:xfrm>
      </p:grpSpPr>
      <p:sp>
        <p:nvSpPr>
          <p:cNvPr id="87" name="Google Shape;87;p18"/>
          <p:cNvSpPr txBox="1"/>
          <p:nvPr>
            <p:ph idx="1" type="body"/>
          </p:nvPr>
        </p:nvSpPr>
        <p:spPr>
          <a:xfrm>
            <a:off x="685799" y="870519"/>
            <a:ext cx="3815196" cy="61927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rgbClr val="3F3F3F"/>
              </a:buClr>
              <a:buSzPts val="2400"/>
              <a:buNone/>
              <a:defRPr b="1" sz="2400"/>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8" name="Google Shape;88;p18"/>
          <p:cNvSpPr txBox="1"/>
          <p:nvPr>
            <p:ph idx="2" type="body"/>
          </p:nvPr>
        </p:nvSpPr>
        <p:spPr>
          <a:xfrm>
            <a:off x="685799" y="1616168"/>
            <a:ext cx="3815196" cy="302489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9" name="Google Shape;89;p18"/>
          <p:cNvSpPr txBox="1"/>
          <p:nvPr>
            <p:ph idx="3" type="body"/>
          </p:nvPr>
        </p:nvSpPr>
        <p:spPr>
          <a:xfrm>
            <a:off x="4629151" y="870517"/>
            <a:ext cx="3829050" cy="619273"/>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rgbClr val="3F3F3F"/>
              </a:buClr>
              <a:buSzPts val="2400"/>
              <a:buNone/>
              <a:defRPr b="1" sz="2400"/>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90" name="Google Shape;90;p18"/>
          <p:cNvSpPr txBox="1"/>
          <p:nvPr>
            <p:ph idx="4" type="body"/>
          </p:nvPr>
        </p:nvSpPr>
        <p:spPr>
          <a:xfrm>
            <a:off x="4629151" y="1616168"/>
            <a:ext cx="3829050" cy="302489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1" name="Google Shape;91;p18"/>
          <p:cNvSpPr txBox="1"/>
          <p:nvPr>
            <p:ph idx="10" type="dt"/>
          </p:nvPr>
        </p:nvSpPr>
        <p:spPr>
          <a:xfrm>
            <a:off x="685799" y="4767265"/>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8"/>
          <p:cNvSpPr txBox="1"/>
          <p:nvPr>
            <p:ph idx="11" type="ftr"/>
          </p:nvPr>
        </p:nvSpPr>
        <p:spPr>
          <a:xfrm>
            <a:off x="3031547" y="4767265"/>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8"/>
          <p:cNvSpPr txBox="1"/>
          <p:nvPr>
            <p:ph idx="12" type="sldNum"/>
          </p:nvPr>
        </p:nvSpPr>
        <p:spPr>
          <a:xfrm>
            <a:off x="6400800" y="476726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8"/>
          <p:cNvSpPr txBox="1"/>
          <p:nvPr>
            <p:ph type="title"/>
          </p:nvPr>
        </p:nvSpPr>
        <p:spPr>
          <a:xfrm>
            <a:off x="685800" y="239485"/>
            <a:ext cx="6847115" cy="50346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95" name="Google Shape;95;p18"/>
          <p:cNvCxnSpPr/>
          <p:nvPr/>
        </p:nvCxnSpPr>
        <p:spPr>
          <a:xfrm>
            <a:off x="685801" y="742950"/>
            <a:ext cx="7672388" cy="1191"/>
          </a:xfrm>
          <a:prstGeom prst="straightConnector1">
            <a:avLst/>
          </a:prstGeom>
          <a:noFill/>
          <a:ln cap="flat" cmpd="sng" w="9525">
            <a:solidFill>
              <a:srgbClr val="3DACA7"/>
            </a:solidFill>
            <a:prstDash val="solid"/>
            <a:round/>
            <a:headEnd len="sm" w="sm" type="none"/>
            <a:tailEnd len="sm" w="sm" type="none"/>
          </a:ln>
        </p:spPr>
      </p:cxnSp>
      <p:pic>
        <p:nvPicPr>
          <p:cNvPr id="96" name="Google Shape;96;p18"/>
          <p:cNvPicPr preferRelativeResize="0"/>
          <p:nvPr/>
        </p:nvPicPr>
        <p:blipFill rotWithShape="1">
          <a:blip r:embed="rId2">
            <a:alphaModFix/>
          </a:blip>
          <a:srcRect b="0" l="0" r="0" t="0"/>
          <a:stretch/>
        </p:blipFill>
        <p:spPr>
          <a:xfrm>
            <a:off x="7658100" y="306587"/>
            <a:ext cx="600075" cy="33575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97" name="Shape 97"/>
        <p:cNvGrpSpPr/>
        <p:nvPr/>
      </p:nvGrpSpPr>
      <p:grpSpPr>
        <a:xfrm>
          <a:off x="0" y="0"/>
          <a:ext cx="0" cy="0"/>
          <a:chOff x="0" y="0"/>
          <a:chExt cx="0" cy="0"/>
        </a:xfrm>
      </p:grpSpPr>
      <p:sp>
        <p:nvSpPr>
          <p:cNvPr id="98" name="Google Shape;98;p19"/>
          <p:cNvSpPr txBox="1"/>
          <p:nvPr>
            <p:ph idx="10" type="dt"/>
          </p:nvPr>
        </p:nvSpPr>
        <p:spPr>
          <a:xfrm>
            <a:off x="685799" y="4767265"/>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9"/>
          <p:cNvSpPr txBox="1"/>
          <p:nvPr>
            <p:ph idx="11" type="ftr"/>
          </p:nvPr>
        </p:nvSpPr>
        <p:spPr>
          <a:xfrm>
            <a:off x="3031547" y="4767265"/>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9"/>
          <p:cNvSpPr txBox="1"/>
          <p:nvPr>
            <p:ph idx="12" type="sldNum"/>
          </p:nvPr>
        </p:nvSpPr>
        <p:spPr>
          <a:xfrm>
            <a:off x="6400800" y="476726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9"/>
          <p:cNvSpPr txBox="1"/>
          <p:nvPr>
            <p:ph type="title"/>
          </p:nvPr>
        </p:nvSpPr>
        <p:spPr>
          <a:xfrm>
            <a:off x="685800" y="239485"/>
            <a:ext cx="6847115" cy="50346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02" name="Google Shape;102;p19"/>
          <p:cNvCxnSpPr/>
          <p:nvPr/>
        </p:nvCxnSpPr>
        <p:spPr>
          <a:xfrm>
            <a:off x="685801" y="742950"/>
            <a:ext cx="7672388" cy="1191"/>
          </a:xfrm>
          <a:prstGeom prst="straightConnector1">
            <a:avLst/>
          </a:prstGeom>
          <a:noFill/>
          <a:ln cap="flat" cmpd="sng" w="9525">
            <a:solidFill>
              <a:srgbClr val="3DACA7"/>
            </a:solidFill>
            <a:prstDash val="solid"/>
            <a:round/>
            <a:headEnd len="sm" w="sm" type="none"/>
            <a:tailEnd len="sm" w="sm" type="none"/>
          </a:ln>
        </p:spPr>
      </p:cxnSp>
      <p:pic>
        <p:nvPicPr>
          <p:cNvPr id="103" name="Google Shape;103;p19"/>
          <p:cNvPicPr preferRelativeResize="0"/>
          <p:nvPr/>
        </p:nvPicPr>
        <p:blipFill rotWithShape="1">
          <a:blip r:embed="rId2">
            <a:alphaModFix/>
          </a:blip>
          <a:srcRect b="0" l="0" r="0" t="0"/>
          <a:stretch/>
        </p:blipFill>
        <p:spPr>
          <a:xfrm>
            <a:off x="7658100" y="306587"/>
            <a:ext cx="600075" cy="335756"/>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4" name="Shape 104"/>
        <p:cNvGrpSpPr/>
        <p:nvPr/>
      </p:nvGrpSpPr>
      <p:grpSpPr>
        <a:xfrm>
          <a:off x="0" y="0"/>
          <a:ext cx="0" cy="0"/>
          <a:chOff x="0" y="0"/>
          <a:chExt cx="0" cy="0"/>
        </a:xfrm>
      </p:grpSpPr>
      <p:sp>
        <p:nvSpPr>
          <p:cNvPr id="105" name="Google Shape;105;p20"/>
          <p:cNvSpPr txBox="1"/>
          <p:nvPr>
            <p:ph idx="10" type="dt"/>
          </p:nvPr>
        </p:nvSpPr>
        <p:spPr>
          <a:xfrm>
            <a:off x="685799" y="4767265"/>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0"/>
          <p:cNvSpPr txBox="1"/>
          <p:nvPr>
            <p:ph idx="11" type="ftr"/>
          </p:nvPr>
        </p:nvSpPr>
        <p:spPr>
          <a:xfrm>
            <a:off x="3031547" y="4767265"/>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0"/>
          <p:cNvSpPr txBox="1"/>
          <p:nvPr>
            <p:ph idx="12" type="sldNum"/>
          </p:nvPr>
        </p:nvSpPr>
        <p:spPr>
          <a:xfrm>
            <a:off x="6400800" y="476726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08" name="Shape 108"/>
        <p:cNvGrpSpPr/>
        <p:nvPr/>
      </p:nvGrpSpPr>
      <p:grpSpPr>
        <a:xfrm>
          <a:off x="0" y="0"/>
          <a:ext cx="0" cy="0"/>
          <a:chOff x="0" y="0"/>
          <a:chExt cx="0" cy="0"/>
        </a:xfrm>
      </p:grpSpPr>
      <p:sp>
        <p:nvSpPr>
          <p:cNvPr id="109" name="Google Shape;109;p21"/>
          <p:cNvSpPr txBox="1"/>
          <p:nvPr>
            <p:ph idx="1" type="body"/>
          </p:nvPr>
        </p:nvSpPr>
        <p:spPr>
          <a:xfrm>
            <a:off x="3886200" y="742950"/>
            <a:ext cx="4629150" cy="36576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3F3F3F"/>
              </a:buClr>
              <a:buSzPts val="3200"/>
              <a:buChar char="●"/>
              <a:defRPr sz="3200"/>
            </a:lvl1pPr>
            <a:lvl2pPr indent="-406400" lvl="1" marL="914400" algn="l">
              <a:lnSpc>
                <a:spcPct val="90000"/>
              </a:lnSpc>
              <a:spcBef>
                <a:spcPts val="500"/>
              </a:spcBef>
              <a:spcAft>
                <a:spcPts val="0"/>
              </a:spcAft>
              <a:buClr>
                <a:srgbClr val="3F3F3F"/>
              </a:buClr>
              <a:buSzPts val="2800"/>
              <a:buChar char="●"/>
              <a:defRPr sz="2800"/>
            </a:lvl2pPr>
            <a:lvl3pPr indent="-381000" lvl="2" marL="1371600" algn="l">
              <a:lnSpc>
                <a:spcPct val="90000"/>
              </a:lnSpc>
              <a:spcBef>
                <a:spcPts val="500"/>
              </a:spcBef>
              <a:spcAft>
                <a:spcPts val="0"/>
              </a:spcAft>
              <a:buClr>
                <a:srgbClr val="3F3F3F"/>
              </a:buClr>
              <a:buSzPts val="2400"/>
              <a:buChar char="●"/>
              <a:defRPr sz="2400"/>
            </a:lvl3pPr>
            <a:lvl4pPr indent="-355600" lvl="3" marL="1828800" algn="l">
              <a:lnSpc>
                <a:spcPct val="90000"/>
              </a:lnSpc>
              <a:spcBef>
                <a:spcPts val="500"/>
              </a:spcBef>
              <a:spcAft>
                <a:spcPts val="0"/>
              </a:spcAft>
              <a:buClr>
                <a:srgbClr val="3F3F3F"/>
              </a:buClr>
              <a:buSzPts val="2000"/>
              <a:buChar char="●"/>
              <a:defRPr sz="2000"/>
            </a:lvl4pPr>
            <a:lvl5pPr indent="-355600" lvl="4" marL="2286000" algn="l">
              <a:lnSpc>
                <a:spcPct val="90000"/>
              </a:lnSpc>
              <a:spcBef>
                <a:spcPts val="500"/>
              </a:spcBef>
              <a:spcAft>
                <a:spcPts val="0"/>
              </a:spcAft>
              <a:buClr>
                <a:srgbClr val="3F3F3F"/>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10" name="Google Shape;110;p21"/>
          <p:cNvSpPr txBox="1"/>
          <p:nvPr>
            <p:ph idx="2" type="body"/>
          </p:nvPr>
        </p:nvSpPr>
        <p:spPr>
          <a:xfrm>
            <a:off x="630936" y="1643744"/>
            <a:ext cx="2948940" cy="275680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F3F3F"/>
              </a:buClr>
              <a:buSzPts val="1200"/>
              <a:buNone/>
              <a:defRPr sz="1200"/>
            </a:lvl2pPr>
            <a:lvl3pPr indent="-228600" lvl="2" marL="1371600" algn="l">
              <a:lnSpc>
                <a:spcPct val="90000"/>
              </a:lnSpc>
              <a:spcBef>
                <a:spcPts val="500"/>
              </a:spcBef>
              <a:spcAft>
                <a:spcPts val="0"/>
              </a:spcAft>
              <a:buClr>
                <a:srgbClr val="3F3F3F"/>
              </a:buClr>
              <a:buSzPts val="1000"/>
              <a:buNone/>
              <a:defRPr sz="1000"/>
            </a:lvl3pPr>
            <a:lvl4pPr indent="-228600" lvl="3" marL="1828800" algn="l">
              <a:lnSpc>
                <a:spcPct val="90000"/>
              </a:lnSpc>
              <a:spcBef>
                <a:spcPts val="500"/>
              </a:spcBef>
              <a:spcAft>
                <a:spcPts val="0"/>
              </a:spcAft>
              <a:buClr>
                <a:srgbClr val="3F3F3F"/>
              </a:buClr>
              <a:buSzPts val="900"/>
              <a:buNone/>
              <a:defRPr sz="900"/>
            </a:lvl4pPr>
            <a:lvl5pPr indent="-228600" lvl="4" marL="2286000" algn="l">
              <a:lnSpc>
                <a:spcPct val="90000"/>
              </a:lnSpc>
              <a:spcBef>
                <a:spcPts val="500"/>
              </a:spcBef>
              <a:spcAft>
                <a:spcPts val="0"/>
              </a:spcAft>
              <a:buClr>
                <a:srgbClr val="3F3F3F"/>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11" name="Google Shape;111;p21"/>
          <p:cNvSpPr txBox="1"/>
          <p:nvPr>
            <p:ph idx="10" type="dt"/>
          </p:nvPr>
        </p:nvSpPr>
        <p:spPr>
          <a:xfrm>
            <a:off x="685799" y="4767265"/>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1"/>
          <p:cNvSpPr txBox="1"/>
          <p:nvPr>
            <p:ph idx="11" type="ftr"/>
          </p:nvPr>
        </p:nvSpPr>
        <p:spPr>
          <a:xfrm>
            <a:off x="3031547" y="4767265"/>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1"/>
          <p:cNvSpPr txBox="1"/>
          <p:nvPr>
            <p:ph idx="12" type="sldNum"/>
          </p:nvPr>
        </p:nvSpPr>
        <p:spPr>
          <a:xfrm>
            <a:off x="6400800" y="476726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14" name="Google Shape;114;p21"/>
          <p:cNvSpPr txBox="1"/>
          <p:nvPr>
            <p:ph type="title"/>
          </p:nvPr>
        </p:nvSpPr>
        <p:spPr>
          <a:xfrm>
            <a:off x="630936" y="342900"/>
            <a:ext cx="2948940" cy="11157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15" name="Google Shape;115;p21"/>
          <p:cNvCxnSpPr/>
          <p:nvPr/>
        </p:nvCxnSpPr>
        <p:spPr>
          <a:xfrm>
            <a:off x="645450" y="1545772"/>
            <a:ext cx="2948940" cy="0"/>
          </a:xfrm>
          <a:prstGeom prst="straightConnector1">
            <a:avLst/>
          </a:prstGeom>
          <a:noFill/>
          <a:ln cap="flat" cmpd="sng" w="9525">
            <a:solidFill>
              <a:srgbClr val="3DACA7"/>
            </a:solidFill>
            <a:prstDash val="solid"/>
            <a:round/>
            <a:headEnd len="sm" w="sm" type="none"/>
            <a:tailEnd len="sm" w="sm" type="none"/>
          </a:ln>
        </p:spPr>
      </p:cxnSp>
      <p:pic>
        <p:nvPicPr>
          <p:cNvPr id="116" name="Google Shape;116;p21"/>
          <p:cNvPicPr preferRelativeResize="0"/>
          <p:nvPr/>
        </p:nvPicPr>
        <p:blipFill rotWithShape="1">
          <a:blip r:embed="rId2">
            <a:alphaModFix/>
          </a:blip>
          <a:srcRect b="0" l="0" r="0" t="0"/>
          <a:stretch/>
        </p:blipFill>
        <p:spPr>
          <a:xfrm>
            <a:off x="7658100" y="306587"/>
            <a:ext cx="600075" cy="33575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17" name="Shape 117"/>
        <p:cNvGrpSpPr/>
        <p:nvPr/>
      </p:nvGrpSpPr>
      <p:grpSpPr>
        <a:xfrm>
          <a:off x="0" y="0"/>
          <a:ext cx="0" cy="0"/>
          <a:chOff x="0" y="0"/>
          <a:chExt cx="0" cy="0"/>
        </a:xfrm>
      </p:grpSpPr>
      <p:sp>
        <p:nvSpPr>
          <p:cNvPr id="118" name="Google Shape;118;p22"/>
          <p:cNvSpPr/>
          <p:nvPr>
            <p:ph idx="2" type="pic"/>
          </p:nvPr>
        </p:nvSpPr>
        <p:spPr>
          <a:xfrm>
            <a:off x="3886200" y="742950"/>
            <a:ext cx="4629150" cy="3657600"/>
          </a:xfrm>
          <a:prstGeom prst="rect">
            <a:avLst/>
          </a:prstGeom>
          <a:noFill/>
          <a:ln>
            <a:noFill/>
          </a:ln>
        </p:spPr>
      </p:sp>
      <p:sp>
        <p:nvSpPr>
          <p:cNvPr id="119" name="Google Shape;119;p22"/>
          <p:cNvSpPr txBox="1"/>
          <p:nvPr>
            <p:ph idx="10" type="dt"/>
          </p:nvPr>
        </p:nvSpPr>
        <p:spPr>
          <a:xfrm>
            <a:off x="685799" y="4767265"/>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2"/>
          <p:cNvSpPr txBox="1"/>
          <p:nvPr>
            <p:ph idx="11" type="ftr"/>
          </p:nvPr>
        </p:nvSpPr>
        <p:spPr>
          <a:xfrm>
            <a:off x="3031547" y="4767265"/>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2"/>
          <p:cNvSpPr txBox="1"/>
          <p:nvPr>
            <p:ph idx="12" type="sldNum"/>
          </p:nvPr>
        </p:nvSpPr>
        <p:spPr>
          <a:xfrm>
            <a:off x="6400800" y="476726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22" name="Google Shape;122;p22"/>
          <p:cNvSpPr txBox="1"/>
          <p:nvPr>
            <p:ph idx="1" type="body"/>
          </p:nvPr>
        </p:nvSpPr>
        <p:spPr>
          <a:xfrm>
            <a:off x="630936" y="1643744"/>
            <a:ext cx="2948940" cy="275680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F3F3F"/>
              </a:buClr>
              <a:buSzPts val="1200"/>
              <a:buNone/>
              <a:defRPr sz="1200"/>
            </a:lvl2pPr>
            <a:lvl3pPr indent="-228600" lvl="2" marL="1371600" algn="l">
              <a:lnSpc>
                <a:spcPct val="90000"/>
              </a:lnSpc>
              <a:spcBef>
                <a:spcPts val="500"/>
              </a:spcBef>
              <a:spcAft>
                <a:spcPts val="0"/>
              </a:spcAft>
              <a:buClr>
                <a:srgbClr val="3F3F3F"/>
              </a:buClr>
              <a:buSzPts val="1000"/>
              <a:buNone/>
              <a:defRPr sz="1000"/>
            </a:lvl3pPr>
            <a:lvl4pPr indent="-228600" lvl="3" marL="1828800" algn="l">
              <a:lnSpc>
                <a:spcPct val="90000"/>
              </a:lnSpc>
              <a:spcBef>
                <a:spcPts val="500"/>
              </a:spcBef>
              <a:spcAft>
                <a:spcPts val="0"/>
              </a:spcAft>
              <a:buClr>
                <a:srgbClr val="3F3F3F"/>
              </a:buClr>
              <a:buSzPts val="900"/>
              <a:buNone/>
              <a:defRPr sz="900"/>
            </a:lvl4pPr>
            <a:lvl5pPr indent="-228600" lvl="4" marL="2286000" algn="l">
              <a:lnSpc>
                <a:spcPct val="90000"/>
              </a:lnSpc>
              <a:spcBef>
                <a:spcPts val="500"/>
              </a:spcBef>
              <a:spcAft>
                <a:spcPts val="0"/>
              </a:spcAft>
              <a:buClr>
                <a:srgbClr val="3F3F3F"/>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23" name="Google Shape;123;p22"/>
          <p:cNvSpPr txBox="1"/>
          <p:nvPr>
            <p:ph type="title"/>
          </p:nvPr>
        </p:nvSpPr>
        <p:spPr>
          <a:xfrm>
            <a:off x="630936" y="342900"/>
            <a:ext cx="2948940" cy="11157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24" name="Google Shape;124;p22"/>
          <p:cNvCxnSpPr/>
          <p:nvPr/>
        </p:nvCxnSpPr>
        <p:spPr>
          <a:xfrm>
            <a:off x="645450" y="1545772"/>
            <a:ext cx="2948940" cy="0"/>
          </a:xfrm>
          <a:prstGeom prst="straightConnector1">
            <a:avLst/>
          </a:prstGeom>
          <a:noFill/>
          <a:ln cap="flat" cmpd="sng" w="9525">
            <a:solidFill>
              <a:srgbClr val="3DACA7"/>
            </a:solidFill>
            <a:prstDash val="solid"/>
            <a:round/>
            <a:headEnd len="sm" w="sm" type="none"/>
            <a:tailEnd len="sm" w="sm" type="none"/>
          </a:ln>
        </p:spPr>
      </p:cxnSp>
      <p:pic>
        <p:nvPicPr>
          <p:cNvPr id="125" name="Google Shape;125;p22"/>
          <p:cNvPicPr preferRelativeResize="0"/>
          <p:nvPr/>
        </p:nvPicPr>
        <p:blipFill rotWithShape="1">
          <a:blip r:embed="rId2">
            <a:alphaModFix/>
          </a:blip>
          <a:srcRect b="0" l="0" r="0" t="0"/>
          <a:stretch/>
        </p:blipFill>
        <p:spPr>
          <a:xfrm>
            <a:off x="7658100" y="306587"/>
            <a:ext cx="600075" cy="335756"/>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126" name="Shape 126"/>
        <p:cNvGrpSpPr/>
        <p:nvPr/>
      </p:nvGrpSpPr>
      <p:grpSpPr>
        <a:xfrm>
          <a:off x="0" y="0"/>
          <a:ext cx="0" cy="0"/>
          <a:chOff x="0" y="0"/>
          <a:chExt cx="0" cy="0"/>
        </a:xfrm>
      </p:grpSpPr>
      <p:sp>
        <p:nvSpPr>
          <p:cNvPr id="127" name="Google Shape;127;p23"/>
          <p:cNvSpPr txBox="1"/>
          <p:nvPr>
            <p:ph idx="1" type="body"/>
          </p:nvPr>
        </p:nvSpPr>
        <p:spPr>
          <a:xfrm rot="5400000">
            <a:off x="2715221" y="-1131688"/>
            <a:ext cx="3713560" cy="77724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8" name="Google Shape;128;p23"/>
          <p:cNvSpPr txBox="1"/>
          <p:nvPr>
            <p:ph idx="10" type="dt"/>
          </p:nvPr>
        </p:nvSpPr>
        <p:spPr>
          <a:xfrm>
            <a:off x="685799" y="4767265"/>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3"/>
          <p:cNvSpPr txBox="1"/>
          <p:nvPr>
            <p:ph idx="11" type="ftr"/>
          </p:nvPr>
        </p:nvSpPr>
        <p:spPr>
          <a:xfrm>
            <a:off x="3031547" y="4767265"/>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3"/>
          <p:cNvSpPr txBox="1"/>
          <p:nvPr>
            <p:ph idx="12" type="sldNum"/>
          </p:nvPr>
        </p:nvSpPr>
        <p:spPr>
          <a:xfrm>
            <a:off x="6400800" y="476726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31" name="Google Shape;131;p23"/>
          <p:cNvSpPr txBox="1"/>
          <p:nvPr>
            <p:ph type="title"/>
          </p:nvPr>
        </p:nvSpPr>
        <p:spPr>
          <a:xfrm>
            <a:off x="685800" y="239485"/>
            <a:ext cx="6847115" cy="50346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32" name="Google Shape;132;p23"/>
          <p:cNvCxnSpPr/>
          <p:nvPr/>
        </p:nvCxnSpPr>
        <p:spPr>
          <a:xfrm>
            <a:off x="685801" y="742950"/>
            <a:ext cx="7672388" cy="1191"/>
          </a:xfrm>
          <a:prstGeom prst="straightConnector1">
            <a:avLst/>
          </a:prstGeom>
          <a:noFill/>
          <a:ln cap="flat" cmpd="sng" w="9525">
            <a:solidFill>
              <a:srgbClr val="3DACA7"/>
            </a:solidFill>
            <a:prstDash val="solid"/>
            <a:round/>
            <a:headEnd len="sm" w="sm" type="none"/>
            <a:tailEnd len="sm" w="sm" type="none"/>
          </a:ln>
        </p:spPr>
      </p:cxnSp>
      <p:pic>
        <p:nvPicPr>
          <p:cNvPr id="133" name="Google Shape;133;p23"/>
          <p:cNvPicPr preferRelativeResize="0"/>
          <p:nvPr/>
        </p:nvPicPr>
        <p:blipFill rotWithShape="1">
          <a:blip r:embed="rId2">
            <a:alphaModFix/>
          </a:blip>
          <a:srcRect b="0" l="0" r="0" t="0"/>
          <a:stretch/>
        </p:blipFill>
        <p:spPr>
          <a:xfrm>
            <a:off x="7658100" y="306587"/>
            <a:ext cx="600075" cy="335756"/>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4" name="Shape 134"/>
        <p:cNvGrpSpPr/>
        <p:nvPr/>
      </p:nvGrpSpPr>
      <p:grpSpPr>
        <a:xfrm>
          <a:off x="0" y="0"/>
          <a:ext cx="0" cy="0"/>
          <a:chOff x="0" y="0"/>
          <a:chExt cx="0" cy="0"/>
        </a:xfrm>
      </p:grpSpPr>
      <p:sp>
        <p:nvSpPr>
          <p:cNvPr id="135" name="Google Shape;135;p24"/>
          <p:cNvSpPr txBox="1"/>
          <p:nvPr>
            <p:ph type="title"/>
          </p:nvPr>
        </p:nvSpPr>
        <p:spPr>
          <a:xfrm rot="5400000">
            <a:off x="5627702" y="1186246"/>
            <a:ext cx="3746474" cy="191452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4400"/>
              <a:buFont typeface="Quattrocento Sans"/>
              <a:buNone/>
              <a:defRPr>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24"/>
          <p:cNvSpPr txBox="1"/>
          <p:nvPr>
            <p:ph idx="1" type="body"/>
          </p:nvPr>
        </p:nvSpPr>
        <p:spPr>
          <a:xfrm rot="5400000">
            <a:off x="1378150" y="-422077"/>
            <a:ext cx="4358877" cy="57435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7" name="Google Shape;137;p24"/>
          <p:cNvSpPr txBox="1"/>
          <p:nvPr>
            <p:ph idx="10" type="dt"/>
          </p:nvPr>
        </p:nvSpPr>
        <p:spPr>
          <a:xfrm>
            <a:off x="685799" y="4767265"/>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4"/>
          <p:cNvSpPr txBox="1"/>
          <p:nvPr>
            <p:ph idx="11" type="ftr"/>
          </p:nvPr>
        </p:nvSpPr>
        <p:spPr>
          <a:xfrm>
            <a:off x="3031547" y="4767265"/>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4"/>
          <p:cNvSpPr txBox="1"/>
          <p:nvPr>
            <p:ph idx="12" type="sldNum"/>
          </p:nvPr>
        </p:nvSpPr>
        <p:spPr>
          <a:xfrm>
            <a:off x="6400800" y="4767265"/>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40" name="Google Shape;140;p24"/>
          <p:cNvCxnSpPr/>
          <p:nvPr/>
        </p:nvCxnSpPr>
        <p:spPr>
          <a:xfrm>
            <a:off x="6543675" y="277588"/>
            <a:ext cx="0" cy="4354711"/>
          </a:xfrm>
          <a:prstGeom prst="straightConnector1">
            <a:avLst/>
          </a:prstGeom>
          <a:noFill/>
          <a:ln cap="flat" cmpd="sng" w="9525">
            <a:solidFill>
              <a:srgbClr val="3DACA7"/>
            </a:solidFill>
            <a:prstDash val="solid"/>
            <a:round/>
            <a:headEnd len="sm" w="sm" type="none"/>
            <a:tailEnd len="sm" w="sm" type="none"/>
          </a:ln>
        </p:spPr>
      </p:cxnSp>
      <p:pic>
        <p:nvPicPr>
          <p:cNvPr id="141" name="Google Shape;141;p24"/>
          <p:cNvPicPr preferRelativeResize="0"/>
          <p:nvPr/>
        </p:nvPicPr>
        <p:blipFill rotWithShape="1">
          <a:blip r:embed="rId2">
            <a:alphaModFix/>
          </a:blip>
          <a:srcRect b="0" l="0" r="0" t="0"/>
          <a:stretch/>
        </p:blipFill>
        <p:spPr>
          <a:xfrm rot="5400000">
            <a:off x="6523434" y="4224127"/>
            <a:ext cx="600075" cy="33575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85800" y="274320"/>
            <a:ext cx="7772401"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685800" y="1371602"/>
            <a:ext cx="7772401" cy="326350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3F3F3F"/>
              </a:buClr>
              <a:buSzPts val="2800"/>
              <a:buFont typeface="Noto Sans Symbols"/>
              <a:buChar char="●"/>
              <a:defRPr b="0" i="0" sz="2800" u="none" cap="none" strike="noStrike">
                <a:solidFill>
                  <a:srgbClr val="3F3F3F"/>
                </a:solidFill>
                <a:latin typeface="Calibri"/>
                <a:ea typeface="Calibri"/>
                <a:cs typeface="Calibri"/>
                <a:sym typeface="Calibri"/>
              </a:defRPr>
            </a:lvl1pPr>
            <a:lvl2pPr indent="-381000" lvl="1" marL="914400" marR="0" rtl="0" algn="l">
              <a:lnSpc>
                <a:spcPct val="90000"/>
              </a:lnSpc>
              <a:spcBef>
                <a:spcPts val="500"/>
              </a:spcBef>
              <a:spcAft>
                <a:spcPts val="0"/>
              </a:spcAft>
              <a:buClr>
                <a:srgbClr val="3F3F3F"/>
              </a:buClr>
              <a:buSzPts val="2400"/>
              <a:buFont typeface="Noto Sans Symbols"/>
              <a:buChar char="●"/>
              <a:defRPr b="0" i="0" sz="2400" u="none" cap="none" strike="noStrike">
                <a:solidFill>
                  <a:srgbClr val="3F3F3F"/>
                </a:solidFill>
                <a:latin typeface="Calibri"/>
                <a:ea typeface="Calibri"/>
                <a:cs typeface="Calibri"/>
                <a:sym typeface="Calibri"/>
              </a:defRPr>
            </a:lvl2pPr>
            <a:lvl3pPr indent="-355600" lvl="2" marL="1371600" marR="0" rtl="0" algn="l">
              <a:lnSpc>
                <a:spcPct val="90000"/>
              </a:lnSpc>
              <a:spcBef>
                <a:spcPts val="500"/>
              </a:spcBef>
              <a:spcAft>
                <a:spcPts val="0"/>
              </a:spcAft>
              <a:buClr>
                <a:srgbClr val="3F3F3F"/>
              </a:buClr>
              <a:buSzPts val="2000"/>
              <a:buFont typeface="Noto Sans Symbols"/>
              <a:buChar char="●"/>
              <a:defRPr b="0" i="0" sz="2000" u="none" cap="none" strike="noStrike">
                <a:solidFill>
                  <a:srgbClr val="3F3F3F"/>
                </a:solidFill>
                <a:latin typeface="Calibri"/>
                <a:ea typeface="Calibri"/>
                <a:cs typeface="Calibri"/>
                <a:sym typeface="Calibri"/>
              </a:defRPr>
            </a:lvl3pPr>
            <a:lvl4pPr indent="-342900" lvl="3" marL="1828800" marR="0" rtl="0" algn="l">
              <a:lnSpc>
                <a:spcPct val="90000"/>
              </a:lnSpc>
              <a:spcBef>
                <a:spcPts val="500"/>
              </a:spcBef>
              <a:spcAft>
                <a:spcPts val="0"/>
              </a:spcAft>
              <a:buClr>
                <a:srgbClr val="3F3F3F"/>
              </a:buClr>
              <a:buSzPts val="1800"/>
              <a:buFont typeface="Noto Sans Symbols"/>
              <a:buChar char="●"/>
              <a:defRPr b="0" i="0" sz="1800" u="none" cap="none" strike="noStrike">
                <a:solidFill>
                  <a:srgbClr val="3F3F3F"/>
                </a:solidFill>
                <a:latin typeface="Calibri"/>
                <a:ea typeface="Calibri"/>
                <a:cs typeface="Calibri"/>
                <a:sym typeface="Calibri"/>
              </a:defRPr>
            </a:lvl4pPr>
            <a:lvl5pPr indent="-342900" lvl="4" marL="2286000" marR="0" rtl="0" algn="l">
              <a:lnSpc>
                <a:spcPct val="90000"/>
              </a:lnSpc>
              <a:spcBef>
                <a:spcPts val="500"/>
              </a:spcBef>
              <a:spcAft>
                <a:spcPts val="0"/>
              </a:spcAft>
              <a:buClr>
                <a:srgbClr val="3F3F3F"/>
              </a:buClr>
              <a:buSzPts val="1800"/>
              <a:buFont typeface="Noto Sans Symbols"/>
              <a:buChar char="●"/>
              <a:defRPr b="0" i="0" sz="1800" u="none" cap="none" strike="noStrike">
                <a:solidFill>
                  <a:srgbClr val="3F3F3F"/>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85799" y="4767265"/>
            <a:ext cx="20574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59595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31547" y="4767265"/>
            <a:ext cx="30861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100" u="none" cap="none" strike="noStrike">
                <a:solidFill>
                  <a:srgbClr val="59595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00800" y="4767265"/>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888888"/>
                </a:solidFill>
                <a:latin typeface="Arial"/>
                <a:ea typeface="Arial"/>
                <a:cs typeface="Arial"/>
                <a:sym typeface="Arial"/>
              </a:defRPr>
            </a:lvl1pPr>
            <a:lvl2pPr indent="0" lvl="1" marL="0" marR="0" rtl="0" algn="r">
              <a:spcBef>
                <a:spcPts val="0"/>
              </a:spcBef>
              <a:buNone/>
              <a:defRPr b="0" i="0" sz="1100" u="none" cap="none" strike="noStrike">
                <a:solidFill>
                  <a:srgbClr val="888888"/>
                </a:solidFill>
                <a:latin typeface="Arial"/>
                <a:ea typeface="Arial"/>
                <a:cs typeface="Arial"/>
                <a:sym typeface="Arial"/>
              </a:defRPr>
            </a:lvl2pPr>
            <a:lvl3pPr indent="0" lvl="2" marL="0" marR="0" rtl="0" algn="r">
              <a:spcBef>
                <a:spcPts val="0"/>
              </a:spcBef>
              <a:buNone/>
              <a:defRPr b="0" i="0" sz="1100" u="none" cap="none" strike="noStrike">
                <a:solidFill>
                  <a:srgbClr val="888888"/>
                </a:solidFill>
                <a:latin typeface="Arial"/>
                <a:ea typeface="Arial"/>
                <a:cs typeface="Arial"/>
                <a:sym typeface="Arial"/>
              </a:defRPr>
            </a:lvl3pPr>
            <a:lvl4pPr indent="0" lvl="3" marL="0" marR="0" rtl="0" algn="r">
              <a:spcBef>
                <a:spcPts val="0"/>
              </a:spcBef>
              <a:buNone/>
              <a:defRPr b="0" i="0" sz="1100" u="none" cap="none" strike="noStrike">
                <a:solidFill>
                  <a:srgbClr val="888888"/>
                </a:solidFill>
                <a:latin typeface="Arial"/>
                <a:ea typeface="Arial"/>
                <a:cs typeface="Arial"/>
                <a:sym typeface="Arial"/>
              </a:defRPr>
            </a:lvl4pPr>
            <a:lvl5pPr indent="0" lvl="4" marL="0" marR="0" rtl="0" algn="r">
              <a:spcBef>
                <a:spcPts val="0"/>
              </a:spcBef>
              <a:buNone/>
              <a:defRPr b="0" i="0" sz="1100" u="none" cap="none" strike="noStrike">
                <a:solidFill>
                  <a:srgbClr val="888888"/>
                </a:solidFill>
                <a:latin typeface="Arial"/>
                <a:ea typeface="Arial"/>
                <a:cs typeface="Arial"/>
                <a:sym typeface="Arial"/>
              </a:defRPr>
            </a:lvl5pPr>
            <a:lvl6pPr indent="0" lvl="5" marL="0" marR="0" rtl="0" algn="r">
              <a:spcBef>
                <a:spcPts val="0"/>
              </a:spcBef>
              <a:buNone/>
              <a:defRPr b="0" i="0" sz="1100" u="none" cap="none" strike="noStrike">
                <a:solidFill>
                  <a:srgbClr val="888888"/>
                </a:solidFill>
                <a:latin typeface="Arial"/>
                <a:ea typeface="Arial"/>
                <a:cs typeface="Arial"/>
                <a:sym typeface="Arial"/>
              </a:defRPr>
            </a:lvl6pPr>
            <a:lvl7pPr indent="0" lvl="6" marL="0" marR="0" rtl="0" algn="r">
              <a:spcBef>
                <a:spcPts val="0"/>
              </a:spcBef>
              <a:buNone/>
              <a:defRPr b="0" i="0" sz="1100" u="none" cap="none" strike="noStrike">
                <a:solidFill>
                  <a:srgbClr val="888888"/>
                </a:solidFill>
                <a:latin typeface="Arial"/>
                <a:ea typeface="Arial"/>
                <a:cs typeface="Arial"/>
                <a:sym typeface="Arial"/>
              </a:defRPr>
            </a:lvl7pPr>
            <a:lvl8pPr indent="0" lvl="7" marL="0" marR="0" rtl="0" algn="r">
              <a:spcBef>
                <a:spcPts val="0"/>
              </a:spcBef>
              <a:buNone/>
              <a:defRPr b="0" i="0" sz="1100" u="none" cap="none" strike="noStrike">
                <a:solidFill>
                  <a:srgbClr val="888888"/>
                </a:solidFill>
                <a:latin typeface="Arial"/>
                <a:ea typeface="Arial"/>
                <a:cs typeface="Arial"/>
                <a:sym typeface="Arial"/>
              </a:defRPr>
            </a:lvl8pPr>
            <a:lvl9pPr indent="0" lvl="8" marL="0" marR="0" rtl="0" algn="r">
              <a:spcBef>
                <a:spcPts val="0"/>
              </a:spcBef>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ctrTitle"/>
          </p:nvPr>
        </p:nvSpPr>
        <p:spPr>
          <a:xfrm>
            <a:off x="685800" y="1102426"/>
            <a:ext cx="7772400" cy="979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960"/>
              <a:buFont typeface="Quattrocento Sans"/>
              <a:buNone/>
            </a:pPr>
            <a:r>
              <a:rPr lang="en" sz="3000"/>
              <a:t>Investigating Mathematical Reasoning Capabilities of LLMs   </a:t>
            </a:r>
            <a:endParaRPr sz="3000"/>
          </a:p>
        </p:txBody>
      </p:sp>
      <p:sp>
        <p:nvSpPr>
          <p:cNvPr id="147" name="Google Shape;147;p25"/>
          <p:cNvSpPr txBox="1"/>
          <p:nvPr>
            <p:ph idx="1" type="subTitle"/>
          </p:nvPr>
        </p:nvSpPr>
        <p:spPr>
          <a:xfrm>
            <a:off x="3599500" y="2464725"/>
            <a:ext cx="4484400" cy="2433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E9F7F6"/>
              </a:buClr>
              <a:buSzPts val="2400"/>
              <a:buNone/>
            </a:pPr>
            <a:r>
              <a:rPr lang="en"/>
              <a:t>Aayush Ranjan			2021003</a:t>
            </a:r>
            <a:endParaRPr/>
          </a:p>
          <a:p>
            <a:pPr indent="0" lvl="0" marL="0" rtl="0" algn="l">
              <a:lnSpc>
                <a:spcPct val="90000"/>
              </a:lnSpc>
              <a:spcBef>
                <a:spcPts val="0"/>
              </a:spcBef>
              <a:spcAft>
                <a:spcPts val="0"/>
              </a:spcAft>
              <a:buClr>
                <a:srgbClr val="E9F7F6"/>
              </a:buClr>
              <a:buSzPts val="2400"/>
              <a:buNone/>
            </a:pPr>
            <a:r>
              <a:rPr lang="en"/>
              <a:t>Arnav Agarwal			2021235</a:t>
            </a:r>
            <a:endParaRPr/>
          </a:p>
          <a:p>
            <a:pPr indent="0" lvl="0" marL="0" rtl="0" algn="l">
              <a:lnSpc>
                <a:spcPct val="90000"/>
              </a:lnSpc>
              <a:spcBef>
                <a:spcPts val="0"/>
              </a:spcBef>
              <a:spcAft>
                <a:spcPts val="0"/>
              </a:spcAft>
              <a:buClr>
                <a:srgbClr val="E9F7F6"/>
              </a:buClr>
              <a:buSzPts val="2400"/>
              <a:buNone/>
            </a:pPr>
            <a:r>
              <a:rPr lang="en"/>
              <a:t>Parthiv A Dholaria		2021078</a:t>
            </a:r>
            <a:endParaRPr/>
          </a:p>
          <a:p>
            <a:pPr indent="0" lvl="0" marL="0" rtl="0" algn="l">
              <a:lnSpc>
                <a:spcPct val="90000"/>
              </a:lnSpc>
              <a:spcBef>
                <a:spcPts val="0"/>
              </a:spcBef>
              <a:spcAft>
                <a:spcPts val="0"/>
              </a:spcAft>
              <a:buClr>
                <a:srgbClr val="E9F7F6"/>
              </a:buClr>
              <a:buSzPts val="2400"/>
              <a:buNone/>
            </a:pPr>
            <a:r>
              <a:rPr lang="en"/>
              <a:t>Harshvardhan Singh	2021052</a:t>
            </a:r>
            <a:endParaRPr/>
          </a:p>
          <a:p>
            <a:pPr indent="0" lvl="0" marL="0" rtl="0" algn="l">
              <a:lnSpc>
                <a:spcPct val="90000"/>
              </a:lnSpc>
              <a:spcBef>
                <a:spcPts val="0"/>
              </a:spcBef>
              <a:spcAft>
                <a:spcPts val="0"/>
              </a:spcAft>
              <a:buClr>
                <a:srgbClr val="E9F7F6"/>
              </a:buClr>
              <a:buSzPts val="2400"/>
              <a:buNone/>
            </a:pPr>
            <a:r>
              <a:rPr lang="en"/>
              <a:t>Pulkit Nargotra		2021273</a:t>
            </a:r>
            <a:endParaRPr/>
          </a:p>
          <a:p>
            <a:pPr indent="0" lvl="0" marL="0" rtl="0" algn="l">
              <a:lnSpc>
                <a:spcPct val="90000"/>
              </a:lnSpc>
              <a:spcBef>
                <a:spcPts val="0"/>
              </a:spcBef>
              <a:spcAft>
                <a:spcPts val="0"/>
              </a:spcAft>
              <a:buClr>
                <a:srgbClr val="E9F7F6"/>
              </a:buClr>
              <a:buSzPts val="2400"/>
              <a:buNone/>
            </a:pPr>
            <a:r>
              <a:rPr lang="en"/>
              <a:t>Utsav Garg				2021108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Fine Tuning: QLoRA</a:t>
            </a:r>
            <a:endParaRPr/>
          </a:p>
        </p:txBody>
      </p:sp>
      <p:sp>
        <p:nvSpPr>
          <p:cNvPr id="205" name="Google Shape;205;p34"/>
          <p:cNvSpPr txBox="1"/>
          <p:nvPr>
            <p:ph idx="1" type="body"/>
          </p:nvPr>
        </p:nvSpPr>
        <p:spPr>
          <a:xfrm>
            <a:off x="685800" y="897725"/>
            <a:ext cx="8273100" cy="37374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n" sz="1200">
                <a:solidFill>
                  <a:schemeClr val="dk1"/>
                </a:solidFill>
                <a:latin typeface="Helvetica Neue"/>
                <a:ea typeface="Helvetica Neue"/>
                <a:cs typeface="Helvetica Neue"/>
                <a:sym typeface="Helvetica Neue"/>
              </a:rPr>
              <a:t>QLoRA fine-tunes large models efficiently by quantizing weights and updating low-rank matrices, enabling task-specific adaptation with minimal resources.</a:t>
            </a:r>
            <a:endParaRPr sz="1200">
              <a:solidFill>
                <a:schemeClr val="dk1"/>
              </a:solidFill>
              <a:latin typeface="Helvetica Neue"/>
              <a:ea typeface="Helvetica Neue"/>
              <a:cs typeface="Helvetica Neue"/>
              <a:sym typeface="Helvetica Neue"/>
            </a:endParaRPr>
          </a:p>
          <a:p>
            <a:pPr indent="0" lvl="0" marL="0" rtl="0" algn="l">
              <a:lnSpc>
                <a:spcPct val="115000"/>
              </a:lnSpc>
              <a:spcBef>
                <a:spcPts val="1200"/>
              </a:spcBef>
              <a:spcAft>
                <a:spcPts val="0"/>
              </a:spcAft>
              <a:buClr>
                <a:schemeClr val="dk1"/>
              </a:buClr>
              <a:buSzPts val="1100"/>
              <a:buFont typeface="Arial"/>
              <a:buNone/>
            </a:pPr>
            <a:r>
              <a:rPr b="1" lang="en" sz="1200">
                <a:solidFill>
                  <a:schemeClr val="dk1"/>
                </a:solidFill>
                <a:latin typeface="Helvetica Neue"/>
                <a:ea typeface="Helvetica Neue"/>
                <a:cs typeface="Helvetica Neue"/>
                <a:sym typeface="Helvetica Neue"/>
              </a:rPr>
              <a:t>Experimental Setup</a:t>
            </a:r>
            <a:endParaRPr b="1" sz="1200">
              <a:solidFill>
                <a:schemeClr val="dk1"/>
              </a:solidFill>
              <a:latin typeface="Helvetica Neue"/>
              <a:ea typeface="Helvetica Neue"/>
              <a:cs typeface="Helvetica Neue"/>
              <a:sym typeface="Helvetica Neue"/>
            </a:endParaRPr>
          </a:p>
          <a:p>
            <a:pPr indent="-304800" lvl="0" marL="457200" rtl="0" algn="l">
              <a:lnSpc>
                <a:spcPct val="115000"/>
              </a:lnSpc>
              <a:spcBef>
                <a:spcPts val="1200"/>
              </a:spcBef>
              <a:spcAft>
                <a:spcPts val="0"/>
              </a:spcAft>
              <a:buClr>
                <a:schemeClr val="dk1"/>
              </a:buClr>
              <a:buSzPts val="1200"/>
              <a:buFont typeface="Arial"/>
              <a:buChar char="●"/>
            </a:pPr>
            <a:r>
              <a:rPr b="1" lang="en" sz="1200">
                <a:solidFill>
                  <a:schemeClr val="dk1"/>
                </a:solidFill>
                <a:latin typeface="Helvetica Neue"/>
                <a:ea typeface="Helvetica Neue"/>
                <a:cs typeface="Helvetica Neue"/>
                <a:sym typeface="Helvetica Neue"/>
              </a:rPr>
              <a:t>Epochs:</a:t>
            </a:r>
            <a:r>
              <a:rPr lang="en" sz="1200">
                <a:solidFill>
                  <a:schemeClr val="dk1"/>
                </a:solidFill>
                <a:latin typeface="Helvetica Neue"/>
                <a:ea typeface="Helvetica Neue"/>
                <a:cs typeface="Helvetica Neue"/>
                <a:sym typeface="Helvetica Neue"/>
              </a:rPr>
              <a:t> 4,                               </a:t>
            </a:r>
            <a:endParaRPr sz="1200">
              <a:solidFill>
                <a:schemeClr val="dk1"/>
              </a:solidFill>
              <a:latin typeface="Helvetica Neue"/>
              <a:ea typeface="Helvetica Neue"/>
              <a:cs typeface="Helvetica Neue"/>
              <a:sym typeface="Helvetica Neue"/>
            </a:endParaRPr>
          </a:p>
          <a:p>
            <a:pPr indent="-304800" lvl="0" marL="457200" rtl="0" algn="l">
              <a:lnSpc>
                <a:spcPct val="115000"/>
              </a:lnSpc>
              <a:spcBef>
                <a:spcPts val="0"/>
              </a:spcBef>
              <a:spcAft>
                <a:spcPts val="0"/>
              </a:spcAft>
              <a:buClr>
                <a:schemeClr val="dk1"/>
              </a:buClr>
              <a:buSzPts val="1200"/>
              <a:buFont typeface="Arial"/>
              <a:buChar char="●"/>
            </a:pPr>
            <a:r>
              <a:rPr b="1" lang="en" sz="1200">
                <a:solidFill>
                  <a:schemeClr val="dk1"/>
                </a:solidFill>
                <a:latin typeface="Helvetica Neue"/>
                <a:ea typeface="Helvetica Neue"/>
                <a:cs typeface="Helvetica Neue"/>
                <a:sym typeface="Helvetica Neue"/>
              </a:rPr>
              <a:t>Target Modules:</a:t>
            </a:r>
            <a:r>
              <a:rPr lang="en" sz="1200">
                <a:solidFill>
                  <a:schemeClr val="dk1"/>
                </a:solidFill>
                <a:latin typeface="Helvetica Neue"/>
                <a:ea typeface="Helvetica Neue"/>
                <a:cs typeface="Helvetica Neue"/>
                <a:sym typeface="Helvetica Neue"/>
              </a:rPr>
              <a:t> 'q_proj', 'k_proj', 'v_proj', 'dense'</a:t>
            </a:r>
            <a:endParaRPr sz="1200">
              <a:solidFill>
                <a:schemeClr val="dk1"/>
              </a:solidFill>
              <a:latin typeface="Helvetica Neue"/>
              <a:ea typeface="Helvetica Neue"/>
              <a:cs typeface="Helvetica Neue"/>
              <a:sym typeface="Helvetica Neue"/>
            </a:endParaRPr>
          </a:p>
          <a:p>
            <a:pPr indent="0" lvl="0" marL="0" rtl="0" algn="l">
              <a:lnSpc>
                <a:spcPct val="115000"/>
              </a:lnSpc>
              <a:spcBef>
                <a:spcPts val="1200"/>
              </a:spcBef>
              <a:spcAft>
                <a:spcPts val="0"/>
              </a:spcAft>
              <a:buNone/>
            </a:pPr>
            <a:r>
              <a:rPr b="1" lang="en" sz="1200">
                <a:solidFill>
                  <a:schemeClr val="dk1"/>
                </a:solidFill>
                <a:latin typeface="Helvetica Neue"/>
                <a:ea typeface="Helvetica Neue"/>
                <a:cs typeface="Helvetica Neue"/>
                <a:sym typeface="Helvetica Neue"/>
              </a:rPr>
              <a:t>Results</a:t>
            </a:r>
            <a:endParaRPr b="1" sz="1200">
              <a:solidFill>
                <a:schemeClr val="dk1"/>
              </a:solidFill>
              <a:latin typeface="Helvetica Neue"/>
              <a:ea typeface="Helvetica Neue"/>
              <a:cs typeface="Helvetica Neue"/>
              <a:sym typeface="Helvetica Neue"/>
            </a:endParaRPr>
          </a:p>
          <a:p>
            <a:pPr indent="-304800" lvl="0" marL="457200" rtl="0" algn="l">
              <a:lnSpc>
                <a:spcPct val="100000"/>
              </a:lnSpc>
              <a:spcBef>
                <a:spcPts val="1200"/>
              </a:spcBef>
              <a:spcAft>
                <a:spcPts val="0"/>
              </a:spcAft>
              <a:buClr>
                <a:schemeClr val="dk1"/>
              </a:buClr>
              <a:buSzPts val="1200"/>
              <a:buFont typeface="Arial"/>
              <a:buChar char="●"/>
            </a:pPr>
            <a:r>
              <a:rPr lang="en" sz="1200">
                <a:solidFill>
                  <a:schemeClr val="dk1"/>
                </a:solidFill>
                <a:latin typeface="Helvetica Neue"/>
                <a:ea typeface="Helvetica Neue"/>
                <a:cs typeface="Helvetica Neue"/>
                <a:sym typeface="Helvetica Neue"/>
              </a:rPr>
              <a:t>Fine-tuning with QLoRA led to a </a:t>
            </a:r>
            <a:r>
              <a:rPr b="1" lang="en" sz="1200">
                <a:solidFill>
                  <a:schemeClr val="dk1"/>
                </a:solidFill>
                <a:latin typeface="Helvetica Neue"/>
                <a:ea typeface="Helvetica Neue"/>
                <a:cs typeface="Helvetica Neue"/>
                <a:sym typeface="Helvetica Neue"/>
              </a:rPr>
              <a:t>significant drop in performance</a:t>
            </a:r>
            <a:r>
              <a:rPr lang="en" sz="1200">
                <a:solidFill>
                  <a:schemeClr val="dk1"/>
                </a:solidFill>
                <a:latin typeface="Helvetica Neue"/>
                <a:ea typeface="Helvetica Neue"/>
                <a:cs typeface="Helvetica Neue"/>
                <a:sym typeface="Helvetica Neue"/>
              </a:rPr>
              <a:t> across tasks on SVAMP and GSM8k datasets.</a:t>
            </a:r>
            <a:br>
              <a:rPr lang="en" sz="1200">
                <a:solidFill>
                  <a:schemeClr val="dk1"/>
                </a:solidFill>
                <a:latin typeface="Helvetica Neue"/>
                <a:ea typeface="Helvetica Neue"/>
                <a:cs typeface="Helvetica Neue"/>
                <a:sym typeface="Helvetica Neue"/>
              </a:rPr>
            </a:br>
            <a:endParaRPr sz="1200">
              <a:solidFill>
                <a:schemeClr val="dk1"/>
              </a:solidFill>
              <a:latin typeface="Helvetica Neue"/>
              <a:ea typeface="Helvetica Neue"/>
              <a:cs typeface="Helvetica Neue"/>
              <a:sym typeface="Helvetica Neue"/>
            </a:endParaRPr>
          </a:p>
          <a:p>
            <a:pPr indent="-304800" lvl="0" marL="457200" rtl="0" algn="l">
              <a:lnSpc>
                <a:spcPct val="100000"/>
              </a:lnSpc>
              <a:spcBef>
                <a:spcPts val="0"/>
              </a:spcBef>
              <a:spcAft>
                <a:spcPts val="0"/>
              </a:spcAft>
              <a:buClr>
                <a:schemeClr val="dk1"/>
              </a:buClr>
              <a:buSzPts val="1200"/>
              <a:buFont typeface="Arial"/>
              <a:buChar char="●"/>
            </a:pPr>
            <a:r>
              <a:rPr lang="en" sz="1200">
                <a:solidFill>
                  <a:schemeClr val="dk1"/>
                </a:solidFill>
                <a:latin typeface="Helvetica Neue"/>
                <a:ea typeface="Helvetica Neue"/>
                <a:cs typeface="Helvetica Neue"/>
                <a:sym typeface="Helvetica Neue"/>
              </a:rPr>
              <a:t>These adaptations may cause the model to lose previously learned generalization capabilities, a phenomenon known as </a:t>
            </a:r>
            <a:r>
              <a:rPr b="1" lang="en" sz="1200">
                <a:solidFill>
                  <a:schemeClr val="dk1"/>
                </a:solidFill>
                <a:latin typeface="Helvetica Neue"/>
                <a:ea typeface="Helvetica Neue"/>
                <a:cs typeface="Helvetica Neue"/>
                <a:sym typeface="Helvetica Neue"/>
              </a:rPr>
              <a:t>catastrophic forgetting</a:t>
            </a:r>
            <a:r>
              <a:rPr lang="en" sz="1200">
                <a:solidFill>
                  <a:schemeClr val="dk1"/>
                </a:solidFill>
                <a:latin typeface="Helvetica Neue"/>
                <a:ea typeface="Helvetica Neue"/>
                <a:cs typeface="Helvetica Neue"/>
                <a:sym typeface="Helvetica Neue"/>
              </a:rPr>
              <a:t>, especially when the fine-tuning task is too narrowly focused.</a:t>
            </a:r>
            <a:br>
              <a:rPr lang="en" sz="1200">
                <a:solidFill>
                  <a:schemeClr val="dk1"/>
                </a:solidFill>
                <a:latin typeface="Helvetica Neue"/>
                <a:ea typeface="Helvetica Neue"/>
                <a:cs typeface="Helvetica Neue"/>
                <a:sym typeface="Helvetica Neue"/>
              </a:rPr>
            </a:br>
            <a:endParaRPr sz="1200">
              <a:solidFill>
                <a:schemeClr val="dk1"/>
              </a:solidFill>
              <a:latin typeface="Helvetica Neue"/>
              <a:ea typeface="Helvetica Neue"/>
              <a:cs typeface="Helvetica Neue"/>
              <a:sym typeface="Helvetica Neue"/>
            </a:endParaRPr>
          </a:p>
          <a:p>
            <a:pPr indent="-304800" lvl="0" marL="457200" rtl="0" algn="l">
              <a:lnSpc>
                <a:spcPct val="100000"/>
              </a:lnSpc>
              <a:spcBef>
                <a:spcPts val="0"/>
              </a:spcBef>
              <a:spcAft>
                <a:spcPts val="0"/>
              </a:spcAft>
              <a:buClr>
                <a:schemeClr val="dk1"/>
              </a:buClr>
              <a:buSzPts val="1200"/>
              <a:buFont typeface="Arial"/>
              <a:buChar char="●"/>
            </a:pPr>
            <a:r>
              <a:rPr lang="en" sz="1200">
                <a:solidFill>
                  <a:schemeClr val="dk1"/>
                </a:solidFill>
                <a:latin typeface="Helvetica Neue"/>
                <a:ea typeface="Helvetica Neue"/>
                <a:cs typeface="Helvetica Neue"/>
                <a:sym typeface="Helvetica Neue"/>
              </a:rPr>
              <a:t>QLoRA relies on </a:t>
            </a:r>
            <a:r>
              <a:rPr b="1" lang="en" sz="1200">
                <a:solidFill>
                  <a:schemeClr val="dk1"/>
                </a:solidFill>
                <a:latin typeface="Helvetica Neue"/>
                <a:ea typeface="Helvetica Neue"/>
                <a:cs typeface="Helvetica Neue"/>
                <a:sym typeface="Helvetica Neue"/>
              </a:rPr>
              <a:t>low-precision quantization</a:t>
            </a:r>
            <a:r>
              <a:rPr lang="en" sz="1200">
                <a:solidFill>
                  <a:schemeClr val="dk1"/>
                </a:solidFill>
                <a:latin typeface="Helvetica Neue"/>
                <a:ea typeface="Helvetica Neue"/>
                <a:cs typeface="Helvetica Neue"/>
                <a:sym typeface="Helvetica Neue"/>
              </a:rPr>
              <a:t> (e.g., 4-bit/8-bit), which can result in a </a:t>
            </a:r>
            <a:r>
              <a:rPr b="1" lang="en" sz="1200">
                <a:solidFill>
                  <a:schemeClr val="dk1"/>
                </a:solidFill>
                <a:latin typeface="Helvetica Neue"/>
                <a:ea typeface="Helvetica Neue"/>
                <a:cs typeface="Helvetica Neue"/>
                <a:sym typeface="Helvetica Neue"/>
              </a:rPr>
              <a:t>loss of precision</a:t>
            </a:r>
            <a:r>
              <a:rPr lang="en" sz="1200">
                <a:solidFill>
                  <a:schemeClr val="dk1"/>
                </a:solidFill>
                <a:latin typeface="Helvetica Neue"/>
                <a:ea typeface="Helvetica Neue"/>
                <a:cs typeface="Helvetica Neue"/>
                <a:sym typeface="Helvetica Neue"/>
              </a:rPr>
              <a:t> for critical model weights.</a:t>
            </a:r>
            <a:endParaRPr sz="1200">
              <a:solidFill>
                <a:schemeClr val="dk1"/>
              </a:solidFill>
              <a:latin typeface="Helvetica Neue"/>
              <a:ea typeface="Helvetica Neue"/>
              <a:cs typeface="Helvetica Neue"/>
              <a:sym typeface="Helvetica Neue"/>
            </a:endParaRPr>
          </a:p>
          <a:p>
            <a:pPr indent="0" lvl="0" marL="0" rtl="0" algn="l">
              <a:lnSpc>
                <a:spcPct val="115000"/>
              </a:lnSpc>
              <a:spcBef>
                <a:spcPts val="1200"/>
              </a:spcBef>
              <a:spcAft>
                <a:spcPts val="0"/>
              </a:spcAft>
              <a:buClr>
                <a:schemeClr val="dk1"/>
              </a:buClr>
              <a:buSzPts val="1100"/>
              <a:buFont typeface="Arial"/>
              <a:buNone/>
            </a:pPr>
            <a:r>
              <a:t/>
            </a:r>
            <a:endParaRPr sz="1100">
              <a:solidFill>
                <a:schemeClr val="dk1"/>
              </a:solidFill>
              <a:latin typeface="Helvetica Neue"/>
              <a:ea typeface="Helvetica Neue"/>
              <a:cs typeface="Helvetica Neue"/>
              <a:sym typeface="Helvetica Neue"/>
            </a:endParaRPr>
          </a:p>
          <a:p>
            <a:pPr indent="0" lvl="0" marL="0" rtl="0" algn="l">
              <a:lnSpc>
                <a:spcPct val="115000"/>
              </a:lnSpc>
              <a:spcBef>
                <a:spcPts val="1200"/>
              </a:spcBef>
              <a:spcAft>
                <a:spcPts val="0"/>
              </a:spcAft>
              <a:buNone/>
            </a:pPr>
            <a:r>
              <a:t/>
            </a:r>
            <a:endParaRPr sz="1100">
              <a:solidFill>
                <a:schemeClr val="dk1"/>
              </a:solidFill>
              <a:latin typeface="Helvetica Neue"/>
              <a:ea typeface="Helvetica Neue"/>
              <a:cs typeface="Helvetica Neue"/>
              <a:sym typeface="Helvetica Neue"/>
            </a:endParaRPr>
          </a:p>
          <a:p>
            <a:pPr indent="0" lvl="0" marL="0" rtl="0" algn="l">
              <a:spcBef>
                <a:spcPts val="1200"/>
              </a:spcBef>
              <a:spcAft>
                <a:spcPts val="0"/>
              </a:spcAft>
              <a:buNone/>
            </a:pPr>
            <a:r>
              <a:t/>
            </a:r>
            <a:endParaRPr sz="1100">
              <a:solidFill>
                <a:schemeClr val="dk1"/>
              </a:solidFill>
              <a:latin typeface="Helvetica Neue"/>
              <a:ea typeface="Helvetica Neue"/>
              <a:cs typeface="Helvetica Neue"/>
              <a:sym typeface="Helvetica Neue"/>
            </a:endParaRPr>
          </a:p>
          <a:p>
            <a:pPr indent="0" lvl="0" marL="0" rtl="0" algn="l">
              <a:spcBef>
                <a:spcPts val="1000"/>
              </a:spcBef>
              <a:spcAft>
                <a:spcPts val="0"/>
              </a:spcAft>
              <a:buNone/>
            </a:pPr>
            <a:r>
              <a:t/>
            </a:r>
            <a:endParaRPr sz="1100">
              <a:solidFill>
                <a:schemeClr val="dk1"/>
              </a:solidFill>
              <a:latin typeface="Helvetica Neue"/>
              <a:ea typeface="Helvetica Neue"/>
              <a:cs typeface="Helvetica Neue"/>
              <a:sym typeface="Helvetica Neue"/>
            </a:endParaRPr>
          </a:p>
        </p:txBody>
      </p:sp>
      <p:sp>
        <p:nvSpPr>
          <p:cNvPr id="206" name="Google Shape;206;p34"/>
          <p:cNvSpPr txBox="1"/>
          <p:nvPr/>
        </p:nvSpPr>
        <p:spPr>
          <a:xfrm>
            <a:off x="4941475" y="1783800"/>
            <a:ext cx="3223200" cy="5817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200"/>
              </a:spcBef>
              <a:spcAft>
                <a:spcPts val="0"/>
              </a:spcAft>
              <a:buClr>
                <a:schemeClr val="dk1"/>
              </a:buClr>
              <a:buSzPts val="1200"/>
              <a:buChar char="●"/>
            </a:pPr>
            <a:r>
              <a:rPr b="1" lang="en" sz="1200">
                <a:solidFill>
                  <a:schemeClr val="dk1"/>
                </a:solidFill>
                <a:latin typeface="Helvetica Neue"/>
                <a:ea typeface="Helvetica Neue"/>
                <a:cs typeface="Helvetica Neue"/>
                <a:sym typeface="Helvetica Neue"/>
              </a:rPr>
              <a:t>Learning Rate:</a:t>
            </a:r>
            <a:r>
              <a:rPr lang="en" sz="1200">
                <a:solidFill>
                  <a:schemeClr val="dk1"/>
                </a:solidFill>
                <a:latin typeface="Helvetica Neue"/>
                <a:ea typeface="Helvetica Neue"/>
                <a:cs typeface="Helvetica Neue"/>
                <a:sym typeface="Helvetica Neue"/>
              </a:rPr>
              <a:t> 5*10^-4</a:t>
            </a:r>
            <a:endParaRPr sz="1200">
              <a:solidFill>
                <a:schemeClr val="dk1"/>
              </a:solidFill>
              <a:latin typeface="Helvetica Neue"/>
              <a:ea typeface="Helvetica Neue"/>
              <a:cs typeface="Helvetica Neue"/>
              <a:sym typeface="Helvetica Neue"/>
            </a:endParaRPr>
          </a:p>
          <a:p>
            <a:pPr indent="-304800" lvl="0" marL="457200" rtl="0" algn="l">
              <a:lnSpc>
                <a:spcPct val="115000"/>
              </a:lnSpc>
              <a:spcBef>
                <a:spcPts val="0"/>
              </a:spcBef>
              <a:spcAft>
                <a:spcPts val="0"/>
              </a:spcAft>
              <a:buClr>
                <a:schemeClr val="dk1"/>
              </a:buClr>
              <a:buSzPts val="1200"/>
              <a:buFont typeface="Helvetica Neue"/>
              <a:buChar char="●"/>
            </a:pPr>
            <a:r>
              <a:rPr b="1" lang="en" sz="1200">
                <a:solidFill>
                  <a:schemeClr val="dk1"/>
                </a:solidFill>
                <a:latin typeface="Helvetica Neue"/>
                <a:ea typeface="Helvetica Neue"/>
                <a:cs typeface="Helvetica Neue"/>
                <a:sym typeface="Helvetica Neue"/>
              </a:rPr>
              <a:t>Rank (r):</a:t>
            </a:r>
            <a:r>
              <a:rPr lang="en" sz="1200">
                <a:solidFill>
                  <a:schemeClr val="dk1"/>
                </a:solidFill>
                <a:latin typeface="Helvetica Neue"/>
                <a:ea typeface="Helvetica Neue"/>
                <a:cs typeface="Helvetica Neue"/>
                <a:sym typeface="Helvetica Neue"/>
              </a:rPr>
              <a:t> 32</a:t>
            </a:r>
            <a:endParaRPr sz="1200">
              <a:solidFill>
                <a:schemeClr val="dk1"/>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Multi Agent : Architecture</a:t>
            </a:r>
            <a:endParaRPr/>
          </a:p>
        </p:txBody>
      </p:sp>
      <p:pic>
        <p:nvPicPr>
          <p:cNvPr id="212" name="Google Shape;212;p35"/>
          <p:cNvPicPr preferRelativeResize="0"/>
          <p:nvPr/>
        </p:nvPicPr>
        <p:blipFill>
          <a:blip r:embed="rId3">
            <a:alphaModFix/>
          </a:blip>
          <a:stretch>
            <a:fillRect/>
          </a:stretch>
        </p:blipFill>
        <p:spPr>
          <a:xfrm>
            <a:off x="752175" y="895286"/>
            <a:ext cx="7175557" cy="409581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6"/>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Multi Agent</a:t>
            </a:r>
            <a:endParaRPr/>
          </a:p>
        </p:txBody>
      </p:sp>
      <p:sp>
        <p:nvSpPr>
          <p:cNvPr id="218" name="Google Shape;218;p36"/>
          <p:cNvSpPr txBox="1"/>
          <p:nvPr>
            <p:ph idx="1" type="body"/>
          </p:nvPr>
        </p:nvSpPr>
        <p:spPr>
          <a:xfrm>
            <a:off x="685800" y="1294601"/>
            <a:ext cx="7772400" cy="3256200"/>
          </a:xfrm>
          <a:prstGeom prst="rect">
            <a:avLst/>
          </a:prstGeom>
        </p:spPr>
        <p:txBody>
          <a:bodyPr anchorCtr="0" anchor="t" bIns="45700" lIns="91425" spcFirstLastPara="1" rIns="91425" wrap="square" tIns="45700">
            <a:normAutofit/>
          </a:bodyPr>
          <a:lstStyle/>
          <a:p>
            <a:pPr indent="-323850" lvl="0" marL="457200" rtl="0" algn="l">
              <a:spcBef>
                <a:spcPts val="1000"/>
              </a:spcBef>
              <a:spcAft>
                <a:spcPts val="0"/>
              </a:spcAft>
              <a:buClr>
                <a:schemeClr val="dk1"/>
              </a:buClr>
              <a:buSzPts val="1500"/>
              <a:buFont typeface="Arial"/>
              <a:buChar char="●"/>
            </a:pPr>
            <a:r>
              <a:rPr b="1" lang="en" sz="1500">
                <a:solidFill>
                  <a:schemeClr val="dk1"/>
                </a:solidFill>
                <a:latin typeface="Helvetica Neue"/>
                <a:ea typeface="Helvetica Neue"/>
                <a:cs typeface="Helvetica Neue"/>
                <a:sym typeface="Helvetica Neue"/>
              </a:rPr>
              <a:t>Meta-Reasoning Inspiration:</a:t>
            </a:r>
            <a:r>
              <a:rPr lang="en" sz="1500">
                <a:solidFill>
                  <a:schemeClr val="dk1"/>
                </a:solidFill>
                <a:latin typeface="Helvetica Neue"/>
                <a:ea typeface="Helvetica Neue"/>
                <a:cs typeface="Helvetica Neue"/>
                <a:sym typeface="Helvetica Neue"/>
              </a:rPr>
              <a:t> Adapts Meta-Reasoning Prompting to dynamically combine specialized reasoning methods for accuracy and flexibility.</a:t>
            </a:r>
            <a:br>
              <a:rPr lang="en" sz="1500">
                <a:solidFill>
                  <a:schemeClr val="dk1"/>
                </a:solidFill>
                <a:latin typeface="Helvetica Neue"/>
                <a:ea typeface="Helvetica Neue"/>
                <a:cs typeface="Helvetica Neue"/>
                <a:sym typeface="Helvetica Neue"/>
              </a:rPr>
            </a:br>
            <a:endParaRPr sz="1500">
              <a:solidFill>
                <a:schemeClr val="dk1"/>
              </a:solidFill>
              <a:latin typeface="Helvetica Neue"/>
              <a:ea typeface="Helvetica Neue"/>
              <a:cs typeface="Helvetica Neue"/>
              <a:sym typeface="Helvetica Neue"/>
            </a:endParaRPr>
          </a:p>
          <a:p>
            <a:pPr indent="-323850" lvl="0" marL="457200" rtl="0" algn="l">
              <a:spcBef>
                <a:spcPts val="0"/>
              </a:spcBef>
              <a:spcAft>
                <a:spcPts val="0"/>
              </a:spcAft>
              <a:buClr>
                <a:schemeClr val="dk1"/>
              </a:buClr>
              <a:buSzPts val="1500"/>
              <a:buFont typeface="Arial"/>
              <a:buChar char="●"/>
            </a:pPr>
            <a:r>
              <a:rPr b="1" lang="en" sz="1500">
                <a:solidFill>
                  <a:schemeClr val="dk1"/>
                </a:solidFill>
                <a:latin typeface="Helvetica Neue"/>
                <a:ea typeface="Helvetica Neue"/>
                <a:cs typeface="Helvetica Neue"/>
                <a:sym typeface="Helvetica Neue"/>
              </a:rPr>
              <a:t>Specialized Agents:</a:t>
            </a:r>
            <a:r>
              <a:rPr lang="en" sz="1500">
                <a:solidFill>
                  <a:schemeClr val="dk1"/>
                </a:solidFill>
                <a:latin typeface="Helvetica Neue"/>
                <a:ea typeface="Helvetica Neue"/>
                <a:cs typeface="Helvetica Neue"/>
                <a:sym typeface="Helvetica Neue"/>
              </a:rPr>
              <a:t> Implements seven reasoning styles (Chain of Thought, Tree of Thought, solo </a:t>
            </a:r>
            <a:r>
              <a:rPr lang="en" sz="1500">
                <a:solidFill>
                  <a:schemeClr val="dk1"/>
                </a:solidFill>
                <a:latin typeface="Helvetica Neue"/>
                <a:ea typeface="Helvetica Neue"/>
                <a:cs typeface="Helvetica Neue"/>
                <a:sym typeface="Helvetica Neue"/>
              </a:rPr>
              <a:t>performance</a:t>
            </a:r>
            <a:r>
              <a:rPr lang="en" sz="1500">
                <a:solidFill>
                  <a:schemeClr val="dk1"/>
                </a:solidFill>
                <a:latin typeface="Helvetica Neue"/>
                <a:ea typeface="Helvetica Neue"/>
                <a:cs typeface="Helvetica Neue"/>
                <a:sym typeface="Helvetica Neue"/>
              </a:rPr>
              <a:t>, Stepback etc), each solving problems </a:t>
            </a:r>
            <a:r>
              <a:rPr lang="en" sz="1500">
                <a:solidFill>
                  <a:schemeClr val="dk1"/>
                </a:solidFill>
                <a:latin typeface="Helvetica Neue"/>
                <a:ea typeface="Helvetica Neue"/>
                <a:cs typeface="Helvetica Neue"/>
                <a:sym typeface="Helvetica Neue"/>
              </a:rPr>
              <a:t>i</a:t>
            </a:r>
            <a:r>
              <a:rPr lang="en" sz="1500">
                <a:solidFill>
                  <a:schemeClr val="dk1"/>
                </a:solidFill>
                <a:latin typeface="Helvetica Neue"/>
                <a:ea typeface="Helvetica Neue"/>
                <a:cs typeface="Helvetica Neue"/>
                <a:sym typeface="Helvetica Neue"/>
              </a:rPr>
              <a:t>ndependently.</a:t>
            </a:r>
            <a:br>
              <a:rPr lang="en" sz="1500">
                <a:solidFill>
                  <a:schemeClr val="dk1"/>
                </a:solidFill>
                <a:latin typeface="Helvetica Neue"/>
                <a:ea typeface="Helvetica Neue"/>
                <a:cs typeface="Helvetica Neue"/>
                <a:sym typeface="Helvetica Neue"/>
              </a:rPr>
            </a:br>
            <a:endParaRPr sz="1500">
              <a:solidFill>
                <a:schemeClr val="dk1"/>
              </a:solidFill>
              <a:latin typeface="Helvetica Neue"/>
              <a:ea typeface="Helvetica Neue"/>
              <a:cs typeface="Helvetica Neue"/>
              <a:sym typeface="Helvetica Neue"/>
            </a:endParaRPr>
          </a:p>
          <a:p>
            <a:pPr indent="-323850" lvl="0" marL="457200" rtl="0" algn="l">
              <a:spcBef>
                <a:spcPts val="0"/>
              </a:spcBef>
              <a:spcAft>
                <a:spcPts val="0"/>
              </a:spcAft>
              <a:buClr>
                <a:schemeClr val="dk1"/>
              </a:buClr>
              <a:buSzPts val="1500"/>
              <a:buFont typeface="Arial"/>
              <a:buChar char="●"/>
            </a:pPr>
            <a:r>
              <a:rPr b="1" lang="en" sz="1500">
                <a:solidFill>
                  <a:schemeClr val="dk1"/>
                </a:solidFill>
                <a:latin typeface="Helvetica Neue"/>
                <a:ea typeface="Helvetica Neue"/>
                <a:cs typeface="Helvetica Neue"/>
                <a:sym typeface="Helvetica Neue"/>
              </a:rPr>
              <a:t>Generalizer Role:</a:t>
            </a:r>
            <a:r>
              <a:rPr lang="en" sz="1500">
                <a:solidFill>
                  <a:schemeClr val="dk1"/>
                </a:solidFill>
                <a:latin typeface="Helvetica Neue"/>
                <a:ea typeface="Helvetica Neue"/>
                <a:cs typeface="Helvetica Neue"/>
                <a:sym typeface="Helvetica Neue"/>
              </a:rPr>
              <a:t>  </a:t>
            </a:r>
            <a:r>
              <a:rPr lang="en" sz="1500">
                <a:solidFill>
                  <a:schemeClr val="dk1"/>
                </a:solidFill>
                <a:latin typeface="Helvetica Neue"/>
                <a:ea typeface="Helvetica Neue"/>
                <a:cs typeface="Helvetica Neue"/>
                <a:sym typeface="Helvetica Neue"/>
              </a:rPr>
              <a:t>Synthesizes</a:t>
            </a:r>
            <a:r>
              <a:rPr lang="en" sz="1500">
                <a:solidFill>
                  <a:schemeClr val="dk1"/>
                </a:solidFill>
                <a:latin typeface="Helvetica Neue"/>
                <a:ea typeface="Helvetica Neue"/>
                <a:cs typeface="Helvetica Neue"/>
                <a:sym typeface="Helvetica Neue"/>
              </a:rPr>
              <a:t> outputs from selected agents into a unified, coherent solution.</a:t>
            </a:r>
            <a:br>
              <a:rPr lang="en" sz="1500">
                <a:solidFill>
                  <a:schemeClr val="dk1"/>
                </a:solidFill>
                <a:latin typeface="Helvetica Neue"/>
                <a:ea typeface="Helvetica Neue"/>
                <a:cs typeface="Helvetica Neue"/>
                <a:sym typeface="Helvetica Neue"/>
              </a:rPr>
            </a:br>
            <a:endParaRPr sz="1500">
              <a:solidFill>
                <a:schemeClr val="dk1"/>
              </a:solidFill>
              <a:latin typeface="Helvetica Neue"/>
              <a:ea typeface="Helvetica Neue"/>
              <a:cs typeface="Helvetica Neue"/>
              <a:sym typeface="Helvetica Neue"/>
            </a:endParaRPr>
          </a:p>
          <a:p>
            <a:pPr indent="-323850" lvl="0" marL="457200" rtl="0" algn="l">
              <a:spcBef>
                <a:spcPts val="0"/>
              </a:spcBef>
              <a:spcAft>
                <a:spcPts val="0"/>
              </a:spcAft>
              <a:buClr>
                <a:schemeClr val="dk1"/>
              </a:buClr>
              <a:buSzPts val="1500"/>
              <a:buFont typeface="Arial"/>
              <a:buChar char="●"/>
            </a:pPr>
            <a:r>
              <a:rPr b="1" lang="en" sz="1500">
                <a:solidFill>
                  <a:schemeClr val="dk1"/>
                </a:solidFill>
                <a:latin typeface="Helvetica Neue"/>
                <a:ea typeface="Helvetica Neue"/>
                <a:cs typeface="Helvetica Neue"/>
                <a:sym typeface="Helvetica Neue"/>
              </a:rPr>
              <a:t>Master Agent:</a:t>
            </a:r>
            <a:r>
              <a:rPr lang="en" sz="1500">
                <a:solidFill>
                  <a:schemeClr val="dk1"/>
                </a:solidFill>
                <a:latin typeface="Helvetica Neue"/>
                <a:ea typeface="Helvetica Neue"/>
                <a:cs typeface="Helvetica Neue"/>
                <a:sym typeface="Helvetica Neue"/>
              </a:rPr>
              <a:t> Coordinates agent selection (Random 3), collects responses, and ensures collaborative problem-solving.</a:t>
            </a:r>
            <a:br>
              <a:rPr lang="en" sz="1500">
                <a:solidFill>
                  <a:schemeClr val="dk1"/>
                </a:solidFill>
                <a:latin typeface="Helvetica Neue"/>
                <a:ea typeface="Helvetica Neue"/>
                <a:cs typeface="Helvetica Neue"/>
                <a:sym typeface="Helvetica Neue"/>
              </a:rPr>
            </a:br>
            <a:endParaRPr sz="1500">
              <a:solidFill>
                <a:schemeClr val="dk1"/>
              </a:solidFill>
              <a:latin typeface="Helvetica Neue"/>
              <a:ea typeface="Helvetica Neue"/>
              <a:cs typeface="Helvetica Neue"/>
              <a:sym typeface="Helvetica Neue"/>
            </a:endParaRPr>
          </a:p>
          <a:p>
            <a:pPr indent="-323850" lvl="0" marL="457200" rtl="0" algn="l">
              <a:spcBef>
                <a:spcPts val="0"/>
              </a:spcBef>
              <a:spcAft>
                <a:spcPts val="0"/>
              </a:spcAft>
              <a:buClr>
                <a:schemeClr val="dk1"/>
              </a:buClr>
              <a:buSzPts val="1500"/>
              <a:buFont typeface="Helvetica Neue"/>
              <a:buChar char="●"/>
            </a:pPr>
            <a:r>
              <a:rPr lang="en" sz="1500">
                <a:solidFill>
                  <a:schemeClr val="dk1"/>
                </a:solidFill>
                <a:latin typeface="Helvetica Neue"/>
                <a:ea typeface="Helvetica Neue"/>
                <a:cs typeface="Helvetica Neue"/>
                <a:sym typeface="Helvetica Neue"/>
              </a:rPr>
              <a:t>The collection output is then compared to the ground truth answer for each of the 100 test samples and accuracy is reported for all the 4 models.</a:t>
            </a:r>
            <a:endParaRPr sz="3200">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676725" y="171160"/>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Multi Agent</a:t>
            </a:r>
            <a:endParaRPr/>
          </a:p>
        </p:txBody>
      </p:sp>
      <p:graphicFrame>
        <p:nvGraphicFramePr>
          <p:cNvPr id="224" name="Google Shape;224;p37"/>
          <p:cNvGraphicFramePr/>
          <p:nvPr/>
        </p:nvGraphicFramePr>
        <p:xfrm>
          <a:off x="837438" y="1094500"/>
          <a:ext cx="3000000" cy="3000000"/>
        </p:xfrm>
        <a:graphic>
          <a:graphicData uri="http://schemas.openxmlformats.org/drawingml/2006/table">
            <a:tbl>
              <a:tblPr>
                <a:noFill/>
                <a:tableStyleId>{BC9B1DDC-5331-4240-968B-B417EC4D112B}</a:tableStyleId>
              </a:tblPr>
              <a:tblGrid>
                <a:gridCol w="3238875"/>
                <a:gridCol w="4230250"/>
              </a:tblGrid>
              <a:tr h="400600">
                <a:tc>
                  <a:txBody>
                    <a:bodyPr/>
                    <a:lstStyle/>
                    <a:p>
                      <a:pPr indent="0" lvl="0" marL="0" rtl="0" algn="ctr">
                        <a:lnSpc>
                          <a:spcPct val="115000"/>
                        </a:lnSpc>
                        <a:spcBef>
                          <a:spcPts val="0"/>
                        </a:spcBef>
                        <a:spcAft>
                          <a:spcPts val="0"/>
                        </a:spcAft>
                        <a:buNone/>
                      </a:pPr>
                      <a:r>
                        <a:rPr b="1" lang="en" sz="1000"/>
                        <a:t>Technique</a:t>
                      </a:r>
                      <a:endParaRPr b="1" sz="1000"/>
                    </a:p>
                  </a:txBody>
                  <a:tcPr marT="91425" marB="91425" marR="91425" marL="91425"/>
                </a:tc>
                <a:tc>
                  <a:txBody>
                    <a:bodyPr/>
                    <a:lstStyle/>
                    <a:p>
                      <a:pPr indent="0" lvl="0" marL="0" rtl="0" algn="ctr">
                        <a:lnSpc>
                          <a:spcPct val="115000"/>
                        </a:lnSpc>
                        <a:spcBef>
                          <a:spcPts val="0"/>
                        </a:spcBef>
                        <a:spcAft>
                          <a:spcPts val="0"/>
                        </a:spcAft>
                        <a:buNone/>
                      </a:pPr>
                      <a:r>
                        <a:rPr b="1" lang="en" sz="1000"/>
                        <a:t>Definition</a:t>
                      </a:r>
                      <a:endParaRPr b="1" sz="1000"/>
                    </a:p>
                  </a:txBody>
                  <a:tcPr marT="91425" marB="91425" marR="91425" marL="91425"/>
                </a:tc>
              </a:tr>
              <a:tr h="407950">
                <a:tc>
                  <a:txBody>
                    <a:bodyPr/>
                    <a:lstStyle/>
                    <a:p>
                      <a:pPr indent="0" lvl="0" marL="0" rtl="0" algn="l">
                        <a:spcBef>
                          <a:spcPts val="0"/>
                        </a:spcBef>
                        <a:spcAft>
                          <a:spcPts val="0"/>
                        </a:spcAft>
                        <a:buNone/>
                      </a:pPr>
                      <a:r>
                        <a:rPr b="1" lang="en" sz="1000">
                          <a:latin typeface="Helvetica Neue"/>
                          <a:ea typeface="Helvetica Neue"/>
                          <a:cs typeface="Helvetica Neue"/>
                          <a:sym typeface="Helvetica Neue"/>
                        </a:rPr>
                        <a:t>Chain of Thought (CoT)</a:t>
                      </a:r>
                      <a:endParaRPr b="1" sz="1000">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None/>
                      </a:pPr>
                      <a:r>
                        <a:rPr lang="en" sz="1000">
                          <a:latin typeface="Helvetica Neue"/>
                          <a:ea typeface="Helvetica Neue"/>
                          <a:cs typeface="Helvetica Neue"/>
                          <a:sym typeface="Helvetica Neue"/>
                        </a:rPr>
                        <a:t>Step-by-step reasoning, breaking down problems into smaller logical steps.</a:t>
                      </a:r>
                      <a:endParaRPr sz="1000">
                        <a:latin typeface="Helvetica Neue"/>
                        <a:ea typeface="Helvetica Neue"/>
                        <a:cs typeface="Helvetica Neue"/>
                        <a:sym typeface="Helvetica Neue"/>
                      </a:endParaRPr>
                    </a:p>
                  </a:txBody>
                  <a:tcPr marT="91425" marB="91425" marR="91425" marL="91425"/>
                </a:tc>
              </a:tr>
              <a:tr h="407950">
                <a:tc>
                  <a:txBody>
                    <a:bodyPr/>
                    <a:lstStyle/>
                    <a:p>
                      <a:pPr indent="0" lvl="0" marL="0" rtl="0" algn="l">
                        <a:spcBef>
                          <a:spcPts val="0"/>
                        </a:spcBef>
                        <a:spcAft>
                          <a:spcPts val="0"/>
                        </a:spcAft>
                        <a:buNone/>
                      </a:pPr>
                      <a:r>
                        <a:rPr b="1" lang="en" sz="1000">
                          <a:latin typeface="Helvetica Neue"/>
                          <a:ea typeface="Helvetica Neue"/>
                          <a:cs typeface="Helvetica Neue"/>
                          <a:sym typeface="Helvetica Neue"/>
                        </a:rPr>
                        <a:t>Tree of Thought (ToT)</a:t>
                      </a:r>
                      <a:endParaRPr b="1" sz="1000">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None/>
                      </a:pPr>
                      <a:r>
                        <a:rPr lang="en" sz="1000">
                          <a:latin typeface="Helvetica Neue"/>
                          <a:ea typeface="Helvetica Neue"/>
                          <a:cs typeface="Helvetica Neue"/>
                          <a:sym typeface="Helvetica Neue"/>
                        </a:rPr>
                        <a:t>Explores multiple solution paths to identify the best approach.</a:t>
                      </a:r>
                      <a:endParaRPr sz="1000">
                        <a:latin typeface="Helvetica Neue"/>
                        <a:ea typeface="Helvetica Neue"/>
                        <a:cs typeface="Helvetica Neue"/>
                        <a:sym typeface="Helvetica Neue"/>
                      </a:endParaRPr>
                    </a:p>
                  </a:txBody>
                  <a:tcPr marT="91425" marB="91425" marR="91425" marL="91425"/>
                </a:tc>
              </a:tr>
              <a:tr h="407950">
                <a:tc>
                  <a:txBody>
                    <a:bodyPr/>
                    <a:lstStyle/>
                    <a:p>
                      <a:pPr indent="0" lvl="0" marL="0" rtl="0" algn="l">
                        <a:spcBef>
                          <a:spcPts val="0"/>
                        </a:spcBef>
                        <a:spcAft>
                          <a:spcPts val="0"/>
                        </a:spcAft>
                        <a:buNone/>
                      </a:pPr>
                      <a:r>
                        <a:rPr b="1" lang="en" sz="1000">
                          <a:latin typeface="Helvetica Neue"/>
                          <a:ea typeface="Helvetica Neue"/>
                          <a:cs typeface="Helvetica Neue"/>
                          <a:sym typeface="Helvetica Neue"/>
                        </a:rPr>
                        <a:t>Analogical Reasoning</a:t>
                      </a:r>
                      <a:endParaRPr b="1" sz="1000">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None/>
                      </a:pPr>
                      <a:r>
                        <a:rPr lang="en" sz="1000">
                          <a:latin typeface="Helvetica Neue"/>
                          <a:ea typeface="Helvetica Neue"/>
                          <a:cs typeface="Helvetica Neue"/>
                          <a:sym typeface="Helvetica Neue"/>
                        </a:rPr>
                        <a:t>Solves problems by drawing parallels to similar, well-known problems.</a:t>
                      </a:r>
                      <a:endParaRPr sz="1000">
                        <a:latin typeface="Helvetica Neue"/>
                        <a:ea typeface="Helvetica Neue"/>
                        <a:cs typeface="Helvetica Neue"/>
                        <a:sym typeface="Helvetica Neue"/>
                      </a:endParaRPr>
                    </a:p>
                  </a:txBody>
                  <a:tcPr marT="91425" marB="91425" marR="91425" marL="91425"/>
                </a:tc>
              </a:tr>
              <a:tr h="434550">
                <a:tc>
                  <a:txBody>
                    <a:bodyPr/>
                    <a:lstStyle/>
                    <a:p>
                      <a:pPr indent="0" lvl="0" marL="0" rtl="0" algn="l">
                        <a:spcBef>
                          <a:spcPts val="0"/>
                        </a:spcBef>
                        <a:spcAft>
                          <a:spcPts val="0"/>
                        </a:spcAft>
                        <a:buNone/>
                      </a:pPr>
                      <a:r>
                        <a:rPr b="1" lang="en" sz="1000">
                          <a:latin typeface="Helvetica Neue"/>
                          <a:ea typeface="Helvetica Neue"/>
                          <a:cs typeface="Helvetica Neue"/>
                          <a:sym typeface="Helvetica Neue"/>
                        </a:rPr>
                        <a:t>Divide-and-Conquer</a:t>
                      </a:r>
                      <a:endParaRPr b="1" sz="1000">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None/>
                      </a:pPr>
                      <a:r>
                        <a:rPr lang="en" sz="1000">
                          <a:latin typeface="Helvetica Neue"/>
                          <a:ea typeface="Helvetica Neue"/>
                          <a:cs typeface="Helvetica Neue"/>
                          <a:sym typeface="Helvetica Neue"/>
                        </a:rPr>
                        <a:t>Decomposes problems into smaller subproblems to solve independently and combine.</a:t>
                      </a:r>
                      <a:endParaRPr sz="1000">
                        <a:latin typeface="Helvetica Neue"/>
                        <a:ea typeface="Helvetica Neue"/>
                        <a:cs typeface="Helvetica Neue"/>
                        <a:sym typeface="Helvetica Neue"/>
                      </a:endParaRPr>
                    </a:p>
                  </a:txBody>
                  <a:tcPr marT="91425" marB="91425" marR="91425" marL="91425"/>
                </a:tc>
              </a:tr>
              <a:tr h="434550">
                <a:tc>
                  <a:txBody>
                    <a:bodyPr/>
                    <a:lstStyle/>
                    <a:p>
                      <a:pPr indent="0" lvl="0" marL="0" rtl="0" algn="l">
                        <a:spcBef>
                          <a:spcPts val="0"/>
                        </a:spcBef>
                        <a:spcAft>
                          <a:spcPts val="0"/>
                        </a:spcAft>
                        <a:buNone/>
                      </a:pPr>
                      <a:r>
                        <a:rPr b="1" lang="en" sz="1000">
                          <a:latin typeface="Helvetica Neue"/>
                          <a:ea typeface="Helvetica Neue"/>
                          <a:cs typeface="Helvetica Neue"/>
                          <a:sym typeface="Helvetica Neue"/>
                        </a:rPr>
                        <a:t>Hypothesis Testing</a:t>
                      </a:r>
                      <a:endParaRPr b="1" sz="1000">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None/>
                      </a:pPr>
                      <a:r>
                        <a:rPr lang="en" sz="1000">
                          <a:latin typeface="Helvetica Neue"/>
                          <a:ea typeface="Helvetica Neue"/>
                          <a:cs typeface="Helvetica Neue"/>
                          <a:sym typeface="Helvetica Neue"/>
                        </a:rPr>
                        <a:t>Formulates and tests multiple hypotheses to converge on the most viable solution.</a:t>
                      </a:r>
                      <a:endParaRPr sz="1000">
                        <a:latin typeface="Helvetica Neue"/>
                        <a:ea typeface="Helvetica Neue"/>
                        <a:cs typeface="Helvetica Neue"/>
                        <a:sym typeface="Helvetica Neue"/>
                      </a:endParaRPr>
                    </a:p>
                  </a:txBody>
                  <a:tcPr marT="91425" marB="91425" marR="91425" marL="91425"/>
                </a:tc>
              </a:tr>
              <a:tr h="434550">
                <a:tc>
                  <a:txBody>
                    <a:bodyPr/>
                    <a:lstStyle/>
                    <a:p>
                      <a:pPr indent="0" lvl="0" marL="0" rtl="0" algn="l">
                        <a:spcBef>
                          <a:spcPts val="0"/>
                        </a:spcBef>
                        <a:spcAft>
                          <a:spcPts val="0"/>
                        </a:spcAft>
                        <a:buNone/>
                      </a:pPr>
                      <a:r>
                        <a:rPr b="1" lang="en" sz="1000">
                          <a:latin typeface="Helvetica Neue"/>
                          <a:ea typeface="Helvetica Neue"/>
                          <a:cs typeface="Helvetica Neue"/>
                          <a:sym typeface="Helvetica Neue"/>
                        </a:rPr>
                        <a:t>Step-Back Reasoning</a:t>
                      </a:r>
                      <a:endParaRPr b="1" sz="1000">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None/>
                      </a:pPr>
                      <a:r>
                        <a:rPr lang="en" sz="1000">
                          <a:latin typeface="Helvetica Neue"/>
                          <a:ea typeface="Helvetica Neue"/>
                          <a:cs typeface="Helvetica Neue"/>
                          <a:sym typeface="Helvetica Neue"/>
                        </a:rPr>
                        <a:t>Generalizes problems and revisits prior steps for verification and error correction.</a:t>
                      </a:r>
                      <a:endParaRPr sz="1000">
                        <a:latin typeface="Helvetica Neue"/>
                        <a:ea typeface="Helvetica Neue"/>
                        <a:cs typeface="Helvetica Neue"/>
                        <a:sym typeface="Helvetica Neue"/>
                      </a:endParaRPr>
                    </a:p>
                  </a:txBody>
                  <a:tcPr marT="91425" marB="91425" marR="91425" marL="91425"/>
                </a:tc>
              </a:tr>
              <a:tr h="434550">
                <a:tc>
                  <a:txBody>
                    <a:bodyPr/>
                    <a:lstStyle/>
                    <a:p>
                      <a:pPr indent="0" lvl="0" marL="0" rtl="0" algn="l">
                        <a:spcBef>
                          <a:spcPts val="0"/>
                        </a:spcBef>
                        <a:spcAft>
                          <a:spcPts val="0"/>
                        </a:spcAft>
                        <a:buNone/>
                      </a:pPr>
                      <a:r>
                        <a:rPr b="1" lang="en" sz="1000">
                          <a:latin typeface="Helvetica Neue"/>
                          <a:ea typeface="Helvetica Neue"/>
                          <a:cs typeface="Helvetica Neue"/>
                          <a:sym typeface="Helvetica Neue"/>
                        </a:rPr>
                        <a:t>Solo Performance Reasoning</a:t>
                      </a:r>
                      <a:endParaRPr b="1" sz="1000">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None/>
                      </a:pPr>
                      <a:r>
                        <a:rPr lang="en" sz="1000">
                          <a:latin typeface="Helvetica Neue"/>
                          <a:ea typeface="Helvetica Neue"/>
                          <a:cs typeface="Helvetica Neue"/>
                          <a:sym typeface="Helvetica Neue"/>
                        </a:rPr>
                        <a:t>Simulates multi-persona collaboration to combine diverse perspectives for problem-solving.</a:t>
                      </a:r>
                      <a:endParaRPr sz="1000">
                        <a:latin typeface="Helvetica Neue"/>
                        <a:ea typeface="Helvetica Neue"/>
                        <a:cs typeface="Helvetica Neue"/>
                        <a:sym typeface="Helvetica Neue"/>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8"/>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Multi Agent with RAG : Architecture</a:t>
            </a:r>
            <a:endParaRPr/>
          </a:p>
        </p:txBody>
      </p:sp>
      <p:pic>
        <p:nvPicPr>
          <p:cNvPr id="230" name="Google Shape;230;p38"/>
          <p:cNvPicPr preferRelativeResize="0"/>
          <p:nvPr/>
        </p:nvPicPr>
        <p:blipFill>
          <a:blip r:embed="rId3">
            <a:alphaModFix/>
          </a:blip>
          <a:stretch>
            <a:fillRect/>
          </a:stretch>
        </p:blipFill>
        <p:spPr>
          <a:xfrm>
            <a:off x="951850" y="971075"/>
            <a:ext cx="7135974" cy="39373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9"/>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Multi Agent with RAG : Architecture</a:t>
            </a:r>
            <a:endParaRPr/>
          </a:p>
        </p:txBody>
      </p:sp>
      <p:sp>
        <p:nvSpPr>
          <p:cNvPr id="236" name="Google Shape;236;p39"/>
          <p:cNvSpPr txBox="1"/>
          <p:nvPr/>
        </p:nvSpPr>
        <p:spPr>
          <a:xfrm>
            <a:off x="736075" y="881475"/>
            <a:ext cx="8060700" cy="4044000"/>
          </a:xfrm>
          <a:prstGeom prst="rect">
            <a:avLst/>
          </a:prstGeom>
          <a:noFill/>
          <a:ln>
            <a:noFill/>
          </a:ln>
        </p:spPr>
        <p:txBody>
          <a:bodyPr anchorCtr="0" anchor="t" bIns="91425" lIns="91425" spcFirstLastPara="1" rIns="91425" wrap="square" tIns="91425">
            <a:noAutofit/>
          </a:bodyPr>
          <a:lstStyle/>
          <a:p>
            <a:pPr indent="-323850" lvl="0" marL="457200" rtl="0" algn="l">
              <a:lnSpc>
                <a:spcPct val="90000"/>
              </a:lnSpc>
              <a:spcBef>
                <a:spcPts val="1000"/>
              </a:spcBef>
              <a:spcAft>
                <a:spcPts val="0"/>
              </a:spcAft>
              <a:buClr>
                <a:schemeClr val="dk1"/>
              </a:buClr>
              <a:buSzPts val="1500"/>
              <a:buFont typeface="Arial"/>
              <a:buChar char="●"/>
            </a:pPr>
            <a:r>
              <a:rPr b="1" lang="en" sz="1500">
                <a:solidFill>
                  <a:schemeClr val="dk1"/>
                </a:solidFill>
                <a:latin typeface="Helvetica Neue"/>
                <a:ea typeface="Helvetica Neue"/>
                <a:cs typeface="Helvetica Neue"/>
                <a:sym typeface="Helvetica Neue"/>
              </a:rPr>
              <a:t>Meta-Reasoning Inspiration:</a:t>
            </a:r>
            <a:r>
              <a:rPr lang="en" sz="1500">
                <a:solidFill>
                  <a:schemeClr val="dk1"/>
                </a:solidFill>
                <a:latin typeface="Helvetica Neue"/>
                <a:ea typeface="Helvetica Neue"/>
                <a:cs typeface="Helvetica Neue"/>
                <a:sym typeface="Helvetica Neue"/>
              </a:rPr>
              <a:t> Adapts Meta-Reasoning Prompting to dynamically combine specialized reasoning methods for accuracy and flexibility.</a:t>
            </a:r>
            <a:br>
              <a:rPr lang="en" sz="1500">
                <a:solidFill>
                  <a:schemeClr val="dk1"/>
                </a:solidFill>
                <a:latin typeface="Helvetica Neue"/>
                <a:ea typeface="Helvetica Neue"/>
                <a:cs typeface="Helvetica Neue"/>
                <a:sym typeface="Helvetica Neue"/>
              </a:rPr>
            </a:br>
            <a:endParaRPr sz="1500">
              <a:solidFill>
                <a:schemeClr val="dk1"/>
              </a:solidFill>
              <a:latin typeface="Helvetica Neue"/>
              <a:ea typeface="Helvetica Neue"/>
              <a:cs typeface="Helvetica Neue"/>
              <a:sym typeface="Helvetica Neue"/>
            </a:endParaRPr>
          </a:p>
          <a:p>
            <a:pPr indent="-323850" lvl="0" marL="457200" rtl="0" algn="l">
              <a:lnSpc>
                <a:spcPct val="90000"/>
              </a:lnSpc>
              <a:spcBef>
                <a:spcPts val="0"/>
              </a:spcBef>
              <a:spcAft>
                <a:spcPts val="0"/>
              </a:spcAft>
              <a:buClr>
                <a:schemeClr val="dk1"/>
              </a:buClr>
              <a:buSzPts val="1500"/>
              <a:buFont typeface="Arial"/>
              <a:buChar char="●"/>
            </a:pPr>
            <a:r>
              <a:rPr b="1" lang="en" sz="1500">
                <a:solidFill>
                  <a:schemeClr val="dk1"/>
                </a:solidFill>
                <a:latin typeface="Helvetica Neue"/>
                <a:ea typeface="Helvetica Neue"/>
                <a:cs typeface="Helvetica Neue"/>
                <a:sym typeface="Helvetica Neue"/>
              </a:rPr>
              <a:t>Specialized Agents:</a:t>
            </a:r>
            <a:r>
              <a:rPr lang="en" sz="1500">
                <a:solidFill>
                  <a:schemeClr val="dk1"/>
                </a:solidFill>
                <a:latin typeface="Helvetica Neue"/>
                <a:ea typeface="Helvetica Neue"/>
                <a:cs typeface="Helvetica Neue"/>
                <a:sym typeface="Helvetica Neue"/>
              </a:rPr>
              <a:t> Implements seven reasoning styles (e.g., Chain of Thought, Tree of Thought, solo performance, Stepback etc), each solving problems independently.</a:t>
            </a:r>
            <a:br>
              <a:rPr lang="en" sz="1500">
                <a:solidFill>
                  <a:schemeClr val="dk1"/>
                </a:solidFill>
                <a:latin typeface="Helvetica Neue"/>
                <a:ea typeface="Helvetica Neue"/>
                <a:cs typeface="Helvetica Neue"/>
                <a:sym typeface="Helvetica Neue"/>
              </a:rPr>
            </a:br>
            <a:endParaRPr sz="1500">
              <a:solidFill>
                <a:schemeClr val="dk1"/>
              </a:solidFill>
              <a:latin typeface="Helvetica Neue"/>
              <a:ea typeface="Helvetica Neue"/>
              <a:cs typeface="Helvetica Neue"/>
              <a:sym typeface="Helvetica Neue"/>
            </a:endParaRPr>
          </a:p>
          <a:p>
            <a:pPr indent="-323850" lvl="0" marL="457200" rtl="0" algn="l">
              <a:lnSpc>
                <a:spcPct val="90000"/>
              </a:lnSpc>
              <a:spcBef>
                <a:spcPts val="0"/>
              </a:spcBef>
              <a:spcAft>
                <a:spcPts val="0"/>
              </a:spcAft>
              <a:buClr>
                <a:schemeClr val="dk1"/>
              </a:buClr>
              <a:buSzPts val="1500"/>
              <a:buFont typeface="Arial"/>
              <a:buChar char="●"/>
            </a:pPr>
            <a:r>
              <a:rPr b="1" lang="en" sz="1500">
                <a:solidFill>
                  <a:schemeClr val="dk1"/>
                </a:solidFill>
                <a:latin typeface="Helvetica Neue"/>
                <a:ea typeface="Helvetica Neue"/>
                <a:cs typeface="Helvetica Neue"/>
                <a:sym typeface="Helvetica Neue"/>
              </a:rPr>
              <a:t>Generalizer Role:</a:t>
            </a:r>
            <a:r>
              <a:rPr lang="en" sz="1500">
                <a:solidFill>
                  <a:schemeClr val="dk1"/>
                </a:solidFill>
                <a:latin typeface="Helvetica Neue"/>
                <a:ea typeface="Helvetica Neue"/>
                <a:cs typeface="Helvetica Neue"/>
                <a:sym typeface="Helvetica Neue"/>
              </a:rPr>
              <a:t>  Synthesizes outputs from selected agents into a unified, coherent solution.</a:t>
            </a:r>
            <a:br>
              <a:rPr lang="en" sz="1500">
                <a:solidFill>
                  <a:schemeClr val="dk1"/>
                </a:solidFill>
                <a:latin typeface="Helvetica Neue"/>
                <a:ea typeface="Helvetica Neue"/>
                <a:cs typeface="Helvetica Neue"/>
                <a:sym typeface="Helvetica Neue"/>
              </a:rPr>
            </a:br>
            <a:endParaRPr sz="1500">
              <a:solidFill>
                <a:schemeClr val="dk1"/>
              </a:solidFill>
              <a:latin typeface="Helvetica Neue"/>
              <a:ea typeface="Helvetica Neue"/>
              <a:cs typeface="Helvetica Neue"/>
              <a:sym typeface="Helvetica Neue"/>
            </a:endParaRPr>
          </a:p>
          <a:p>
            <a:pPr indent="-323850" lvl="0" marL="457200" rtl="0" algn="l">
              <a:lnSpc>
                <a:spcPct val="90000"/>
              </a:lnSpc>
              <a:spcBef>
                <a:spcPts val="0"/>
              </a:spcBef>
              <a:spcAft>
                <a:spcPts val="0"/>
              </a:spcAft>
              <a:buClr>
                <a:schemeClr val="dk1"/>
              </a:buClr>
              <a:buSzPts val="1500"/>
              <a:buFont typeface="Arial"/>
              <a:buChar char="●"/>
            </a:pPr>
            <a:r>
              <a:rPr b="1" lang="en" sz="1500">
                <a:solidFill>
                  <a:schemeClr val="dk1"/>
                </a:solidFill>
                <a:latin typeface="Helvetica Neue"/>
                <a:ea typeface="Helvetica Neue"/>
                <a:cs typeface="Helvetica Neue"/>
                <a:sym typeface="Helvetica Neue"/>
              </a:rPr>
              <a:t>RAG Specalizer: </a:t>
            </a:r>
            <a:r>
              <a:rPr lang="en" sz="1500">
                <a:solidFill>
                  <a:schemeClr val="dk1"/>
                </a:solidFill>
                <a:latin typeface="Helvetica Neue"/>
                <a:ea typeface="Helvetica Neue"/>
                <a:cs typeface="Helvetica Neue"/>
                <a:sym typeface="Helvetica Neue"/>
              </a:rPr>
              <a:t> An additional RAG specializer using pinecone. (Dataset : AQUA_RAT,1000 samples).</a:t>
            </a:r>
            <a:br>
              <a:rPr lang="en" sz="1500">
                <a:solidFill>
                  <a:schemeClr val="dk1"/>
                </a:solidFill>
                <a:latin typeface="Helvetica Neue"/>
                <a:ea typeface="Helvetica Neue"/>
                <a:cs typeface="Helvetica Neue"/>
                <a:sym typeface="Helvetica Neue"/>
              </a:rPr>
            </a:br>
            <a:endParaRPr sz="1500">
              <a:solidFill>
                <a:schemeClr val="dk1"/>
              </a:solidFill>
              <a:latin typeface="Helvetica Neue"/>
              <a:ea typeface="Helvetica Neue"/>
              <a:cs typeface="Helvetica Neue"/>
              <a:sym typeface="Helvetica Neue"/>
            </a:endParaRPr>
          </a:p>
          <a:p>
            <a:pPr indent="-323850" lvl="0" marL="457200" rtl="0" algn="l">
              <a:lnSpc>
                <a:spcPct val="90000"/>
              </a:lnSpc>
              <a:spcBef>
                <a:spcPts val="0"/>
              </a:spcBef>
              <a:spcAft>
                <a:spcPts val="0"/>
              </a:spcAft>
              <a:buClr>
                <a:schemeClr val="dk1"/>
              </a:buClr>
              <a:buSzPts val="1500"/>
              <a:buFont typeface="Arial"/>
              <a:buChar char="●"/>
            </a:pPr>
            <a:r>
              <a:rPr b="1" lang="en" sz="1500">
                <a:solidFill>
                  <a:schemeClr val="dk1"/>
                </a:solidFill>
                <a:latin typeface="Helvetica Neue"/>
                <a:ea typeface="Helvetica Neue"/>
                <a:cs typeface="Helvetica Neue"/>
                <a:sym typeface="Helvetica Neue"/>
              </a:rPr>
              <a:t>Master Agent:</a:t>
            </a:r>
            <a:r>
              <a:rPr lang="en" sz="1500">
                <a:solidFill>
                  <a:schemeClr val="dk1"/>
                </a:solidFill>
                <a:latin typeface="Helvetica Neue"/>
                <a:ea typeface="Helvetica Neue"/>
                <a:cs typeface="Helvetica Neue"/>
                <a:sym typeface="Helvetica Neue"/>
              </a:rPr>
              <a:t> Coordinates agent selection (Random 2) + RAG, collects responses, and ensures collaborative problem-solving.</a:t>
            </a:r>
            <a:endParaRPr sz="2800">
              <a:solidFill>
                <a:srgbClr val="3F3F3F"/>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0"/>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Results</a:t>
            </a:r>
            <a:endParaRPr/>
          </a:p>
        </p:txBody>
      </p:sp>
      <p:pic>
        <p:nvPicPr>
          <p:cNvPr id="242" name="Google Shape;242;p40"/>
          <p:cNvPicPr preferRelativeResize="0"/>
          <p:nvPr/>
        </p:nvPicPr>
        <p:blipFill>
          <a:blip r:embed="rId3">
            <a:alphaModFix/>
          </a:blip>
          <a:stretch>
            <a:fillRect/>
          </a:stretch>
        </p:blipFill>
        <p:spPr>
          <a:xfrm>
            <a:off x="152400" y="895275"/>
            <a:ext cx="8839199" cy="3294050"/>
          </a:xfrm>
          <a:prstGeom prst="rect">
            <a:avLst/>
          </a:prstGeom>
          <a:noFill/>
          <a:ln>
            <a:noFill/>
          </a:ln>
        </p:spPr>
      </p:pic>
      <p:pic>
        <p:nvPicPr>
          <p:cNvPr id="243" name="Google Shape;243;p40"/>
          <p:cNvPicPr preferRelativeResize="0"/>
          <p:nvPr/>
        </p:nvPicPr>
        <p:blipFill>
          <a:blip r:embed="rId4">
            <a:alphaModFix/>
          </a:blip>
          <a:stretch>
            <a:fillRect/>
          </a:stretch>
        </p:blipFill>
        <p:spPr>
          <a:xfrm>
            <a:off x="0" y="1062899"/>
            <a:ext cx="9143999" cy="301770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1"/>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Results</a:t>
            </a:r>
            <a:endParaRPr/>
          </a:p>
        </p:txBody>
      </p:sp>
      <p:pic>
        <p:nvPicPr>
          <p:cNvPr id="249" name="Google Shape;249;p41"/>
          <p:cNvPicPr preferRelativeResize="0"/>
          <p:nvPr/>
        </p:nvPicPr>
        <p:blipFill>
          <a:blip r:embed="rId3">
            <a:alphaModFix/>
          </a:blip>
          <a:stretch>
            <a:fillRect/>
          </a:stretch>
        </p:blipFill>
        <p:spPr>
          <a:xfrm>
            <a:off x="152400" y="895275"/>
            <a:ext cx="8839199" cy="3294050"/>
          </a:xfrm>
          <a:prstGeom prst="rect">
            <a:avLst/>
          </a:prstGeom>
          <a:noFill/>
          <a:ln>
            <a:noFill/>
          </a:ln>
        </p:spPr>
      </p:pic>
      <p:pic>
        <p:nvPicPr>
          <p:cNvPr id="250" name="Google Shape;250;p41"/>
          <p:cNvPicPr preferRelativeResize="0"/>
          <p:nvPr/>
        </p:nvPicPr>
        <p:blipFill>
          <a:blip r:embed="rId4">
            <a:alphaModFix/>
          </a:blip>
          <a:stretch>
            <a:fillRect/>
          </a:stretch>
        </p:blipFill>
        <p:spPr>
          <a:xfrm>
            <a:off x="0" y="1062899"/>
            <a:ext cx="9143999" cy="3017702"/>
          </a:xfrm>
          <a:prstGeom prst="rect">
            <a:avLst/>
          </a:prstGeom>
          <a:noFill/>
          <a:ln>
            <a:noFill/>
          </a:ln>
        </p:spPr>
      </p:pic>
      <p:pic>
        <p:nvPicPr>
          <p:cNvPr id="251" name="Google Shape;251;p41"/>
          <p:cNvPicPr preferRelativeResize="0"/>
          <p:nvPr/>
        </p:nvPicPr>
        <p:blipFill>
          <a:blip r:embed="rId5">
            <a:alphaModFix/>
          </a:blip>
          <a:stretch>
            <a:fillRect/>
          </a:stretch>
        </p:blipFill>
        <p:spPr>
          <a:xfrm>
            <a:off x="0" y="1146722"/>
            <a:ext cx="9144000" cy="304260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2"/>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Results</a:t>
            </a:r>
            <a:endParaRPr/>
          </a:p>
        </p:txBody>
      </p:sp>
      <p:pic>
        <p:nvPicPr>
          <p:cNvPr id="257" name="Google Shape;257;p42"/>
          <p:cNvPicPr preferRelativeResize="0"/>
          <p:nvPr/>
        </p:nvPicPr>
        <p:blipFill>
          <a:blip r:embed="rId3">
            <a:alphaModFix/>
          </a:blip>
          <a:stretch>
            <a:fillRect/>
          </a:stretch>
        </p:blipFill>
        <p:spPr>
          <a:xfrm>
            <a:off x="152400" y="895275"/>
            <a:ext cx="8839199" cy="3294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3"/>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Analysis</a:t>
            </a:r>
            <a:endParaRPr/>
          </a:p>
        </p:txBody>
      </p:sp>
      <p:sp>
        <p:nvSpPr>
          <p:cNvPr id="263" name="Google Shape;263;p43"/>
          <p:cNvSpPr txBox="1"/>
          <p:nvPr>
            <p:ph idx="1" type="body"/>
          </p:nvPr>
        </p:nvSpPr>
        <p:spPr>
          <a:xfrm>
            <a:off x="685800" y="897732"/>
            <a:ext cx="7772400" cy="3737400"/>
          </a:xfrm>
          <a:prstGeom prst="rect">
            <a:avLst/>
          </a:prstGeom>
        </p:spPr>
        <p:txBody>
          <a:bodyPr anchorCtr="0" anchor="t" bIns="45700" lIns="91425" spcFirstLastPara="1" rIns="91425" wrap="square" tIns="45700">
            <a:normAutofit fontScale="47500" lnSpcReduction="10000"/>
          </a:bodyPr>
          <a:lstStyle/>
          <a:p>
            <a:pPr indent="-282892" lvl="0" marL="457200" rtl="0" algn="l">
              <a:lnSpc>
                <a:spcPct val="115000"/>
              </a:lnSpc>
              <a:spcBef>
                <a:spcPts val="1000"/>
              </a:spcBef>
              <a:spcAft>
                <a:spcPts val="0"/>
              </a:spcAft>
              <a:buClr>
                <a:schemeClr val="dk1"/>
              </a:buClr>
              <a:buSzPct val="64285"/>
              <a:buFont typeface="Helvetica Neue"/>
              <a:buChar char="●"/>
            </a:pPr>
            <a:r>
              <a:rPr b="1" lang="en">
                <a:solidFill>
                  <a:schemeClr val="dk1"/>
                </a:solidFill>
                <a:latin typeface="Helvetica Neue"/>
                <a:ea typeface="Helvetica Neue"/>
                <a:cs typeface="Helvetica Neue"/>
                <a:sym typeface="Helvetica Neue"/>
              </a:rPr>
              <a:t>Model Size Advantage:</a:t>
            </a:r>
            <a:r>
              <a:rPr lang="en">
                <a:solidFill>
                  <a:schemeClr val="dk1"/>
                </a:solidFill>
                <a:latin typeface="Helvetica Neue"/>
                <a:ea typeface="Helvetica Neue"/>
                <a:cs typeface="Helvetica Neue"/>
                <a:sym typeface="Helvetica Neue"/>
              </a:rPr>
              <a:t> Larger models like LLAMA (70B) achieve the highest accuracy, with 100% in the Multi-Agent + RAG framework, showcasing the benefits of higher parameter counts for complex reasoning tasks.</a:t>
            </a:r>
            <a:br>
              <a:rPr lang="en">
                <a:solidFill>
                  <a:schemeClr val="dk1"/>
                </a:solidFill>
                <a:latin typeface="Helvetica Neue"/>
                <a:ea typeface="Helvetica Neue"/>
                <a:cs typeface="Helvetica Neue"/>
                <a:sym typeface="Helvetica Neue"/>
              </a:rPr>
            </a:br>
            <a:endParaRPr>
              <a:solidFill>
                <a:schemeClr val="dk1"/>
              </a:solidFill>
              <a:latin typeface="Helvetica Neue"/>
              <a:ea typeface="Helvetica Neue"/>
              <a:cs typeface="Helvetica Neue"/>
              <a:sym typeface="Helvetica Neue"/>
            </a:endParaRPr>
          </a:p>
          <a:p>
            <a:pPr indent="-282892" lvl="0" marL="457200" rtl="0" algn="l">
              <a:lnSpc>
                <a:spcPct val="115000"/>
              </a:lnSpc>
              <a:spcBef>
                <a:spcPts val="0"/>
              </a:spcBef>
              <a:spcAft>
                <a:spcPts val="0"/>
              </a:spcAft>
              <a:buClr>
                <a:schemeClr val="dk1"/>
              </a:buClr>
              <a:buSzPct val="64285"/>
              <a:buFont typeface="Helvetica Neue"/>
              <a:buChar char="●"/>
            </a:pPr>
            <a:r>
              <a:rPr b="1" lang="en">
                <a:solidFill>
                  <a:schemeClr val="dk1"/>
                </a:solidFill>
                <a:latin typeface="Helvetica Neue"/>
                <a:ea typeface="Helvetica Neue"/>
                <a:cs typeface="Helvetica Neue"/>
                <a:sym typeface="Helvetica Neue"/>
              </a:rPr>
              <a:t>Multi-Agent Framework Impact:</a:t>
            </a:r>
            <a:r>
              <a:rPr lang="en">
                <a:solidFill>
                  <a:schemeClr val="dk1"/>
                </a:solidFill>
                <a:latin typeface="Helvetica Neue"/>
                <a:ea typeface="Helvetica Neue"/>
                <a:cs typeface="Helvetica Neue"/>
                <a:sym typeface="Helvetica Neue"/>
              </a:rPr>
              <a:t> Across all models, the Multi-Agent framework consistently improves accuracy, highlighting the effectiveness of collaborative reasoning strategies.</a:t>
            </a:r>
            <a:br>
              <a:rPr lang="en">
                <a:solidFill>
                  <a:schemeClr val="dk1"/>
                </a:solidFill>
                <a:latin typeface="Helvetica Neue"/>
                <a:ea typeface="Helvetica Neue"/>
                <a:cs typeface="Helvetica Neue"/>
                <a:sym typeface="Helvetica Neue"/>
              </a:rPr>
            </a:br>
            <a:endParaRPr>
              <a:solidFill>
                <a:schemeClr val="dk1"/>
              </a:solidFill>
              <a:latin typeface="Helvetica Neue"/>
              <a:ea typeface="Helvetica Neue"/>
              <a:cs typeface="Helvetica Neue"/>
              <a:sym typeface="Helvetica Neue"/>
            </a:endParaRPr>
          </a:p>
          <a:p>
            <a:pPr indent="-282892" lvl="0" marL="457200" rtl="0" algn="l">
              <a:lnSpc>
                <a:spcPct val="115000"/>
              </a:lnSpc>
              <a:spcBef>
                <a:spcPts val="0"/>
              </a:spcBef>
              <a:spcAft>
                <a:spcPts val="0"/>
              </a:spcAft>
              <a:buClr>
                <a:schemeClr val="dk1"/>
              </a:buClr>
              <a:buSzPct val="64285"/>
              <a:buFont typeface="Helvetica Neue"/>
              <a:buChar char="●"/>
            </a:pPr>
            <a:r>
              <a:rPr b="1" lang="en">
                <a:solidFill>
                  <a:schemeClr val="dk1"/>
                </a:solidFill>
                <a:latin typeface="Helvetica Neue"/>
                <a:ea typeface="Helvetica Neue"/>
                <a:cs typeface="Helvetica Neue"/>
                <a:sym typeface="Helvetica Neue"/>
              </a:rPr>
              <a:t>RAG Augmentation Strength:</a:t>
            </a:r>
            <a:r>
              <a:rPr lang="en">
                <a:solidFill>
                  <a:schemeClr val="dk1"/>
                </a:solidFill>
                <a:latin typeface="Helvetica Neue"/>
                <a:ea typeface="Helvetica Neue"/>
                <a:cs typeface="Helvetica Neue"/>
                <a:sym typeface="Helvetica Neue"/>
              </a:rPr>
              <a:t> Combining RAG with Multi-Agent methods further enhances performance, especially for larger models like LLAMA (70B) and Gemma.</a:t>
            </a:r>
            <a:br>
              <a:rPr lang="en">
                <a:solidFill>
                  <a:schemeClr val="dk1"/>
                </a:solidFill>
                <a:latin typeface="Helvetica Neue"/>
                <a:ea typeface="Helvetica Neue"/>
                <a:cs typeface="Helvetica Neue"/>
                <a:sym typeface="Helvetica Neue"/>
              </a:rPr>
            </a:br>
            <a:endParaRPr>
              <a:solidFill>
                <a:schemeClr val="dk1"/>
              </a:solidFill>
              <a:latin typeface="Helvetica Neue"/>
              <a:ea typeface="Helvetica Neue"/>
              <a:cs typeface="Helvetica Neue"/>
              <a:sym typeface="Helvetica Neue"/>
            </a:endParaRPr>
          </a:p>
          <a:p>
            <a:pPr indent="-282892" lvl="0" marL="457200" rtl="0" algn="l">
              <a:lnSpc>
                <a:spcPct val="115000"/>
              </a:lnSpc>
              <a:spcBef>
                <a:spcPts val="0"/>
              </a:spcBef>
              <a:spcAft>
                <a:spcPts val="0"/>
              </a:spcAft>
              <a:buClr>
                <a:schemeClr val="dk1"/>
              </a:buClr>
              <a:buSzPct val="64285"/>
              <a:buFont typeface="Helvetica Neue"/>
              <a:buChar char="●"/>
            </a:pPr>
            <a:r>
              <a:rPr b="1" lang="en">
                <a:solidFill>
                  <a:schemeClr val="dk1"/>
                </a:solidFill>
                <a:latin typeface="Helvetica Neue"/>
                <a:ea typeface="Helvetica Neue"/>
                <a:cs typeface="Helvetica Neue"/>
                <a:sym typeface="Helvetica Neue"/>
              </a:rPr>
              <a:t>Dataset Complexity:</a:t>
            </a:r>
            <a:r>
              <a:rPr lang="en">
                <a:solidFill>
                  <a:schemeClr val="dk1"/>
                </a:solidFill>
                <a:latin typeface="Helvetica Neue"/>
                <a:ea typeface="Helvetica Neue"/>
                <a:cs typeface="Helvetica Neue"/>
                <a:sym typeface="Helvetica Neue"/>
              </a:rPr>
              <a:t> GSM8K poses a greater challenge compared to SVAMP, particularly for smaller models like Mistral, which show a noticeable performance gap.</a:t>
            </a:r>
            <a:br>
              <a:rPr lang="en">
                <a:solidFill>
                  <a:schemeClr val="dk1"/>
                </a:solidFill>
                <a:latin typeface="Helvetica Neue"/>
                <a:ea typeface="Helvetica Neue"/>
                <a:cs typeface="Helvetica Neue"/>
                <a:sym typeface="Helvetica Neue"/>
              </a:rPr>
            </a:br>
            <a:endParaRPr>
              <a:solidFill>
                <a:schemeClr val="dk1"/>
              </a:solidFill>
              <a:latin typeface="Helvetica Neue"/>
              <a:ea typeface="Helvetica Neue"/>
              <a:cs typeface="Helvetica Neue"/>
              <a:sym typeface="Helvetica Neue"/>
            </a:endParaRPr>
          </a:p>
          <a:p>
            <a:pPr indent="-282892" lvl="0" marL="457200" rtl="0" algn="l">
              <a:lnSpc>
                <a:spcPct val="115000"/>
              </a:lnSpc>
              <a:spcBef>
                <a:spcPts val="0"/>
              </a:spcBef>
              <a:spcAft>
                <a:spcPts val="0"/>
              </a:spcAft>
              <a:buClr>
                <a:schemeClr val="dk1"/>
              </a:buClr>
              <a:buSzPct val="64285"/>
              <a:buFont typeface="Helvetica Neue"/>
              <a:buChar char="●"/>
            </a:pPr>
            <a:r>
              <a:rPr b="1" lang="en">
                <a:solidFill>
                  <a:schemeClr val="dk1"/>
                </a:solidFill>
                <a:latin typeface="Helvetica Neue"/>
                <a:ea typeface="Helvetica Neue"/>
                <a:cs typeface="Helvetica Neue"/>
                <a:sym typeface="Helvetica Neue"/>
              </a:rPr>
              <a:t>Consistency in Performance: </a:t>
            </a:r>
            <a:r>
              <a:rPr lang="en">
                <a:solidFill>
                  <a:schemeClr val="dk1"/>
                </a:solidFill>
                <a:latin typeface="Helvetica Neue"/>
                <a:ea typeface="Helvetica Neue"/>
                <a:cs typeface="Helvetica Neue"/>
                <a:sym typeface="Helvetica Neue"/>
              </a:rPr>
              <a:t>The Gemma model exhibits reliable and strong performance across all setups, making it a versatile choice for reasoning tasks.</a:t>
            </a:r>
            <a:endParaRPr>
              <a:solidFill>
                <a:schemeClr val="dk1"/>
              </a:solidFill>
              <a:latin typeface="Helvetica Neue"/>
              <a:ea typeface="Helvetica Neue"/>
              <a:cs typeface="Helvetica Neue"/>
              <a:sym typeface="Helvetica Neue"/>
            </a:endParaRPr>
          </a:p>
          <a:p>
            <a:pPr indent="0" lvl="0" marL="0" rtl="0" algn="l">
              <a:lnSpc>
                <a:spcPct val="115000"/>
              </a:lnSpc>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Problem Statement</a:t>
            </a:r>
            <a:endParaRPr/>
          </a:p>
        </p:txBody>
      </p:sp>
      <p:sp>
        <p:nvSpPr>
          <p:cNvPr id="153" name="Google Shape;153;p26"/>
          <p:cNvSpPr txBox="1"/>
          <p:nvPr>
            <p:ph idx="1" type="body"/>
          </p:nvPr>
        </p:nvSpPr>
        <p:spPr>
          <a:xfrm>
            <a:off x="685800" y="1232101"/>
            <a:ext cx="7772400" cy="34029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t/>
            </a:r>
            <a:endParaRPr sz="1900">
              <a:solidFill>
                <a:schemeClr val="dk1"/>
              </a:solidFill>
              <a:latin typeface="Helvetica Neue"/>
              <a:ea typeface="Helvetica Neue"/>
              <a:cs typeface="Helvetica Neue"/>
              <a:sym typeface="Helvetica Neue"/>
            </a:endParaRPr>
          </a:p>
          <a:p>
            <a:pPr indent="0" lvl="0" marL="0" rtl="0" algn="ctr">
              <a:spcBef>
                <a:spcPts val="1000"/>
              </a:spcBef>
              <a:spcAft>
                <a:spcPts val="0"/>
              </a:spcAft>
              <a:buNone/>
            </a:pPr>
            <a:r>
              <a:rPr lang="en" sz="1900">
                <a:solidFill>
                  <a:schemeClr val="dk1"/>
                </a:solidFill>
                <a:latin typeface="Helvetica Neue"/>
                <a:ea typeface="Helvetica Neue"/>
                <a:cs typeface="Helvetica Neue"/>
                <a:sym typeface="Helvetica Neue"/>
              </a:rPr>
              <a:t>Large Language Models (LLMs) excel in understanding and generating text but often struggle with complex reasoning tasks, especially in mathematical and logical domains. This highlights the need for frameworks that enhance reasoning accuracy and adaptability across diverse challenges.</a:t>
            </a:r>
            <a:endParaRPr sz="1900">
              <a:solidFill>
                <a:schemeClr val="dk1"/>
              </a:solidFill>
              <a:latin typeface="Helvetica Neue"/>
              <a:ea typeface="Helvetica Neue"/>
              <a:cs typeface="Helvetica Neue"/>
              <a:sym typeface="Helvetica Neue"/>
            </a:endParaRPr>
          </a:p>
          <a:p>
            <a:pPr indent="0" lvl="0" marL="0" rtl="0" algn="ctr">
              <a:spcBef>
                <a:spcPts val="1000"/>
              </a:spcBef>
              <a:spcAft>
                <a:spcPts val="0"/>
              </a:spcAft>
              <a:buNone/>
            </a:pPr>
            <a:r>
              <a:t/>
            </a:r>
            <a:endParaRPr sz="1900">
              <a:solidFill>
                <a:schemeClr val="dk1"/>
              </a:solidFill>
              <a:latin typeface="Helvetica Neue"/>
              <a:ea typeface="Helvetica Neue"/>
              <a:cs typeface="Helvetica Neue"/>
              <a:sym typeface="Helvetica Neue"/>
            </a:endParaRPr>
          </a:p>
          <a:p>
            <a:pPr indent="0" lvl="0" marL="0" rtl="0" algn="ctr">
              <a:spcBef>
                <a:spcPts val="1000"/>
              </a:spcBef>
              <a:spcAft>
                <a:spcPts val="0"/>
              </a:spcAft>
              <a:buNone/>
            </a:pPr>
            <a:r>
              <a:t/>
            </a:r>
            <a:endParaRPr sz="1900">
              <a:solidFill>
                <a:schemeClr val="dk1"/>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4"/>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Discussion</a:t>
            </a:r>
            <a:r>
              <a:rPr lang="en"/>
              <a:t>: Membership Inference</a:t>
            </a:r>
            <a:endParaRPr/>
          </a:p>
        </p:txBody>
      </p:sp>
      <p:sp>
        <p:nvSpPr>
          <p:cNvPr id="269" name="Google Shape;269;p44"/>
          <p:cNvSpPr txBox="1"/>
          <p:nvPr>
            <p:ph idx="1" type="body"/>
          </p:nvPr>
        </p:nvSpPr>
        <p:spPr>
          <a:xfrm>
            <a:off x="685800" y="897732"/>
            <a:ext cx="7772400" cy="37374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Clr>
                <a:schemeClr val="dk1"/>
              </a:buClr>
              <a:buSzPts val="1100"/>
              <a:buFont typeface="Arial"/>
              <a:buNone/>
            </a:pPr>
            <a:r>
              <a:rPr b="1" lang="en" sz="1600">
                <a:solidFill>
                  <a:schemeClr val="dk1"/>
                </a:solidFill>
                <a:latin typeface="Helvetica Neue"/>
                <a:ea typeface="Helvetica Neue"/>
                <a:cs typeface="Helvetica Neue"/>
                <a:sym typeface="Helvetica Neue"/>
              </a:rPr>
              <a:t>Objective</a:t>
            </a:r>
            <a:r>
              <a:rPr lang="en" sz="1600">
                <a:solidFill>
                  <a:schemeClr val="dk1"/>
                </a:solidFill>
                <a:latin typeface="Helvetica Neue"/>
                <a:ea typeface="Helvetica Neue"/>
                <a:cs typeface="Helvetica Neue"/>
                <a:sym typeface="Helvetica Neue"/>
              </a:rPr>
              <a:t>: Assess if the model's high performance is due to overfitting or genuine reasoning.</a:t>
            </a:r>
            <a:endParaRPr sz="1600">
              <a:solidFill>
                <a:schemeClr val="dk1"/>
              </a:solidFill>
              <a:latin typeface="Helvetica Neue"/>
              <a:ea typeface="Helvetica Neue"/>
              <a:cs typeface="Helvetica Neue"/>
              <a:sym typeface="Helvetica Neue"/>
            </a:endParaRPr>
          </a:p>
          <a:p>
            <a:pPr indent="0" lvl="0" marL="0" rtl="0" algn="l">
              <a:spcBef>
                <a:spcPts val="1000"/>
              </a:spcBef>
              <a:spcAft>
                <a:spcPts val="0"/>
              </a:spcAft>
              <a:buNone/>
            </a:pPr>
            <a:r>
              <a:rPr b="1" lang="en" sz="1600">
                <a:solidFill>
                  <a:schemeClr val="dk1"/>
                </a:solidFill>
                <a:latin typeface="Helvetica Neue"/>
                <a:ea typeface="Helvetica Neue"/>
                <a:cs typeface="Helvetica Neue"/>
                <a:sym typeface="Helvetica Neue"/>
              </a:rPr>
              <a:t>Dataset</a:t>
            </a:r>
            <a:r>
              <a:rPr lang="en" sz="1600">
                <a:solidFill>
                  <a:schemeClr val="dk1"/>
                </a:solidFill>
                <a:latin typeface="Helvetica Neue"/>
                <a:ea typeface="Helvetica Neue"/>
                <a:cs typeface="Helvetica Neue"/>
                <a:sym typeface="Helvetica Neue"/>
              </a:rPr>
              <a:t>: GSM8K.</a:t>
            </a:r>
            <a:endParaRPr sz="1600">
              <a:solidFill>
                <a:schemeClr val="dk1"/>
              </a:solidFill>
              <a:latin typeface="Helvetica Neue"/>
              <a:ea typeface="Helvetica Neue"/>
              <a:cs typeface="Helvetica Neue"/>
              <a:sym typeface="Helvetica Neue"/>
            </a:endParaRPr>
          </a:p>
          <a:p>
            <a:pPr indent="0" lvl="0" marL="0" rtl="0" algn="l">
              <a:spcBef>
                <a:spcPts val="1000"/>
              </a:spcBef>
              <a:spcAft>
                <a:spcPts val="0"/>
              </a:spcAft>
              <a:buNone/>
            </a:pPr>
            <a:r>
              <a:rPr b="1" lang="en" sz="1600">
                <a:solidFill>
                  <a:schemeClr val="dk1"/>
                </a:solidFill>
                <a:latin typeface="Helvetica Neue"/>
                <a:ea typeface="Helvetica Neue"/>
                <a:cs typeface="Helvetica Neue"/>
                <a:sym typeface="Helvetica Neue"/>
              </a:rPr>
              <a:t>Attack 1: </a:t>
            </a:r>
            <a:r>
              <a:rPr lang="en" sz="1600">
                <a:solidFill>
                  <a:schemeClr val="dk1"/>
                </a:solidFill>
                <a:latin typeface="Helvetica Neue"/>
                <a:ea typeface="Helvetica Neue"/>
                <a:cs typeface="Helvetica Neue"/>
                <a:sym typeface="Helvetica Neue"/>
              </a:rPr>
              <a:t>Change proper nouns and numerical values.</a:t>
            </a:r>
            <a:endParaRPr sz="1600">
              <a:solidFill>
                <a:schemeClr val="dk1"/>
              </a:solidFill>
              <a:latin typeface="Helvetica Neue"/>
              <a:ea typeface="Helvetica Neue"/>
              <a:cs typeface="Helvetica Neue"/>
              <a:sym typeface="Helvetica Neue"/>
            </a:endParaRPr>
          </a:p>
          <a:p>
            <a:pPr indent="0" lvl="0" marL="0" rtl="0" algn="l">
              <a:spcBef>
                <a:spcPts val="1000"/>
              </a:spcBef>
              <a:spcAft>
                <a:spcPts val="0"/>
              </a:spcAft>
              <a:buNone/>
            </a:pPr>
            <a:r>
              <a:t/>
            </a:r>
            <a:endParaRPr sz="1600">
              <a:solidFill>
                <a:schemeClr val="dk1"/>
              </a:solidFill>
              <a:latin typeface="Helvetica Neue"/>
              <a:ea typeface="Helvetica Neue"/>
              <a:cs typeface="Helvetica Neue"/>
              <a:sym typeface="Helvetica Neue"/>
            </a:endParaRPr>
          </a:p>
          <a:p>
            <a:pPr indent="0" lvl="0" marL="0" rtl="0" algn="l">
              <a:spcBef>
                <a:spcPts val="1000"/>
              </a:spcBef>
              <a:spcAft>
                <a:spcPts val="0"/>
              </a:spcAft>
              <a:buNone/>
            </a:pPr>
            <a:r>
              <a:t/>
            </a:r>
            <a:endParaRPr sz="1600">
              <a:solidFill>
                <a:schemeClr val="dk1"/>
              </a:solidFill>
              <a:latin typeface="Helvetica Neue"/>
              <a:ea typeface="Helvetica Neue"/>
              <a:cs typeface="Helvetica Neue"/>
              <a:sym typeface="Helvetica Neue"/>
            </a:endParaRPr>
          </a:p>
          <a:p>
            <a:pPr indent="0" lvl="0" marL="0" rtl="0" algn="l">
              <a:spcBef>
                <a:spcPts val="1000"/>
              </a:spcBef>
              <a:spcAft>
                <a:spcPts val="0"/>
              </a:spcAft>
              <a:buNone/>
            </a:pPr>
            <a:r>
              <a:t/>
            </a:r>
            <a:endParaRPr sz="1600">
              <a:solidFill>
                <a:schemeClr val="dk1"/>
              </a:solidFill>
              <a:latin typeface="Helvetica Neue"/>
              <a:ea typeface="Helvetica Neue"/>
              <a:cs typeface="Helvetica Neue"/>
              <a:sym typeface="Helvetica Neue"/>
            </a:endParaRPr>
          </a:p>
          <a:p>
            <a:pPr indent="0" lvl="0" marL="0" rtl="0" algn="l">
              <a:spcBef>
                <a:spcPts val="1000"/>
              </a:spcBef>
              <a:spcAft>
                <a:spcPts val="0"/>
              </a:spcAft>
              <a:buNone/>
            </a:pPr>
            <a:r>
              <a:t/>
            </a:r>
            <a:endParaRPr sz="1600">
              <a:solidFill>
                <a:schemeClr val="dk1"/>
              </a:solidFill>
              <a:latin typeface="Helvetica Neue"/>
              <a:ea typeface="Helvetica Neue"/>
              <a:cs typeface="Helvetica Neue"/>
              <a:sym typeface="Helvetica Neue"/>
            </a:endParaRPr>
          </a:p>
          <a:p>
            <a:pPr indent="0" lvl="0" marL="0" rtl="0" algn="l">
              <a:spcBef>
                <a:spcPts val="1000"/>
              </a:spcBef>
              <a:spcAft>
                <a:spcPts val="0"/>
              </a:spcAft>
              <a:buNone/>
            </a:pPr>
            <a:r>
              <a:t/>
            </a:r>
            <a:endParaRPr sz="1600">
              <a:solidFill>
                <a:schemeClr val="dk1"/>
              </a:solidFill>
              <a:latin typeface="Helvetica Neue"/>
              <a:ea typeface="Helvetica Neue"/>
              <a:cs typeface="Helvetica Neue"/>
              <a:sym typeface="Helvetica Neue"/>
            </a:endParaRPr>
          </a:p>
          <a:p>
            <a:pPr indent="0" lvl="0" marL="0" rtl="0" algn="l">
              <a:spcBef>
                <a:spcPts val="1000"/>
              </a:spcBef>
              <a:spcAft>
                <a:spcPts val="0"/>
              </a:spcAft>
              <a:buNone/>
            </a:pPr>
            <a:r>
              <a:t/>
            </a:r>
            <a:endParaRPr sz="1600">
              <a:solidFill>
                <a:schemeClr val="dk1"/>
              </a:solidFill>
              <a:latin typeface="Helvetica Neue"/>
              <a:ea typeface="Helvetica Neue"/>
              <a:cs typeface="Helvetica Neue"/>
              <a:sym typeface="Helvetica Neue"/>
            </a:endParaRPr>
          </a:p>
          <a:p>
            <a:pPr indent="0" lvl="0" marL="0" rtl="0" algn="l">
              <a:spcBef>
                <a:spcPts val="1000"/>
              </a:spcBef>
              <a:spcAft>
                <a:spcPts val="0"/>
              </a:spcAft>
              <a:buNone/>
            </a:pPr>
            <a:r>
              <a:rPr b="1" lang="en" sz="1600">
                <a:solidFill>
                  <a:schemeClr val="dk1"/>
                </a:solidFill>
                <a:latin typeface="Helvetica Neue"/>
                <a:ea typeface="Helvetica Neue"/>
                <a:cs typeface="Helvetica Neue"/>
                <a:sym typeface="Helvetica Neue"/>
              </a:rPr>
              <a:t>Result:</a:t>
            </a:r>
            <a:r>
              <a:rPr lang="en" sz="1600">
                <a:solidFill>
                  <a:schemeClr val="dk1"/>
                </a:solidFill>
                <a:latin typeface="Helvetica Neue"/>
                <a:ea typeface="Helvetica Neue"/>
                <a:cs typeface="Helvetica Neue"/>
                <a:sym typeface="Helvetica Neue"/>
              </a:rPr>
              <a:t>  Model solved most problems correctly; showed generalization rather than memorization.</a:t>
            </a:r>
            <a:endParaRPr sz="1600">
              <a:solidFill>
                <a:schemeClr val="dk1"/>
              </a:solidFill>
              <a:latin typeface="Helvetica Neue"/>
              <a:ea typeface="Helvetica Neue"/>
              <a:cs typeface="Helvetica Neue"/>
              <a:sym typeface="Helvetica Neue"/>
            </a:endParaRPr>
          </a:p>
        </p:txBody>
      </p:sp>
      <p:pic>
        <p:nvPicPr>
          <p:cNvPr id="270" name="Google Shape;270;p44"/>
          <p:cNvPicPr preferRelativeResize="0"/>
          <p:nvPr/>
        </p:nvPicPr>
        <p:blipFill>
          <a:blip r:embed="rId3">
            <a:alphaModFix/>
          </a:blip>
          <a:stretch>
            <a:fillRect/>
          </a:stretch>
        </p:blipFill>
        <p:spPr>
          <a:xfrm>
            <a:off x="862550" y="2132976"/>
            <a:ext cx="5820826" cy="1675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5"/>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Discussion: Membership Inference</a:t>
            </a:r>
            <a:endParaRPr/>
          </a:p>
        </p:txBody>
      </p:sp>
      <p:sp>
        <p:nvSpPr>
          <p:cNvPr id="276" name="Google Shape;276;p45"/>
          <p:cNvSpPr txBox="1"/>
          <p:nvPr>
            <p:ph idx="1" type="body"/>
          </p:nvPr>
        </p:nvSpPr>
        <p:spPr>
          <a:xfrm>
            <a:off x="685800" y="897732"/>
            <a:ext cx="7772400" cy="3737400"/>
          </a:xfrm>
          <a:prstGeom prst="rect">
            <a:avLst/>
          </a:prstGeom>
        </p:spPr>
        <p:txBody>
          <a:bodyPr anchorCtr="0" anchor="t" bIns="45700" lIns="91425" spcFirstLastPara="1" rIns="91425" wrap="square" tIns="45700">
            <a:normAutofit fontScale="92500" lnSpcReduction="10000"/>
          </a:bodyPr>
          <a:lstStyle/>
          <a:p>
            <a:pPr indent="0" lvl="0" marL="0" rtl="0" algn="l">
              <a:lnSpc>
                <a:spcPct val="100000"/>
              </a:lnSpc>
              <a:spcBef>
                <a:spcPts val="1000"/>
              </a:spcBef>
              <a:spcAft>
                <a:spcPts val="0"/>
              </a:spcAft>
              <a:buNone/>
            </a:pPr>
            <a:r>
              <a:rPr b="1" lang="en" sz="1400">
                <a:solidFill>
                  <a:schemeClr val="dk1"/>
                </a:solidFill>
                <a:latin typeface="Helvetica Neue"/>
                <a:ea typeface="Helvetica Neue"/>
                <a:cs typeface="Helvetica Neue"/>
                <a:sym typeface="Helvetica Neue"/>
              </a:rPr>
              <a:t>Attack 2</a:t>
            </a:r>
            <a:r>
              <a:rPr lang="en" sz="1400">
                <a:solidFill>
                  <a:schemeClr val="dk1"/>
                </a:solidFill>
                <a:latin typeface="Helvetica Neue"/>
                <a:ea typeface="Helvetica Neue"/>
                <a:cs typeface="Helvetica Neue"/>
                <a:sym typeface="Helvetica Neue"/>
              </a:rPr>
              <a:t>: Introduce irrelevant details.</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1200"/>
              </a:spcBef>
              <a:spcAft>
                <a:spcPts val="0"/>
              </a:spcAft>
              <a:buNone/>
            </a:pPr>
            <a:r>
              <a:rPr b="1" lang="en" sz="1400">
                <a:solidFill>
                  <a:schemeClr val="dk1"/>
                </a:solidFill>
                <a:latin typeface="Helvetica Neue"/>
                <a:ea typeface="Helvetica Neue"/>
                <a:cs typeface="Helvetica Neue"/>
                <a:sym typeface="Helvetica Neue"/>
              </a:rPr>
              <a:t>Result</a:t>
            </a:r>
            <a:r>
              <a:rPr lang="en" sz="1400">
                <a:solidFill>
                  <a:schemeClr val="dk1"/>
                </a:solidFill>
                <a:latin typeface="Helvetica Neue"/>
                <a:ea typeface="Helvetica Neue"/>
                <a:cs typeface="Helvetica Neue"/>
                <a:sym typeface="Helvetica Neue"/>
              </a:rPr>
              <a:t>: Model often failed to filter out irrelevant information, leading to errors</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1200"/>
              </a:spcBef>
              <a:spcAft>
                <a:spcPts val="0"/>
              </a:spcAft>
              <a:buNone/>
            </a:pPr>
            <a:r>
              <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1200"/>
              </a:spcBef>
              <a:spcAft>
                <a:spcPts val="0"/>
              </a:spcAft>
              <a:buNone/>
            </a:pPr>
            <a:r>
              <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1200"/>
              </a:spcBef>
              <a:spcAft>
                <a:spcPts val="0"/>
              </a:spcAft>
              <a:buNone/>
            </a:pPr>
            <a:r>
              <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1200"/>
              </a:spcBef>
              <a:spcAft>
                <a:spcPts val="0"/>
              </a:spcAft>
              <a:buNone/>
            </a:pPr>
            <a:r>
              <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1200"/>
              </a:spcBef>
              <a:spcAft>
                <a:spcPts val="0"/>
              </a:spcAft>
              <a:buNone/>
            </a:pPr>
            <a:r>
              <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1200"/>
              </a:spcBef>
              <a:spcAft>
                <a:spcPts val="0"/>
              </a:spcAft>
              <a:buNone/>
            </a:pPr>
            <a:r>
              <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1200"/>
              </a:spcBef>
              <a:spcAft>
                <a:spcPts val="0"/>
              </a:spcAft>
              <a:buNone/>
            </a:pPr>
            <a:r>
              <a:rPr b="1" lang="en" sz="1400">
                <a:solidFill>
                  <a:schemeClr val="dk1"/>
                </a:solidFill>
                <a:latin typeface="Helvetica Neue"/>
                <a:ea typeface="Helvetica Neue"/>
                <a:cs typeface="Helvetica Neue"/>
                <a:sym typeface="Helvetica Neue"/>
              </a:rPr>
              <a:t>Strengths</a:t>
            </a:r>
            <a:r>
              <a:rPr lang="en" sz="1400">
                <a:solidFill>
                  <a:schemeClr val="dk1"/>
                </a:solidFill>
                <a:latin typeface="Helvetica Neue"/>
                <a:ea typeface="Helvetica Neue"/>
                <a:cs typeface="Helvetica Neue"/>
                <a:sym typeface="Helvetica Neue"/>
              </a:rPr>
              <a:t>: Model showed resilience to name and number changes, indicating real logical reasoning.</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1200"/>
              </a:spcBef>
              <a:spcAft>
                <a:spcPts val="0"/>
              </a:spcAft>
              <a:buNone/>
            </a:pPr>
            <a:r>
              <a:rPr b="1" lang="en" sz="1400">
                <a:solidFill>
                  <a:schemeClr val="dk1"/>
                </a:solidFill>
                <a:latin typeface="Helvetica Neue"/>
                <a:ea typeface="Helvetica Neue"/>
                <a:cs typeface="Helvetica Neue"/>
                <a:sym typeface="Helvetica Neue"/>
              </a:rPr>
              <a:t>Weaknesses</a:t>
            </a:r>
            <a:r>
              <a:rPr lang="en" sz="1400">
                <a:solidFill>
                  <a:schemeClr val="dk1"/>
                </a:solidFill>
                <a:latin typeface="Helvetica Neue"/>
                <a:ea typeface="Helvetica Neue"/>
                <a:cs typeface="Helvetica Neue"/>
                <a:sym typeface="Helvetica Neue"/>
              </a:rPr>
              <a:t>: Difficulty with irrelevant information suggests a lack of robust meta-reasoning capabilities.</a:t>
            </a:r>
            <a:endParaRPr sz="1400">
              <a:solidFill>
                <a:schemeClr val="dk1"/>
              </a:solidFill>
              <a:latin typeface="Helvetica Neue"/>
              <a:ea typeface="Helvetica Neue"/>
              <a:cs typeface="Helvetica Neue"/>
              <a:sym typeface="Helvetica Neue"/>
            </a:endParaRPr>
          </a:p>
          <a:p>
            <a:pPr indent="0" lvl="0" marL="0" rtl="0" algn="l">
              <a:spcBef>
                <a:spcPts val="1200"/>
              </a:spcBef>
              <a:spcAft>
                <a:spcPts val="0"/>
              </a:spcAft>
              <a:buNone/>
            </a:pPr>
            <a:r>
              <a:t/>
            </a:r>
            <a:endParaRPr sz="1100">
              <a:solidFill>
                <a:schemeClr val="dk1"/>
              </a:solidFill>
              <a:latin typeface="Arial"/>
              <a:ea typeface="Arial"/>
              <a:cs typeface="Arial"/>
              <a:sym typeface="Arial"/>
            </a:endParaRPr>
          </a:p>
        </p:txBody>
      </p:sp>
      <p:pic>
        <p:nvPicPr>
          <p:cNvPr id="277" name="Google Shape;277;p45"/>
          <p:cNvPicPr preferRelativeResize="0"/>
          <p:nvPr/>
        </p:nvPicPr>
        <p:blipFill>
          <a:blip r:embed="rId3">
            <a:alphaModFix/>
          </a:blip>
          <a:stretch>
            <a:fillRect/>
          </a:stretch>
        </p:blipFill>
        <p:spPr>
          <a:xfrm>
            <a:off x="1082675" y="1555350"/>
            <a:ext cx="4365625" cy="18321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6"/>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Discussion: GSM-hard</a:t>
            </a:r>
            <a:endParaRPr/>
          </a:p>
        </p:txBody>
      </p:sp>
      <p:sp>
        <p:nvSpPr>
          <p:cNvPr id="283" name="Google Shape;283;p46"/>
          <p:cNvSpPr txBox="1"/>
          <p:nvPr>
            <p:ph idx="1" type="body"/>
          </p:nvPr>
        </p:nvSpPr>
        <p:spPr>
          <a:xfrm>
            <a:off x="685800" y="897732"/>
            <a:ext cx="7772400" cy="3737400"/>
          </a:xfrm>
          <a:prstGeom prst="rect">
            <a:avLst/>
          </a:prstGeom>
        </p:spPr>
        <p:txBody>
          <a:bodyPr anchorCtr="0" anchor="t" bIns="45700" lIns="91425" spcFirstLastPara="1" rIns="91425" wrap="square" tIns="45700">
            <a:normAutofit fontScale="85000" lnSpcReduction="20000"/>
          </a:bodyPr>
          <a:lstStyle/>
          <a:p>
            <a:pPr indent="0" lvl="0" marL="0" rtl="0" algn="l">
              <a:lnSpc>
                <a:spcPct val="150000"/>
              </a:lnSpc>
              <a:spcBef>
                <a:spcPts val="1200"/>
              </a:spcBef>
              <a:spcAft>
                <a:spcPts val="0"/>
              </a:spcAft>
              <a:buClr>
                <a:schemeClr val="dk1"/>
              </a:buClr>
              <a:buSzPct val="68750"/>
              <a:buFont typeface="Arial"/>
              <a:buNone/>
            </a:pPr>
            <a:r>
              <a:t/>
            </a:r>
            <a:endParaRPr b="1" sz="1600">
              <a:solidFill>
                <a:schemeClr val="dk1"/>
              </a:solidFill>
              <a:latin typeface="Helvetica Neue"/>
              <a:ea typeface="Helvetica Neue"/>
              <a:cs typeface="Helvetica Neue"/>
              <a:sym typeface="Helvetica Neue"/>
            </a:endParaRPr>
          </a:p>
          <a:p>
            <a:pPr indent="-314960" lvl="0" marL="457200" rtl="0" algn="l">
              <a:lnSpc>
                <a:spcPct val="150000"/>
              </a:lnSpc>
              <a:spcBef>
                <a:spcPts val="1200"/>
              </a:spcBef>
              <a:spcAft>
                <a:spcPts val="0"/>
              </a:spcAft>
              <a:buClr>
                <a:schemeClr val="dk1"/>
              </a:buClr>
              <a:buSzPct val="100000"/>
              <a:buFont typeface="Arial"/>
              <a:buChar char="●"/>
            </a:pPr>
            <a:r>
              <a:rPr b="1" lang="en" sz="1600">
                <a:solidFill>
                  <a:schemeClr val="dk1"/>
                </a:solidFill>
                <a:latin typeface="Helvetica Neue"/>
                <a:ea typeface="Helvetica Neue"/>
                <a:cs typeface="Helvetica Neue"/>
                <a:sym typeface="Helvetica Neue"/>
              </a:rPr>
              <a:t>Dataset</a:t>
            </a:r>
            <a:r>
              <a:rPr lang="en" sz="1600">
                <a:solidFill>
                  <a:schemeClr val="dk1"/>
                </a:solidFill>
                <a:latin typeface="Helvetica Neue"/>
                <a:ea typeface="Helvetica Neue"/>
                <a:cs typeface="Helvetica Neue"/>
                <a:sym typeface="Helvetica Neue"/>
              </a:rPr>
              <a:t>: Harder version of GSM8K, constructed with larger, less common numbers.</a:t>
            </a:r>
            <a:br>
              <a:rPr lang="en" sz="1600">
                <a:solidFill>
                  <a:schemeClr val="dk1"/>
                </a:solidFill>
                <a:latin typeface="Helvetica Neue"/>
                <a:ea typeface="Helvetica Neue"/>
                <a:cs typeface="Helvetica Neue"/>
                <a:sym typeface="Helvetica Neue"/>
              </a:rPr>
            </a:br>
            <a:endParaRPr sz="1600">
              <a:solidFill>
                <a:schemeClr val="dk1"/>
              </a:solidFill>
              <a:latin typeface="Helvetica Neue"/>
              <a:ea typeface="Helvetica Neue"/>
              <a:cs typeface="Helvetica Neue"/>
              <a:sym typeface="Helvetica Neue"/>
            </a:endParaRPr>
          </a:p>
          <a:p>
            <a:pPr indent="-314960" lvl="0" marL="457200" rtl="0" algn="l">
              <a:lnSpc>
                <a:spcPct val="150000"/>
              </a:lnSpc>
              <a:spcBef>
                <a:spcPts val="0"/>
              </a:spcBef>
              <a:spcAft>
                <a:spcPts val="0"/>
              </a:spcAft>
              <a:buClr>
                <a:schemeClr val="dk1"/>
              </a:buClr>
              <a:buSzPct val="100000"/>
              <a:buFont typeface="Arial"/>
              <a:buChar char="●"/>
            </a:pPr>
            <a:r>
              <a:rPr b="1" lang="en" sz="1600">
                <a:solidFill>
                  <a:schemeClr val="dk1"/>
                </a:solidFill>
                <a:latin typeface="Helvetica Neue"/>
                <a:ea typeface="Helvetica Neue"/>
                <a:cs typeface="Helvetica Neue"/>
                <a:sym typeface="Helvetica Neue"/>
              </a:rPr>
              <a:t>LLaMA-3.1-70B Zero-Shot Accuracy</a:t>
            </a:r>
            <a:r>
              <a:rPr lang="en" sz="1600">
                <a:solidFill>
                  <a:schemeClr val="dk1"/>
                </a:solidFill>
                <a:latin typeface="Helvetica Neue"/>
                <a:ea typeface="Helvetica Neue"/>
                <a:cs typeface="Helvetica Neue"/>
                <a:sym typeface="Helvetica Neue"/>
              </a:rPr>
              <a:t>: 48%</a:t>
            </a:r>
            <a:br>
              <a:rPr lang="en" sz="1600">
                <a:solidFill>
                  <a:schemeClr val="dk1"/>
                </a:solidFill>
                <a:latin typeface="Helvetica Neue"/>
                <a:ea typeface="Helvetica Neue"/>
                <a:cs typeface="Helvetica Neue"/>
                <a:sym typeface="Helvetica Neue"/>
              </a:rPr>
            </a:br>
            <a:endParaRPr sz="1600">
              <a:solidFill>
                <a:schemeClr val="dk1"/>
              </a:solidFill>
              <a:latin typeface="Helvetica Neue"/>
              <a:ea typeface="Helvetica Neue"/>
              <a:cs typeface="Helvetica Neue"/>
              <a:sym typeface="Helvetica Neue"/>
            </a:endParaRPr>
          </a:p>
          <a:p>
            <a:pPr indent="-314960" lvl="0" marL="457200" rtl="0" algn="l">
              <a:lnSpc>
                <a:spcPct val="150000"/>
              </a:lnSpc>
              <a:spcBef>
                <a:spcPts val="0"/>
              </a:spcBef>
              <a:spcAft>
                <a:spcPts val="0"/>
              </a:spcAft>
              <a:buClr>
                <a:schemeClr val="dk1"/>
              </a:buClr>
              <a:buSzPct val="100000"/>
              <a:buFont typeface="Arial"/>
              <a:buChar char="●"/>
            </a:pPr>
            <a:r>
              <a:rPr b="1" lang="en" sz="1600">
                <a:solidFill>
                  <a:schemeClr val="dk1"/>
                </a:solidFill>
                <a:latin typeface="Helvetica Neue"/>
                <a:ea typeface="Helvetica Neue"/>
                <a:cs typeface="Helvetica Neue"/>
                <a:sym typeface="Helvetica Neue"/>
              </a:rPr>
              <a:t>Improved Performance with Framework</a:t>
            </a:r>
            <a:r>
              <a:rPr lang="en" sz="1600">
                <a:solidFill>
                  <a:schemeClr val="dk1"/>
                </a:solidFill>
                <a:latin typeface="Helvetica Neue"/>
                <a:ea typeface="Helvetica Neue"/>
                <a:cs typeface="Helvetica Neue"/>
                <a:sym typeface="Helvetica Neue"/>
              </a:rPr>
              <a:t>: Increased to 53%</a:t>
            </a:r>
            <a:br>
              <a:rPr lang="en" sz="1600">
                <a:solidFill>
                  <a:schemeClr val="dk1"/>
                </a:solidFill>
                <a:latin typeface="Helvetica Neue"/>
                <a:ea typeface="Helvetica Neue"/>
                <a:cs typeface="Helvetica Neue"/>
                <a:sym typeface="Helvetica Neue"/>
              </a:rPr>
            </a:br>
            <a:endParaRPr sz="1600">
              <a:solidFill>
                <a:schemeClr val="dk1"/>
              </a:solidFill>
              <a:latin typeface="Helvetica Neue"/>
              <a:ea typeface="Helvetica Neue"/>
              <a:cs typeface="Helvetica Neue"/>
              <a:sym typeface="Helvetica Neue"/>
            </a:endParaRPr>
          </a:p>
          <a:p>
            <a:pPr indent="-314960" lvl="0" marL="457200" rtl="0" algn="l">
              <a:lnSpc>
                <a:spcPct val="150000"/>
              </a:lnSpc>
              <a:spcBef>
                <a:spcPts val="0"/>
              </a:spcBef>
              <a:spcAft>
                <a:spcPts val="0"/>
              </a:spcAft>
              <a:buClr>
                <a:schemeClr val="dk1"/>
              </a:buClr>
              <a:buSzPct val="100000"/>
              <a:buFont typeface="Arial"/>
              <a:buChar char="●"/>
            </a:pPr>
            <a:r>
              <a:rPr b="1" lang="en" sz="1600">
                <a:solidFill>
                  <a:schemeClr val="dk1"/>
                </a:solidFill>
                <a:latin typeface="Helvetica Neue"/>
                <a:ea typeface="Helvetica Neue"/>
                <a:cs typeface="Helvetica Neue"/>
                <a:sym typeface="Helvetica Neue"/>
              </a:rPr>
              <a:t>Struggles with Large Numbers</a:t>
            </a:r>
            <a:r>
              <a:rPr lang="en" sz="1600">
                <a:solidFill>
                  <a:schemeClr val="dk1"/>
                </a:solidFill>
                <a:latin typeface="Helvetica Neue"/>
                <a:ea typeface="Helvetica Neue"/>
                <a:cs typeface="Helvetica Neue"/>
                <a:sym typeface="Helvetica Neue"/>
              </a:rPr>
              <a:t>: Consistent issue with mathematical operations on very large and very small numbers.</a:t>
            </a:r>
            <a:br>
              <a:rPr lang="en" sz="1600">
                <a:solidFill>
                  <a:schemeClr val="dk1"/>
                </a:solidFill>
                <a:latin typeface="Helvetica Neue"/>
                <a:ea typeface="Helvetica Neue"/>
                <a:cs typeface="Helvetica Neue"/>
                <a:sym typeface="Helvetica Neue"/>
              </a:rPr>
            </a:br>
            <a:endParaRPr sz="1600">
              <a:solidFill>
                <a:schemeClr val="dk1"/>
              </a:solidFill>
              <a:latin typeface="Helvetica Neue"/>
              <a:ea typeface="Helvetica Neue"/>
              <a:cs typeface="Helvetica Neue"/>
              <a:sym typeface="Helvetica Neue"/>
            </a:endParaRPr>
          </a:p>
          <a:p>
            <a:pPr indent="-314960" lvl="0" marL="457200" rtl="0" algn="l">
              <a:lnSpc>
                <a:spcPct val="150000"/>
              </a:lnSpc>
              <a:spcBef>
                <a:spcPts val="0"/>
              </a:spcBef>
              <a:spcAft>
                <a:spcPts val="0"/>
              </a:spcAft>
              <a:buClr>
                <a:schemeClr val="dk1"/>
              </a:buClr>
              <a:buSzPct val="100000"/>
              <a:buFont typeface="Helvetica Neue"/>
              <a:buChar char="●"/>
            </a:pPr>
            <a:r>
              <a:rPr lang="en" sz="1600">
                <a:solidFill>
                  <a:schemeClr val="dk1"/>
                </a:solidFill>
                <a:latin typeface="Helvetica Neue"/>
                <a:ea typeface="Helvetica Neue"/>
                <a:cs typeface="Helvetica Neue"/>
                <a:sym typeface="Helvetica Neue"/>
              </a:rPr>
              <a:t>Motivates augmentation with external tools like calculators for better performance.</a:t>
            </a:r>
            <a:endParaRPr sz="1600">
              <a:solidFill>
                <a:schemeClr val="dk1"/>
              </a:solidFill>
              <a:latin typeface="Helvetica Neue"/>
              <a:ea typeface="Helvetica Neue"/>
              <a:cs typeface="Helvetica Neue"/>
              <a:sym typeface="Helvetica Neue"/>
            </a:endParaRPr>
          </a:p>
          <a:p>
            <a:pPr indent="0" lvl="0" marL="0" rtl="0" algn="l">
              <a:spcBef>
                <a:spcPts val="12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7"/>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Discussion: Larger Models</a:t>
            </a:r>
            <a:endParaRPr/>
          </a:p>
        </p:txBody>
      </p:sp>
      <p:sp>
        <p:nvSpPr>
          <p:cNvPr id="289" name="Google Shape;289;p47"/>
          <p:cNvSpPr txBox="1"/>
          <p:nvPr>
            <p:ph idx="1" type="body"/>
          </p:nvPr>
        </p:nvSpPr>
        <p:spPr>
          <a:xfrm>
            <a:off x="685800" y="1189650"/>
            <a:ext cx="7772400" cy="3424800"/>
          </a:xfrm>
          <a:prstGeom prst="rect">
            <a:avLst/>
          </a:prstGeom>
        </p:spPr>
        <p:txBody>
          <a:bodyPr anchorCtr="0" anchor="t" bIns="45700" lIns="91425" spcFirstLastPara="1" rIns="91425" wrap="square" tIns="45700">
            <a:noAutofit/>
          </a:bodyPr>
          <a:lstStyle/>
          <a:p>
            <a:pPr indent="-330200" lvl="0" marL="457200" rtl="0" algn="l">
              <a:lnSpc>
                <a:spcPct val="150000"/>
              </a:lnSpc>
              <a:spcBef>
                <a:spcPts val="1000"/>
              </a:spcBef>
              <a:spcAft>
                <a:spcPts val="0"/>
              </a:spcAft>
              <a:buClr>
                <a:schemeClr val="dk1"/>
              </a:buClr>
              <a:buSzPts val="1600"/>
              <a:buFont typeface="Arial"/>
              <a:buChar char="●"/>
            </a:pPr>
            <a:r>
              <a:rPr b="1" lang="en" sz="1600">
                <a:solidFill>
                  <a:schemeClr val="dk1"/>
                </a:solidFill>
                <a:latin typeface="Helvetica Neue"/>
                <a:ea typeface="Helvetica Neue"/>
                <a:cs typeface="Helvetica Neue"/>
                <a:sym typeface="Helvetica Neue"/>
              </a:rPr>
              <a:t>Model Used:</a:t>
            </a:r>
            <a:r>
              <a:rPr lang="en" sz="1600">
                <a:solidFill>
                  <a:schemeClr val="dk1"/>
                </a:solidFill>
                <a:latin typeface="Helvetica Neue"/>
                <a:ea typeface="Helvetica Neue"/>
                <a:cs typeface="Helvetica Neue"/>
                <a:sym typeface="Helvetica Neue"/>
              </a:rPr>
              <a:t> Llama-3.1-70B-Instruct</a:t>
            </a:r>
            <a:endParaRPr sz="1600">
              <a:solidFill>
                <a:schemeClr val="dk1"/>
              </a:solidFill>
              <a:latin typeface="Helvetica Neue"/>
              <a:ea typeface="Helvetica Neue"/>
              <a:cs typeface="Helvetica Neue"/>
              <a:sym typeface="Helvetica Neue"/>
            </a:endParaRPr>
          </a:p>
          <a:p>
            <a:pPr indent="-330200" lvl="0" marL="457200" rtl="0" algn="l">
              <a:lnSpc>
                <a:spcPct val="115000"/>
              </a:lnSpc>
              <a:spcBef>
                <a:spcPts val="0"/>
              </a:spcBef>
              <a:spcAft>
                <a:spcPts val="0"/>
              </a:spcAft>
              <a:buClr>
                <a:schemeClr val="dk1"/>
              </a:buClr>
              <a:buSzPts val="1600"/>
              <a:buFont typeface="Arial"/>
              <a:buChar char="●"/>
            </a:pPr>
            <a:r>
              <a:rPr b="1" lang="en" sz="1600">
                <a:solidFill>
                  <a:schemeClr val="dk1"/>
                </a:solidFill>
                <a:latin typeface="Helvetica Neue"/>
                <a:ea typeface="Helvetica Neue"/>
                <a:cs typeface="Helvetica Neue"/>
                <a:sym typeface="Helvetica Neue"/>
              </a:rPr>
              <a:t>Improved Logical Reasoning</a:t>
            </a:r>
            <a:r>
              <a:rPr lang="en" sz="1600">
                <a:solidFill>
                  <a:schemeClr val="dk1"/>
                </a:solidFill>
                <a:latin typeface="Helvetica Neue"/>
                <a:ea typeface="Helvetica Neue"/>
                <a:cs typeface="Helvetica Neue"/>
                <a:sym typeface="Helvetica Neue"/>
              </a:rPr>
              <a:t>: Larger models exhibit superior logical reasoning compared to smaller models with significant accuracy gains on datasets.</a:t>
            </a:r>
            <a:br>
              <a:rPr lang="en" sz="1600">
                <a:solidFill>
                  <a:schemeClr val="dk1"/>
                </a:solidFill>
                <a:latin typeface="Helvetica Neue"/>
                <a:ea typeface="Helvetica Neue"/>
                <a:cs typeface="Helvetica Neue"/>
                <a:sym typeface="Helvetica Neue"/>
              </a:rPr>
            </a:br>
            <a:endParaRPr sz="1600">
              <a:solidFill>
                <a:schemeClr val="dk1"/>
              </a:solidFill>
              <a:latin typeface="Helvetica Neue"/>
              <a:ea typeface="Helvetica Neue"/>
              <a:cs typeface="Helvetica Neue"/>
              <a:sym typeface="Helvetica Neue"/>
            </a:endParaRPr>
          </a:p>
          <a:p>
            <a:pPr indent="-330200" lvl="0" marL="457200" rtl="0" algn="l">
              <a:lnSpc>
                <a:spcPct val="115000"/>
              </a:lnSpc>
              <a:spcBef>
                <a:spcPts val="0"/>
              </a:spcBef>
              <a:spcAft>
                <a:spcPts val="0"/>
              </a:spcAft>
              <a:buClr>
                <a:schemeClr val="dk1"/>
              </a:buClr>
              <a:buSzPts val="1600"/>
              <a:buFont typeface="Arial"/>
              <a:buChar char="●"/>
            </a:pPr>
            <a:r>
              <a:rPr lang="en" sz="1600">
                <a:solidFill>
                  <a:schemeClr val="dk1"/>
                </a:solidFill>
                <a:latin typeface="Helvetica Neue"/>
                <a:ea typeface="Helvetica Neue"/>
                <a:cs typeface="Helvetica Neue"/>
                <a:sym typeface="Helvetica Neue"/>
              </a:rPr>
              <a:t>Larger model generalizes better in complex, multi-step problems, showcasing a lower error rate </a:t>
            </a:r>
            <a:r>
              <a:rPr b="1" lang="en" sz="1600">
                <a:solidFill>
                  <a:schemeClr val="dk1"/>
                </a:solidFill>
                <a:latin typeface="Helvetica Neue"/>
                <a:ea typeface="Helvetica Neue"/>
                <a:cs typeface="Helvetica Neue"/>
                <a:sym typeface="Helvetica Neue"/>
              </a:rPr>
              <a:t>(9% vs. 19%</a:t>
            </a:r>
            <a:r>
              <a:rPr lang="en" sz="1600">
                <a:solidFill>
                  <a:schemeClr val="dk1"/>
                </a:solidFill>
                <a:latin typeface="Helvetica Neue"/>
                <a:ea typeface="Helvetica Neue"/>
                <a:cs typeface="Helvetica Neue"/>
                <a:sym typeface="Helvetica Neue"/>
              </a:rPr>
              <a:t> for the smaller model).</a:t>
            </a:r>
            <a:br>
              <a:rPr lang="en" sz="1600">
                <a:solidFill>
                  <a:schemeClr val="dk1"/>
                </a:solidFill>
                <a:latin typeface="Helvetica Neue"/>
                <a:ea typeface="Helvetica Neue"/>
                <a:cs typeface="Helvetica Neue"/>
                <a:sym typeface="Helvetica Neue"/>
              </a:rPr>
            </a:br>
            <a:endParaRPr sz="1600">
              <a:solidFill>
                <a:schemeClr val="dk1"/>
              </a:solidFill>
              <a:latin typeface="Helvetica Neue"/>
              <a:ea typeface="Helvetica Neue"/>
              <a:cs typeface="Helvetica Neue"/>
              <a:sym typeface="Helvetica Neue"/>
            </a:endParaRPr>
          </a:p>
          <a:p>
            <a:pPr indent="-330200" lvl="0" marL="457200" rtl="0" algn="l">
              <a:lnSpc>
                <a:spcPct val="115000"/>
              </a:lnSpc>
              <a:spcBef>
                <a:spcPts val="0"/>
              </a:spcBef>
              <a:spcAft>
                <a:spcPts val="0"/>
              </a:spcAft>
              <a:buClr>
                <a:schemeClr val="dk1"/>
              </a:buClr>
              <a:buSzPts val="1600"/>
              <a:buFont typeface="Arial"/>
              <a:buChar char="●"/>
            </a:pPr>
            <a:r>
              <a:rPr b="1" lang="en" sz="1600">
                <a:solidFill>
                  <a:schemeClr val="dk1"/>
                </a:solidFill>
                <a:latin typeface="Helvetica Neue"/>
                <a:ea typeface="Helvetica Neue"/>
                <a:cs typeface="Helvetica Neue"/>
                <a:sym typeface="Helvetica Neue"/>
              </a:rPr>
              <a:t>Retrieval Integration</a:t>
            </a:r>
            <a:r>
              <a:rPr lang="en" sz="1600">
                <a:solidFill>
                  <a:schemeClr val="dk1"/>
                </a:solidFill>
                <a:latin typeface="Helvetica Neue"/>
                <a:ea typeface="Helvetica Neue"/>
                <a:cs typeface="Helvetica Neue"/>
                <a:sym typeface="Helvetica Neue"/>
              </a:rPr>
              <a:t>: Larger models effectively leverage external knowledge, showing high accuracy in retrieval-based reasoning tasks achieving </a:t>
            </a:r>
            <a:r>
              <a:rPr b="1" lang="en" sz="1600">
                <a:solidFill>
                  <a:schemeClr val="dk1"/>
                </a:solidFill>
                <a:latin typeface="Helvetica Neue"/>
                <a:ea typeface="Helvetica Neue"/>
                <a:cs typeface="Helvetica Neue"/>
                <a:sym typeface="Helvetica Neue"/>
              </a:rPr>
              <a:t>90.1%</a:t>
            </a:r>
            <a:r>
              <a:rPr lang="en" sz="1600">
                <a:solidFill>
                  <a:schemeClr val="dk1"/>
                </a:solidFill>
                <a:latin typeface="Helvetica Neue"/>
                <a:ea typeface="Helvetica Neue"/>
                <a:cs typeface="Helvetica Neue"/>
                <a:sym typeface="Helvetica Neue"/>
              </a:rPr>
              <a:t> accuracy.</a:t>
            </a:r>
            <a:endParaRPr>
              <a:latin typeface="Helvetica Neue"/>
              <a:ea typeface="Helvetica Neue"/>
              <a:cs typeface="Helvetica Neue"/>
              <a:sym typeface="Helvetica Neu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8"/>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Future Work</a:t>
            </a:r>
            <a:endParaRPr/>
          </a:p>
        </p:txBody>
      </p:sp>
      <p:sp>
        <p:nvSpPr>
          <p:cNvPr id="295" name="Google Shape;295;p48"/>
          <p:cNvSpPr txBox="1"/>
          <p:nvPr/>
        </p:nvSpPr>
        <p:spPr>
          <a:xfrm>
            <a:off x="3317875" y="3115500"/>
            <a:ext cx="1952700" cy="2028000"/>
          </a:xfrm>
          <a:prstGeom prst="rect">
            <a:avLst/>
          </a:prstGeom>
          <a:solidFill>
            <a:srgbClr val="FFE599"/>
          </a:solid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600"/>
              </a:spcAft>
              <a:buNone/>
            </a:pPr>
            <a:r>
              <a:rPr b="1" lang="en">
                <a:solidFill>
                  <a:schemeClr val="dk1"/>
                </a:solidFill>
                <a:latin typeface="Helvetica Neue"/>
                <a:ea typeface="Helvetica Neue"/>
                <a:cs typeface="Helvetica Neue"/>
                <a:sym typeface="Helvetica Neue"/>
              </a:rPr>
              <a:t>Enhance Self-Correction Mechanisms:</a:t>
            </a:r>
            <a:r>
              <a:rPr lang="en">
                <a:solidFill>
                  <a:schemeClr val="dk1"/>
                </a:solidFill>
                <a:latin typeface="Helvetica Neue"/>
                <a:ea typeface="Helvetica Neue"/>
                <a:cs typeface="Helvetica Neue"/>
                <a:sym typeface="Helvetica Neue"/>
              </a:rPr>
              <a:t> Investigate effective self-correction strategies to refine output accuracy.</a:t>
            </a:r>
            <a:endParaRPr>
              <a:solidFill>
                <a:srgbClr val="3F3F3F"/>
              </a:solidFill>
              <a:latin typeface="Calibri"/>
              <a:ea typeface="Calibri"/>
              <a:cs typeface="Calibri"/>
              <a:sym typeface="Calibri"/>
            </a:endParaRPr>
          </a:p>
        </p:txBody>
      </p:sp>
      <p:sp>
        <p:nvSpPr>
          <p:cNvPr id="296" name="Google Shape;296;p48"/>
          <p:cNvSpPr txBox="1"/>
          <p:nvPr/>
        </p:nvSpPr>
        <p:spPr>
          <a:xfrm>
            <a:off x="7142700" y="952300"/>
            <a:ext cx="1863600" cy="1971000"/>
          </a:xfrm>
          <a:prstGeom prst="rect">
            <a:avLst/>
          </a:prstGeom>
          <a:solidFill>
            <a:srgbClr val="FFE599"/>
          </a:solid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600"/>
              </a:spcAft>
              <a:buNone/>
            </a:pPr>
            <a:r>
              <a:rPr b="1" lang="en">
                <a:solidFill>
                  <a:schemeClr val="dk1"/>
                </a:solidFill>
                <a:latin typeface="Helvetica Neue"/>
                <a:ea typeface="Helvetica Neue"/>
                <a:cs typeface="Helvetica Neue"/>
                <a:sym typeface="Helvetica Neue"/>
              </a:rPr>
              <a:t>Integrate Symbolic Reasoning:</a:t>
            </a:r>
            <a:r>
              <a:rPr lang="en">
                <a:solidFill>
                  <a:schemeClr val="dk1"/>
                </a:solidFill>
                <a:latin typeface="Helvetica Neue"/>
                <a:ea typeface="Helvetica Neue"/>
                <a:cs typeface="Helvetica Neue"/>
                <a:sym typeface="Helvetica Neue"/>
              </a:rPr>
              <a:t> Combine symbolic reasoning tools with LLMs for better deductive capabilities.</a:t>
            </a:r>
            <a:endParaRPr>
              <a:solidFill>
                <a:srgbClr val="3F3F3F"/>
              </a:solidFill>
              <a:latin typeface="Calibri"/>
              <a:ea typeface="Calibri"/>
              <a:cs typeface="Calibri"/>
              <a:sym typeface="Calibri"/>
            </a:endParaRPr>
          </a:p>
        </p:txBody>
      </p:sp>
      <p:sp>
        <p:nvSpPr>
          <p:cNvPr id="297" name="Google Shape;297;p48"/>
          <p:cNvSpPr txBox="1"/>
          <p:nvPr/>
        </p:nvSpPr>
        <p:spPr>
          <a:xfrm>
            <a:off x="193675" y="2963300"/>
            <a:ext cx="2857500" cy="1293300"/>
          </a:xfrm>
          <a:prstGeom prst="rect">
            <a:avLst/>
          </a:prstGeom>
          <a:solidFill>
            <a:srgbClr val="FFE599"/>
          </a:solid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1" lang="en">
                <a:solidFill>
                  <a:schemeClr val="dk1"/>
                </a:solidFill>
                <a:latin typeface="Helvetica Neue"/>
                <a:ea typeface="Helvetica Neue"/>
                <a:cs typeface="Helvetica Neue"/>
                <a:sym typeface="Helvetica Neue"/>
              </a:rPr>
              <a:t>Diversify Datasets:</a:t>
            </a:r>
            <a:r>
              <a:rPr lang="en">
                <a:solidFill>
                  <a:schemeClr val="dk1"/>
                </a:solidFill>
                <a:latin typeface="Helvetica Neue"/>
                <a:ea typeface="Helvetica Neue"/>
                <a:cs typeface="Helvetica Neue"/>
                <a:sym typeface="Helvetica Neue"/>
              </a:rPr>
              <a:t> Incorporate varied datasets to evaluate LLM performance across different reasoning scenarios.</a:t>
            </a:r>
            <a:endParaRPr>
              <a:solidFill>
                <a:schemeClr val="dk1"/>
              </a:solidFill>
              <a:latin typeface="Helvetica Neue"/>
              <a:ea typeface="Helvetica Neue"/>
              <a:cs typeface="Helvetica Neue"/>
              <a:sym typeface="Helvetica Neue"/>
            </a:endParaRPr>
          </a:p>
          <a:p>
            <a:pPr indent="0" lvl="0" marL="0" rtl="0" algn="l">
              <a:lnSpc>
                <a:spcPct val="115000"/>
              </a:lnSpc>
              <a:spcBef>
                <a:spcPts val="600"/>
              </a:spcBef>
              <a:spcAft>
                <a:spcPts val="600"/>
              </a:spcAft>
              <a:buNone/>
            </a:pPr>
            <a:r>
              <a:t/>
            </a:r>
            <a:endParaRPr sz="2800">
              <a:solidFill>
                <a:srgbClr val="3F3F3F"/>
              </a:solidFill>
              <a:latin typeface="Calibri"/>
              <a:ea typeface="Calibri"/>
              <a:cs typeface="Calibri"/>
              <a:sym typeface="Calibri"/>
            </a:endParaRPr>
          </a:p>
        </p:txBody>
      </p:sp>
      <p:sp>
        <p:nvSpPr>
          <p:cNvPr id="298" name="Google Shape;298;p48"/>
          <p:cNvSpPr txBox="1"/>
          <p:nvPr/>
        </p:nvSpPr>
        <p:spPr>
          <a:xfrm>
            <a:off x="5675625" y="3227975"/>
            <a:ext cx="2857500" cy="1375800"/>
          </a:xfrm>
          <a:prstGeom prst="rect">
            <a:avLst/>
          </a:prstGeom>
          <a:solidFill>
            <a:srgbClr val="FFE599"/>
          </a:solid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1" lang="en">
                <a:solidFill>
                  <a:schemeClr val="dk1"/>
                </a:solidFill>
                <a:latin typeface="Helvetica Neue"/>
                <a:ea typeface="Helvetica Neue"/>
                <a:cs typeface="Helvetica Neue"/>
                <a:sym typeface="Helvetica Neue"/>
              </a:rPr>
              <a:t>Improve Logical Consistency</a:t>
            </a:r>
            <a:r>
              <a:rPr lang="en">
                <a:solidFill>
                  <a:schemeClr val="dk1"/>
                </a:solidFill>
                <a:latin typeface="Helvetica Neue"/>
                <a:ea typeface="Helvetica Neue"/>
                <a:cs typeface="Helvetica Neue"/>
                <a:sym typeface="Helvetica Neue"/>
              </a:rPr>
              <a:t>: Address challenges in handling irrelevant details and complex logical chains.</a:t>
            </a:r>
            <a:endParaRPr>
              <a:solidFill>
                <a:schemeClr val="dk1"/>
              </a:solidFill>
              <a:latin typeface="Helvetica Neue"/>
              <a:ea typeface="Helvetica Neue"/>
              <a:cs typeface="Helvetica Neue"/>
              <a:sym typeface="Helvetica Neue"/>
            </a:endParaRPr>
          </a:p>
          <a:p>
            <a:pPr indent="0" lvl="0" marL="0" rtl="0" algn="l">
              <a:lnSpc>
                <a:spcPct val="115000"/>
              </a:lnSpc>
              <a:spcBef>
                <a:spcPts val="600"/>
              </a:spcBef>
              <a:spcAft>
                <a:spcPts val="0"/>
              </a:spcAft>
              <a:buNone/>
            </a:pPr>
            <a:r>
              <a:t/>
            </a:r>
            <a:endParaRPr sz="1600">
              <a:solidFill>
                <a:schemeClr val="dk1"/>
              </a:solidFill>
              <a:latin typeface="Helvetica Neue"/>
              <a:ea typeface="Helvetica Neue"/>
              <a:cs typeface="Helvetica Neue"/>
              <a:sym typeface="Helvetica Neue"/>
            </a:endParaRPr>
          </a:p>
          <a:p>
            <a:pPr indent="0" lvl="0" marL="0" rtl="0" algn="l">
              <a:lnSpc>
                <a:spcPct val="115000"/>
              </a:lnSpc>
              <a:spcBef>
                <a:spcPts val="600"/>
              </a:spcBef>
              <a:spcAft>
                <a:spcPts val="600"/>
              </a:spcAft>
              <a:buNone/>
            </a:pPr>
            <a:r>
              <a:t/>
            </a:r>
            <a:endParaRPr sz="2800">
              <a:solidFill>
                <a:srgbClr val="3F3F3F"/>
              </a:solidFill>
              <a:latin typeface="Calibri"/>
              <a:ea typeface="Calibri"/>
              <a:cs typeface="Calibri"/>
              <a:sym typeface="Calibri"/>
            </a:endParaRPr>
          </a:p>
        </p:txBody>
      </p:sp>
      <p:sp>
        <p:nvSpPr>
          <p:cNvPr id="299" name="Google Shape;299;p48"/>
          <p:cNvSpPr txBox="1"/>
          <p:nvPr/>
        </p:nvSpPr>
        <p:spPr>
          <a:xfrm>
            <a:off x="3841750" y="952300"/>
            <a:ext cx="2857500" cy="1494900"/>
          </a:xfrm>
          <a:prstGeom prst="rect">
            <a:avLst/>
          </a:prstGeom>
          <a:solidFill>
            <a:srgbClr val="FFE599"/>
          </a:solid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600"/>
              </a:spcAft>
              <a:buNone/>
            </a:pPr>
            <a:r>
              <a:rPr b="1" lang="en">
                <a:solidFill>
                  <a:schemeClr val="dk1"/>
                </a:solidFill>
                <a:latin typeface="Helvetica Neue"/>
                <a:ea typeface="Helvetica Neue"/>
                <a:cs typeface="Helvetica Neue"/>
                <a:sym typeface="Helvetica Neue"/>
              </a:rPr>
              <a:t>Optimize Retrieval-Augmented Generation (RAG): </a:t>
            </a:r>
            <a:r>
              <a:rPr lang="en">
                <a:solidFill>
                  <a:schemeClr val="dk1"/>
                </a:solidFill>
                <a:latin typeface="Helvetica Neue"/>
                <a:ea typeface="Helvetica Neue"/>
                <a:cs typeface="Helvetica Neue"/>
                <a:sym typeface="Helvetica Neue"/>
              </a:rPr>
              <a:t>Explore new RAG techniques to boost information retrieval efficiency.</a:t>
            </a:r>
            <a:endParaRPr>
              <a:solidFill>
                <a:srgbClr val="3F3F3F"/>
              </a:solidFill>
              <a:latin typeface="Calibri"/>
              <a:ea typeface="Calibri"/>
              <a:cs typeface="Calibri"/>
              <a:sym typeface="Calibri"/>
            </a:endParaRPr>
          </a:p>
        </p:txBody>
      </p:sp>
      <p:sp>
        <p:nvSpPr>
          <p:cNvPr id="300" name="Google Shape;300;p48"/>
          <p:cNvSpPr txBox="1"/>
          <p:nvPr/>
        </p:nvSpPr>
        <p:spPr>
          <a:xfrm>
            <a:off x="327025" y="1291150"/>
            <a:ext cx="2857500" cy="1293300"/>
          </a:xfrm>
          <a:prstGeom prst="rect">
            <a:avLst/>
          </a:prstGeom>
          <a:solidFill>
            <a:srgbClr val="FFE599"/>
          </a:solid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600"/>
              </a:spcAft>
              <a:buNone/>
            </a:pPr>
            <a:r>
              <a:rPr b="1" lang="en">
                <a:solidFill>
                  <a:schemeClr val="dk1"/>
                </a:solidFill>
                <a:latin typeface="Helvetica Neue"/>
                <a:ea typeface="Helvetica Neue"/>
                <a:cs typeface="Helvetica Neue"/>
                <a:sym typeface="Helvetica Neue"/>
              </a:rPr>
              <a:t>Develop Advanced Multi-Agent Systems</a:t>
            </a:r>
            <a:r>
              <a:rPr lang="en">
                <a:solidFill>
                  <a:schemeClr val="dk1"/>
                </a:solidFill>
                <a:latin typeface="Helvetica Neue"/>
                <a:ea typeface="Helvetica Neue"/>
                <a:cs typeface="Helvetica Neue"/>
                <a:sym typeface="Helvetica Neue"/>
              </a:rPr>
              <a:t>: Enhance collaboration among agents for improved reasoning accuracy.</a:t>
            </a:r>
            <a:endParaRPr>
              <a:solidFill>
                <a:srgbClr val="3F3F3F"/>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9"/>
          <p:cNvSpPr txBox="1"/>
          <p:nvPr>
            <p:ph idx="1" type="body"/>
          </p:nvPr>
        </p:nvSpPr>
        <p:spPr>
          <a:xfrm>
            <a:off x="1492200" y="2038900"/>
            <a:ext cx="6159600" cy="17499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SzPts val="1018"/>
              <a:buNone/>
            </a:pPr>
            <a:r>
              <a:rPr lang="en" sz="6237">
                <a:latin typeface="Helvetica Neue"/>
                <a:ea typeface="Helvetica Neue"/>
                <a:cs typeface="Helvetica Neue"/>
                <a:sym typeface="Helvetica Neue"/>
              </a:rPr>
              <a:t>THANK YOU</a:t>
            </a:r>
            <a:endParaRPr sz="6237">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Contributions</a:t>
            </a:r>
            <a:endParaRPr/>
          </a:p>
        </p:txBody>
      </p:sp>
      <p:sp>
        <p:nvSpPr>
          <p:cNvPr id="159" name="Google Shape;159;p27"/>
          <p:cNvSpPr txBox="1"/>
          <p:nvPr/>
        </p:nvSpPr>
        <p:spPr>
          <a:xfrm>
            <a:off x="4917300" y="2769450"/>
            <a:ext cx="2615700" cy="1190100"/>
          </a:xfrm>
          <a:prstGeom prst="rect">
            <a:avLst/>
          </a:prstGeom>
          <a:solidFill>
            <a:srgbClr val="FFD966"/>
          </a:solid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b="1" lang="en" sz="1200">
                <a:solidFill>
                  <a:schemeClr val="dk1"/>
                </a:solidFill>
                <a:latin typeface="Helvetica Neue"/>
                <a:ea typeface="Helvetica Neue"/>
                <a:cs typeface="Helvetica Neue"/>
                <a:sym typeface="Helvetica Neue"/>
              </a:rPr>
              <a:t>Future-Oriented Solutions</a:t>
            </a:r>
            <a:r>
              <a:rPr lang="en" sz="1200">
                <a:solidFill>
                  <a:schemeClr val="dk1"/>
                </a:solidFill>
                <a:latin typeface="Helvetica Neue"/>
                <a:ea typeface="Helvetica Neue"/>
                <a:cs typeface="Helvetica Neue"/>
                <a:sym typeface="Helvetica Neue"/>
              </a:rPr>
              <a:t>: Paved the way for scalable reasoning strategies combining modular reasoning and retrieval mechanisms.</a:t>
            </a:r>
            <a:endParaRPr sz="1200">
              <a:solidFill>
                <a:schemeClr val="dk1"/>
              </a:solidFill>
              <a:latin typeface="Helvetica Neue"/>
              <a:ea typeface="Helvetica Neue"/>
              <a:cs typeface="Helvetica Neue"/>
              <a:sym typeface="Helvetica Neue"/>
            </a:endParaRPr>
          </a:p>
          <a:p>
            <a:pPr indent="0" lvl="0" marL="0" rtl="0" algn="l">
              <a:lnSpc>
                <a:spcPct val="90000"/>
              </a:lnSpc>
              <a:spcBef>
                <a:spcPts val="1000"/>
              </a:spcBef>
              <a:spcAft>
                <a:spcPts val="0"/>
              </a:spcAft>
              <a:buClr>
                <a:schemeClr val="dk1"/>
              </a:buClr>
              <a:buSzPts val="1100"/>
              <a:buFont typeface="Arial"/>
              <a:buNone/>
            </a:pPr>
            <a:r>
              <a:t/>
            </a:r>
            <a:endParaRPr sz="1200">
              <a:solidFill>
                <a:srgbClr val="3F3F3F"/>
              </a:solidFill>
              <a:latin typeface="Helvetica Neue"/>
              <a:ea typeface="Helvetica Neue"/>
              <a:cs typeface="Helvetica Neue"/>
              <a:sym typeface="Helvetica Neue"/>
            </a:endParaRPr>
          </a:p>
        </p:txBody>
      </p:sp>
      <p:sp>
        <p:nvSpPr>
          <p:cNvPr id="160" name="Google Shape;160;p27"/>
          <p:cNvSpPr txBox="1"/>
          <p:nvPr/>
        </p:nvSpPr>
        <p:spPr>
          <a:xfrm>
            <a:off x="6414975" y="1332771"/>
            <a:ext cx="2261700" cy="1190100"/>
          </a:xfrm>
          <a:prstGeom prst="rect">
            <a:avLst/>
          </a:prstGeom>
          <a:solidFill>
            <a:srgbClr val="FFD966"/>
          </a:solid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b="1" lang="en" sz="1200">
                <a:solidFill>
                  <a:schemeClr val="dk1"/>
                </a:solidFill>
                <a:latin typeface="Helvetica Neue"/>
                <a:ea typeface="Helvetica Neue"/>
                <a:cs typeface="Helvetica Neue"/>
                <a:sym typeface="Helvetica Neue"/>
              </a:rPr>
              <a:t>Robust Findings:</a:t>
            </a:r>
            <a:r>
              <a:rPr lang="en" sz="1200">
                <a:solidFill>
                  <a:schemeClr val="dk1"/>
                </a:solidFill>
                <a:latin typeface="Helvetica Neue"/>
                <a:ea typeface="Helvetica Neue"/>
                <a:cs typeface="Helvetica Neue"/>
                <a:sym typeface="Helvetica Neue"/>
              </a:rPr>
              <a:t> Identified critical gaps in handling irrelevant details and proposed advancements for meta-reasoning.</a:t>
            </a:r>
            <a:endParaRPr sz="1200">
              <a:solidFill>
                <a:srgbClr val="3F3F3F"/>
              </a:solidFill>
              <a:latin typeface="Helvetica Neue"/>
              <a:ea typeface="Helvetica Neue"/>
              <a:cs typeface="Helvetica Neue"/>
              <a:sym typeface="Helvetica Neue"/>
            </a:endParaRPr>
          </a:p>
        </p:txBody>
      </p:sp>
      <p:sp>
        <p:nvSpPr>
          <p:cNvPr id="161" name="Google Shape;161;p27"/>
          <p:cNvSpPr txBox="1"/>
          <p:nvPr/>
        </p:nvSpPr>
        <p:spPr>
          <a:xfrm>
            <a:off x="2037700" y="3239925"/>
            <a:ext cx="1933500" cy="1432500"/>
          </a:xfrm>
          <a:prstGeom prst="rect">
            <a:avLst/>
          </a:prstGeom>
          <a:solidFill>
            <a:srgbClr val="FFD966"/>
          </a:solid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b="1" lang="en" sz="1200">
                <a:solidFill>
                  <a:schemeClr val="dk1"/>
                </a:solidFill>
                <a:latin typeface="Helvetica Neue"/>
                <a:ea typeface="Helvetica Neue"/>
                <a:cs typeface="Helvetica Neue"/>
                <a:sym typeface="Helvetica Neue"/>
              </a:rPr>
              <a:t>Performance Insights:</a:t>
            </a:r>
            <a:r>
              <a:rPr lang="en" sz="1200">
                <a:solidFill>
                  <a:schemeClr val="dk1"/>
                </a:solidFill>
                <a:latin typeface="Helvetica Neue"/>
                <a:ea typeface="Helvetica Neue"/>
                <a:cs typeface="Helvetica Neue"/>
                <a:sym typeface="Helvetica Neue"/>
              </a:rPr>
              <a:t> Highlighted trade-offs in accuracy across models like LLaMA -70B/8B, Gemma-9B, and Mistral-8x7B.</a:t>
            </a:r>
            <a:endParaRPr sz="1200">
              <a:solidFill>
                <a:schemeClr val="dk1"/>
              </a:solidFill>
              <a:latin typeface="Helvetica Neue"/>
              <a:ea typeface="Helvetica Neue"/>
              <a:cs typeface="Helvetica Neue"/>
              <a:sym typeface="Helvetica Neue"/>
            </a:endParaRPr>
          </a:p>
          <a:p>
            <a:pPr indent="0" lvl="0" marL="0" rtl="0" algn="l">
              <a:lnSpc>
                <a:spcPct val="90000"/>
              </a:lnSpc>
              <a:spcBef>
                <a:spcPts val="1000"/>
              </a:spcBef>
              <a:spcAft>
                <a:spcPts val="0"/>
              </a:spcAft>
              <a:buNone/>
            </a:pPr>
            <a:r>
              <a:t/>
            </a:r>
            <a:endParaRPr sz="1200">
              <a:solidFill>
                <a:srgbClr val="3F3F3F"/>
              </a:solidFill>
              <a:latin typeface="Helvetica Neue"/>
              <a:ea typeface="Helvetica Neue"/>
              <a:cs typeface="Helvetica Neue"/>
              <a:sym typeface="Helvetica Neue"/>
            </a:endParaRPr>
          </a:p>
        </p:txBody>
      </p:sp>
      <p:sp>
        <p:nvSpPr>
          <p:cNvPr id="162" name="Google Shape;162;p27"/>
          <p:cNvSpPr txBox="1"/>
          <p:nvPr/>
        </p:nvSpPr>
        <p:spPr>
          <a:xfrm>
            <a:off x="3231525" y="996650"/>
            <a:ext cx="2801100" cy="1190100"/>
          </a:xfrm>
          <a:prstGeom prst="rect">
            <a:avLst/>
          </a:prstGeom>
          <a:solidFill>
            <a:srgbClr val="FFD966"/>
          </a:solid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b="1" lang="en" sz="1200">
                <a:solidFill>
                  <a:schemeClr val="dk1"/>
                </a:solidFill>
                <a:latin typeface="Helvetica Neue"/>
                <a:ea typeface="Helvetica Neue"/>
                <a:cs typeface="Helvetica Neue"/>
                <a:sym typeface="Helvetica Neue"/>
              </a:rPr>
              <a:t>Innovative Framework: </a:t>
            </a:r>
            <a:r>
              <a:rPr lang="en" sz="1200">
                <a:solidFill>
                  <a:schemeClr val="dk1"/>
                </a:solidFill>
                <a:latin typeface="Helvetica Neue"/>
                <a:ea typeface="Helvetica Neue"/>
                <a:cs typeface="Helvetica Neue"/>
                <a:sym typeface="Helvetica Neue"/>
              </a:rPr>
              <a:t>Introduced RAG+Multi-Agent approach integrating retrieval-augmented generation with specialized collaborative agents.</a:t>
            </a:r>
            <a:endParaRPr sz="1200">
              <a:solidFill>
                <a:schemeClr val="dk1"/>
              </a:solidFill>
              <a:latin typeface="Helvetica Neue"/>
              <a:ea typeface="Helvetica Neue"/>
              <a:cs typeface="Helvetica Neue"/>
              <a:sym typeface="Helvetica Neue"/>
            </a:endParaRPr>
          </a:p>
          <a:p>
            <a:pPr indent="0" lvl="0" marL="0" rtl="0" algn="l">
              <a:lnSpc>
                <a:spcPct val="90000"/>
              </a:lnSpc>
              <a:spcBef>
                <a:spcPts val="1000"/>
              </a:spcBef>
              <a:spcAft>
                <a:spcPts val="0"/>
              </a:spcAft>
              <a:buNone/>
            </a:pPr>
            <a:r>
              <a:t/>
            </a:r>
            <a:endParaRPr sz="1200">
              <a:solidFill>
                <a:srgbClr val="3F3F3F"/>
              </a:solidFill>
              <a:latin typeface="Helvetica Neue"/>
              <a:ea typeface="Helvetica Neue"/>
              <a:cs typeface="Helvetica Neue"/>
              <a:sym typeface="Helvetica Neue"/>
            </a:endParaRPr>
          </a:p>
        </p:txBody>
      </p:sp>
      <p:sp>
        <p:nvSpPr>
          <p:cNvPr id="163" name="Google Shape;163;p27"/>
          <p:cNvSpPr txBox="1"/>
          <p:nvPr/>
        </p:nvSpPr>
        <p:spPr>
          <a:xfrm>
            <a:off x="781325" y="1332763"/>
            <a:ext cx="1839300" cy="1655100"/>
          </a:xfrm>
          <a:prstGeom prst="rect">
            <a:avLst/>
          </a:prstGeom>
          <a:solidFill>
            <a:srgbClr val="FFD966"/>
          </a:solid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b="1" lang="en" sz="1200">
                <a:solidFill>
                  <a:schemeClr val="dk1"/>
                </a:solidFill>
                <a:latin typeface="Helvetica Neue"/>
                <a:ea typeface="Helvetica Neue"/>
                <a:cs typeface="Helvetica Neue"/>
                <a:sym typeface="Helvetica Neue"/>
              </a:rPr>
              <a:t>Comprehensive Evaluation: </a:t>
            </a:r>
            <a:r>
              <a:rPr lang="en" sz="1200">
                <a:solidFill>
                  <a:schemeClr val="dk1"/>
                </a:solidFill>
                <a:latin typeface="Helvetica Neue"/>
                <a:ea typeface="Helvetica Neue"/>
                <a:cs typeface="Helvetica Neue"/>
                <a:sym typeface="Helvetica Neue"/>
              </a:rPr>
              <a:t>Rigorous comparison of reasoning paradigms, including zero-shot, CoT, ReAct, and RAG+Multi-Agent frameworks.</a:t>
            </a:r>
            <a:endParaRPr sz="1200">
              <a:solidFill>
                <a:schemeClr val="dk1"/>
              </a:solidFill>
              <a:latin typeface="Helvetica Neue"/>
              <a:ea typeface="Helvetica Neue"/>
              <a:cs typeface="Helvetica Neue"/>
              <a:sym typeface="Helvetica Neue"/>
            </a:endParaRPr>
          </a:p>
          <a:p>
            <a:pPr indent="0" lvl="0" marL="0" rtl="0" algn="l">
              <a:lnSpc>
                <a:spcPct val="90000"/>
              </a:lnSpc>
              <a:spcBef>
                <a:spcPts val="1000"/>
              </a:spcBef>
              <a:spcAft>
                <a:spcPts val="0"/>
              </a:spcAft>
              <a:buNone/>
            </a:pPr>
            <a:r>
              <a:t/>
            </a:r>
            <a:endParaRPr b="1" sz="1200">
              <a:solidFill>
                <a:schemeClr val="dk1"/>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Dataset</a:t>
            </a:r>
            <a:endParaRPr/>
          </a:p>
        </p:txBody>
      </p:sp>
      <p:sp>
        <p:nvSpPr>
          <p:cNvPr id="169" name="Google Shape;169;p28"/>
          <p:cNvSpPr txBox="1"/>
          <p:nvPr>
            <p:ph idx="1" type="body"/>
          </p:nvPr>
        </p:nvSpPr>
        <p:spPr>
          <a:xfrm>
            <a:off x="685800" y="897732"/>
            <a:ext cx="7772400" cy="3737400"/>
          </a:xfrm>
          <a:prstGeom prst="rect">
            <a:avLst/>
          </a:prstGeom>
          <a:noFill/>
        </p:spPr>
        <p:txBody>
          <a:bodyPr anchorCtr="0" anchor="t" bIns="45700" lIns="91425" spcFirstLastPara="1" rIns="91425" wrap="square" tIns="45700">
            <a:noAutofit/>
          </a:bodyPr>
          <a:lstStyle/>
          <a:p>
            <a:pPr indent="0" lvl="0" marL="0" rtl="0" algn="l">
              <a:lnSpc>
                <a:spcPct val="95000"/>
              </a:lnSpc>
              <a:spcBef>
                <a:spcPts val="1200"/>
              </a:spcBef>
              <a:spcAft>
                <a:spcPts val="0"/>
              </a:spcAft>
              <a:buNone/>
            </a:pPr>
            <a:r>
              <a:rPr b="1" lang="en" sz="1300">
                <a:solidFill>
                  <a:schemeClr val="dk1"/>
                </a:solidFill>
                <a:latin typeface="Helvetica Neue"/>
                <a:ea typeface="Helvetica Neue"/>
                <a:cs typeface="Helvetica Neue"/>
                <a:sym typeface="Helvetica Neue"/>
              </a:rPr>
              <a:t>SVAMP Dataset</a:t>
            </a:r>
            <a:endParaRPr b="1" sz="1300">
              <a:solidFill>
                <a:schemeClr val="dk1"/>
              </a:solidFill>
              <a:latin typeface="Helvetica Neue"/>
              <a:ea typeface="Helvetica Neue"/>
              <a:cs typeface="Helvetica Neue"/>
              <a:sym typeface="Helvetica Neue"/>
            </a:endParaRPr>
          </a:p>
          <a:p>
            <a:pPr indent="-311150" lvl="0" marL="457200" rtl="0" algn="l">
              <a:lnSpc>
                <a:spcPct val="95000"/>
              </a:lnSpc>
              <a:spcBef>
                <a:spcPts val="1200"/>
              </a:spcBef>
              <a:spcAft>
                <a:spcPts val="0"/>
              </a:spcAft>
              <a:buClr>
                <a:schemeClr val="dk1"/>
              </a:buClr>
              <a:buSzPts val="1300"/>
              <a:buFont typeface="Arial"/>
              <a:buChar char="●"/>
            </a:pPr>
            <a:r>
              <a:rPr lang="en" sz="1300">
                <a:solidFill>
                  <a:schemeClr val="dk1"/>
                </a:solidFill>
                <a:latin typeface="Helvetica Neue"/>
                <a:ea typeface="Helvetica Neue"/>
                <a:cs typeface="Helvetica Neue"/>
                <a:sym typeface="Helvetica Neue"/>
              </a:rPr>
              <a:t>Focuses on </a:t>
            </a:r>
            <a:r>
              <a:rPr b="1" lang="en" sz="1300">
                <a:solidFill>
                  <a:schemeClr val="dk1"/>
                </a:solidFill>
                <a:latin typeface="Helvetica Neue"/>
                <a:ea typeface="Helvetica Neue"/>
                <a:cs typeface="Helvetica Neue"/>
                <a:sym typeface="Helvetica Neue"/>
              </a:rPr>
              <a:t>single-variable arithmetic</a:t>
            </a:r>
            <a:r>
              <a:rPr lang="en" sz="1300">
                <a:solidFill>
                  <a:schemeClr val="dk1"/>
                </a:solidFill>
                <a:latin typeface="Helvetica Neue"/>
                <a:ea typeface="Helvetica Neue"/>
                <a:cs typeface="Helvetica Neue"/>
                <a:sym typeface="Helvetica Neue"/>
              </a:rPr>
              <a:t> problems requiring multi-step reasoning.</a:t>
            </a:r>
            <a:endParaRPr sz="1300">
              <a:solidFill>
                <a:schemeClr val="dk1"/>
              </a:solidFill>
              <a:latin typeface="Helvetica Neue"/>
              <a:ea typeface="Helvetica Neue"/>
              <a:cs typeface="Helvetica Neue"/>
              <a:sym typeface="Helvetica Neue"/>
            </a:endParaRPr>
          </a:p>
          <a:p>
            <a:pPr indent="-311150" lvl="0" marL="457200" rtl="0" algn="l">
              <a:lnSpc>
                <a:spcPct val="95000"/>
              </a:lnSpc>
              <a:spcBef>
                <a:spcPts val="0"/>
              </a:spcBef>
              <a:spcAft>
                <a:spcPts val="0"/>
              </a:spcAft>
              <a:buClr>
                <a:schemeClr val="dk1"/>
              </a:buClr>
              <a:buSzPts val="1300"/>
              <a:buFont typeface="Helvetica Neue"/>
              <a:buChar char="●"/>
            </a:pPr>
            <a:r>
              <a:rPr lang="en" sz="1300">
                <a:solidFill>
                  <a:schemeClr val="dk1"/>
                </a:solidFill>
                <a:latin typeface="Helvetica Neue"/>
                <a:ea typeface="Helvetica Neue"/>
                <a:cs typeface="Helvetica Neue"/>
                <a:sym typeface="Helvetica Neue"/>
              </a:rPr>
              <a:t>Tests the model’s ability to parse and solve simple arithmetic questions in natural language.</a:t>
            </a:r>
            <a:endParaRPr sz="1300">
              <a:solidFill>
                <a:schemeClr val="dk1"/>
              </a:solidFill>
              <a:latin typeface="Helvetica Neue"/>
              <a:ea typeface="Helvetica Neue"/>
              <a:cs typeface="Helvetica Neue"/>
              <a:sym typeface="Helvetica Neue"/>
            </a:endParaRPr>
          </a:p>
          <a:p>
            <a:pPr indent="-311150" lvl="0" marL="457200" rtl="0" algn="l">
              <a:lnSpc>
                <a:spcPct val="95000"/>
              </a:lnSpc>
              <a:spcBef>
                <a:spcPts val="0"/>
              </a:spcBef>
              <a:spcAft>
                <a:spcPts val="0"/>
              </a:spcAft>
              <a:buClr>
                <a:schemeClr val="dk1"/>
              </a:buClr>
              <a:buSzPts val="1300"/>
              <a:buFont typeface="Arial"/>
              <a:buChar char="●"/>
            </a:pPr>
            <a:r>
              <a:rPr b="1" lang="en" sz="1300">
                <a:solidFill>
                  <a:schemeClr val="dk1"/>
                </a:solidFill>
                <a:latin typeface="Helvetica Neue"/>
                <a:ea typeface="Helvetica Neue"/>
                <a:cs typeface="Helvetica Neue"/>
                <a:sym typeface="Helvetica Neue"/>
              </a:rPr>
              <a:t>Example</a:t>
            </a:r>
            <a:r>
              <a:rPr lang="en" sz="1300">
                <a:solidFill>
                  <a:schemeClr val="dk1"/>
                </a:solidFill>
                <a:latin typeface="Helvetica Neue"/>
                <a:ea typeface="Helvetica Neue"/>
                <a:cs typeface="Helvetica Neue"/>
                <a:sym typeface="Helvetica Neue"/>
              </a:rPr>
              <a:t>:</a:t>
            </a:r>
            <a:r>
              <a:rPr i="1" lang="en" sz="1300">
                <a:solidFill>
                  <a:schemeClr val="dk1"/>
                </a:solidFill>
                <a:latin typeface="Helvetica Neue"/>
                <a:ea typeface="Helvetica Neue"/>
                <a:cs typeface="Helvetica Neue"/>
                <a:sym typeface="Helvetica Neue"/>
              </a:rPr>
              <a:t>John had 3 apples. He bought 5 more. How many apples does he have?</a:t>
            </a:r>
            <a:br>
              <a:rPr i="1" lang="en" sz="1300">
                <a:solidFill>
                  <a:schemeClr val="dk1"/>
                </a:solidFill>
                <a:latin typeface="Helvetica Neue"/>
                <a:ea typeface="Helvetica Neue"/>
                <a:cs typeface="Helvetica Neue"/>
                <a:sym typeface="Helvetica Neue"/>
              </a:rPr>
            </a:br>
            <a:r>
              <a:rPr b="1" lang="en" sz="1300">
                <a:solidFill>
                  <a:schemeClr val="dk1"/>
                </a:solidFill>
                <a:latin typeface="Helvetica Neue"/>
                <a:ea typeface="Helvetica Neue"/>
                <a:cs typeface="Helvetica Neue"/>
                <a:sym typeface="Helvetica Neue"/>
              </a:rPr>
              <a:t>Answer</a:t>
            </a:r>
            <a:r>
              <a:rPr lang="en" sz="1300">
                <a:solidFill>
                  <a:schemeClr val="dk1"/>
                </a:solidFill>
                <a:latin typeface="Helvetica Neue"/>
                <a:ea typeface="Helvetica Neue"/>
                <a:cs typeface="Helvetica Neue"/>
                <a:sym typeface="Helvetica Neue"/>
              </a:rPr>
              <a:t>: 8.</a:t>
            </a:r>
            <a:endParaRPr sz="1300">
              <a:solidFill>
                <a:schemeClr val="dk1"/>
              </a:solidFill>
              <a:latin typeface="Helvetica Neue"/>
              <a:ea typeface="Helvetica Neue"/>
              <a:cs typeface="Helvetica Neue"/>
              <a:sym typeface="Helvetica Neue"/>
            </a:endParaRPr>
          </a:p>
          <a:p>
            <a:pPr indent="0" lvl="0" marL="0" rtl="0" algn="l">
              <a:lnSpc>
                <a:spcPct val="95000"/>
              </a:lnSpc>
              <a:spcBef>
                <a:spcPts val="1200"/>
              </a:spcBef>
              <a:spcAft>
                <a:spcPts val="0"/>
              </a:spcAft>
              <a:buNone/>
            </a:pPr>
            <a:r>
              <a:rPr b="1" lang="en" sz="1300">
                <a:solidFill>
                  <a:schemeClr val="dk1"/>
                </a:solidFill>
                <a:latin typeface="Helvetica Neue"/>
                <a:ea typeface="Helvetica Neue"/>
                <a:cs typeface="Helvetica Neue"/>
                <a:sym typeface="Helvetica Neue"/>
              </a:rPr>
              <a:t>GSM8K Dataset</a:t>
            </a:r>
            <a:endParaRPr b="1" sz="1300">
              <a:solidFill>
                <a:schemeClr val="dk1"/>
              </a:solidFill>
              <a:latin typeface="Helvetica Neue"/>
              <a:ea typeface="Helvetica Neue"/>
              <a:cs typeface="Helvetica Neue"/>
              <a:sym typeface="Helvetica Neue"/>
            </a:endParaRPr>
          </a:p>
          <a:p>
            <a:pPr indent="-311150" lvl="0" marL="457200" rtl="0" algn="l">
              <a:lnSpc>
                <a:spcPct val="95000"/>
              </a:lnSpc>
              <a:spcBef>
                <a:spcPts val="1200"/>
              </a:spcBef>
              <a:spcAft>
                <a:spcPts val="0"/>
              </a:spcAft>
              <a:buClr>
                <a:schemeClr val="dk1"/>
              </a:buClr>
              <a:buSzPts val="1300"/>
              <a:buFont typeface="Arial"/>
              <a:buChar char="●"/>
            </a:pPr>
            <a:r>
              <a:rPr lang="en" sz="1300">
                <a:solidFill>
                  <a:schemeClr val="dk1"/>
                </a:solidFill>
                <a:latin typeface="Helvetica Neue"/>
                <a:ea typeface="Helvetica Neue"/>
                <a:cs typeface="Helvetica Neue"/>
                <a:sym typeface="Helvetica Neue"/>
              </a:rPr>
              <a:t>Contains </a:t>
            </a:r>
            <a:r>
              <a:rPr b="1" lang="en" sz="1300">
                <a:solidFill>
                  <a:schemeClr val="dk1"/>
                </a:solidFill>
                <a:latin typeface="Helvetica Neue"/>
                <a:ea typeface="Helvetica Neue"/>
                <a:cs typeface="Helvetica Neue"/>
                <a:sym typeface="Helvetica Neue"/>
              </a:rPr>
              <a:t>8,000 high-quality math word problems</a:t>
            </a:r>
            <a:r>
              <a:rPr lang="en" sz="1300">
                <a:solidFill>
                  <a:schemeClr val="dk1"/>
                </a:solidFill>
                <a:latin typeface="Helvetica Neue"/>
                <a:ea typeface="Helvetica Neue"/>
                <a:cs typeface="Helvetica Neue"/>
                <a:sym typeface="Helvetica Neue"/>
              </a:rPr>
              <a:t> covering arithmetic, algebra, geometry, and logic.</a:t>
            </a:r>
            <a:endParaRPr sz="1300">
              <a:solidFill>
                <a:schemeClr val="dk1"/>
              </a:solidFill>
              <a:latin typeface="Helvetica Neue"/>
              <a:ea typeface="Helvetica Neue"/>
              <a:cs typeface="Helvetica Neue"/>
              <a:sym typeface="Helvetica Neue"/>
            </a:endParaRPr>
          </a:p>
          <a:p>
            <a:pPr indent="-311150" lvl="0" marL="457200" rtl="0" algn="l">
              <a:lnSpc>
                <a:spcPct val="95000"/>
              </a:lnSpc>
              <a:spcBef>
                <a:spcPts val="0"/>
              </a:spcBef>
              <a:spcAft>
                <a:spcPts val="0"/>
              </a:spcAft>
              <a:buClr>
                <a:schemeClr val="dk1"/>
              </a:buClr>
              <a:buSzPts val="1300"/>
              <a:buFont typeface="Helvetica Neue"/>
              <a:buChar char="●"/>
            </a:pPr>
            <a:r>
              <a:rPr lang="en" sz="1300">
                <a:solidFill>
                  <a:schemeClr val="dk1"/>
                </a:solidFill>
                <a:latin typeface="Helvetica Neue"/>
                <a:ea typeface="Helvetica Neue"/>
                <a:cs typeface="Helvetica Neue"/>
                <a:sym typeface="Helvetica Neue"/>
              </a:rPr>
              <a:t>Emphasizes advanced multi-step reasoning and numerical accuracy.</a:t>
            </a:r>
            <a:endParaRPr sz="1300">
              <a:solidFill>
                <a:schemeClr val="dk1"/>
              </a:solidFill>
              <a:latin typeface="Helvetica Neue"/>
              <a:ea typeface="Helvetica Neue"/>
              <a:cs typeface="Helvetica Neue"/>
              <a:sym typeface="Helvetica Neue"/>
            </a:endParaRPr>
          </a:p>
          <a:p>
            <a:pPr indent="-311150" lvl="0" marL="457200" rtl="0" algn="l">
              <a:lnSpc>
                <a:spcPct val="95000"/>
              </a:lnSpc>
              <a:spcBef>
                <a:spcPts val="0"/>
              </a:spcBef>
              <a:spcAft>
                <a:spcPts val="0"/>
              </a:spcAft>
              <a:buClr>
                <a:schemeClr val="dk1"/>
              </a:buClr>
              <a:buSzPts val="1300"/>
              <a:buFont typeface="Arial"/>
              <a:buChar char="●"/>
            </a:pPr>
            <a:r>
              <a:rPr b="1" lang="en" sz="1300">
                <a:solidFill>
                  <a:schemeClr val="dk1"/>
                </a:solidFill>
                <a:latin typeface="Helvetica Neue"/>
                <a:ea typeface="Helvetica Neue"/>
                <a:cs typeface="Helvetica Neue"/>
                <a:sym typeface="Helvetica Neue"/>
              </a:rPr>
              <a:t>Example</a:t>
            </a:r>
            <a:r>
              <a:rPr lang="en" sz="1300">
                <a:solidFill>
                  <a:schemeClr val="dk1"/>
                </a:solidFill>
                <a:latin typeface="Helvetica Neue"/>
                <a:ea typeface="Helvetica Neue"/>
                <a:cs typeface="Helvetica Neue"/>
                <a:sym typeface="Helvetica Neue"/>
              </a:rPr>
              <a:t>:</a:t>
            </a:r>
            <a:r>
              <a:rPr lang="en" sz="1350">
                <a:solidFill>
                  <a:schemeClr val="dk1"/>
                </a:solidFill>
                <a:latin typeface="Helvetica Neue"/>
                <a:ea typeface="Helvetica Neue"/>
                <a:cs typeface="Helvetica Neue"/>
                <a:sym typeface="Helvetica Neue"/>
              </a:rPr>
              <a:t>James writes a 3-page letter to 2 different friends twice a week. How many pages does he write a year?</a:t>
            </a:r>
            <a:br>
              <a:rPr lang="en" sz="1350">
                <a:solidFill>
                  <a:schemeClr val="dk1"/>
                </a:solidFill>
                <a:latin typeface="Helvetica Neue"/>
                <a:ea typeface="Helvetica Neue"/>
                <a:cs typeface="Helvetica Neue"/>
                <a:sym typeface="Helvetica Neue"/>
              </a:rPr>
            </a:br>
            <a:r>
              <a:rPr b="1" lang="en" sz="1300">
                <a:solidFill>
                  <a:schemeClr val="dk1"/>
                </a:solidFill>
                <a:latin typeface="Helvetica Neue"/>
                <a:ea typeface="Helvetica Neue"/>
                <a:cs typeface="Helvetica Neue"/>
                <a:sym typeface="Helvetica Neue"/>
              </a:rPr>
              <a:t>Answer</a:t>
            </a:r>
            <a:r>
              <a:rPr lang="en" sz="1300">
                <a:solidFill>
                  <a:schemeClr val="dk1"/>
                </a:solidFill>
                <a:latin typeface="Helvetica Neue"/>
                <a:ea typeface="Helvetica Neue"/>
                <a:cs typeface="Helvetica Neue"/>
                <a:sym typeface="Helvetica Neue"/>
              </a:rPr>
              <a:t>:3*2*2=12*52=624.</a:t>
            </a:r>
            <a:endParaRPr sz="1300">
              <a:solidFill>
                <a:schemeClr val="dk1"/>
              </a:solidFill>
              <a:latin typeface="Helvetica Neue"/>
              <a:ea typeface="Helvetica Neue"/>
              <a:cs typeface="Helvetica Neue"/>
              <a:sym typeface="Helvetica Neue"/>
            </a:endParaRPr>
          </a:p>
          <a:p>
            <a:pPr indent="0" lvl="0" marL="0" rtl="0" algn="l">
              <a:lnSpc>
                <a:spcPct val="70000"/>
              </a:lnSpc>
              <a:spcBef>
                <a:spcPts val="1200"/>
              </a:spcBef>
              <a:spcAft>
                <a:spcPts val="0"/>
              </a:spcAft>
              <a:buNone/>
            </a:pPr>
            <a:r>
              <a:t/>
            </a:r>
            <a:endParaRPr sz="1300">
              <a:latin typeface="Helvetica Neue"/>
              <a:ea typeface="Helvetica Neue"/>
              <a:cs typeface="Helvetica Neue"/>
              <a:sym typeface="Helvetica Neue"/>
            </a:endParaRPr>
          </a:p>
          <a:p>
            <a:pPr indent="0" lvl="0" marL="0" rtl="0" algn="l">
              <a:lnSpc>
                <a:spcPct val="70000"/>
              </a:lnSpc>
              <a:spcBef>
                <a:spcPts val="1000"/>
              </a:spcBef>
              <a:spcAft>
                <a:spcPts val="0"/>
              </a:spcAft>
              <a:buNone/>
            </a:pPr>
            <a:r>
              <a:rPr lang="en" sz="1300">
                <a:latin typeface="Helvetica Neue"/>
                <a:ea typeface="Helvetica Neue"/>
                <a:cs typeface="Helvetica Neue"/>
                <a:sym typeface="Helvetica Neue"/>
              </a:rPr>
              <a:t>We use the metric</a:t>
            </a:r>
            <a:r>
              <a:rPr b="1" lang="en" sz="1300">
                <a:latin typeface="Helvetica Neue"/>
                <a:ea typeface="Helvetica Neue"/>
                <a:cs typeface="Helvetica Neue"/>
                <a:sym typeface="Helvetica Neue"/>
              </a:rPr>
              <a:t> accuracy</a:t>
            </a:r>
            <a:r>
              <a:rPr lang="en" sz="1300">
                <a:latin typeface="Helvetica Neue"/>
                <a:ea typeface="Helvetica Neue"/>
                <a:cs typeface="Helvetica Neue"/>
                <a:sym typeface="Helvetica Neue"/>
              </a:rPr>
              <a:t> over all baselines and frameworks.</a:t>
            </a:r>
            <a:endParaRPr sz="1300">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Baselines</a:t>
            </a:r>
            <a:endParaRPr/>
          </a:p>
        </p:txBody>
      </p:sp>
      <p:pic>
        <p:nvPicPr>
          <p:cNvPr id="175" name="Google Shape;175;p29"/>
          <p:cNvPicPr preferRelativeResize="0"/>
          <p:nvPr/>
        </p:nvPicPr>
        <p:blipFill>
          <a:blip r:embed="rId3">
            <a:alphaModFix/>
          </a:blip>
          <a:stretch>
            <a:fillRect/>
          </a:stretch>
        </p:blipFill>
        <p:spPr>
          <a:xfrm>
            <a:off x="685800" y="1314461"/>
            <a:ext cx="8001000" cy="2514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Baselines: Prompting Strategies</a:t>
            </a:r>
            <a:endParaRPr/>
          </a:p>
        </p:txBody>
      </p:sp>
      <p:sp>
        <p:nvSpPr>
          <p:cNvPr id="181" name="Google Shape;181;p30"/>
          <p:cNvSpPr txBox="1"/>
          <p:nvPr>
            <p:ph idx="1" type="body"/>
          </p:nvPr>
        </p:nvSpPr>
        <p:spPr>
          <a:xfrm>
            <a:off x="685800" y="1232100"/>
            <a:ext cx="8177700" cy="34029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 sz="1250">
                <a:solidFill>
                  <a:schemeClr val="dk1"/>
                </a:solidFill>
                <a:latin typeface="Helvetica Neue"/>
                <a:ea typeface="Helvetica Neue"/>
                <a:cs typeface="Helvetica Neue"/>
                <a:sym typeface="Helvetica Neue"/>
              </a:rPr>
              <a:t>1. Zero-Shot Prompting</a:t>
            </a:r>
            <a:endParaRPr b="1" sz="1250">
              <a:solidFill>
                <a:schemeClr val="dk1"/>
              </a:solidFill>
              <a:latin typeface="Helvetica Neue"/>
              <a:ea typeface="Helvetica Neue"/>
              <a:cs typeface="Helvetica Neue"/>
              <a:sym typeface="Helvetica Neue"/>
            </a:endParaRPr>
          </a:p>
          <a:p>
            <a:pPr indent="-307975" lvl="0" marL="457200" rtl="0" algn="l">
              <a:lnSpc>
                <a:spcPct val="115000"/>
              </a:lnSpc>
              <a:spcBef>
                <a:spcPts val="1200"/>
              </a:spcBef>
              <a:spcAft>
                <a:spcPts val="0"/>
              </a:spcAft>
              <a:buClr>
                <a:schemeClr val="dk1"/>
              </a:buClr>
              <a:buSzPts val="1250"/>
              <a:buFont typeface="Arial"/>
              <a:buChar char="●"/>
            </a:pPr>
            <a:r>
              <a:rPr b="1" lang="en" sz="1250">
                <a:solidFill>
                  <a:schemeClr val="dk1"/>
                </a:solidFill>
                <a:latin typeface="Helvetica Neue"/>
                <a:ea typeface="Helvetica Neue"/>
                <a:cs typeface="Helvetica Neue"/>
                <a:sym typeface="Helvetica Neue"/>
              </a:rPr>
              <a:t>Definition</a:t>
            </a:r>
            <a:r>
              <a:rPr lang="en" sz="1250">
                <a:solidFill>
                  <a:schemeClr val="dk1"/>
                </a:solidFill>
                <a:latin typeface="Helvetica Neue"/>
                <a:ea typeface="Helvetica Neue"/>
                <a:cs typeface="Helvetica Neue"/>
                <a:sym typeface="Helvetica Neue"/>
              </a:rPr>
              <a:t>: Solves math problems directly using pre-trained capabilities without intermediate reasoning.</a:t>
            </a:r>
            <a:endParaRPr sz="1250">
              <a:solidFill>
                <a:schemeClr val="dk1"/>
              </a:solidFill>
              <a:latin typeface="Helvetica Neue"/>
              <a:ea typeface="Helvetica Neue"/>
              <a:cs typeface="Helvetica Neue"/>
              <a:sym typeface="Helvetica Neue"/>
            </a:endParaRPr>
          </a:p>
          <a:p>
            <a:pPr indent="-307975" lvl="0" marL="457200" rtl="0" algn="l">
              <a:lnSpc>
                <a:spcPct val="115000"/>
              </a:lnSpc>
              <a:spcBef>
                <a:spcPts val="0"/>
              </a:spcBef>
              <a:spcAft>
                <a:spcPts val="0"/>
              </a:spcAft>
              <a:buClr>
                <a:schemeClr val="dk1"/>
              </a:buClr>
              <a:buSzPts val="1250"/>
              <a:buFont typeface="Arial"/>
              <a:buChar char="●"/>
            </a:pPr>
            <a:r>
              <a:rPr b="1" lang="en" sz="1250">
                <a:solidFill>
                  <a:schemeClr val="dk1"/>
                </a:solidFill>
                <a:latin typeface="Helvetica Neue"/>
                <a:ea typeface="Helvetica Neue"/>
                <a:cs typeface="Helvetica Neue"/>
                <a:sym typeface="Helvetica Neue"/>
              </a:rPr>
              <a:t>Key Insight</a:t>
            </a:r>
            <a:r>
              <a:rPr lang="en" sz="1250">
                <a:solidFill>
                  <a:schemeClr val="dk1"/>
                </a:solidFill>
                <a:latin typeface="Helvetica Neue"/>
                <a:ea typeface="Helvetica Neue"/>
                <a:cs typeface="Helvetica Neue"/>
                <a:sym typeface="Helvetica Neue"/>
              </a:rPr>
              <a:t>: Gemma and Llama outperform Mixtral, highlighting strong baseline reasoning abilities.</a:t>
            </a:r>
            <a:endParaRPr sz="1250">
              <a:solidFill>
                <a:schemeClr val="dk1"/>
              </a:solidFill>
              <a:latin typeface="Helvetica Neue"/>
              <a:ea typeface="Helvetica Neue"/>
              <a:cs typeface="Helvetica Neue"/>
              <a:sym typeface="Helvetica Neue"/>
            </a:endParaRPr>
          </a:p>
          <a:p>
            <a:pPr indent="0" lvl="0" marL="0" rtl="0" algn="l">
              <a:lnSpc>
                <a:spcPct val="115000"/>
              </a:lnSpc>
              <a:spcBef>
                <a:spcPts val="1200"/>
              </a:spcBef>
              <a:spcAft>
                <a:spcPts val="0"/>
              </a:spcAft>
              <a:buClr>
                <a:schemeClr val="dk1"/>
              </a:buClr>
              <a:buSzPts val="1100"/>
              <a:buFont typeface="Arial"/>
              <a:buNone/>
            </a:pPr>
            <a:r>
              <a:rPr b="1" lang="en" sz="1250">
                <a:solidFill>
                  <a:schemeClr val="dk1"/>
                </a:solidFill>
                <a:latin typeface="Helvetica Neue"/>
                <a:ea typeface="Helvetica Neue"/>
                <a:cs typeface="Helvetica Neue"/>
                <a:sym typeface="Helvetica Neue"/>
              </a:rPr>
              <a:t>2. Chain-of-Thought (CoT) Prompting</a:t>
            </a:r>
            <a:endParaRPr b="1" sz="1250">
              <a:solidFill>
                <a:schemeClr val="dk1"/>
              </a:solidFill>
              <a:latin typeface="Helvetica Neue"/>
              <a:ea typeface="Helvetica Neue"/>
              <a:cs typeface="Helvetica Neue"/>
              <a:sym typeface="Helvetica Neue"/>
            </a:endParaRPr>
          </a:p>
          <a:p>
            <a:pPr indent="-307975" lvl="0" marL="457200" rtl="0" algn="l">
              <a:lnSpc>
                <a:spcPct val="115000"/>
              </a:lnSpc>
              <a:spcBef>
                <a:spcPts val="1200"/>
              </a:spcBef>
              <a:spcAft>
                <a:spcPts val="0"/>
              </a:spcAft>
              <a:buClr>
                <a:schemeClr val="dk1"/>
              </a:buClr>
              <a:buSzPts val="1250"/>
              <a:buFont typeface="Arial"/>
              <a:buChar char="●"/>
            </a:pPr>
            <a:r>
              <a:rPr b="1" lang="en" sz="1250">
                <a:solidFill>
                  <a:schemeClr val="dk1"/>
                </a:solidFill>
                <a:latin typeface="Helvetica Neue"/>
                <a:ea typeface="Helvetica Neue"/>
                <a:cs typeface="Helvetica Neue"/>
                <a:sym typeface="Helvetica Neue"/>
              </a:rPr>
              <a:t>Definition</a:t>
            </a:r>
            <a:r>
              <a:rPr lang="en" sz="1250">
                <a:solidFill>
                  <a:schemeClr val="dk1"/>
                </a:solidFill>
                <a:latin typeface="Helvetica Neue"/>
                <a:ea typeface="Helvetica Neue"/>
                <a:cs typeface="Helvetica Neue"/>
                <a:sym typeface="Helvetica Neue"/>
              </a:rPr>
              <a:t>: Encourages step-by-step intermediate reasoning to enhance multi-step problem-solving.</a:t>
            </a:r>
            <a:endParaRPr sz="1250">
              <a:solidFill>
                <a:schemeClr val="dk1"/>
              </a:solidFill>
              <a:latin typeface="Helvetica Neue"/>
              <a:ea typeface="Helvetica Neue"/>
              <a:cs typeface="Helvetica Neue"/>
              <a:sym typeface="Helvetica Neue"/>
            </a:endParaRPr>
          </a:p>
          <a:p>
            <a:pPr indent="-307975" lvl="0" marL="457200" rtl="0" algn="l">
              <a:lnSpc>
                <a:spcPct val="115000"/>
              </a:lnSpc>
              <a:spcBef>
                <a:spcPts val="0"/>
              </a:spcBef>
              <a:spcAft>
                <a:spcPts val="0"/>
              </a:spcAft>
              <a:buClr>
                <a:schemeClr val="dk1"/>
              </a:buClr>
              <a:buSzPts val="1250"/>
              <a:buFont typeface="Arial"/>
              <a:buChar char="●"/>
            </a:pPr>
            <a:r>
              <a:rPr b="1" lang="en" sz="1250">
                <a:solidFill>
                  <a:schemeClr val="dk1"/>
                </a:solidFill>
                <a:latin typeface="Helvetica Neue"/>
                <a:ea typeface="Helvetica Neue"/>
                <a:cs typeface="Helvetica Neue"/>
                <a:sym typeface="Helvetica Neue"/>
              </a:rPr>
              <a:t>Key Insight</a:t>
            </a:r>
            <a:r>
              <a:rPr lang="en" sz="1250">
                <a:solidFill>
                  <a:schemeClr val="dk1"/>
                </a:solidFill>
                <a:latin typeface="Helvetica Neue"/>
                <a:ea typeface="Helvetica Neue"/>
                <a:cs typeface="Helvetica Neue"/>
                <a:sym typeface="Helvetica Neue"/>
              </a:rPr>
              <a:t>: Improves performance over Zero-Shot; Gemma slightly surpasses Llama on GSM8K.</a:t>
            </a:r>
            <a:endParaRPr sz="1250">
              <a:solidFill>
                <a:schemeClr val="dk1"/>
              </a:solidFill>
              <a:latin typeface="Helvetica Neue"/>
              <a:ea typeface="Helvetica Neue"/>
              <a:cs typeface="Helvetica Neue"/>
              <a:sym typeface="Helvetica Neue"/>
            </a:endParaRPr>
          </a:p>
          <a:p>
            <a:pPr indent="0" lvl="0" marL="0" rtl="0" algn="l">
              <a:lnSpc>
                <a:spcPct val="115000"/>
              </a:lnSpc>
              <a:spcBef>
                <a:spcPts val="1200"/>
              </a:spcBef>
              <a:spcAft>
                <a:spcPts val="0"/>
              </a:spcAft>
              <a:buClr>
                <a:schemeClr val="dk1"/>
              </a:buClr>
              <a:buSzPts val="1100"/>
              <a:buFont typeface="Arial"/>
              <a:buNone/>
            </a:pPr>
            <a:r>
              <a:rPr b="1" lang="en" sz="1250">
                <a:solidFill>
                  <a:schemeClr val="dk1"/>
                </a:solidFill>
                <a:latin typeface="Helvetica Neue"/>
                <a:ea typeface="Helvetica Neue"/>
                <a:cs typeface="Helvetica Neue"/>
                <a:sym typeface="Helvetica Neue"/>
              </a:rPr>
              <a:t>3. ReAct Prompting</a:t>
            </a:r>
            <a:endParaRPr b="1" sz="1250">
              <a:solidFill>
                <a:schemeClr val="dk1"/>
              </a:solidFill>
              <a:latin typeface="Helvetica Neue"/>
              <a:ea typeface="Helvetica Neue"/>
              <a:cs typeface="Helvetica Neue"/>
              <a:sym typeface="Helvetica Neue"/>
            </a:endParaRPr>
          </a:p>
          <a:p>
            <a:pPr indent="-307975" lvl="0" marL="457200" rtl="0" algn="l">
              <a:lnSpc>
                <a:spcPct val="115000"/>
              </a:lnSpc>
              <a:spcBef>
                <a:spcPts val="1200"/>
              </a:spcBef>
              <a:spcAft>
                <a:spcPts val="0"/>
              </a:spcAft>
              <a:buClr>
                <a:schemeClr val="dk1"/>
              </a:buClr>
              <a:buSzPts val="1250"/>
              <a:buFont typeface="Arial"/>
              <a:buChar char="●"/>
            </a:pPr>
            <a:r>
              <a:rPr b="1" lang="en" sz="1250">
                <a:solidFill>
                  <a:schemeClr val="dk1"/>
                </a:solidFill>
                <a:latin typeface="Helvetica Neue"/>
                <a:ea typeface="Helvetica Neue"/>
                <a:cs typeface="Helvetica Neue"/>
                <a:sym typeface="Helvetica Neue"/>
              </a:rPr>
              <a:t>Definition</a:t>
            </a:r>
            <a:r>
              <a:rPr lang="en" sz="1250">
                <a:solidFill>
                  <a:schemeClr val="dk1"/>
                </a:solidFill>
                <a:latin typeface="Helvetica Neue"/>
                <a:ea typeface="Helvetica Neue"/>
                <a:cs typeface="Helvetica Neue"/>
                <a:sym typeface="Helvetica Neue"/>
              </a:rPr>
              <a:t>: Combines reasoning and action with tools (e.g., calculators) to refine solutions dynamically.</a:t>
            </a:r>
            <a:endParaRPr sz="1250">
              <a:solidFill>
                <a:schemeClr val="dk1"/>
              </a:solidFill>
              <a:latin typeface="Helvetica Neue"/>
              <a:ea typeface="Helvetica Neue"/>
              <a:cs typeface="Helvetica Neue"/>
              <a:sym typeface="Helvetica Neue"/>
            </a:endParaRPr>
          </a:p>
          <a:p>
            <a:pPr indent="-307975" lvl="0" marL="457200" rtl="0" algn="l">
              <a:lnSpc>
                <a:spcPct val="115000"/>
              </a:lnSpc>
              <a:spcBef>
                <a:spcPts val="0"/>
              </a:spcBef>
              <a:spcAft>
                <a:spcPts val="0"/>
              </a:spcAft>
              <a:buClr>
                <a:schemeClr val="dk1"/>
              </a:buClr>
              <a:buSzPts val="1250"/>
              <a:buFont typeface="Arial"/>
              <a:buChar char="●"/>
            </a:pPr>
            <a:r>
              <a:rPr b="1" lang="en" sz="1250">
                <a:solidFill>
                  <a:schemeClr val="dk1"/>
                </a:solidFill>
                <a:latin typeface="Helvetica Neue"/>
                <a:ea typeface="Helvetica Neue"/>
                <a:cs typeface="Helvetica Neue"/>
                <a:sym typeface="Helvetica Neue"/>
              </a:rPr>
              <a:t>Key Insight</a:t>
            </a:r>
            <a:r>
              <a:rPr lang="en" sz="1250">
                <a:solidFill>
                  <a:schemeClr val="dk1"/>
                </a:solidFill>
                <a:latin typeface="Helvetica Neue"/>
                <a:ea typeface="Helvetica Neue"/>
                <a:cs typeface="Helvetica Neue"/>
                <a:sym typeface="Helvetica Neue"/>
              </a:rPr>
              <a:t>: Mixtral performs best on SVAMP but struggles on GSM8K due to its multi-step complexity.</a:t>
            </a:r>
            <a:endParaRPr sz="1250">
              <a:solidFill>
                <a:schemeClr val="dk1"/>
              </a:solidFill>
              <a:latin typeface="Helvetica Neue"/>
              <a:ea typeface="Helvetica Neue"/>
              <a:cs typeface="Helvetica Neue"/>
              <a:sym typeface="Helvetica Neue"/>
            </a:endParaRPr>
          </a:p>
          <a:p>
            <a:pPr indent="0" lvl="0" marL="0" rtl="0" algn="ctr">
              <a:spcBef>
                <a:spcPts val="1200"/>
              </a:spcBef>
              <a:spcAft>
                <a:spcPts val="0"/>
              </a:spcAft>
              <a:buNone/>
            </a:pPr>
            <a:r>
              <a:t/>
            </a:r>
            <a:endParaRPr sz="1250">
              <a:solidFill>
                <a:schemeClr val="dk1"/>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Baselines: Self Correction</a:t>
            </a:r>
            <a:endParaRPr/>
          </a:p>
        </p:txBody>
      </p:sp>
      <p:sp>
        <p:nvSpPr>
          <p:cNvPr id="187" name="Google Shape;187;p31"/>
          <p:cNvSpPr txBox="1"/>
          <p:nvPr>
            <p:ph idx="1" type="body"/>
          </p:nvPr>
        </p:nvSpPr>
        <p:spPr>
          <a:xfrm>
            <a:off x="685800" y="965551"/>
            <a:ext cx="7772400" cy="34029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 sz="1250">
                <a:solidFill>
                  <a:schemeClr val="dk1"/>
                </a:solidFill>
                <a:latin typeface="Helvetica Neue"/>
                <a:ea typeface="Helvetica Neue"/>
                <a:cs typeface="Helvetica Neue"/>
                <a:sym typeface="Helvetica Neue"/>
              </a:rPr>
              <a:t>Core Principle:</a:t>
            </a:r>
            <a:br>
              <a:rPr b="1" lang="en" sz="1250">
                <a:solidFill>
                  <a:schemeClr val="dk1"/>
                </a:solidFill>
                <a:latin typeface="Helvetica Neue"/>
                <a:ea typeface="Helvetica Neue"/>
                <a:cs typeface="Helvetica Neue"/>
                <a:sym typeface="Helvetica Neue"/>
              </a:rPr>
            </a:br>
            <a:r>
              <a:rPr lang="en" sz="1250">
                <a:solidFill>
                  <a:schemeClr val="dk1"/>
                </a:solidFill>
                <a:latin typeface="Helvetica Neue"/>
                <a:ea typeface="Helvetica Neue"/>
                <a:cs typeface="Helvetica Neue"/>
                <a:sym typeface="Helvetica Neue"/>
              </a:rPr>
              <a:t>Self-correction involves a </a:t>
            </a:r>
            <a:r>
              <a:rPr b="1" lang="en" sz="1250">
                <a:solidFill>
                  <a:schemeClr val="dk1"/>
                </a:solidFill>
                <a:latin typeface="Helvetica Neue"/>
                <a:ea typeface="Helvetica Neue"/>
                <a:cs typeface="Helvetica Neue"/>
                <a:sym typeface="Helvetica Neue"/>
              </a:rPr>
              <a:t>multi-round prompting framework</a:t>
            </a:r>
            <a:r>
              <a:rPr lang="en" sz="1250">
                <a:solidFill>
                  <a:schemeClr val="dk1"/>
                </a:solidFill>
                <a:latin typeface="Helvetica Neue"/>
                <a:ea typeface="Helvetica Neue"/>
                <a:cs typeface="Helvetica Neue"/>
                <a:sym typeface="Helvetica Neue"/>
              </a:rPr>
              <a:t> where LLMs iteratively refine their responses to identify and correct errors across </a:t>
            </a:r>
            <a:r>
              <a:rPr b="1" lang="en" sz="1250">
                <a:solidFill>
                  <a:schemeClr val="dk1"/>
                </a:solidFill>
                <a:latin typeface="Helvetica Neue"/>
                <a:ea typeface="Helvetica Neue"/>
                <a:cs typeface="Helvetica Neue"/>
                <a:sym typeface="Helvetica Neue"/>
              </a:rPr>
              <a:t>three distinct rounds</a:t>
            </a:r>
            <a:r>
              <a:rPr lang="en" sz="1250">
                <a:solidFill>
                  <a:schemeClr val="dk1"/>
                </a:solidFill>
                <a:latin typeface="Helvetica Neue"/>
                <a:ea typeface="Helvetica Neue"/>
                <a:cs typeface="Helvetica Neue"/>
                <a:sym typeface="Helvetica Neue"/>
              </a:rPr>
              <a:t>.</a:t>
            </a:r>
            <a:endParaRPr sz="1250">
              <a:solidFill>
                <a:schemeClr val="dk1"/>
              </a:solidFill>
              <a:latin typeface="Helvetica Neue"/>
              <a:ea typeface="Helvetica Neue"/>
              <a:cs typeface="Helvetica Neue"/>
              <a:sym typeface="Helvetica Neue"/>
            </a:endParaRPr>
          </a:p>
          <a:p>
            <a:pPr indent="0" lvl="0" marL="0" rtl="0" algn="l">
              <a:lnSpc>
                <a:spcPct val="115000"/>
              </a:lnSpc>
              <a:spcBef>
                <a:spcPts val="1200"/>
              </a:spcBef>
              <a:spcAft>
                <a:spcPts val="0"/>
              </a:spcAft>
              <a:buClr>
                <a:schemeClr val="dk1"/>
              </a:buClr>
              <a:buSzPts val="1100"/>
              <a:buFont typeface="Arial"/>
              <a:buNone/>
            </a:pPr>
            <a:r>
              <a:rPr b="1" lang="en" sz="1250">
                <a:solidFill>
                  <a:schemeClr val="dk1"/>
                </a:solidFill>
                <a:latin typeface="Helvetica Neue"/>
                <a:ea typeface="Helvetica Neue"/>
                <a:cs typeface="Helvetica Neue"/>
                <a:sym typeface="Helvetica Neue"/>
              </a:rPr>
              <a:t>Process:</a:t>
            </a:r>
            <a:endParaRPr b="1" sz="1250">
              <a:solidFill>
                <a:schemeClr val="dk1"/>
              </a:solidFill>
              <a:latin typeface="Helvetica Neue"/>
              <a:ea typeface="Helvetica Neue"/>
              <a:cs typeface="Helvetica Neue"/>
              <a:sym typeface="Helvetica Neue"/>
            </a:endParaRPr>
          </a:p>
          <a:p>
            <a:pPr indent="-307975" lvl="0" marL="457200" rtl="0" algn="l">
              <a:lnSpc>
                <a:spcPct val="115000"/>
              </a:lnSpc>
              <a:spcBef>
                <a:spcPts val="1200"/>
              </a:spcBef>
              <a:spcAft>
                <a:spcPts val="0"/>
              </a:spcAft>
              <a:buClr>
                <a:schemeClr val="dk1"/>
              </a:buClr>
              <a:buSzPts val="1250"/>
              <a:buFont typeface="Arial"/>
              <a:buAutoNum type="arabicPeriod"/>
            </a:pPr>
            <a:r>
              <a:rPr b="1" lang="en" sz="1250">
                <a:solidFill>
                  <a:schemeClr val="dk1"/>
                </a:solidFill>
                <a:latin typeface="Helvetica Neue"/>
                <a:ea typeface="Helvetica Neue"/>
                <a:cs typeface="Helvetica Neue"/>
                <a:sym typeface="Helvetica Neue"/>
              </a:rPr>
              <a:t>Round 1:</a:t>
            </a:r>
            <a:r>
              <a:rPr lang="en" sz="1250">
                <a:solidFill>
                  <a:schemeClr val="dk1"/>
                </a:solidFill>
                <a:latin typeface="Helvetica Neue"/>
                <a:ea typeface="Helvetica Neue"/>
                <a:cs typeface="Helvetica Neue"/>
                <a:sym typeface="Helvetica Neue"/>
              </a:rPr>
              <a:t> Model generates an initial response to a math problem.</a:t>
            </a:r>
            <a:endParaRPr sz="1250">
              <a:solidFill>
                <a:schemeClr val="dk1"/>
              </a:solidFill>
              <a:latin typeface="Helvetica Neue"/>
              <a:ea typeface="Helvetica Neue"/>
              <a:cs typeface="Helvetica Neue"/>
              <a:sym typeface="Helvetica Neue"/>
            </a:endParaRPr>
          </a:p>
          <a:p>
            <a:pPr indent="-307975" lvl="0" marL="457200" rtl="0" algn="l">
              <a:lnSpc>
                <a:spcPct val="115000"/>
              </a:lnSpc>
              <a:spcBef>
                <a:spcPts val="0"/>
              </a:spcBef>
              <a:spcAft>
                <a:spcPts val="0"/>
              </a:spcAft>
              <a:buClr>
                <a:schemeClr val="dk1"/>
              </a:buClr>
              <a:buSzPts val="1250"/>
              <a:buFont typeface="Arial"/>
              <a:buAutoNum type="arabicPeriod"/>
            </a:pPr>
            <a:r>
              <a:rPr b="1" lang="en" sz="1250">
                <a:solidFill>
                  <a:schemeClr val="dk1"/>
                </a:solidFill>
                <a:latin typeface="Helvetica Neue"/>
                <a:ea typeface="Helvetica Neue"/>
                <a:cs typeface="Helvetica Neue"/>
                <a:sym typeface="Helvetica Neue"/>
              </a:rPr>
              <a:t>Round 2:</a:t>
            </a:r>
            <a:r>
              <a:rPr lang="en" sz="1250">
                <a:solidFill>
                  <a:schemeClr val="dk1"/>
                </a:solidFill>
                <a:latin typeface="Helvetica Neue"/>
                <a:ea typeface="Helvetica Neue"/>
                <a:cs typeface="Helvetica Neue"/>
                <a:sym typeface="Helvetica Neue"/>
              </a:rPr>
              <a:t> Model reviews its answer to identify errors.</a:t>
            </a:r>
            <a:endParaRPr sz="1250">
              <a:solidFill>
                <a:schemeClr val="dk1"/>
              </a:solidFill>
              <a:latin typeface="Helvetica Neue"/>
              <a:ea typeface="Helvetica Neue"/>
              <a:cs typeface="Helvetica Neue"/>
              <a:sym typeface="Helvetica Neue"/>
            </a:endParaRPr>
          </a:p>
          <a:p>
            <a:pPr indent="-307975" lvl="0" marL="457200" rtl="0" algn="l">
              <a:lnSpc>
                <a:spcPct val="115000"/>
              </a:lnSpc>
              <a:spcBef>
                <a:spcPts val="0"/>
              </a:spcBef>
              <a:spcAft>
                <a:spcPts val="0"/>
              </a:spcAft>
              <a:buClr>
                <a:schemeClr val="dk1"/>
              </a:buClr>
              <a:buSzPts val="1250"/>
              <a:buFont typeface="Arial"/>
              <a:buAutoNum type="arabicPeriod"/>
            </a:pPr>
            <a:r>
              <a:rPr b="1" lang="en" sz="1250">
                <a:solidFill>
                  <a:schemeClr val="dk1"/>
                </a:solidFill>
                <a:latin typeface="Helvetica Neue"/>
                <a:ea typeface="Helvetica Neue"/>
                <a:cs typeface="Helvetica Neue"/>
                <a:sym typeface="Helvetica Neue"/>
              </a:rPr>
              <a:t>Round 3:</a:t>
            </a:r>
            <a:r>
              <a:rPr lang="en" sz="1250">
                <a:solidFill>
                  <a:schemeClr val="dk1"/>
                </a:solidFill>
                <a:latin typeface="Helvetica Neue"/>
                <a:ea typeface="Helvetica Neue"/>
                <a:cs typeface="Helvetica Neue"/>
                <a:sym typeface="Helvetica Neue"/>
              </a:rPr>
              <a:t> Model improves its response and provides a final corrected answer, verified for accuracy.</a:t>
            </a:r>
            <a:endParaRPr sz="1250">
              <a:solidFill>
                <a:schemeClr val="dk1"/>
              </a:solidFill>
              <a:latin typeface="Helvetica Neue"/>
              <a:ea typeface="Helvetica Neue"/>
              <a:cs typeface="Helvetica Neue"/>
              <a:sym typeface="Helvetica Neue"/>
            </a:endParaRPr>
          </a:p>
          <a:p>
            <a:pPr indent="0" lvl="0" marL="0" rtl="0" algn="l">
              <a:lnSpc>
                <a:spcPct val="115000"/>
              </a:lnSpc>
              <a:spcBef>
                <a:spcPts val="1200"/>
              </a:spcBef>
              <a:spcAft>
                <a:spcPts val="0"/>
              </a:spcAft>
              <a:buNone/>
            </a:pPr>
            <a:r>
              <a:rPr b="1" lang="en" sz="1250">
                <a:solidFill>
                  <a:schemeClr val="dk1"/>
                </a:solidFill>
                <a:latin typeface="Helvetica Neue"/>
                <a:ea typeface="Helvetica Neue"/>
                <a:cs typeface="Helvetica Neue"/>
                <a:sym typeface="Helvetica Neue"/>
              </a:rPr>
              <a:t>Key Insight:</a:t>
            </a:r>
            <a:br>
              <a:rPr b="1" lang="en" sz="1250">
                <a:solidFill>
                  <a:schemeClr val="dk1"/>
                </a:solidFill>
                <a:latin typeface="Helvetica Neue"/>
                <a:ea typeface="Helvetica Neue"/>
                <a:cs typeface="Helvetica Neue"/>
                <a:sym typeface="Helvetica Neue"/>
              </a:rPr>
            </a:br>
            <a:r>
              <a:rPr lang="en" sz="1250">
                <a:solidFill>
                  <a:schemeClr val="dk1"/>
                </a:solidFill>
                <a:latin typeface="Helvetica Neue"/>
                <a:ea typeface="Helvetica Neue"/>
                <a:cs typeface="Helvetica Neue"/>
                <a:sym typeface="Helvetica Neue"/>
              </a:rPr>
              <a:t>On </a:t>
            </a:r>
            <a:r>
              <a:rPr b="1" lang="en" sz="1250">
                <a:solidFill>
                  <a:schemeClr val="dk1"/>
                </a:solidFill>
                <a:latin typeface="Helvetica Neue"/>
                <a:ea typeface="Helvetica Neue"/>
                <a:cs typeface="Helvetica Neue"/>
                <a:sym typeface="Helvetica Neue"/>
              </a:rPr>
              <a:t>SVAMP</a:t>
            </a:r>
            <a:r>
              <a:rPr lang="en" sz="1250">
                <a:solidFill>
                  <a:schemeClr val="dk1"/>
                </a:solidFill>
                <a:latin typeface="Helvetica Neue"/>
                <a:ea typeface="Helvetica Neue"/>
                <a:cs typeface="Helvetica Neue"/>
                <a:sym typeface="Helvetica Neue"/>
              </a:rPr>
              <a:t> and </a:t>
            </a:r>
            <a:r>
              <a:rPr b="1" lang="en" sz="1250">
                <a:solidFill>
                  <a:schemeClr val="dk1"/>
                </a:solidFill>
                <a:latin typeface="Helvetica Neue"/>
                <a:ea typeface="Helvetica Neue"/>
                <a:cs typeface="Helvetica Neue"/>
                <a:sym typeface="Helvetica Neue"/>
              </a:rPr>
              <a:t>GSM8k</a:t>
            </a:r>
            <a:r>
              <a:rPr lang="en" sz="1250">
                <a:solidFill>
                  <a:schemeClr val="dk1"/>
                </a:solidFill>
                <a:latin typeface="Helvetica Neue"/>
                <a:ea typeface="Helvetica Neue"/>
                <a:cs typeface="Helvetica Neue"/>
                <a:sym typeface="Helvetica Neue"/>
              </a:rPr>
              <a:t>, self-correction </a:t>
            </a:r>
            <a:r>
              <a:rPr b="1" lang="en" sz="1250">
                <a:solidFill>
                  <a:schemeClr val="dk1"/>
                </a:solidFill>
                <a:latin typeface="Helvetica Neue"/>
                <a:ea typeface="Helvetica Neue"/>
                <a:cs typeface="Helvetica Neue"/>
                <a:sym typeface="Helvetica Neue"/>
              </a:rPr>
              <a:t>slightly reduced accuracy</a:t>
            </a:r>
            <a:r>
              <a:rPr lang="en" sz="1250">
                <a:solidFill>
                  <a:schemeClr val="dk1"/>
                </a:solidFill>
                <a:latin typeface="Helvetica Neue"/>
                <a:ea typeface="Helvetica Neue"/>
                <a:cs typeface="Helvetica Neue"/>
                <a:sym typeface="Helvetica Neue"/>
              </a:rPr>
              <a:t> across Mixtral, Gemma, and LLAMA, suggesting issues with </a:t>
            </a:r>
            <a:r>
              <a:rPr b="1" lang="en" sz="1250">
                <a:solidFill>
                  <a:schemeClr val="dk1"/>
                </a:solidFill>
                <a:latin typeface="Helvetica Neue"/>
                <a:ea typeface="Helvetica Neue"/>
                <a:cs typeface="Helvetica Neue"/>
                <a:sym typeface="Helvetica Neue"/>
              </a:rPr>
              <a:t>overcorrection</a:t>
            </a:r>
            <a:r>
              <a:rPr lang="en" sz="1250">
                <a:solidFill>
                  <a:schemeClr val="dk1"/>
                </a:solidFill>
                <a:latin typeface="Helvetica Neue"/>
                <a:ea typeface="Helvetica Neue"/>
                <a:cs typeface="Helvetica Neue"/>
                <a:sym typeface="Helvetica Neue"/>
              </a:rPr>
              <a:t>.</a:t>
            </a:r>
            <a:endParaRPr sz="1250">
              <a:solidFill>
                <a:schemeClr val="dk1"/>
              </a:solidFill>
              <a:latin typeface="Helvetica Neue"/>
              <a:ea typeface="Helvetica Neue"/>
              <a:cs typeface="Helvetica Neue"/>
              <a:sym typeface="Helvetica Neue"/>
            </a:endParaRPr>
          </a:p>
          <a:p>
            <a:pPr indent="0" lvl="0" marL="0" rtl="0" algn="l">
              <a:lnSpc>
                <a:spcPct val="115000"/>
              </a:lnSpc>
              <a:spcBef>
                <a:spcPts val="1200"/>
              </a:spcBef>
              <a:spcAft>
                <a:spcPts val="0"/>
              </a:spcAft>
              <a:buNone/>
            </a:pPr>
            <a:r>
              <a:rPr b="1" lang="en" sz="1250">
                <a:solidFill>
                  <a:schemeClr val="dk1"/>
                </a:solidFill>
                <a:latin typeface="Helvetica Neue"/>
                <a:ea typeface="Helvetica Neue"/>
                <a:cs typeface="Helvetica Neue"/>
                <a:sym typeface="Helvetica Neue"/>
              </a:rPr>
              <a:t>Takeaway:</a:t>
            </a:r>
            <a:br>
              <a:rPr b="1" lang="en" sz="1250">
                <a:solidFill>
                  <a:schemeClr val="dk1"/>
                </a:solidFill>
                <a:latin typeface="Helvetica Neue"/>
                <a:ea typeface="Helvetica Neue"/>
                <a:cs typeface="Helvetica Neue"/>
                <a:sym typeface="Helvetica Neue"/>
              </a:rPr>
            </a:br>
            <a:r>
              <a:rPr lang="en" sz="1250">
                <a:solidFill>
                  <a:schemeClr val="dk1"/>
                </a:solidFill>
                <a:latin typeface="Helvetica Neue"/>
                <a:ea typeface="Helvetica Neue"/>
                <a:cs typeface="Helvetica Neue"/>
                <a:sym typeface="Helvetica Neue"/>
              </a:rPr>
              <a:t>Self-correction enhances iterative reasoning but requires optimization to prevent unnecessary revisions.</a:t>
            </a:r>
            <a:endParaRPr sz="1250">
              <a:solidFill>
                <a:schemeClr val="dk1"/>
              </a:solidFill>
              <a:latin typeface="Helvetica Neue"/>
              <a:ea typeface="Helvetica Neue"/>
              <a:cs typeface="Helvetica Neue"/>
              <a:sym typeface="Helvetica Neue"/>
            </a:endParaRPr>
          </a:p>
          <a:p>
            <a:pPr indent="0" lvl="0" marL="0" rtl="0" algn="l">
              <a:lnSpc>
                <a:spcPct val="115000"/>
              </a:lnSpc>
              <a:spcBef>
                <a:spcPts val="1200"/>
              </a:spcBef>
              <a:spcAft>
                <a:spcPts val="0"/>
              </a:spcAft>
              <a:buNone/>
            </a:pPr>
            <a:r>
              <a:t/>
            </a:r>
            <a:endParaRPr sz="1250">
              <a:solidFill>
                <a:schemeClr val="dk1"/>
              </a:solidFill>
              <a:latin typeface="Helvetica Neue"/>
              <a:ea typeface="Helvetica Neue"/>
              <a:cs typeface="Helvetica Neue"/>
              <a:sym typeface="Helvetica Neue"/>
            </a:endParaRPr>
          </a:p>
          <a:p>
            <a:pPr indent="0" lvl="0" marL="0" rtl="0" algn="ctr">
              <a:spcBef>
                <a:spcPts val="1200"/>
              </a:spcBef>
              <a:spcAft>
                <a:spcPts val="0"/>
              </a:spcAft>
              <a:buNone/>
            </a:pPr>
            <a:r>
              <a:t/>
            </a:r>
            <a:endParaRPr sz="1250">
              <a:solidFill>
                <a:schemeClr val="dk1"/>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Baselines: Multi-Agent</a:t>
            </a:r>
            <a:endParaRPr/>
          </a:p>
        </p:txBody>
      </p:sp>
      <p:sp>
        <p:nvSpPr>
          <p:cNvPr id="193" name="Google Shape;193;p32"/>
          <p:cNvSpPr txBox="1"/>
          <p:nvPr>
            <p:ph idx="1" type="body"/>
          </p:nvPr>
        </p:nvSpPr>
        <p:spPr>
          <a:xfrm>
            <a:off x="685800" y="965551"/>
            <a:ext cx="7772400" cy="3402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b="1" lang="en" sz="1400">
                <a:solidFill>
                  <a:schemeClr val="dk1"/>
                </a:solidFill>
                <a:latin typeface="Helvetica Neue"/>
                <a:ea typeface="Helvetica Neue"/>
                <a:cs typeface="Helvetica Neue"/>
                <a:sym typeface="Helvetica Neue"/>
              </a:rPr>
              <a:t>Core Principle:</a:t>
            </a:r>
            <a:endParaRPr b="1" sz="1400">
              <a:solidFill>
                <a:schemeClr val="dk1"/>
              </a:solidFill>
              <a:latin typeface="Helvetica Neue"/>
              <a:ea typeface="Helvetica Neue"/>
              <a:cs typeface="Helvetica Neue"/>
              <a:sym typeface="Helvetica Neue"/>
            </a:endParaRPr>
          </a:p>
          <a:p>
            <a:pPr indent="0" lvl="0" marL="0" rtl="0" algn="l">
              <a:spcBef>
                <a:spcPts val="1000"/>
              </a:spcBef>
              <a:spcAft>
                <a:spcPts val="0"/>
              </a:spcAft>
              <a:buNone/>
            </a:pPr>
            <a:r>
              <a:rPr lang="en" sz="1400">
                <a:solidFill>
                  <a:schemeClr val="dk1"/>
                </a:solidFill>
                <a:latin typeface="Helvetica Neue"/>
                <a:ea typeface="Helvetica Neue"/>
                <a:cs typeface="Helvetica Neue"/>
                <a:sym typeface="Helvetica Neue"/>
              </a:rPr>
              <a:t>A collaborative framework where the </a:t>
            </a:r>
            <a:r>
              <a:rPr b="1" lang="en" sz="1400">
                <a:solidFill>
                  <a:schemeClr val="dk1"/>
                </a:solidFill>
                <a:latin typeface="Helvetica Neue"/>
                <a:ea typeface="Helvetica Neue"/>
                <a:cs typeface="Helvetica Neue"/>
                <a:sym typeface="Helvetica Neue"/>
              </a:rPr>
              <a:t>Student LLM</a:t>
            </a:r>
            <a:r>
              <a:rPr lang="en" sz="1400">
                <a:solidFill>
                  <a:schemeClr val="dk1"/>
                </a:solidFill>
                <a:latin typeface="Helvetica Neue"/>
                <a:ea typeface="Helvetica Neue"/>
                <a:cs typeface="Helvetica Neue"/>
                <a:sym typeface="Helvetica Neue"/>
              </a:rPr>
              <a:t> generates solutions and the </a:t>
            </a:r>
            <a:r>
              <a:rPr b="1" lang="en" sz="1400">
                <a:solidFill>
                  <a:schemeClr val="dk1"/>
                </a:solidFill>
                <a:latin typeface="Helvetica Neue"/>
                <a:ea typeface="Helvetica Neue"/>
                <a:cs typeface="Helvetica Neue"/>
                <a:sym typeface="Helvetica Neue"/>
              </a:rPr>
              <a:t>Teacher LLM</a:t>
            </a:r>
            <a:r>
              <a:rPr lang="en" sz="1400">
                <a:solidFill>
                  <a:schemeClr val="dk1"/>
                </a:solidFill>
                <a:latin typeface="Helvetica Neue"/>
                <a:ea typeface="Helvetica Neue"/>
                <a:cs typeface="Helvetica Neue"/>
                <a:sym typeface="Helvetica Neue"/>
              </a:rPr>
              <a:t> evaluates and refines them through iterative feedback.</a:t>
            </a:r>
            <a:endParaRPr sz="1400">
              <a:solidFill>
                <a:schemeClr val="dk1"/>
              </a:solidFill>
              <a:latin typeface="Helvetica Neue"/>
              <a:ea typeface="Helvetica Neue"/>
              <a:cs typeface="Helvetica Neue"/>
              <a:sym typeface="Helvetica Neue"/>
            </a:endParaRPr>
          </a:p>
          <a:p>
            <a:pPr indent="0" lvl="0" marL="0" rtl="0" algn="l">
              <a:lnSpc>
                <a:spcPct val="115000"/>
              </a:lnSpc>
              <a:spcBef>
                <a:spcPts val="1200"/>
              </a:spcBef>
              <a:spcAft>
                <a:spcPts val="0"/>
              </a:spcAft>
              <a:buClr>
                <a:schemeClr val="dk1"/>
              </a:buClr>
              <a:buSzPts val="1100"/>
              <a:buFont typeface="Arial"/>
              <a:buNone/>
            </a:pPr>
            <a:r>
              <a:rPr b="1" lang="en" sz="1400">
                <a:solidFill>
                  <a:schemeClr val="dk1"/>
                </a:solidFill>
                <a:latin typeface="Helvetica Neue"/>
                <a:ea typeface="Helvetica Neue"/>
                <a:cs typeface="Helvetica Neue"/>
                <a:sym typeface="Helvetica Neue"/>
              </a:rPr>
              <a:t>Roles:</a:t>
            </a:r>
            <a:endParaRPr b="1" sz="1400">
              <a:solidFill>
                <a:schemeClr val="dk1"/>
              </a:solidFill>
              <a:latin typeface="Helvetica Neue"/>
              <a:ea typeface="Helvetica Neue"/>
              <a:cs typeface="Helvetica Neue"/>
              <a:sym typeface="Helvetica Neue"/>
            </a:endParaRPr>
          </a:p>
          <a:p>
            <a:pPr indent="-317500" lvl="0" marL="457200" rtl="0" algn="l">
              <a:lnSpc>
                <a:spcPct val="115000"/>
              </a:lnSpc>
              <a:spcBef>
                <a:spcPts val="1200"/>
              </a:spcBef>
              <a:spcAft>
                <a:spcPts val="0"/>
              </a:spcAft>
              <a:buClr>
                <a:schemeClr val="dk1"/>
              </a:buClr>
              <a:buSzPts val="1400"/>
              <a:buFont typeface="Arial"/>
              <a:buChar char="●"/>
            </a:pPr>
            <a:r>
              <a:rPr b="1" lang="en" sz="1400">
                <a:solidFill>
                  <a:schemeClr val="dk1"/>
                </a:solidFill>
                <a:latin typeface="Helvetica Neue"/>
                <a:ea typeface="Helvetica Neue"/>
                <a:cs typeface="Helvetica Neue"/>
                <a:sym typeface="Helvetica Neue"/>
              </a:rPr>
              <a:t>Student:</a:t>
            </a:r>
            <a:r>
              <a:rPr lang="en" sz="1400">
                <a:solidFill>
                  <a:schemeClr val="dk1"/>
                </a:solidFill>
                <a:latin typeface="Helvetica Neue"/>
                <a:ea typeface="Helvetica Neue"/>
                <a:cs typeface="Helvetica Neue"/>
                <a:sym typeface="Helvetica Neue"/>
              </a:rPr>
              <a:t> Solves problems, provides explanations, and generates answers in a fixed template.</a:t>
            </a:r>
            <a:endParaRPr sz="1400">
              <a:solidFill>
                <a:schemeClr val="dk1"/>
              </a:solidFill>
              <a:latin typeface="Helvetica Neue"/>
              <a:ea typeface="Helvetica Neue"/>
              <a:cs typeface="Helvetica Neue"/>
              <a:sym typeface="Helvetica Neue"/>
            </a:endParaRPr>
          </a:p>
          <a:p>
            <a:pPr indent="-317500" lvl="0" marL="457200" rtl="0" algn="l">
              <a:lnSpc>
                <a:spcPct val="115000"/>
              </a:lnSpc>
              <a:spcBef>
                <a:spcPts val="0"/>
              </a:spcBef>
              <a:spcAft>
                <a:spcPts val="0"/>
              </a:spcAft>
              <a:buClr>
                <a:schemeClr val="dk1"/>
              </a:buClr>
              <a:buSzPts val="1400"/>
              <a:buFont typeface="Arial"/>
              <a:buChar char="●"/>
            </a:pPr>
            <a:r>
              <a:rPr b="1" lang="en" sz="1400">
                <a:solidFill>
                  <a:schemeClr val="dk1"/>
                </a:solidFill>
                <a:latin typeface="Helvetica Neue"/>
                <a:ea typeface="Helvetica Neue"/>
                <a:cs typeface="Helvetica Neue"/>
                <a:sym typeface="Helvetica Neue"/>
              </a:rPr>
              <a:t>Teacher:</a:t>
            </a:r>
            <a:r>
              <a:rPr lang="en" sz="1400">
                <a:solidFill>
                  <a:schemeClr val="dk1"/>
                </a:solidFill>
                <a:latin typeface="Helvetica Neue"/>
                <a:ea typeface="Helvetica Neue"/>
                <a:cs typeface="Helvetica Neue"/>
                <a:sym typeface="Helvetica Neue"/>
              </a:rPr>
              <a:t> Evaluates responses, identifies errors, and offers corrective feedback.</a:t>
            </a:r>
            <a:endParaRPr sz="1400">
              <a:solidFill>
                <a:schemeClr val="dk1"/>
              </a:solidFill>
              <a:latin typeface="Helvetica Neue"/>
              <a:ea typeface="Helvetica Neue"/>
              <a:cs typeface="Helvetica Neue"/>
              <a:sym typeface="Helvetica Neue"/>
            </a:endParaRPr>
          </a:p>
          <a:p>
            <a:pPr indent="0" lvl="0" marL="0" rtl="0" algn="l">
              <a:spcBef>
                <a:spcPts val="1200"/>
              </a:spcBef>
              <a:spcAft>
                <a:spcPts val="0"/>
              </a:spcAft>
              <a:buNone/>
            </a:pPr>
            <a:r>
              <a:rPr b="1" lang="en" sz="1400">
                <a:solidFill>
                  <a:schemeClr val="dk1"/>
                </a:solidFill>
                <a:latin typeface="Helvetica Neue"/>
                <a:ea typeface="Helvetica Neue"/>
                <a:cs typeface="Helvetica Neue"/>
                <a:sym typeface="Helvetica Neue"/>
              </a:rPr>
              <a:t>Key Insight:</a:t>
            </a:r>
            <a:endParaRPr b="1" sz="1400">
              <a:solidFill>
                <a:schemeClr val="dk1"/>
              </a:solidFill>
              <a:latin typeface="Helvetica Neue"/>
              <a:ea typeface="Helvetica Neue"/>
              <a:cs typeface="Helvetica Neue"/>
              <a:sym typeface="Helvetica Neue"/>
            </a:endParaRPr>
          </a:p>
          <a:p>
            <a:pPr indent="0" lvl="0" marL="0" rtl="0" algn="l">
              <a:spcBef>
                <a:spcPts val="1000"/>
              </a:spcBef>
              <a:spcAft>
                <a:spcPts val="0"/>
              </a:spcAft>
              <a:buNone/>
            </a:pPr>
            <a:r>
              <a:rPr lang="en" sz="1400">
                <a:solidFill>
                  <a:schemeClr val="dk1"/>
                </a:solidFill>
                <a:latin typeface="Helvetica Neue"/>
                <a:ea typeface="Helvetica Neue"/>
                <a:cs typeface="Helvetica Neue"/>
                <a:sym typeface="Helvetica Neue"/>
              </a:rPr>
              <a:t>Achieved </a:t>
            </a:r>
            <a:r>
              <a:rPr b="1" lang="en" sz="1400">
                <a:solidFill>
                  <a:schemeClr val="dk1"/>
                </a:solidFill>
                <a:latin typeface="Helvetica Neue"/>
                <a:ea typeface="Helvetica Neue"/>
                <a:cs typeface="Helvetica Neue"/>
                <a:sym typeface="Helvetica Neue"/>
              </a:rPr>
              <a:t>92.00% on SVAMP</a:t>
            </a:r>
            <a:r>
              <a:rPr lang="en" sz="1400">
                <a:solidFill>
                  <a:schemeClr val="dk1"/>
                </a:solidFill>
                <a:latin typeface="Helvetica Neue"/>
                <a:ea typeface="Helvetica Neue"/>
                <a:cs typeface="Helvetica Neue"/>
                <a:sym typeface="Helvetica Neue"/>
              </a:rPr>
              <a:t> with LLAMA, highlighting the effectiveness of collaborative reasoning. GSM8k experiments were limited due to resource constraints.</a:t>
            </a:r>
            <a:endParaRPr sz="1400">
              <a:solidFill>
                <a:schemeClr val="dk1"/>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685800" y="239485"/>
            <a:ext cx="6847200" cy="503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RAG on AQUA</a:t>
            </a:r>
            <a:endParaRPr/>
          </a:p>
        </p:txBody>
      </p:sp>
      <p:sp>
        <p:nvSpPr>
          <p:cNvPr id="199" name="Google Shape;199;p33"/>
          <p:cNvSpPr txBox="1"/>
          <p:nvPr>
            <p:ph idx="1" type="body"/>
          </p:nvPr>
        </p:nvSpPr>
        <p:spPr>
          <a:xfrm>
            <a:off x="685800" y="1294601"/>
            <a:ext cx="7772400" cy="3065700"/>
          </a:xfrm>
          <a:prstGeom prst="rect">
            <a:avLst/>
          </a:prstGeom>
        </p:spPr>
        <p:txBody>
          <a:bodyPr anchorCtr="0" anchor="t" bIns="45700" lIns="91425" spcFirstLastPara="1" rIns="91425" wrap="square" tIns="45700">
            <a:normAutofit/>
          </a:bodyPr>
          <a:lstStyle/>
          <a:p>
            <a:pPr indent="-317500" lvl="0" marL="457200" rtl="0" algn="l">
              <a:spcBef>
                <a:spcPts val="1000"/>
              </a:spcBef>
              <a:spcAft>
                <a:spcPts val="0"/>
              </a:spcAft>
              <a:buClr>
                <a:schemeClr val="dk1"/>
              </a:buClr>
              <a:buSzPts val="1400"/>
              <a:buFont typeface="Helvetica Neue"/>
              <a:buChar char="●"/>
            </a:pPr>
            <a:r>
              <a:rPr b="1" lang="en" sz="1400">
                <a:solidFill>
                  <a:schemeClr val="dk1"/>
                </a:solidFill>
                <a:latin typeface="Helvetica Neue"/>
                <a:ea typeface="Helvetica Neue"/>
                <a:cs typeface="Helvetica Neue"/>
                <a:sym typeface="Helvetica Neue"/>
              </a:rPr>
              <a:t>RAG Integration:</a:t>
            </a:r>
            <a:r>
              <a:rPr lang="en" sz="1400">
                <a:solidFill>
                  <a:schemeClr val="dk1"/>
                </a:solidFill>
                <a:latin typeface="Helvetica Neue"/>
                <a:ea typeface="Helvetica Neue"/>
                <a:cs typeface="Helvetica Neue"/>
                <a:sym typeface="Helvetica Neue"/>
              </a:rPr>
              <a:t> Combines Retrieval-Augmented Generation with LLMs by </a:t>
            </a:r>
            <a:r>
              <a:rPr lang="en" sz="1400">
                <a:solidFill>
                  <a:schemeClr val="dk1"/>
                </a:solidFill>
                <a:latin typeface="Helvetica Neue"/>
                <a:ea typeface="Helvetica Neue"/>
                <a:cs typeface="Helvetica Neue"/>
                <a:sym typeface="Helvetica Neue"/>
              </a:rPr>
              <a:t>providing</a:t>
            </a:r>
            <a:r>
              <a:rPr lang="en" sz="1400">
                <a:solidFill>
                  <a:schemeClr val="dk1"/>
                </a:solidFill>
                <a:latin typeface="Helvetica Neue"/>
                <a:ea typeface="Helvetica Neue"/>
                <a:cs typeface="Helvetica Neue"/>
                <a:sym typeface="Helvetica Neue"/>
              </a:rPr>
              <a:t> suitable context.</a:t>
            </a:r>
            <a:br>
              <a:rPr lang="en" sz="1400">
                <a:solidFill>
                  <a:schemeClr val="dk1"/>
                </a:solidFill>
                <a:latin typeface="Helvetica Neue"/>
                <a:ea typeface="Helvetica Neue"/>
                <a:cs typeface="Helvetica Neue"/>
                <a:sym typeface="Helvetica Neue"/>
              </a:rPr>
            </a:br>
            <a:endParaRPr sz="1400">
              <a:solidFill>
                <a:schemeClr val="dk1"/>
              </a:solidFill>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a:buChar char="●"/>
            </a:pPr>
            <a:r>
              <a:rPr b="1" lang="en" sz="1400">
                <a:solidFill>
                  <a:schemeClr val="dk1"/>
                </a:solidFill>
                <a:latin typeface="Helvetica Neue"/>
                <a:ea typeface="Helvetica Neue"/>
                <a:cs typeface="Helvetica Neue"/>
                <a:sym typeface="Helvetica Neue"/>
              </a:rPr>
              <a:t>Pinecone Utilization:</a:t>
            </a:r>
            <a:r>
              <a:rPr lang="en" sz="1400">
                <a:solidFill>
                  <a:schemeClr val="dk1"/>
                </a:solidFill>
                <a:latin typeface="Helvetica Neue"/>
                <a:ea typeface="Helvetica Neue"/>
                <a:cs typeface="Helvetica Neue"/>
                <a:sym typeface="Helvetica Neue"/>
              </a:rPr>
              <a:t> Leverages Pinecone to store and retrieve embeddings from a 1,000-sample AQUA-RAT subset.</a:t>
            </a:r>
            <a:br>
              <a:rPr lang="en" sz="1400">
                <a:solidFill>
                  <a:schemeClr val="dk1"/>
                </a:solidFill>
                <a:latin typeface="Helvetica Neue"/>
                <a:ea typeface="Helvetica Neue"/>
                <a:cs typeface="Helvetica Neue"/>
                <a:sym typeface="Helvetica Neue"/>
              </a:rPr>
            </a:br>
            <a:endParaRPr sz="1400">
              <a:solidFill>
                <a:schemeClr val="dk1"/>
              </a:solidFill>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a:buChar char="●"/>
            </a:pPr>
            <a:r>
              <a:rPr b="1" lang="en" sz="1400">
                <a:solidFill>
                  <a:schemeClr val="dk1"/>
                </a:solidFill>
                <a:latin typeface="Helvetica Neue"/>
                <a:ea typeface="Helvetica Neue"/>
                <a:cs typeface="Helvetica Neue"/>
                <a:sym typeface="Helvetica Neue"/>
              </a:rPr>
              <a:t>Contextual Prompting:</a:t>
            </a:r>
            <a:r>
              <a:rPr lang="en" sz="1400">
                <a:solidFill>
                  <a:schemeClr val="dk1"/>
                </a:solidFill>
                <a:latin typeface="Helvetica Neue"/>
                <a:ea typeface="Helvetica Neue"/>
                <a:cs typeface="Helvetica Neue"/>
                <a:sym typeface="Helvetica Neue"/>
              </a:rPr>
              <a:t> Retrieves top-3 relevant question-answer pairs to create enriched prompts for better LLM responses.</a:t>
            </a:r>
            <a:br>
              <a:rPr lang="en" sz="1400">
                <a:solidFill>
                  <a:schemeClr val="dk1"/>
                </a:solidFill>
                <a:latin typeface="Helvetica Neue"/>
                <a:ea typeface="Helvetica Neue"/>
                <a:cs typeface="Helvetica Neue"/>
                <a:sym typeface="Helvetica Neue"/>
              </a:rPr>
            </a:br>
            <a:endParaRPr sz="1400">
              <a:solidFill>
                <a:schemeClr val="dk1"/>
              </a:solidFill>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a:buChar char="●"/>
            </a:pPr>
            <a:r>
              <a:rPr b="1" lang="en" sz="1400">
                <a:solidFill>
                  <a:schemeClr val="dk1"/>
                </a:solidFill>
                <a:latin typeface="Helvetica Neue"/>
                <a:ea typeface="Helvetica Neue"/>
                <a:cs typeface="Helvetica Neue"/>
                <a:sym typeface="Helvetica Neue"/>
              </a:rPr>
              <a:t>LLM Models Used:</a:t>
            </a:r>
            <a:r>
              <a:rPr lang="en" sz="1400">
                <a:solidFill>
                  <a:schemeClr val="dk1"/>
                </a:solidFill>
                <a:latin typeface="Helvetica Neue"/>
                <a:ea typeface="Helvetica Neue"/>
                <a:cs typeface="Helvetica Neue"/>
                <a:sym typeface="Helvetica Neue"/>
              </a:rPr>
              <a:t> Processes enriched prompts with models like Meta-Llama 3.1-8B-Instruct , Gemma 9B , and Mixtral-8x-7b, ensuring standardized output.</a:t>
            </a:r>
            <a:br>
              <a:rPr lang="en" sz="1400">
                <a:solidFill>
                  <a:schemeClr val="dk1"/>
                </a:solidFill>
                <a:latin typeface="Helvetica Neue"/>
                <a:ea typeface="Helvetica Neue"/>
                <a:cs typeface="Helvetica Neue"/>
                <a:sym typeface="Helvetica Neue"/>
              </a:rPr>
            </a:br>
            <a:endParaRPr sz="1400">
              <a:solidFill>
                <a:schemeClr val="dk1"/>
              </a:solidFill>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a:buChar char="●"/>
            </a:pPr>
            <a:r>
              <a:rPr b="1" lang="en" sz="1400">
                <a:solidFill>
                  <a:schemeClr val="dk1"/>
                </a:solidFill>
                <a:latin typeface="Helvetica Neue"/>
                <a:ea typeface="Helvetica Neue"/>
                <a:cs typeface="Helvetica Neue"/>
                <a:sym typeface="Helvetica Neue"/>
              </a:rPr>
              <a:t>Dataset Evaluation:</a:t>
            </a:r>
            <a:r>
              <a:rPr lang="en" sz="1400">
                <a:solidFill>
                  <a:schemeClr val="dk1"/>
                </a:solidFill>
                <a:latin typeface="Helvetica Neue"/>
                <a:ea typeface="Helvetica Neue"/>
                <a:cs typeface="Helvetica Neue"/>
                <a:sym typeface="Helvetica Neue"/>
              </a:rPr>
              <a:t> Tested on GSM8K and SVAMP datasets (100 samples), achieving improved accuracy with manual evaluation.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C-PPT-Style1">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