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hmqLoRZgH8chPTI7FQSVuNNejI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818ED-3077-44C9-8A3C-BF4868E4C7EC}">
  <a:tblStyle styleId="{AC5818ED-3077-44C9-8A3C-BF4868E4C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59ad765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59ad765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59ad765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159ad765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59ad765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159ad765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59ad765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159ad765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59ad765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59ad765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59ad765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159ad765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59ad765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159ad765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59ad765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159ad765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59ad765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159ad765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59ad7650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159ad765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0f27b09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10f27b09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59ad765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159ad765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59ad765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159ad765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59ad765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159ad765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59ad765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159ad765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59ad765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59ad765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59ad765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159ad765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59ad7650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159ad7650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59ad765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3159ad765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9ad76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159ad76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9ad765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159ad765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9ad765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59ad765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59ad765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59ad765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59ad765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59ad765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59ad765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159ad765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59ad765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159ad765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19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8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2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29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31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3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3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3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3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33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34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3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" name="Google Shape;43;p2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2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6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7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A1 : NumerAi 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4989275" y="2512775"/>
            <a:ext cx="3674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Parthiv A Dholaria 2021078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Lakshay Kumar 2021061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59ad7650b_0_4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841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3083"/>
              <a:buFont typeface="Helvetica Neue"/>
              <a:buChar char="●"/>
            </a:pPr>
            <a:r>
              <a:rPr lang="en" sz="2637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3159ad7650b_0_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  <p:graphicFrame>
        <p:nvGraphicFramePr>
          <p:cNvPr id="225" name="Google Shape;225;g3159ad7650b_0_43"/>
          <p:cNvGraphicFramePr/>
          <p:nvPr/>
        </p:nvGraphicFramePr>
        <p:xfrm>
          <a:off x="9525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{AC5818ED-3077-44C9-8A3C-BF4868E4C7EC}</a:tableStyleId>
              </a:tblPr>
              <a:tblGrid>
                <a:gridCol w="1847575"/>
                <a:gridCol w="2188850"/>
                <a:gridCol w="1637575"/>
                <a:gridCol w="1716275"/>
              </a:tblGrid>
              <a:tr h="47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 with 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Overall 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0.4419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g3159ad7650b_0_43"/>
          <p:cNvGraphicFramePr/>
          <p:nvPr/>
        </p:nvGraphicFramePr>
        <p:xfrm>
          <a:off x="952450" y="33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{AC5818ED-3077-44C9-8A3C-BF4868E4C7EC}</a:tableStyleId>
              </a:tblPr>
              <a:tblGrid>
                <a:gridCol w="1231725"/>
                <a:gridCol w="1231725"/>
                <a:gridCol w="1231725"/>
                <a:gridCol w="1231725"/>
                <a:gridCol w="1231725"/>
                <a:gridCol w="1231725"/>
              </a:tblGrid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0.25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0.1146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0.6252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0.1319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0.0438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0.0024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9ad7650b_0_19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Pre Processing : Same as LSTM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1D ResNet architecture comprises multiple residual blocks with two convolutional layers each, connected by skip connections to improve gradient flow.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It has six layers of residual blocks with increasing channels and adaptive average pooling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fully connected layer for classification, optimized with cross-entropy loss and Adam optimizer.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3159ad7650b_0_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59ad7650b_0_62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Num epochs → 10 , Batch Size → 32, Input Channel → 1, 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rate → 0.001.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Loss → Cross Entropy Loss , Optimizer → Adam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Metric : F1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3159ad7650b_0_6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59ad7650b_0_6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Results of Training :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g3159ad7650b_0_6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  <p:pic>
        <p:nvPicPr>
          <p:cNvPr id="245" name="Google Shape;245;g3159ad7650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88" y="1758250"/>
            <a:ext cx="6412225" cy="2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59ad7650b_0_7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3159ad7650b_0_7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Matching Network</a:t>
            </a:r>
            <a:endParaRPr/>
          </a:p>
        </p:txBody>
      </p:sp>
      <p:pic>
        <p:nvPicPr>
          <p:cNvPr id="252" name="Google Shape;252;g3159ad7650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50" y="1552375"/>
            <a:ext cx="5589276" cy="3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59ad7650b_0_80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045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●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Very Poor Results 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The training f1 remained constant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The loss did not decrease at all 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All the prediction remained constant and predicted class 0.5 as the answer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Verdict : Did not capture the relationship well.</a:t>
            </a: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159ad7650b_0_8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Matching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59ad7650b_0_86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09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model combines an LSTM-based feature extractor with a Prototypical Network for few-shot learning.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LSTM Feature Extractor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 captures temporal dependencies in sequential data, transforming inputs into a feature representation.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In the 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Prototypical Network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, class prototypes are computed by averaging feature embeddings for each class in the support set, using an attention mechanism to weigh similarities between test samples and prototypes.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model calculates cosine similarity between test embeddings and class prototypes, using this similarity to assign class probabilities.</a:t>
            </a: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g3159ad7650b_0_8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59ad7650b_0_9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19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Pre Processing the dataset to create Tasks</a:t>
            </a: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Explanation on creation of meta train set : T →  [ Era_i-1 , Era_i ].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Sort the training data by era. Start creating pairs of [ Era_i-1 , Era_i ] in a sequential manner.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Create a data loader with batch size = 1 and shuffle as True to enable random shuffling of tasks.</a:t>
            </a: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3159ad7650b_0_9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9ad7650b_0_92"/>
          <p:cNvSpPr txBox="1"/>
          <p:nvPr>
            <p:ph idx="1" type="body"/>
          </p:nvPr>
        </p:nvSpPr>
        <p:spPr>
          <a:xfrm>
            <a:off x="633850" y="105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800">
                <a:latin typeface="Helvetica Neue"/>
                <a:ea typeface="Helvetica Neue"/>
                <a:cs typeface="Helvetica Neue"/>
                <a:sym typeface="Helvetica Neue"/>
              </a:rPr>
              <a:t>Training : </a:t>
            </a:r>
            <a:endParaRPr sz="5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Calculation of Weights : We see that F1 for minority class is very low. To handle this imbalance we add weights to the loss function. These weights are calculated as the 1 / frequency of class labels.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For each epoch, feature embeddings were extracted, prototypes for each class were computed, and cosine similarity was calculated between test samples and prototypes. 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Loss → Cross-entropy loss </a:t>
            </a: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with class weights addressed class imbalances</a:t>
            </a: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,  Optimizer → Adam.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Metric → F1 score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g3159ad7650b_0_9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59ad7650b_0_102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Training Results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3159ad7650b_0_10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  <p:pic>
        <p:nvPicPr>
          <p:cNvPr id="283" name="Google Shape;283;g3159ad7650b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25" y="1688775"/>
            <a:ext cx="6855851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f27b0945_0_4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Brief Formulation of Problem as Meta Learning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Approaches Explored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Results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Rankings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g310f27b0945_0_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</a:t>
            </a:r>
            <a:r>
              <a:rPr lang="en"/>
              <a:t>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59ad7650b_0_11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Architecture 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3159ad7650b_0_1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</a:t>
            </a:r>
            <a:r>
              <a:rPr lang="en"/>
              <a:t>Fine Tuning</a:t>
            </a:r>
            <a:endParaRPr/>
          </a:p>
        </p:txBody>
      </p:sp>
      <p:pic>
        <p:nvPicPr>
          <p:cNvPr id="290" name="Google Shape;290;g3159ad7650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00" y="1435250"/>
            <a:ext cx="6832299" cy="35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59ad7650b_0_118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2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Fine Tuning</a:t>
            </a: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TabNet model uses feature transformers (GRUs) and attentive transformers in a sequential multi-step process.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 The feature transformer processes the data, while the attentive transformer generates sparse feature selection masks.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It uses sparse feature selection masks to focus on salient features at each decision step.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Max Epochs → 30 , Batch Size = 64. 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3159ad7650b_0_1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59ad7650b_0_125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2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Handling Feature Selection</a:t>
            </a: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identify the available feature vectors and find the intersection with those in the training data to obtain a common set of features.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For each era, I compute a correlation vector between the live feature vector and the target column vector of that era.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This results in 574 correlation vectors, one for each era. Some of these vectors may exhibit strong correlations with the live data, while others may not.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To determine the most significant features, I sum all the correlation vectors across eras and select the top K features from this aggregate.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3159ad7650b_0_1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59ad7650b_0_134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/>
          </a:bodyPr>
          <a:lstStyle/>
          <a:p>
            <a:pPr indent="-3752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Fine Tuning Results on Val: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3159ad7650b_0_13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  <p:graphicFrame>
        <p:nvGraphicFramePr>
          <p:cNvPr id="309" name="Google Shape;309;g3159ad7650b_0_134"/>
          <p:cNvGraphicFramePr/>
          <p:nvPr/>
        </p:nvGraphicFramePr>
        <p:xfrm>
          <a:off x="952500" y="16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{AC5818ED-3077-44C9-8A3C-BF4868E4C7EC}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0.3333174009229427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0.4999237686897642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0" name="Google Shape;310;g3159ad7650b_0_134"/>
          <p:cNvGraphicFramePr/>
          <p:nvPr/>
        </p:nvGraphicFramePr>
        <p:xfrm>
          <a:off x="952500" y="29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{AC5818ED-3077-44C9-8A3C-BF4868E4C7EC}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59ad7650b_0_144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Feature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can be improved by using  LSTM model, trained on the correlation vectors, to predict the correlation vector for the live data feature vector.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Traditional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techniques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like Deep Residual Networks are not that great for Time series data whereas LSTMs can be used to predict on time series data instead.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Meta Learning technique that are based on metric such as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Prototypical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/ Matching Network do not work on Numerai and require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further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exploration.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PreTrained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networks like TabNet can be fine tuned for Numerai. They give the best results on validation as for me. 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g3159ad7650b_0_14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59ad7650b_0_15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Rankings</a:t>
            </a:r>
            <a:endParaRPr/>
          </a:p>
        </p:txBody>
      </p:sp>
      <p:pic>
        <p:nvPicPr>
          <p:cNvPr id="322" name="Google Shape;322;g3159ad7650b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1440199"/>
            <a:ext cx="8372598" cy="29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59ad7650b_0_16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Rankings</a:t>
            </a:r>
            <a:endParaRPr/>
          </a:p>
        </p:txBody>
      </p:sp>
      <p:pic>
        <p:nvPicPr>
          <p:cNvPr id="328" name="Google Shape;328;g3159ad7650b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" y="1009175"/>
            <a:ext cx="7921500" cy="30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159ad7650b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0" y="4059425"/>
            <a:ext cx="8041523" cy="10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59ad7650b_0_16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5" name="Google Shape;335;g3159ad7650b_0_167"/>
          <p:cNvSpPr txBox="1"/>
          <p:nvPr/>
        </p:nvSpPr>
        <p:spPr>
          <a:xfrm>
            <a:off x="325775" y="1800225"/>
            <a:ext cx="72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9ad7650b_0_0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317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Meta Training : 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The tasks are as follows : T →  [ Era_i-1 , Era_i ] can be thought as [D_train , D_tests] </a:t>
            </a: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where we have access to X_train, y_train as well as X_test,y_test during meta training.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Here Era_i-1 represents the Era from the previous week and Era_i is the current week’s Era. 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I build a list of such tasks where t</a:t>
            </a: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he Nth task would be [Era_N-1 , Era_live] i.e I try to predict on Era_live using the few examples from the Last Era of the training data.</a:t>
            </a: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g3159ad7650b_0_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59ad7650b_0_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Meta Validation : 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The task looks like : T → [Era_i] can be thought of as [D_val] where we have access to both the X_val and y_val but we use our meta trained model to predict on the X_val.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We use y_val to  report the metrics for analyzing how well our model performs on unseen tasks testing its generalization ability.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g3159ad7650b_0_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9ad7650b_0_1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Meta Testing : 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The task is : T → [Era_live] that consists of only the X_test and the y_test are missing. We make a prediction using the x_test given which will be evaluated and the results will be shown after 20 days or so.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g3159ad7650b_0_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59ad7650b_0_25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 simple classifier that has LSTM as its backbone for remembering long and short term context of the time series.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It is followed by a linear layer and finally a softmax layer for classification.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The model uses cross-entropy loss and the Adam optimizer, tracks training history, and includes functions for training, evaluation, and plotting performance metrics.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3159ad7650b_0_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9ad7650b_0_3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Pre Processing Data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We introduce a time series window length based approach with LSTMs. We choose a window length say of size K.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 We flatten many chunks of size K x M (No. of features) into a single 1-Dimensional vector and associate a target label of the Kth entry of that chunk. 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So if you have a window length of 100 and say 50 features then we choose a chunk of 100 rows and reshape a chunk of size 100 x 50 into a 1-D vector of size (5000x1). 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The target associated with this 1-D vector would be of the 100th entry in that chunk. We do this for all the possible chunks in training data.</a:t>
            </a: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59ad7650b_0_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59ad7650b_0_3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Training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We do it for 50 epochs , Learning rate = 0.001, Batch Size = 32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Loss → Cross entropy loss , Optimizer → Adam,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We then plot the training loss vs training f1 to assess the model further.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Only for around 53-60 eras of data due to resource constraints.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Metric : f1 , accuracy , class wise f1 and accuracy.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g3159ad7650b_0_3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59ad7650b_0_5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2708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6795"/>
              <a:buFont typeface="Helvetica Neue"/>
              <a:buChar char="●"/>
            </a:pPr>
            <a:r>
              <a:rPr lang="en" sz="3804">
                <a:latin typeface="Helvetica Neue"/>
                <a:ea typeface="Helvetica Neue"/>
                <a:cs typeface="Helvetica Neue"/>
                <a:sym typeface="Helvetica Neue"/>
              </a:rPr>
              <a:t>Training Results: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g3159ad7650b_0_5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  <p:pic>
        <p:nvPicPr>
          <p:cNvPr id="218" name="Google Shape;218;g3159ad7650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00" y="1677525"/>
            <a:ext cx="7175199" cy="33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