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Quattrocento Sans"/>
      <p:regular r:id="rId39"/>
      <p:bold r:id="rId40"/>
      <p:italic r:id="rId41"/>
      <p:boldItalic r:id="rId42"/>
    </p:embeddedFont>
    <p:embeddedFont>
      <p:font typeface="Helvetica Neue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7" roundtripDataSignature="AMtx7mh/AHnFMhxWDlbXK4XwIy1a4QaA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AA7317-0946-446A-824B-CEF5DF345A5A}">
  <a:tblStyle styleId="{DBAA7317-0946-446A-824B-CEF5DF345A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bold.fntdata"/><Relationship Id="rId20" Type="http://schemas.openxmlformats.org/officeDocument/2006/relationships/slide" Target="slides/slide14.xml"/><Relationship Id="rId42" Type="http://schemas.openxmlformats.org/officeDocument/2006/relationships/font" Target="fonts/QuattrocentoSans-boldItalic.fntdata"/><Relationship Id="rId41" Type="http://schemas.openxmlformats.org/officeDocument/2006/relationships/font" Target="fonts/QuattrocentoSans-italic.fntdata"/><Relationship Id="rId22" Type="http://schemas.openxmlformats.org/officeDocument/2006/relationships/slide" Target="slides/slide16.xml"/><Relationship Id="rId44" Type="http://schemas.openxmlformats.org/officeDocument/2006/relationships/font" Target="fonts/HelveticaNeue-bold.fntdata"/><Relationship Id="rId21" Type="http://schemas.openxmlformats.org/officeDocument/2006/relationships/slide" Target="slides/slide15.xml"/><Relationship Id="rId43" Type="http://schemas.openxmlformats.org/officeDocument/2006/relationships/font" Target="fonts/HelveticaNeue-regular.fntdata"/><Relationship Id="rId24" Type="http://schemas.openxmlformats.org/officeDocument/2006/relationships/slide" Target="slides/slide18.xml"/><Relationship Id="rId46" Type="http://schemas.openxmlformats.org/officeDocument/2006/relationships/font" Target="fonts/HelveticaNeue-boldItalic.fntdata"/><Relationship Id="rId23" Type="http://schemas.openxmlformats.org/officeDocument/2006/relationships/slide" Target="slides/slide17.xml"/><Relationship Id="rId45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customschemas.google.com/relationships/presentationmetadata" Target="meta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italic.fntdata"/><Relationship Id="rId14" Type="http://schemas.openxmlformats.org/officeDocument/2006/relationships/slide" Target="slides/slide8.xml"/><Relationship Id="rId36" Type="http://schemas.openxmlformats.org/officeDocument/2006/relationships/font" Target="fonts/Roboto-bold.fntdata"/><Relationship Id="rId17" Type="http://schemas.openxmlformats.org/officeDocument/2006/relationships/slide" Target="slides/slide11.xml"/><Relationship Id="rId39" Type="http://schemas.openxmlformats.org/officeDocument/2006/relationships/font" Target="fonts/QuattrocentoSans-regular.fntdata"/><Relationship Id="rId16" Type="http://schemas.openxmlformats.org/officeDocument/2006/relationships/slide" Target="slides/slide10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59ad7650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3159ad7650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59ad7650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3159ad7650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159ad7650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3159ad7650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159ad7650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3159ad7650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59ad7650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3159ad7650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159ad7650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3159ad7650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159ad7650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3159ad7650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59ad7650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3159ad7650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159ad7650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3159ad7650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159ad7650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3159ad7650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0f27b094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310f27b094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159ad7650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3159ad7650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59ad7650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3159ad7650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159ad7650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3159ad7650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159ad7650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3159ad7650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159ad7650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3159ad7650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59ad7650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3159ad7650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138bb91f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3138bb91f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159ad7650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3159ad7650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159ad7650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3159ad7650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59ad765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3159ad765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59ad7650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3159ad7650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59ad7650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3159ad7650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59ad7650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3159ad7650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59ad7650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3159ad7650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59ad7650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3159ad7650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159ad7650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3159ad7650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IITD_pptslide_jpeg-03.jpg" id="12" name="Google Shape;12;p19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7286625" y="3562350"/>
            <a:ext cx="1857374" cy="158115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9"/>
          <p:cNvSpPr txBox="1"/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Quattrocento Sans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19"/>
          <p:cNvSpPr txBox="1"/>
          <p:nvPr>
            <p:ph idx="1" type="subTitle"/>
          </p:nvPr>
        </p:nvSpPr>
        <p:spPr>
          <a:xfrm>
            <a:off x="4114800" y="2430433"/>
            <a:ext cx="43434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9F7F6"/>
              </a:buClr>
              <a:buSzPts val="1800"/>
              <a:buNone/>
              <a:defRPr sz="18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15" name="Google Shape;15;p19"/>
          <p:cNvSpPr txBox="1"/>
          <p:nvPr>
            <p:ph idx="10" type="dt"/>
          </p:nvPr>
        </p:nvSpPr>
        <p:spPr>
          <a:xfrm>
            <a:off x="41148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19"/>
          <p:cNvCxnSpPr/>
          <p:nvPr/>
        </p:nvCxnSpPr>
        <p:spPr>
          <a:xfrm>
            <a:off x="685800" y="2317221"/>
            <a:ext cx="777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" name="Google Shape;1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401088"/>
            <a:ext cx="2260623" cy="1244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8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8"/>
          <p:cNvSpPr txBox="1"/>
          <p:nvPr>
            <p:ph idx="1" type="body"/>
          </p:nvPr>
        </p:nvSpPr>
        <p:spPr>
          <a:xfrm rot="5400000">
            <a:off x="2777646" y="-1107913"/>
            <a:ext cx="35991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8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96" name="Google Shape;96;p28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7" name="Google Shape;9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 txBox="1"/>
          <p:nvPr>
            <p:ph type="title"/>
          </p:nvPr>
        </p:nvSpPr>
        <p:spPr>
          <a:xfrm rot="5400000">
            <a:off x="5350050" y="1463972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9"/>
          <p:cNvSpPr txBox="1"/>
          <p:nvPr>
            <p:ph idx="1" type="body"/>
          </p:nvPr>
        </p:nvSpPr>
        <p:spPr>
          <a:xfrm rot="5400000">
            <a:off x="1349475" y="-450628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01" name="Google Shape;101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9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4" name="Google Shape;104;p29"/>
          <p:cNvCxnSpPr/>
          <p:nvPr/>
        </p:nvCxnSpPr>
        <p:spPr>
          <a:xfrm>
            <a:off x="6543675" y="277589"/>
            <a:ext cx="0" cy="435480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30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0"/>
          <p:cNvSpPr txBox="1"/>
          <p:nvPr>
            <p:ph idx="1" type="body"/>
          </p:nvPr>
        </p:nvSpPr>
        <p:spPr>
          <a:xfrm>
            <a:off x="685799" y="1035886"/>
            <a:ext cx="38343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08" name="Google Shape;108;p30"/>
          <p:cNvSpPr txBox="1"/>
          <p:nvPr>
            <p:ph idx="2" type="body"/>
          </p:nvPr>
        </p:nvSpPr>
        <p:spPr>
          <a:xfrm>
            <a:off x="4683577" y="1035886"/>
            <a:ext cx="38289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09" name="Google Shape;109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3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30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30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13" name="Google Shape;113;p30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4" name="Google Shape;11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31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1"/>
          <p:cNvSpPr txBox="1"/>
          <p:nvPr>
            <p:ph idx="1" type="body"/>
          </p:nvPr>
        </p:nvSpPr>
        <p:spPr>
          <a:xfrm>
            <a:off x="685799" y="946718"/>
            <a:ext cx="38151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8" name="Google Shape;118;p31"/>
          <p:cNvSpPr txBox="1"/>
          <p:nvPr>
            <p:ph idx="2" type="body"/>
          </p:nvPr>
        </p:nvSpPr>
        <p:spPr>
          <a:xfrm>
            <a:off x="685799" y="1616168"/>
            <a:ext cx="38151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19" name="Google Shape;119;p31"/>
          <p:cNvSpPr txBox="1"/>
          <p:nvPr>
            <p:ph idx="3" type="body"/>
          </p:nvPr>
        </p:nvSpPr>
        <p:spPr>
          <a:xfrm>
            <a:off x="4672693" y="946716"/>
            <a:ext cx="38289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0" name="Google Shape;120;p31"/>
          <p:cNvSpPr txBox="1"/>
          <p:nvPr>
            <p:ph idx="4" type="body"/>
          </p:nvPr>
        </p:nvSpPr>
        <p:spPr>
          <a:xfrm>
            <a:off x="4672693" y="1616168"/>
            <a:ext cx="38289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21" name="Google Shape;121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3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31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31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25" name="Google Shape;125;p31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6" name="Google Shape;12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32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3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32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32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33" name="Google Shape;133;p32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4" name="Google Shape;13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3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3"/>
          <p:cNvSpPr txBox="1"/>
          <p:nvPr>
            <p:ph idx="1" type="body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/>
        </p:txBody>
      </p:sp>
      <p:sp>
        <p:nvSpPr>
          <p:cNvPr id="138" name="Google Shape;138;p33"/>
          <p:cNvSpPr txBox="1"/>
          <p:nvPr>
            <p:ph idx="2" type="body"/>
          </p:nvPr>
        </p:nvSpPr>
        <p:spPr>
          <a:xfrm>
            <a:off x="630936" y="1643745"/>
            <a:ext cx="29490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39" name="Google Shape;139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3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33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33"/>
          <p:cNvSpPr txBox="1"/>
          <p:nvPr>
            <p:ph type="title"/>
          </p:nvPr>
        </p:nvSpPr>
        <p:spPr>
          <a:xfrm>
            <a:off x="630936" y="342900"/>
            <a:ext cx="29490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>
                <a:solidFill>
                  <a:srgbClr val="3EAD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43" name="Google Shape;143;p33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4" name="Google Shape;14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4"/>
          <p:cNvSpPr/>
          <p:nvPr>
            <p:ph idx="2" type="pic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3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3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34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34"/>
          <p:cNvSpPr txBox="1"/>
          <p:nvPr>
            <p:ph idx="1" type="body"/>
          </p:nvPr>
        </p:nvSpPr>
        <p:spPr>
          <a:xfrm>
            <a:off x="630936" y="1643745"/>
            <a:ext cx="29490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52" name="Google Shape;152;p34"/>
          <p:cNvSpPr txBox="1"/>
          <p:nvPr>
            <p:ph type="title"/>
          </p:nvPr>
        </p:nvSpPr>
        <p:spPr>
          <a:xfrm>
            <a:off x="630936" y="342900"/>
            <a:ext cx="29490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>
                <a:solidFill>
                  <a:srgbClr val="3EAD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53" name="Google Shape;153;p34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4" name="Google Shape;15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5"/>
          <p:cNvSpPr txBox="1"/>
          <p:nvPr>
            <p:ph idx="1" type="body"/>
          </p:nvPr>
        </p:nvSpPr>
        <p:spPr>
          <a:xfrm rot="5400000">
            <a:off x="2786946" y="-1122314"/>
            <a:ext cx="3575400" cy="78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58" name="Google Shape;158;p3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3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35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62" name="Google Shape;162;p3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3" name="Google Shape;16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0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0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" type="body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" name="Google Shape;26;p20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" name="Google Shape;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21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1"/>
          <p:cNvSpPr txBox="1"/>
          <p:nvPr>
            <p:ph type="title"/>
          </p:nvPr>
        </p:nvSpPr>
        <p:spPr>
          <a:xfrm>
            <a:off x="623888" y="1284317"/>
            <a:ext cx="7886700" cy="21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500"/>
              <a:buFont typeface="Quattrocento Sans"/>
              <a:buNone/>
              <a:defRPr b="0"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623888" y="3414475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22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2"/>
          <p:cNvSpPr txBox="1"/>
          <p:nvPr>
            <p:ph idx="1" type="body"/>
          </p:nvPr>
        </p:nvSpPr>
        <p:spPr>
          <a:xfrm>
            <a:off x="633845" y="1035887"/>
            <a:ext cx="38862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2" type="body"/>
          </p:nvPr>
        </p:nvSpPr>
        <p:spPr>
          <a:xfrm>
            <a:off x="4629150" y="1035887"/>
            <a:ext cx="38862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22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43" name="Google Shape;43;p22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4" name="Google Shape;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3"/>
          <p:cNvSpPr txBox="1"/>
          <p:nvPr>
            <p:ph idx="1" type="body"/>
          </p:nvPr>
        </p:nvSpPr>
        <p:spPr>
          <a:xfrm>
            <a:off x="633845" y="1035886"/>
            <a:ext cx="38670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8" name="Google Shape;48;p23"/>
          <p:cNvSpPr txBox="1"/>
          <p:nvPr>
            <p:ph idx="2" type="body"/>
          </p:nvPr>
        </p:nvSpPr>
        <p:spPr>
          <a:xfrm>
            <a:off x="633845" y="1655160"/>
            <a:ext cx="38670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3" type="body"/>
          </p:nvPr>
        </p:nvSpPr>
        <p:spPr>
          <a:xfrm>
            <a:off x="4629150" y="1035887"/>
            <a:ext cx="38862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0" name="Google Shape;50;p23"/>
          <p:cNvSpPr txBox="1"/>
          <p:nvPr>
            <p:ph idx="4" type="body"/>
          </p:nvPr>
        </p:nvSpPr>
        <p:spPr>
          <a:xfrm>
            <a:off x="4629150" y="1655160"/>
            <a:ext cx="38862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2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55" name="Google Shape;55;p2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2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24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63" name="Google Shape;63;p24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6"/>
          <p:cNvSpPr txBox="1"/>
          <p:nvPr>
            <p:ph type="title"/>
          </p:nvPr>
        </p:nvSpPr>
        <p:spPr>
          <a:xfrm>
            <a:off x="630936" y="342900"/>
            <a:ext cx="29490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" type="body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/>
        </p:txBody>
      </p:sp>
      <p:sp>
        <p:nvSpPr>
          <p:cNvPr id="73" name="Google Shape;73;p26"/>
          <p:cNvSpPr txBox="1"/>
          <p:nvPr>
            <p:ph idx="2" type="body"/>
          </p:nvPr>
        </p:nvSpPr>
        <p:spPr>
          <a:xfrm>
            <a:off x="630936" y="1543049"/>
            <a:ext cx="29490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4" name="Google Shape;74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26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8" name="Google Shape;7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2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7"/>
          <p:cNvSpPr txBox="1"/>
          <p:nvPr>
            <p:ph type="title"/>
          </p:nvPr>
        </p:nvSpPr>
        <p:spPr>
          <a:xfrm>
            <a:off x="630936" y="342900"/>
            <a:ext cx="29490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27"/>
          <p:cNvSpPr/>
          <p:nvPr>
            <p:ph idx="2" type="pic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27"/>
          <p:cNvSpPr txBox="1"/>
          <p:nvPr>
            <p:ph idx="1" type="body"/>
          </p:nvPr>
        </p:nvSpPr>
        <p:spPr>
          <a:xfrm>
            <a:off x="630936" y="1543050"/>
            <a:ext cx="29490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84" name="Google Shape;84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7" name="Google Shape;87;p27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8" name="Google Shape;8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633845" y="2743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633845" y="137160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/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/>
              <a:t>Meta Learning A1 : NumerAi </a:t>
            </a:r>
            <a:endParaRPr/>
          </a:p>
        </p:txBody>
      </p:sp>
      <p:sp>
        <p:nvSpPr>
          <p:cNvPr id="169" name="Google Shape;169;p1"/>
          <p:cNvSpPr txBox="1"/>
          <p:nvPr/>
        </p:nvSpPr>
        <p:spPr>
          <a:xfrm>
            <a:off x="4989275" y="2512775"/>
            <a:ext cx="36741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Parthiv A Dholaria 2021078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Lakshay Kumar 2021061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59ad7650b_0_43"/>
          <p:cNvSpPr txBox="1"/>
          <p:nvPr>
            <p:ph idx="1" type="body"/>
          </p:nvPr>
        </p:nvSpPr>
        <p:spPr>
          <a:xfrm>
            <a:off x="633850" y="117777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62500" lnSpcReduction="20000"/>
          </a:bodyPr>
          <a:lstStyle/>
          <a:p>
            <a:pPr indent="-2841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3083"/>
              <a:buFont typeface="Helvetica Neue"/>
              <a:buChar char="●"/>
            </a:pPr>
            <a:r>
              <a:rPr lang="en" sz="2637"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b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g3159ad7650b_0_4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Approach : LSTMs</a:t>
            </a:r>
            <a:endParaRPr/>
          </a:p>
        </p:txBody>
      </p:sp>
      <p:graphicFrame>
        <p:nvGraphicFramePr>
          <p:cNvPr id="225" name="Google Shape;225;g3159ad7650b_0_43"/>
          <p:cNvGraphicFramePr/>
          <p:nvPr/>
        </p:nvGraphicFramePr>
        <p:xfrm>
          <a:off x="9525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{DBAA7317-0946-446A-824B-CEF5DF345A5A}</a:tableStyleId>
              </a:tblPr>
              <a:tblGrid>
                <a:gridCol w="1847575"/>
                <a:gridCol w="2188850"/>
                <a:gridCol w="1637575"/>
                <a:gridCol w="1716275"/>
              </a:tblGrid>
              <a:tr h="47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Correlation with Target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Overall F1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Overall 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Results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0.0221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0.4419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6" name="Google Shape;226;g3159ad7650b_0_43"/>
          <p:cNvGraphicFramePr/>
          <p:nvPr/>
        </p:nvGraphicFramePr>
        <p:xfrm>
          <a:off x="952450" y="333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{DBAA7317-0946-446A-824B-CEF5DF345A5A}</a:tableStyleId>
              </a:tblPr>
              <a:tblGrid>
                <a:gridCol w="1231725"/>
                <a:gridCol w="1231725"/>
                <a:gridCol w="1231725"/>
                <a:gridCol w="1231725"/>
                <a:gridCol w="1231725"/>
                <a:gridCol w="1231725"/>
              </a:tblGrid>
              <a:tr h="40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0.25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0.75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0.0413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0.1146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0.6252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0.1319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0.0438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0.0021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0.0164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0.4119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0.0200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0.0024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59ad7650b_0_19"/>
          <p:cNvSpPr txBox="1"/>
          <p:nvPr>
            <p:ph idx="1" type="body"/>
          </p:nvPr>
        </p:nvSpPr>
        <p:spPr>
          <a:xfrm>
            <a:off x="633850" y="117777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-32242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Pre Processing : Same as LSTM</a:t>
            </a: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242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Architecture :</a:t>
            </a:r>
            <a:b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242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1D ResNet architecture comprises multiple residual blocks with two convolutional layers each, connected by skip connections to improve gradient flow. </a:t>
            </a:r>
            <a:b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242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It has six layers of residual blocks with increasing channels and adaptive average pooling </a:t>
            </a:r>
            <a:b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242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fully connected layer for classification, optimized with cross-entropy loss and Adam optimizer. </a:t>
            </a: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g3159ad7650b_0_19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Approach : Deep Residual Networks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159ad7650b_0_62"/>
          <p:cNvSpPr txBox="1"/>
          <p:nvPr>
            <p:ph idx="1" type="body"/>
          </p:nvPr>
        </p:nvSpPr>
        <p:spPr>
          <a:xfrm>
            <a:off x="633850" y="117777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25000"/>
          </a:bodyPr>
          <a:lstStyle/>
          <a:p>
            <a:pPr indent="-32242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Training</a:t>
            </a: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 :</a:t>
            </a:r>
            <a:b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242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Num epochs → 10 , Batch Size → 32, Input Channel → 1, </a:t>
            </a: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Learning</a:t>
            </a: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 rate → 0.001.</a:t>
            </a:r>
            <a:b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242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Loss → Cross Entropy Loss , Optimizer → Adam </a:t>
            </a:r>
            <a:b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242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Metric : F1 </a:t>
            </a: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Google Shape;238;g3159ad7650b_0_62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Approach : Deep Residual Networks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59ad7650b_0_67"/>
          <p:cNvSpPr txBox="1"/>
          <p:nvPr>
            <p:ph idx="1" type="body"/>
          </p:nvPr>
        </p:nvSpPr>
        <p:spPr>
          <a:xfrm>
            <a:off x="633850" y="117777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Results of Training : 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g3159ad7650b_0_67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Approach : Deep Residual Networks </a:t>
            </a:r>
            <a:endParaRPr/>
          </a:p>
        </p:txBody>
      </p:sp>
      <p:pic>
        <p:nvPicPr>
          <p:cNvPr id="245" name="Google Shape;245;g3159ad7650b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888" y="1758250"/>
            <a:ext cx="6412225" cy="298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59ad7650b_0_73"/>
          <p:cNvSpPr txBox="1"/>
          <p:nvPr>
            <p:ph idx="1" type="body"/>
          </p:nvPr>
        </p:nvSpPr>
        <p:spPr>
          <a:xfrm>
            <a:off x="633850" y="117777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Architecture :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1" name="Google Shape;251;g3159ad7650b_0_7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Approach : Matching Network</a:t>
            </a:r>
            <a:endParaRPr/>
          </a:p>
        </p:txBody>
      </p:sp>
      <p:pic>
        <p:nvPicPr>
          <p:cNvPr id="252" name="Google Shape;252;g3159ad7650b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950" y="1552375"/>
            <a:ext cx="5589276" cy="35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159ad7650b_0_80"/>
          <p:cNvSpPr txBox="1"/>
          <p:nvPr>
            <p:ph idx="1" type="body"/>
          </p:nvPr>
        </p:nvSpPr>
        <p:spPr>
          <a:xfrm>
            <a:off x="633850" y="117777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0451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46"/>
              <a:buFont typeface="Helvetica Neue"/>
              <a:buChar char="●"/>
            </a:pPr>
            <a:r>
              <a:rPr lang="en" sz="1446"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r>
              <a:rPr lang="en" sz="1446">
                <a:latin typeface="Helvetica Neue"/>
                <a:ea typeface="Helvetica Neue"/>
                <a:cs typeface="Helvetica Neue"/>
                <a:sym typeface="Helvetica Neue"/>
              </a:rPr>
              <a:t> :</a:t>
            </a:r>
            <a:br>
              <a:rPr lang="en" sz="1446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446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0451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46"/>
              <a:buFont typeface="Helvetica Neue"/>
              <a:buChar char="○"/>
            </a:pPr>
            <a:r>
              <a:rPr lang="en" sz="1446">
                <a:latin typeface="Helvetica Neue"/>
                <a:ea typeface="Helvetica Neue"/>
                <a:cs typeface="Helvetica Neue"/>
                <a:sym typeface="Helvetica Neue"/>
              </a:rPr>
              <a:t>Very Poor Results </a:t>
            </a:r>
            <a:br>
              <a:rPr lang="en" sz="1446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446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0451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46"/>
              <a:buFont typeface="Helvetica Neue"/>
              <a:buChar char="○"/>
            </a:pPr>
            <a:r>
              <a:rPr lang="en" sz="1446">
                <a:latin typeface="Helvetica Neue"/>
                <a:ea typeface="Helvetica Neue"/>
                <a:cs typeface="Helvetica Neue"/>
                <a:sym typeface="Helvetica Neue"/>
              </a:rPr>
              <a:t>The training f1 remained constant</a:t>
            </a:r>
            <a:br>
              <a:rPr lang="en" sz="1446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446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0451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46"/>
              <a:buFont typeface="Helvetica Neue"/>
              <a:buChar char="○"/>
            </a:pPr>
            <a:r>
              <a:rPr lang="en" sz="1446">
                <a:latin typeface="Helvetica Neue"/>
                <a:ea typeface="Helvetica Neue"/>
                <a:cs typeface="Helvetica Neue"/>
                <a:sym typeface="Helvetica Neue"/>
              </a:rPr>
              <a:t>The loss did not decrease at all </a:t>
            </a:r>
            <a:br>
              <a:rPr lang="en" sz="1446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446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0451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46"/>
              <a:buFont typeface="Helvetica Neue"/>
              <a:buChar char="○"/>
            </a:pPr>
            <a:r>
              <a:rPr lang="en" sz="1446">
                <a:latin typeface="Helvetica Neue"/>
                <a:ea typeface="Helvetica Neue"/>
                <a:cs typeface="Helvetica Neue"/>
                <a:sym typeface="Helvetica Neue"/>
              </a:rPr>
              <a:t>All the prediction remained constant and predicted class 0.5 as the answer</a:t>
            </a:r>
            <a:br>
              <a:rPr lang="en" sz="1446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446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0451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46"/>
              <a:buFont typeface="Helvetica Neue"/>
              <a:buChar char="○"/>
            </a:pPr>
            <a:r>
              <a:rPr lang="en" sz="1446">
                <a:latin typeface="Helvetica Neue"/>
                <a:ea typeface="Helvetica Neue"/>
                <a:cs typeface="Helvetica Neue"/>
                <a:sym typeface="Helvetica Neue"/>
              </a:rPr>
              <a:t>Verdict : Did not capture the relationship well.</a:t>
            </a:r>
            <a:endParaRPr sz="1446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75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</a:pPr>
            <a:r>
              <a:t/>
            </a:r>
            <a:endParaRPr sz="675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</a:pPr>
            <a:r>
              <a:t/>
            </a:r>
            <a:endParaRPr sz="675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</a:pPr>
            <a:r>
              <a:t/>
            </a:r>
            <a:endParaRPr sz="675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</a:pPr>
            <a:r>
              <a:t/>
            </a:r>
            <a:endParaRPr sz="675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</a:pPr>
            <a:r>
              <a:t/>
            </a:r>
            <a:endParaRPr sz="675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</a:pPr>
            <a:r>
              <a:t/>
            </a:r>
            <a:endParaRPr sz="675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8" name="Google Shape;258;g3159ad7650b_0_80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Approach : Matching Network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159ad7650b_0_86"/>
          <p:cNvSpPr txBox="1"/>
          <p:nvPr>
            <p:ph idx="1" type="body"/>
          </p:nvPr>
        </p:nvSpPr>
        <p:spPr>
          <a:xfrm>
            <a:off x="633850" y="117777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-309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5067">
                <a:latin typeface="Helvetica Neue"/>
                <a:ea typeface="Helvetica Neue"/>
                <a:cs typeface="Helvetica Neue"/>
                <a:sym typeface="Helvetica Neue"/>
              </a:rPr>
              <a:t>Architecture :</a:t>
            </a:r>
            <a:br>
              <a:rPr lang="en" sz="5067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0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90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067">
                <a:latin typeface="Helvetica Neue"/>
                <a:ea typeface="Helvetica Neue"/>
                <a:cs typeface="Helvetica Neue"/>
                <a:sym typeface="Helvetica Neue"/>
              </a:rPr>
              <a:t>The model combines an LSTM-based feature extractor with a Prototypical Network for few-shot learning. </a:t>
            </a:r>
            <a:br>
              <a:rPr lang="en" sz="5067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0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90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067"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en" sz="5067">
                <a:latin typeface="Helvetica Neue"/>
                <a:ea typeface="Helvetica Neue"/>
                <a:cs typeface="Helvetica Neue"/>
                <a:sym typeface="Helvetica Neue"/>
              </a:rPr>
              <a:t>LSTM Feature Extractor</a:t>
            </a:r>
            <a:r>
              <a:rPr lang="en" sz="5067">
                <a:latin typeface="Helvetica Neue"/>
                <a:ea typeface="Helvetica Neue"/>
                <a:cs typeface="Helvetica Neue"/>
                <a:sym typeface="Helvetica Neue"/>
              </a:rPr>
              <a:t> captures temporal dependencies in sequential data, transforming inputs into a feature representation. </a:t>
            </a:r>
            <a:br>
              <a:rPr lang="en" sz="5067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0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90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067">
                <a:latin typeface="Helvetica Neue"/>
                <a:ea typeface="Helvetica Neue"/>
                <a:cs typeface="Helvetica Neue"/>
                <a:sym typeface="Helvetica Neue"/>
              </a:rPr>
              <a:t>In the </a:t>
            </a:r>
            <a:r>
              <a:rPr lang="en" sz="5067">
                <a:latin typeface="Helvetica Neue"/>
                <a:ea typeface="Helvetica Neue"/>
                <a:cs typeface="Helvetica Neue"/>
                <a:sym typeface="Helvetica Neue"/>
              </a:rPr>
              <a:t>Prototypical Network</a:t>
            </a:r>
            <a:r>
              <a:rPr lang="en" sz="5067">
                <a:latin typeface="Helvetica Neue"/>
                <a:ea typeface="Helvetica Neue"/>
                <a:cs typeface="Helvetica Neue"/>
                <a:sym typeface="Helvetica Neue"/>
              </a:rPr>
              <a:t>, class prototypes are computed by averaging feature embeddings for each class in the support set, using an attention mechanism to weigh similarities between test samples and prototypes. </a:t>
            </a:r>
            <a:br>
              <a:rPr lang="en" sz="5067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0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90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067">
                <a:latin typeface="Helvetica Neue"/>
                <a:ea typeface="Helvetica Neue"/>
                <a:cs typeface="Helvetica Neue"/>
                <a:sym typeface="Helvetica Neue"/>
              </a:rPr>
              <a:t>The model calculates cosine similarity between test embeddings and class prototypes, using this similarity to assign class probabilities.</a:t>
            </a:r>
            <a:endParaRPr sz="50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67"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sz="38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4" name="Google Shape;264;g3159ad7650b_0_86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Approach : Prototypical Network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159ad7650b_0_97"/>
          <p:cNvSpPr txBox="1"/>
          <p:nvPr>
            <p:ph idx="1" type="body"/>
          </p:nvPr>
        </p:nvSpPr>
        <p:spPr>
          <a:xfrm>
            <a:off x="633850" y="117777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-3194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5723">
                <a:latin typeface="Helvetica Neue"/>
                <a:ea typeface="Helvetica Neue"/>
                <a:cs typeface="Helvetica Neue"/>
                <a:sym typeface="Helvetica Neue"/>
              </a:rPr>
              <a:t>Pre Processing the dataset to create Tasks</a:t>
            </a:r>
            <a:r>
              <a:rPr lang="en" sz="5723">
                <a:latin typeface="Helvetica Neue"/>
                <a:ea typeface="Helvetica Neue"/>
                <a:cs typeface="Helvetica Neue"/>
                <a:sym typeface="Helvetica Neue"/>
              </a:rPr>
              <a:t> : </a:t>
            </a:r>
            <a:br>
              <a:rPr lang="en" sz="5723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723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9453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723">
                <a:latin typeface="Helvetica Neue"/>
                <a:ea typeface="Helvetica Neue"/>
                <a:cs typeface="Helvetica Neue"/>
                <a:sym typeface="Helvetica Neue"/>
              </a:rPr>
              <a:t>Explanation on creation of meta train set : T →  [ Era_i-1 , Era_i ]. </a:t>
            </a:r>
            <a:br>
              <a:rPr lang="en" sz="5723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723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9453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723">
                <a:latin typeface="Helvetica Neue"/>
                <a:ea typeface="Helvetica Neue"/>
                <a:cs typeface="Helvetica Neue"/>
                <a:sym typeface="Helvetica Neue"/>
              </a:rPr>
              <a:t>Sort the training data by era. Start creating pairs of [ Era_i-1 , Era_i ] in a sequential manner. </a:t>
            </a:r>
            <a:br>
              <a:rPr lang="en" sz="5723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723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9453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723">
                <a:latin typeface="Helvetica Neue"/>
                <a:ea typeface="Helvetica Neue"/>
                <a:cs typeface="Helvetica Neue"/>
                <a:sym typeface="Helvetica Neue"/>
              </a:rPr>
              <a:t>Create a data loader with batch size = 1 and shuffle as True to enable random shuffling of tasks.</a:t>
            </a:r>
            <a:endParaRPr sz="5723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67"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sz="38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0" name="Google Shape;270;g3159ad7650b_0_97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Approach : Prototypical Network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159ad7650b_0_92"/>
          <p:cNvSpPr txBox="1"/>
          <p:nvPr>
            <p:ph idx="1" type="body"/>
          </p:nvPr>
        </p:nvSpPr>
        <p:spPr>
          <a:xfrm>
            <a:off x="633850" y="105777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5800">
                <a:latin typeface="Helvetica Neue"/>
                <a:ea typeface="Helvetica Neue"/>
                <a:cs typeface="Helvetica Neue"/>
                <a:sym typeface="Helvetica Neue"/>
              </a:rPr>
              <a:t>Training : </a:t>
            </a:r>
            <a:endParaRPr sz="5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866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623">
                <a:latin typeface="Helvetica Neue"/>
                <a:ea typeface="Helvetica Neue"/>
                <a:cs typeface="Helvetica Neue"/>
                <a:sym typeface="Helvetica Neue"/>
              </a:rPr>
              <a:t>Calculation of Weights : We see that F1 for minority class is very low. To handle this imbalance we add weights to the loss function. These weights are calculated as the 1 / frequency of class labels.</a:t>
            </a:r>
            <a:br>
              <a:rPr lang="en" sz="5623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623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866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623">
                <a:latin typeface="Helvetica Neue"/>
                <a:ea typeface="Helvetica Neue"/>
                <a:cs typeface="Helvetica Neue"/>
                <a:sym typeface="Helvetica Neue"/>
              </a:rPr>
              <a:t>For each epoch, feature embeddings were extracted, prototypes for each class were computed, and cosine similarity was calculated between test samples and prototypes. </a:t>
            </a:r>
            <a:br>
              <a:rPr lang="en" sz="5623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623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866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623">
                <a:latin typeface="Helvetica Neue"/>
                <a:ea typeface="Helvetica Neue"/>
                <a:cs typeface="Helvetica Neue"/>
                <a:sym typeface="Helvetica Neue"/>
              </a:rPr>
              <a:t>Loss → Cross-entropy loss </a:t>
            </a:r>
            <a:r>
              <a:rPr lang="en" sz="5623">
                <a:latin typeface="Helvetica Neue"/>
                <a:ea typeface="Helvetica Neue"/>
                <a:cs typeface="Helvetica Neue"/>
                <a:sym typeface="Helvetica Neue"/>
              </a:rPr>
              <a:t>with class weights addressed class imbalances</a:t>
            </a:r>
            <a:r>
              <a:rPr lang="en" sz="5623">
                <a:latin typeface="Helvetica Neue"/>
                <a:ea typeface="Helvetica Neue"/>
                <a:cs typeface="Helvetica Neue"/>
                <a:sym typeface="Helvetica Neue"/>
              </a:rPr>
              <a:t>,  Optimizer → Adam.</a:t>
            </a:r>
            <a:br>
              <a:rPr lang="en" sz="5623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623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866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623">
                <a:latin typeface="Helvetica Neue"/>
                <a:ea typeface="Helvetica Neue"/>
                <a:cs typeface="Helvetica Neue"/>
                <a:sym typeface="Helvetica Neue"/>
              </a:rPr>
              <a:t>Metric → F1 score 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67"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sz="38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6" name="Google Shape;276;g3159ad7650b_0_92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Approach : Prototypical Network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159ad7650b_0_102"/>
          <p:cNvSpPr txBox="1"/>
          <p:nvPr>
            <p:ph idx="1" type="body"/>
          </p:nvPr>
        </p:nvSpPr>
        <p:spPr>
          <a:xfrm>
            <a:off x="633850" y="117777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-3263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Training Results</a:t>
            </a: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67"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sz="38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" name="Google Shape;282;g3159ad7650b_0_102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Approach : Prototypical Network</a:t>
            </a:r>
            <a:endParaRPr/>
          </a:p>
        </p:txBody>
      </p:sp>
      <p:pic>
        <p:nvPicPr>
          <p:cNvPr id="283" name="Google Shape;283;g3159ad7650b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825" y="1688775"/>
            <a:ext cx="6855851" cy="31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0f27b0945_0_43"/>
          <p:cNvSpPr txBox="1"/>
          <p:nvPr>
            <p:ph idx="1" type="body"/>
          </p:nvPr>
        </p:nvSpPr>
        <p:spPr>
          <a:xfrm>
            <a:off x="633850" y="117777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Brief Formulation of Problem as Meta Learning 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Approaches Explored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Results 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Rankings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Analysis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g310f27b0945_0_4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</a:t>
            </a:r>
            <a:r>
              <a:rPr lang="en"/>
              <a:t>ntents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159ad7650b_0_111"/>
          <p:cNvSpPr txBox="1"/>
          <p:nvPr>
            <p:ph idx="1" type="body"/>
          </p:nvPr>
        </p:nvSpPr>
        <p:spPr>
          <a:xfrm>
            <a:off x="633850" y="117777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62500" lnSpcReduction="20000"/>
          </a:bodyPr>
          <a:lstStyle/>
          <a:p>
            <a:pPr indent="-3159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Architecture </a:t>
            </a: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67"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sz="38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" name="Google Shape;289;g3159ad7650b_0_111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Approach : TabNet </a:t>
            </a:r>
            <a:r>
              <a:rPr lang="en"/>
              <a:t>Fine Tuning</a:t>
            </a:r>
            <a:endParaRPr/>
          </a:p>
        </p:txBody>
      </p:sp>
      <p:pic>
        <p:nvPicPr>
          <p:cNvPr id="290" name="Google Shape;290;g3159ad7650b_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700" y="1435250"/>
            <a:ext cx="6832299" cy="353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159ad7650b_0_118"/>
          <p:cNvSpPr txBox="1"/>
          <p:nvPr>
            <p:ph idx="1" type="body"/>
          </p:nvPr>
        </p:nvSpPr>
        <p:spPr>
          <a:xfrm>
            <a:off x="633850" y="117777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-32024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5773">
                <a:latin typeface="Helvetica Neue"/>
                <a:ea typeface="Helvetica Neue"/>
                <a:cs typeface="Helvetica Neue"/>
                <a:sym typeface="Helvetica Neue"/>
              </a:rPr>
              <a:t>Fine Tuning</a:t>
            </a:r>
            <a:r>
              <a:rPr lang="en" sz="5773">
                <a:latin typeface="Helvetica Neue"/>
                <a:ea typeface="Helvetica Neue"/>
                <a:cs typeface="Helvetica Neue"/>
                <a:sym typeface="Helvetica Neue"/>
              </a:rPr>
              <a:t> : </a:t>
            </a:r>
            <a:endParaRPr sz="5773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0247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773">
                <a:latin typeface="Helvetica Neue"/>
                <a:ea typeface="Helvetica Neue"/>
                <a:cs typeface="Helvetica Neue"/>
                <a:sym typeface="Helvetica Neue"/>
              </a:rPr>
              <a:t>TabNet model uses feature transformers (GRUs) and attentive transformers in a sequential multi-step process.</a:t>
            </a:r>
            <a:br>
              <a:rPr lang="en" sz="5773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773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0247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773">
                <a:latin typeface="Helvetica Neue"/>
                <a:ea typeface="Helvetica Neue"/>
                <a:cs typeface="Helvetica Neue"/>
                <a:sym typeface="Helvetica Neue"/>
              </a:rPr>
              <a:t> The feature transformer processes the data, while the attentive transformer generates sparse feature selection masks. </a:t>
            </a:r>
            <a:br>
              <a:rPr lang="en" sz="5773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773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0247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773">
                <a:latin typeface="Helvetica Neue"/>
                <a:ea typeface="Helvetica Neue"/>
                <a:cs typeface="Helvetica Neue"/>
                <a:sym typeface="Helvetica Neue"/>
              </a:rPr>
              <a:t>It uses sparse feature selection masks to focus on salient features at each decision step. </a:t>
            </a:r>
            <a:br>
              <a:rPr lang="en" sz="5773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773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0247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773">
                <a:latin typeface="Helvetica Neue"/>
                <a:ea typeface="Helvetica Neue"/>
                <a:cs typeface="Helvetica Neue"/>
                <a:sym typeface="Helvetica Neue"/>
              </a:rPr>
              <a:t>Max Epochs → 30 , Batch Size = 64. </a:t>
            </a:r>
            <a:endParaRPr sz="5773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67"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sz="38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" name="Google Shape;296;g3159ad7650b_0_118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Approach : TabNet Fine Tuning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159ad7650b_0_125"/>
          <p:cNvSpPr txBox="1"/>
          <p:nvPr>
            <p:ph idx="1" type="body"/>
          </p:nvPr>
        </p:nvSpPr>
        <p:spPr>
          <a:xfrm>
            <a:off x="633850" y="104062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-32024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5773">
                <a:latin typeface="Helvetica Neue"/>
                <a:ea typeface="Helvetica Neue"/>
                <a:cs typeface="Helvetica Neue"/>
                <a:sym typeface="Helvetica Neue"/>
              </a:rPr>
              <a:t>Handling Feature Selection</a:t>
            </a:r>
            <a:r>
              <a:rPr lang="en" sz="5773"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br>
              <a:rPr lang="en" sz="5773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773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0247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773">
                <a:latin typeface="Helvetica Neue"/>
                <a:ea typeface="Helvetica Neue"/>
                <a:cs typeface="Helvetica Neue"/>
                <a:sym typeface="Helvetica Neue"/>
              </a:rPr>
              <a:t>identify the available feature vectors and find the intersection with those in the training data to obtain a common set of features.</a:t>
            </a:r>
            <a:br>
              <a:rPr lang="en" sz="5773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773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0247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773">
                <a:latin typeface="Helvetica Neue"/>
                <a:ea typeface="Helvetica Neue"/>
                <a:cs typeface="Helvetica Neue"/>
                <a:sym typeface="Helvetica Neue"/>
              </a:rPr>
              <a:t>For each era, I compute a correlation vector between the live feature vector and the target column vector of that era.</a:t>
            </a:r>
            <a:br>
              <a:rPr lang="en" sz="5773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773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0247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773">
                <a:latin typeface="Helvetica Neue"/>
                <a:ea typeface="Helvetica Neue"/>
                <a:cs typeface="Helvetica Neue"/>
                <a:sym typeface="Helvetica Neue"/>
              </a:rPr>
              <a:t>This results in 574 correlation vectors, one for each era. Some of these vectors may exhibit strong correlations with the live data, while others may not.</a:t>
            </a:r>
            <a:br>
              <a:rPr lang="en" sz="5773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773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0247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773">
                <a:latin typeface="Helvetica Neue"/>
                <a:ea typeface="Helvetica Neue"/>
                <a:cs typeface="Helvetica Neue"/>
                <a:sym typeface="Helvetica Neue"/>
              </a:rPr>
              <a:t>To determine the most significant features, I sum all the correlation vectors across eras and select the top K features from this aggregate.</a:t>
            </a:r>
            <a:endParaRPr sz="5773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67"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sz="38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2" name="Google Shape;302;g3159ad7650b_0_12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Approach : TabNet Fine Tuning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159ad7650b_0_134"/>
          <p:cNvSpPr txBox="1"/>
          <p:nvPr>
            <p:ph idx="1" type="body"/>
          </p:nvPr>
        </p:nvSpPr>
        <p:spPr>
          <a:xfrm>
            <a:off x="633850" y="104062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40000"/>
          </a:bodyPr>
          <a:lstStyle/>
          <a:p>
            <a:pPr indent="-37523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5773">
                <a:latin typeface="Helvetica Neue"/>
                <a:ea typeface="Helvetica Neue"/>
                <a:cs typeface="Helvetica Neue"/>
                <a:sym typeface="Helvetica Neue"/>
              </a:rPr>
              <a:t>Fine Tuning Results on Val:</a:t>
            </a:r>
            <a:endParaRPr sz="5773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73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67"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sz="38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8" name="Google Shape;308;g3159ad7650b_0_134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Approach : TabNet Fine Tuning</a:t>
            </a:r>
            <a:endParaRPr/>
          </a:p>
        </p:txBody>
      </p:sp>
      <p:graphicFrame>
        <p:nvGraphicFramePr>
          <p:cNvPr id="309" name="Google Shape;309;g3159ad7650b_0_134"/>
          <p:cNvGraphicFramePr/>
          <p:nvPr/>
        </p:nvGraphicFramePr>
        <p:xfrm>
          <a:off x="952500" y="168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{DBAA7317-0946-446A-824B-CEF5DF345A5A}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Overall F1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Overall 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Results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0.3333174009229427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0.4999237686897642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10" name="Google Shape;310;g3159ad7650b_0_134"/>
          <p:cNvGraphicFramePr/>
          <p:nvPr/>
        </p:nvGraphicFramePr>
        <p:xfrm>
          <a:off x="952500" y="291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{DBAA7317-0946-446A-824B-CEF5DF345A5A}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0.25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0.75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159ad7650b_0_144"/>
          <p:cNvSpPr txBox="1"/>
          <p:nvPr>
            <p:ph idx="1" type="body"/>
          </p:nvPr>
        </p:nvSpPr>
        <p:spPr>
          <a:xfrm>
            <a:off x="633850" y="104062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-3095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5100">
                <a:latin typeface="Helvetica Neue"/>
                <a:ea typeface="Helvetica Neue"/>
                <a:cs typeface="Helvetica Neue"/>
                <a:sym typeface="Helvetica Neue"/>
              </a:rPr>
              <a:t>Feature </a:t>
            </a:r>
            <a:r>
              <a:rPr lang="en" sz="5100">
                <a:latin typeface="Helvetica Neue"/>
                <a:ea typeface="Helvetica Neue"/>
                <a:cs typeface="Helvetica Neue"/>
                <a:sym typeface="Helvetica Neue"/>
              </a:rPr>
              <a:t>selection</a:t>
            </a:r>
            <a:r>
              <a:rPr lang="en" sz="5100">
                <a:latin typeface="Helvetica Neue"/>
                <a:ea typeface="Helvetica Neue"/>
                <a:cs typeface="Helvetica Neue"/>
                <a:sym typeface="Helvetica Neue"/>
              </a:rPr>
              <a:t> can be improved by using  LSTM model, trained on the correlation vectors, to predict the correlation vector for the live data feature vector.</a:t>
            </a:r>
            <a:br>
              <a:rPr lang="en" sz="510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95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5100">
                <a:latin typeface="Helvetica Neue"/>
                <a:ea typeface="Helvetica Neue"/>
                <a:cs typeface="Helvetica Neue"/>
                <a:sym typeface="Helvetica Neue"/>
              </a:rPr>
              <a:t>Traditional </a:t>
            </a:r>
            <a:r>
              <a:rPr lang="en" sz="5100">
                <a:latin typeface="Helvetica Neue"/>
                <a:ea typeface="Helvetica Neue"/>
                <a:cs typeface="Helvetica Neue"/>
                <a:sym typeface="Helvetica Neue"/>
              </a:rPr>
              <a:t>techniques</a:t>
            </a:r>
            <a:r>
              <a:rPr lang="en" sz="5100">
                <a:latin typeface="Helvetica Neue"/>
                <a:ea typeface="Helvetica Neue"/>
                <a:cs typeface="Helvetica Neue"/>
                <a:sym typeface="Helvetica Neue"/>
              </a:rPr>
              <a:t> like Deep Residual Networks are not that great for Time series data whereas LSTMs can be used to predict on time series data instead.</a:t>
            </a:r>
            <a:br>
              <a:rPr lang="en" sz="510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95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5100">
                <a:latin typeface="Helvetica Neue"/>
                <a:ea typeface="Helvetica Neue"/>
                <a:cs typeface="Helvetica Neue"/>
                <a:sym typeface="Helvetica Neue"/>
              </a:rPr>
              <a:t>Meta Learning technique that are based on metric such as </a:t>
            </a:r>
            <a:r>
              <a:rPr lang="en" sz="5100">
                <a:latin typeface="Helvetica Neue"/>
                <a:ea typeface="Helvetica Neue"/>
                <a:cs typeface="Helvetica Neue"/>
                <a:sym typeface="Helvetica Neue"/>
              </a:rPr>
              <a:t>Prototypical</a:t>
            </a:r>
            <a:r>
              <a:rPr lang="en" sz="51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5100">
                <a:latin typeface="Helvetica Neue"/>
                <a:ea typeface="Helvetica Neue"/>
                <a:cs typeface="Helvetica Neue"/>
                <a:sym typeface="Helvetica Neue"/>
              </a:rPr>
              <a:t>Network</a:t>
            </a:r>
            <a:r>
              <a:rPr lang="en" sz="5100">
                <a:latin typeface="Helvetica Neue"/>
                <a:ea typeface="Helvetica Neue"/>
                <a:cs typeface="Helvetica Neue"/>
                <a:sym typeface="Helvetica Neue"/>
              </a:rPr>
              <a:t> / Matching Network do not work on Numerai and require </a:t>
            </a:r>
            <a:r>
              <a:rPr lang="en" sz="5100">
                <a:latin typeface="Helvetica Neue"/>
                <a:ea typeface="Helvetica Neue"/>
                <a:cs typeface="Helvetica Neue"/>
                <a:sym typeface="Helvetica Neue"/>
              </a:rPr>
              <a:t>further</a:t>
            </a:r>
            <a:r>
              <a:rPr lang="en" sz="5100">
                <a:latin typeface="Helvetica Neue"/>
                <a:ea typeface="Helvetica Neue"/>
                <a:cs typeface="Helvetica Neue"/>
                <a:sym typeface="Helvetica Neue"/>
              </a:rPr>
              <a:t> exploration.</a:t>
            </a:r>
            <a:br>
              <a:rPr lang="en" sz="510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95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5100">
                <a:latin typeface="Helvetica Neue"/>
                <a:ea typeface="Helvetica Neue"/>
                <a:cs typeface="Helvetica Neue"/>
                <a:sym typeface="Helvetica Neue"/>
              </a:rPr>
              <a:t>PreTrained </a:t>
            </a:r>
            <a:r>
              <a:rPr lang="en" sz="5100">
                <a:latin typeface="Helvetica Neue"/>
                <a:ea typeface="Helvetica Neue"/>
                <a:cs typeface="Helvetica Neue"/>
                <a:sym typeface="Helvetica Neue"/>
              </a:rPr>
              <a:t>networks like TabNet can be fine tuned for Numerai. They give the best results on validation as for me. </a:t>
            </a:r>
            <a:br>
              <a:rPr lang="en" sz="510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73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67"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sz="38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Google Shape;316;g3159ad7650b_0_144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Analysis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159ad7650b_0_15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Rankings</a:t>
            </a:r>
            <a:endParaRPr/>
          </a:p>
        </p:txBody>
      </p:sp>
      <p:pic>
        <p:nvPicPr>
          <p:cNvPr id="322" name="Google Shape;322;g3159ad7650b_0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25" y="1440199"/>
            <a:ext cx="8372598" cy="292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138bb91fe7_0_0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Best Results</a:t>
            </a:r>
            <a:endParaRPr/>
          </a:p>
        </p:txBody>
      </p:sp>
      <p:pic>
        <p:nvPicPr>
          <p:cNvPr id="328" name="Google Shape;328;g3138bb91fe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125" y="1046220"/>
            <a:ext cx="3510475" cy="3944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159ad7650b_0_160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Rankings</a:t>
            </a:r>
            <a:endParaRPr/>
          </a:p>
        </p:txBody>
      </p:sp>
      <p:pic>
        <p:nvPicPr>
          <p:cNvPr id="334" name="Google Shape;334;g3159ad7650b_0_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50" y="1009175"/>
            <a:ext cx="7921500" cy="300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g3159ad7650b_0_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50" y="4059425"/>
            <a:ext cx="8041523" cy="108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159ad7650b_0_167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41" name="Google Shape;341;g3159ad7650b_0_167"/>
          <p:cNvSpPr txBox="1"/>
          <p:nvPr/>
        </p:nvSpPr>
        <p:spPr>
          <a:xfrm>
            <a:off x="325775" y="1800225"/>
            <a:ext cx="7278000" cy="3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Q&amp;A</a:t>
            </a:r>
            <a:endParaRPr sz="1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59ad7650b_0_0"/>
          <p:cNvSpPr txBox="1"/>
          <p:nvPr>
            <p:ph idx="1" type="body"/>
          </p:nvPr>
        </p:nvSpPr>
        <p:spPr>
          <a:xfrm>
            <a:off x="633850" y="117777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47500" lnSpcReduction="20000"/>
          </a:bodyPr>
          <a:lstStyle/>
          <a:p>
            <a:pPr indent="-3175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2948">
                <a:latin typeface="Helvetica Neue"/>
                <a:ea typeface="Helvetica Neue"/>
                <a:cs typeface="Helvetica Neue"/>
                <a:sym typeface="Helvetica Neue"/>
              </a:rPr>
              <a:t>Meta Training : </a:t>
            </a:r>
            <a:br>
              <a:rPr lang="en" sz="2948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948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3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2948">
                <a:latin typeface="Helvetica Neue"/>
                <a:ea typeface="Helvetica Neue"/>
                <a:cs typeface="Helvetica Neue"/>
                <a:sym typeface="Helvetica Neue"/>
              </a:rPr>
              <a:t>The tasks are as follows : T →  [ Era_i-1 , Era_i ] can be thought as [D_train , D_tests] </a:t>
            </a:r>
            <a:r>
              <a:rPr lang="en" sz="2948">
                <a:latin typeface="Helvetica Neue"/>
                <a:ea typeface="Helvetica Neue"/>
                <a:cs typeface="Helvetica Neue"/>
                <a:sym typeface="Helvetica Neue"/>
              </a:rPr>
              <a:t>where we have access to X_train, y_train as well as X_test,y_test during meta training.</a:t>
            </a:r>
            <a:br>
              <a:rPr lang="en" sz="2948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948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3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2948">
                <a:latin typeface="Helvetica Neue"/>
                <a:ea typeface="Helvetica Neue"/>
                <a:cs typeface="Helvetica Neue"/>
                <a:sym typeface="Helvetica Neue"/>
              </a:rPr>
              <a:t>Here Era_i-1 represents the Era from the previous week and Era_i is the current week’s Era. </a:t>
            </a:r>
            <a:br>
              <a:rPr lang="en" sz="2948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948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3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2948">
                <a:latin typeface="Helvetica Neue"/>
                <a:ea typeface="Helvetica Neue"/>
                <a:cs typeface="Helvetica Neue"/>
                <a:sym typeface="Helvetica Neue"/>
              </a:rPr>
              <a:t>I build a list of such tasks where t</a:t>
            </a:r>
            <a:r>
              <a:rPr lang="en" sz="2948">
                <a:latin typeface="Helvetica Neue"/>
                <a:ea typeface="Helvetica Neue"/>
                <a:cs typeface="Helvetica Neue"/>
                <a:sym typeface="Helvetica Neue"/>
              </a:rPr>
              <a:t>he Nth task would be [Era_N-1 , Era_live] i.e I try to predict on Era_live using the few examples from the Last Era of the training data.</a:t>
            </a:r>
            <a:endParaRPr sz="2948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g3159ad7650b_0_0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Formulation as Meta Learning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59ad7650b_0_7"/>
          <p:cNvSpPr txBox="1"/>
          <p:nvPr>
            <p:ph idx="1" type="body"/>
          </p:nvPr>
        </p:nvSpPr>
        <p:spPr>
          <a:xfrm>
            <a:off x="633850" y="117777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Meta Validation : </a:t>
            </a:r>
            <a:b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The task looks like : T → [Era_i] can be thought of as [D_val] where we have access to both the X_val and y_val but we use our meta trained model to predict on the X_val.</a:t>
            </a:r>
            <a:b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We use y_val to  report the metrics for analyzing how well our model performs on unseen tasks testing its generalization ability.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7" name="Google Shape;187;g3159ad7650b_0_7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Formulation as Meta Learning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59ad7650b_0_13"/>
          <p:cNvSpPr txBox="1"/>
          <p:nvPr>
            <p:ph idx="1" type="body"/>
          </p:nvPr>
        </p:nvSpPr>
        <p:spPr>
          <a:xfrm>
            <a:off x="633850" y="117777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Meta Testing : </a:t>
            </a:r>
            <a:b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The task is : T → [Era_live] that consists of only the X_test and the y_test are missing. We make a prediction using the x_test given which will be evaluated and the results will be shown after 20 days or so.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3" name="Google Shape;193;g3159ad7650b_0_1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Formulation as Meta Learning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59ad7650b_0_25"/>
          <p:cNvSpPr txBox="1"/>
          <p:nvPr>
            <p:ph idx="1" type="body"/>
          </p:nvPr>
        </p:nvSpPr>
        <p:spPr>
          <a:xfrm>
            <a:off x="633850" y="117777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-32242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Architecture :</a:t>
            </a:r>
            <a:b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242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A simple classifier that has LSTM as its backbone for remembering long and short term context of the time series. </a:t>
            </a:r>
            <a:b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242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It is followed by a linear layer and finally a softmax layer for classification.</a:t>
            </a:r>
            <a:b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242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The model uses cross-entropy loss and the Adam optimizer, tracks training history, and includes functions for training, evaluation, and plotting performance metrics.</a:t>
            </a: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g3159ad7650b_0_2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Approach : LSTMs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59ad7650b_0_31"/>
          <p:cNvSpPr txBox="1"/>
          <p:nvPr>
            <p:ph idx="1" type="body"/>
          </p:nvPr>
        </p:nvSpPr>
        <p:spPr>
          <a:xfrm>
            <a:off x="633850" y="117777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-32242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Pre Processing Data :</a:t>
            </a:r>
            <a:b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5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60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510">
                <a:latin typeface="Helvetica Neue"/>
                <a:ea typeface="Helvetica Neue"/>
                <a:cs typeface="Helvetica Neue"/>
                <a:sym typeface="Helvetica Neue"/>
              </a:rPr>
              <a:t>We introduce a time series window length based approach with LSTMs. We choose a window length say of size K.</a:t>
            </a:r>
            <a:br>
              <a:rPr lang="en" sz="551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5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60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510">
                <a:latin typeface="Helvetica Neue"/>
                <a:ea typeface="Helvetica Neue"/>
                <a:cs typeface="Helvetica Neue"/>
                <a:sym typeface="Helvetica Neue"/>
              </a:rPr>
              <a:t> We flatten many chunks of size K x M (No. of features) into a single 1-Dimensional vector and associate a target label of the Kth entry of that chunk. </a:t>
            </a:r>
            <a:br>
              <a:rPr lang="en" sz="551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5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60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510">
                <a:latin typeface="Helvetica Neue"/>
                <a:ea typeface="Helvetica Neue"/>
                <a:cs typeface="Helvetica Neue"/>
                <a:sym typeface="Helvetica Neue"/>
              </a:rPr>
              <a:t>So if you have a window length of 100 and say 50 features then we choose a chunk of 100 rows and reshape a chunk of size 100 x 50 into a 1-D vector of size (5000x1). </a:t>
            </a:r>
            <a:br>
              <a:rPr lang="en" sz="551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5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60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510">
                <a:latin typeface="Helvetica Neue"/>
                <a:ea typeface="Helvetica Neue"/>
                <a:cs typeface="Helvetica Neue"/>
                <a:sym typeface="Helvetica Neue"/>
              </a:rPr>
              <a:t>The target associated with this 1-D vector would be of the 100th entry in that chunk. We do this for all the possible chunks in training data.</a:t>
            </a:r>
            <a:endParaRPr sz="55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g3159ad7650b_0_31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Approach : LSTMs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59ad7650b_0_37"/>
          <p:cNvSpPr txBox="1"/>
          <p:nvPr>
            <p:ph idx="1" type="body"/>
          </p:nvPr>
        </p:nvSpPr>
        <p:spPr>
          <a:xfrm>
            <a:off x="633850" y="117777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25000"/>
          </a:bodyPr>
          <a:lstStyle/>
          <a:p>
            <a:pPr indent="-32242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Training :</a:t>
            </a:r>
            <a:b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242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We do it for 50 epochs , Learning rate = 0.001, Batch Size = 32</a:t>
            </a: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242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Loss → Cross entropy loss , Optimizer → Adam, </a:t>
            </a: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242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We then plot the training loss vs training f1 to assess the model further. </a:t>
            </a: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242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Only for around 53-60 eras of data due to resource constraints. </a:t>
            </a: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242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  <a:t>Metric : f1 , accuracy , class wise f1 and accuracy. </a:t>
            </a: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" name="Google Shape;211;g3159ad7650b_0_37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Approach : LSTMs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159ad7650b_0_51"/>
          <p:cNvSpPr txBox="1"/>
          <p:nvPr>
            <p:ph idx="1" type="body"/>
          </p:nvPr>
        </p:nvSpPr>
        <p:spPr>
          <a:xfrm>
            <a:off x="633850" y="1177775"/>
            <a:ext cx="80265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47500" lnSpcReduction="20000"/>
          </a:bodyPr>
          <a:lstStyle/>
          <a:p>
            <a:pPr indent="-2708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36795"/>
              <a:buFont typeface="Helvetica Neue"/>
              <a:buChar char="●"/>
            </a:pPr>
            <a:r>
              <a:rPr lang="en" sz="3804">
                <a:latin typeface="Helvetica Neue"/>
                <a:ea typeface="Helvetica Neue"/>
                <a:cs typeface="Helvetica Neue"/>
                <a:sym typeface="Helvetica Neue"/>
              </a:rPr>
              <a:t>Training Results:</a:t>
            </a:r>
            <a:br>
              <a:rPr lang="en" sz="591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9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1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Google Shape;217;g3159ad7650b_0_51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Approach : LSTMs</a:t>
            </a:r>
            <a:endParaRPr/>
          </a:p>
        </p:txBody>
      </p:sp>
      <p:pic>
        <p:nvPicPr>
          <p:cNvPr id="218" name="Google Shape;218;g3159ad7650b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700" y="1677525"/>
            <a:ext cx="7175199" cy="33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