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4519689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519689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standard hyperparameters given in the documentation  for PPO training in the MLAgents</a:t>
            </a:r>
            <a:endParaRPr/>
          </a:p>
          <a:p>
            <a:pPr indent="0" lvl="0" marL="0" rtl="0" algn="l">
              <a:spcBef>
                <a:spcPts val="0"/>
              </a:spcBef>
              <a:spcAft>
                <a:spcPts val="0"/>
              </a:spcAft>
              <a:buNone/>
            </a:pPr>
            <a:r>
              <a:rPr lang="en"/>
              <a:t>As we can see the agent is dying almost immediately but it’s too fast to understand, Normally the training occurs 20 times faster, let’s slow it down a bit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45196896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5196896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mention the timescale parameter for training, to understand, we slowed it down to 1 which means one second is of same value for the training</a:t>
            </a:r>
            <a:endParaRPr/>
          </a:p>
          <a:p>
            <a:pPr indent="-298450" lvl="0" marL="457200" rtl="0" algn="l">
              <a:spcBef>
                <a:spcPts val="0"/>
              </a:spcBef>
              <a:spcAft>
                <a:spcPts val="0"/>
              </a:spcAft>
              <a:buSzPts val="1100"/>
              <a:buChar char="-"/>
            </a:pPr>
            <a:r>
              <a:rPr lang="en"/>
              <a:t>The agent sometimes luckily passes through the gap and but then crashes on to the next immediately</a:t>
            </a:r>
            <a:endParaRPr/>
          </a:p>
          <a:p>
            <a:pPr indent="-298450" lvl="0" marL="457200" rtl="0" algn="l">
              <a:spcBef>
                <a:spcPts val="0"/>
              </a:spcBef>
              <a:spcAft>
                <a:spcPts val="0"/>
              </a:spcAft>
              <a:buSzPts val="1100"/>
              <a:buChar char="-"/>
            </a:pPr>
            <a:r>
              <a:rPr lang="en"/>
              <a:t>we can see that the agent is aware of the actions it can take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45196896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5196896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view of all the instances of the environments training simultaneously, contributing to the same policy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45196896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5196896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45196896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5196896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the episode length is high.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45196896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5196896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45196896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5196896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parking lot environment,</a:t>
            </a:r>
            <a:endParaRPr/>
          </a:p>
          <a:p>
            <a:pPr indent="0" lvl="0" marL="0" rtl="0" algn="l">
              <a:spcBef>
                <a:spcPts val="0"/>
              </a:spcBef>
              <a:spcAft>
                <a:spcPts val="0"/>
              </a:spcAft>
              <a:buNone/>
            </a:pPr>
            <a:r>
              <a:rPr lang="en"/>
              <a:t>Randomly spawning the parked cars and empty parking spot</a:t>
            </a:r>
            <a:endParaRPr/>
          </a:p>
          <a:p>
            <a:pPr indent="0" lvl="0" marL="0" rtl="0" algn="l">
              <a:spcBef>
                <a:spcPts val="0"/>
              </a:spcBef>
              <a:spcAft>
                <a:spcPts val="0"/>
              </a:spcAft>
              <a:buNone/>
            </a:pPr>
            <a:r>
              <a:rPr lang="en"/>
              <a:t>Randomly spawning the agent car, anywhere between the free space, oriented in any direction</a:t>
            </a:r>
            <a:endParaRPr/>
          </a:p>
          <a:p>
            <a:pPr indent="0" lvl="0" marL="0" rtl="0" algn="l">
              <a:spcBef>
                <a:spcPts val="0"/>
              </a:spcBef>
              <a:spcAft>
                <a:spcPts val="0"/>
              </a:spcAft>
              <a:buNone/>
            </a:pPr>
            <a:r>
              <a:rPr lang="en"/>
              <a:t>Adding colliders onto the cars and the parking spot, adding ray perception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45196896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5196896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replicating the environment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45196896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45196896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at timescale 20, the AI hasn’t explored the environment and all its actions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45196896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5196896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this time it has understood the rules, not to crash into another car, or the walls, roam around to find the empty parking spot and try to reach it as soon as possible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45196896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45196896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Give an example of training a dog to explain reinforcement training</a:t>
            </a:r>
            <a:endParaRPr/>
          </a:p>
          <a:p>
            <a:pPr indent="-298450" lvl="0" marL="457200" rtl="0" algn="l">
              <a:spcBef>
                <a:spcPts val="0"/>
              </a:spcBef>
              <a:spcAft>
                <a:spcPts val="0"/>
              </a:spcAft>
              <a:buSzPts val="1100"/>
              <a:buAutoNum type="arabicPeriod"/>
            </a:pPr>
            <a:r>
              <a:rPr lang="en"/>
              <a:t>Famous examples: AlphaGo</a:t>
            </a:r>
            <a:endParaRPr/>
          </a:p>
          <a:p>
            <a:pPr indent="-298450" lvl="0" marL="457200" rtl="0" algn="l">
              <a:spcBef>
                <a:spcPts val="0"/>
              </a:spcBef>
              <a:spcAft>
                <a:spcPts val="0"/>
              </a:spcAft>
              <a:buSzPts val="1100"/>
              <a:buAutoNum type="arabicPeriod"/>
            </a:pPr>
            <a:r>
              <a:rPr lang="en">
                <a:solidFill>
                  <a:schemeClr val="dk1"/>
                </a:solidFill>
              </a:rPr>
              <a:t>Policy: rule used by an agent to decide what actions to take. Basically the “Brain” of the agent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45196896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45196896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About GAIL: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45196896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45196896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45196896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5196896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45196896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45196896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to thank the professor for letting us work on this!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45196896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5196896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45196896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5196896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Supervised learning: As we have learned in this course, algorithms like Linear regression, Random Forest, SVM are fairly easy to implement, there is of course a lot of mathematical calculation that goes on under the hood, which we don’t need to worry about that much</a:t>
            </a:r>
            <a:endParaRPr/>
          </a:p>
          <a:p>
            <a:pPr indent="-298450" lvl="0" marL="457200" rtl="0" algn="l">
              <a:spcBef>
                <a:spcPts val="0"/>
              </a:spcBef>
              <a:spcAft>
                <a:spcPts val="0"/>
              </a:spcAft>
              <a:buSzPts val="1100"/>
              <a:buAutoNum type="arabicPeriod"/>
            </a:pPr>
            <a:r>
              <a:rPr lang="en"/>
              <a:t>On-policy methods attempt to evaluate or improve the policy that is used to make decisions.</a:t>
            </a:r>
            <a:endParaRPr/>
          </a:p>
          <a:p>
            <a:pPr indent="-298450" lvl="0" marL="457200" rtl="0" algn="l">
              <a:spcBef>
                <a:spcPts val="0"/>
              </a:spcBef>
              <a:spcAft>
                <a:spcPts val="0"/>
              </a:spcAft>
              <a:buSzPts val="1100"/>
              <a:buAutoNum type="arabicPeriod"/>
            </a:pPr>
            <a:r>
              <a:rPr lang="en"/>
              <a:t>PPO tends to keep the new policy as close as possible to the previous one. Because making drastic changes might cause it to fail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45196896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5196896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Entropy: </a:t>
            </a:r>
            <a:r>
              <a:rPr lang="en"/>
              <a:t>the average level of "information", "surprise", or "uncertainty" inherent in the variable's possible outcomes</a:t>
            </a:r>
            <a:endParaRPr/>
          </a:p>
          <a:p>
            <a:pPr indent="457200" lvl="0" marL="0" rtl="0" algn="l">
              <a:spcBef>
                <a:spcPts val="0"/>
              </a:spcBef>
              <a:spcAft>
                <a:spcPts val="0"/>
              </a:spcAft>
              <a:buNone/>
            </a:pPr>
            <a:r>
              <a:rPr lang="en"/>
              <a:t>Example, If A always leads to B, but B might lead to C with a 50% probability, we can say Entropy for B after is almost 0 while That of C after B is 0.5</a:t>
            </a:r>
            <a:endParaRPr/>
          </a:p>
          <a:p>
            <a:pPr indent="-298450" lvl="0" marL="457200" rtl="0" algn="l">
              <a:spcBef>
                <a:spcPts val="0"/>
              </a:spcBef>
              <a:spcAft>
                <a:spcPts val="0"/>
              </a:spcAft>
              <a:buSzPts val="1100"/>
              <a:buAutoNum type="arabicPeriod"/>
            </a:pPr>
            <a:r>
              <a:rPr lang="en"/>
              <a:t>Increasing entropy results in more exploration, which can accelerate learning later on. It can also prevent the policy from prematurely converging to a bad local optimum.</a:t>
            </a:r>
            <a:endParaRPr/>
          </a:p>
          <a:p>
            <a:pPr indent="-298450" lvl="0" marL="457200" rtl="0" algn="l">
              <a:spcBef>
                <a:spcPts val="0"/>
              </a:spcBef>
              <a:spcAft>
                <a:spcPts val="0"/>
              </a:spcAft>
              <a:buSzPts val="1100"/>
              <a:buAutoNum type="arabicPeriod"/>
            </a:pPr>
            <a:r>
              <a:rPr lang="en"/>
              <a:t>off-policy methods evaluate or improve a policy different from that used to generate the data, An algorithm is off-policy if we can reuse data collected for another task. In a typical scenario, we need to adjust parameters and shape the reward function when prototyping a new task, and use of an off-policy algorithm allows reusing the already collected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45196896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45196896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bird in the Flappy bird crashes, it concludes the episode, new episode should start from the beginning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45196896b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5196896b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Explain the Unity Construction:</a:t>
            </a:r>
            <a:endParaRPr/>
          </a:p>
          <a:p>
            <a:pPr indent="0" lvl="0" marL="0" rtl="0" algn="l">
              <a:spcBef>
                <a:spcPts val="0"/>
              </a:spcBef>
              <a:spcAft>
                <a:spcPts val="0"/>
              </a:spcAft>
              <a:buNone/>
            </a:pPr>
            <a:r>
              <a:rPr lang="en"/>
              <a:t>Creating the Environment:</a:t>
            </a:r>
            <a:endParaRPr/>
          </a:p>
          <a:p>
            <a:pPr indent="-298450" lvl="0" marL="457200" rtl="0" algn="l">
              <a:spcBef>
                <a:spcPts val="0"/>
              </a:spcBef>
              <a:spcAft>
                <a:spcPts val="0"/>
              </a:spcAft>
              <a:buSzPts val="1100"/>
              <a:buAutoNum type="romanUcPeriod"/>
            </a:pPr>
            <a:r>
              <a:rPr lang="en"/>
              <a:t>Pipes that are spawning randomly in Vertical axis with random gaps in between them, and are always moving from Right to left at a certain predefined speed</a:t>
            </a:r>
            <a:endParaRPr/>
          </a:p>
          <a:p>
            <a:pPr indent="-298450" lvl="0" marL="457200" rtl="0" algn="l">
              <a:spcBef>
                <a:spcPts val="0"/>
              </a:spcBef>
              <a:spcAft>
                <a:spcPts val="0"/>
              </a:spcAft>
              <a:buSzPts val="1100"/>
              <a:buAutoNum type="romanUcPeriod"/>
            </a:pPr>
            <a:r>
              <a:rPr lang="en"/>
              <a:t>Ground that stays constant</a:t>
            </a:r>
            <a:endParaRPr/>
          </a:p>
          <a:p>
            <a:pPr indent="-298450" lvl="0" marL="457200" rtl="0" algn="l">
              <a:spcBef>
                <a:spcPts val="0"/>
              </a:spcBef>
              <a:spcAft>
                <a:spcPts val="0"/>
              </a:spcAft>
              <a:buSzPts val="1100"/>
              <a:buAutoNum type="romanUcPeriod"/>
            </a:pPr>
            <a:r>
              <a:rPr lang="en"/>
              <a:t>Adding colliders onto the elements to detect the collision or crashing, adding tags that help identify which object has been collided with</a:t>
            </a:r>
            <a:endParaRPr/>
          </a:p>
          <a:p>
            <a:pPr indent="0" lvl="0" marL="0" rtl="0" algn="l">
              <a:spcBef>
                <a:spcPts val="0"/>
              </a:spcBef>
              <a:spcAft>
                <a:spcPts val="0"/>
              </a:spcAft>
              <a:buNone/>
            </a:pPr>
            <a:r>
              <a:rPr lang="en"/>
              <a:t>Creating the Agent:</a:t>
            </a:r>
            <a:endParaRPr/>
          </a:p>
          <a:p>
            <a:pPr indent="-298450" lvl="0" marL="457200" rtl="0" algn="l">
              <a:spcBef>
                <a:spcPts val="0"/>
              </a:spcBef>
              <a:spcAft>
                <a:spcPts val="0"/>
              </a:spcAft>
              <a:buSzPts val="1100"/>
              <a:buAutoNum type="romanUcPeriod"/>
            </a:pPr>
            <a:r>
              <a:rPr lang="en"/>
              <a:t>Writing the agent script which has methods to actually apply the physical forces onto the bird to make it jump, adding rigidbody to make it fall down due to forces of gravity etc.</a:t>
            </a:r>
            <a:endParaRPr/>
          </a:p>
          <a:p>
            <a:pPr indent="-298450" lvl="0" marL="457200" rtl="0" algn="l">
              <a:spcBef>
                <a:spcPts val="0"/>
              </a:spcBef>
              <a:spcAft>
                <a:spcPts val="0"/>
              </a:spcAft>
              <a:buSzPts val="1100"/>
              <a:buAutoNum type="romanUcPeriod"/>
            </a:pPr>
            <a:r>
              <a:rPr lang="en"/>
              <a:t>Configuring the actions for agents of jumping and not jumping</a:t>
            </a:r>
            <a:endParaRPr/>
          </a:p>
          <a:p>
            <a:pPr indent="-298450" lvl="0" marL="457200" rtl="0" algn="l">
              <a:spcBef>
                <a:spcPts val="0"/>
              </a:spcBef>
              <a:spcAft>
                <a:spcPts val="0"/>
              </a:spcAft>
              <a:buSzPts val="1100"/>
              <a:buAutoNum type="romanUcPeriod"/>
            </a:pPr>
            <a:r>
              <a:rPr lang="en"/>
              <a:t>Configuring how frequently the agent should make decisions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45196896b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45196896b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configure how long the agent can sense, in what angles, </a:t>
            </a:r>
            <a:endParaRPr/>
          </a:p>
          <a:p>
            <a:pPr indent="-298450" lvl="0" marL="457200" rtl="0" algn="l">
              <a:spcBef>
                <a:spcPts val="0"/>
              </a:spcBef>
              <a:spcAft>
                <a:spcPts val="0"/>
              </a:spcAft>
              <a:buSzPts val="1100"/>
              <a:buChar char="-"/>
            </a:pPr>
            <a:r>
              <a:rPr lang="en"/>
              <a:t>Here, we are basically replicating the vision of the bird, this sort of thing can also be done by using Image recognition technologies, if we had a camera that can capture what is in the vision of the bird, after trial and error the agent will understand not crashing onto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45196896b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5196896b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Experiences of one instance contributes to the policy which helps other instances avoid the mistakes it did.</a:t>
            </a:r>
            <a:endParaRPr/>
          </a:p>
          <a:p>
            <a:pPr indent="0" lvl="0" marL="0" rtl="0" algn="l">
              <a:spcBef>
                <a:spcPts val="0"/>
              </a:spcBef>
              <a:spcAft>
                <a:spcPts val="0"/>
              </a:spcAft>
              <a:buNone/>
            </a:pPr>
            <a:r>
              <a:rPr lang="en"/>
              <a:t>Just like we humans learn from mistakes of others, we want our agent to become smarter, quickly.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00vcJMXRVgXsds3vwZnMqwIkMOx4PIf1/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LhsWtDMCZocL7ECIIyxQNPs9OoyxuSGl/view"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yDBtroDVpLfzwOt3QqFr8QfiNMGVUU-Q/view"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Wmez6PxnOQMosD8Ixv7g6jGsbm7vD8G9/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XCPYFCEy3dur4FcfrLtvQUJSiHwx7oV7/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7VEACSuPP9-jhRKpRDZgFcRWban2Z1dV/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zL15ZAybGJxYe0IL2As_EMrujnYLO3M6/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Vn8PYNAaeGX0GuFuCzZEldDdaEL-r4Zp/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97575"/>
            <a:ext cx="8520600" cy="12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Reinforcement Learning Using Unity ML-Agents</a:t>
            </a:r>
            <a:endParaRPr sz="3600"/>
          </a:p>
        </p:txBody>
      </p:sp>
      <p:sp>
        <p:nvSpPr>
          <p:cNvPr id="55" name="Google Shape;55;p13"/>
          <p:cNvSpPr txBox="1"/>
          <p:nvPr>
            <p:ph idx="1" type="subTitle"/>
          </p:nvPr>
        </p:nvSpPr>
        <p:spPr>
          <a:xfrm>
            <a:off x="311700" y="3319525"/>
            <a:ext cx="8520600" cy="4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Group 12</a:t>
            </a:r>
            <a:endParaRPr sz="1800"/>
          </a:p>
        </p:txBody>
      </p:sp>
      <p:sp>
        <p:nvSpPr>
          <p:cNvPr id="56" name="Google Shape;56;p13"/>
          <p:cNvSpPr txBox="1"/>
          <p:nvPr>
            <p:ph idx="1" type="subTitle"/>
          </p:nvPr>
        </p:nvSpPr>
        <p:spPr>
          <a:xfrm>
            <a:off x="311700" y="37584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Xinyue Sui</a:t>
            </a:r>
            <a:endParaRPr sz="1200"/>
          </a:p>
          <a:p>
            <a:pPr indent="0" lvl="0" marL="0" rtl="0" algn="ctr">
              <a:spcBef>
                <a:spcPts val="0"/>
              </a:spcBef>
              <a:spcAft>
                <a:spcPts val="0"/>
              </a:spcAft>
              <a:buNone/>
            </a:pPr>
            <a:r>
              <a:rPr lang="en" sz="1200"/>
              <a:t>Parthiv Shah</a:t>
            </a:r>
            <a:endParaRPr sz="1200"/>
          </a:p>
          <a:p>
            <a:pPr indent="0" lvl="0" marL="0" rtl="0" algn="ctr">
              <a:spcBef>
                <a:spcPts val="0"/>
              </a:spcBef>
              <a:spcAft>
                <a:spcPts val="0"/>
              </a:spcAft>
              <a:buNone/>
            </a:pPr>
            <a:r>
              <a:rPr lang="en" sz="1200"/>
              <a:t>Pranav Mujumdar</a:t>
            </a:r>
            <a:endParaRPr sz="1200"/>
          </a:p>
        </p:txBody>
      </p:sp>
      <p:pic>
        <p:nvPicPr>
          <p:cNvPr id="57" name="Google Shape;57;p13"/>
          <p:cNvPicPr preferRelativeResize="0"/>
          <p:nvPr/>
        </p:nvPicPr>
        <p:blipFill>
          <a:blip r:embed="rId3">
            <a:alphaModFix/>
          </a:blip>
          <a:stretch>
            <a:fillRect/>
          </a:stretch>
        </p:blipFill>
        <p:spPr>
          <a:xfrm>
            <a:off x="3661294" y="230075"/>
            <a:ext cx="1821408" cy="1521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start training!</a:t>
            </a:r>
            <a:endParaRPr/>
          </a:p>
        </p:txBody>
      </p:sp>
      <p:pic>
        <p:nvPicPr>
          <p:cNvPr id="136" name="Google Shape;136;p22" title="FlappyBird - SampleScene - PC, Mac &amp; Linux Standalone - Unity 2019.3.0f6 Personal [PREVIEW PACKAGES IN USE] _DX11_ 2020-04-18 12-09-48.mp4">
            <a:hlinkClick r:id="rId3"/>
          </p:cNvPr>
          <p:cNvPicPr preferRelativeResize="0"/>
          <p:nvPr/>
        </p:nvPicPr>
        <p:blipFill>
          <a:blip r:embed="rId4">
            <a:alphaModFix/>
          </a:blip>
          <a:stretch>
            <a:fillRect/>
          </a:stretch>
        </p:blipFill>
        <p:spPr>
          <a:xfrm>
            <a:off x="445325" y="1216650"/>
            <a:ext cx="82573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slow it down to understand whats happening</a:t>
            </a:r>
            <a:endParaRPr/>
          </a:p>
        </p:txBody>
      </p:sp>
      <p:pic>
        <p:nvPicPr>
          <p:cNvPr id="142" name="Google Shape;142;p23" title="FlappyBird - SampleScene - PC, Mac &amp; Linux Standalone - Unity 2019.3.0f6 Personal [PREVIEW PACKAGES IN USE] _DX11_ 2020-04-18 12-03-25.mp4">
            <a:hlinkClick r:id="rId3"/>
          </p:cNvPr>
          <p:cNvPicPr preferRelativeResize="0"/>
          <p:nvPr/>
        </p:nvPicPr>
        <p:blipFill>
          <a:blip r:embed="rId4">
            <a:alphaModFix/>
          </a:blip>
          <a:stretch>
            <a:fillRect/>
          </a:stretch>
        </p:blipFill>
        <p:spPr>
          <a:xfrm>
            <a:off x="850075" y="1017725"/>
            <a:ext cx="6851403"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it train</a:t>
            </a:r>
            <a:endParaRPr/>
          </a:p>
        </p:txBody>
      </p:sp>
      <p:pic>
        <p:nvPicPr>
          <p:cNvPr id="148" name="Google Shape;148;p24" title="FlappyBird - SampleScene - PC, Mac &amp; Linux Standalone - Unity 2019.3.0f6 Personal [PREVIEW PACKAGES IN USE] _DX11_ 2020-04-18 12-11-32.mp4">
            <a:hlinkClick r:id="rId3"/>
          </p:cNvPr>
          <p:cNvPicPr preferRelativeResize="0"/>
          <p:nvPr/>
        </p:nvPicPr>
        <p:blipFill>
          <a:blip r:embed="rId4">
            <a:alphaModFix/>
          </a:blip>
          <a:stretch>
            <a:fillRect/>
          </a:stretch>
        </p:blipFill>
        <p:spPr>
          <a:xfrm>
            <a:off x="1013375" y="1081075"/>
            <a:ext cx="6851403"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Halfway through the training</a:t>
            </a:r>
            <a:endParaRPr/>
          </a:p>
        </p:txBody>
      </p:sp>
      <p:pic>
        <p:nvPicPr>
          <p:cNvPr id="154" name="Google Shape;154;p25" title="FlappyBird - SampleScene - PC, Mac &amp; Linux Standalone - Unity 2019.3.0f6 Personal [PREVIEW PACKAGES IN USE] _DX11_ 2020-04-13 21-12-04.mp4">
            <a:hlinkClick r:id="rId3"/>
          </p:cNvPr>
          <p:cNvPicPr preferRelativeResize="0"/>
          <p:nvPr/>
        </p:nvPicPr>
        <p:blipFill>
          <a:blip r:embed="rId4">
            <a:alphaModFix/>
          </a:blip>
          <a:stretch>
            <a:fillRect/>
          </a:stretch>
        </p:blipFill>
        <p:spPr>
          <a:xfrm>
            <a:off x="408225" y="1157850"/>
            <a:ext cx="8327550" cy="367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trained Model</a:t>
            </a:r>
            <a:endParaRPr/>
          </a:p>
        </p:txBody>
      </p:sp>
      <p:sp>
        <p:nvSpPr>
          <p:cNvPr id="160" name="Google Shape;160;p26"/>
          <p:cNvSpPr txBox="1"/>
          <p:nvPr>
            <p:ph idx="1" type="body"/>
          </p:nvPr>
        </p:nvSpPr>
        <p:spPr>
          <a:xfrm>
            <a:off x="311700" y="1152475"/>
            <a:ext cx="3740700" cy="33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the final trained model as a “.nn” file that we can use for performing inference</a:t>
            </a:r>
            <a:endParaRPr/>
          </a:p>
          <a:p>
            <a:pPr indent="-342900" lvl="0" marL="457200" rtl="0" algn="l">
              <a:spcBef>
                <a:spcPts val="0"/>
              </a:spcBef>
              <a:spcAft>
                <a:spcPts val="0"/>
              </a:spcAft>
              <a:buSzPts val="1800"/>
              <a:buChar char="●"/>
            </a:pPr>
            <a:r>
              <a:rPr lang="en"/>
              <a:t>Rewards (Must Increase)</a:t>
            </a:r>
            <a:endParaRPr/>
          </a:p>
          <a:p>
            <a:pPr indent="-317500" lvl="1" marL="914400" rtl="0" algn="l">
              <a:spcBef>
                <a:spcPts val="0"/>
              </a:spcBef>
              <a:spcAft>
                <a:spcPts val="0"/>
              </a:spcAft>
              <a:buSzPts val="1400"/>
              <a:buChar char="○"/>
            </a:pPr>
            <a:r>
              <a:rPr lang="en"/>
              <a:t>At 60k Steps: 9.618</a:t>
            </a:r>
            <a:endParaRPr/>
          </a:p>
          <a:p>
            <a:pPr indent="-317500" lvl="1" marL="914400" rtl="0" algn="l">
              <a:spcBef>
                <a:spcPts val="0"/>
              </a:spcBef>
              <a:spcAft>
                <a:spcPts val="0"/>
              </a:spcAft>
              <a:buSzPts val="1400"/>
              <a:buChar char="○"/>
            </a:pPr>
            <a:r>
              <a:rPr lang="en"/>
              <a:t>At 9.96M Steps: 482.3</a:t>
            </a:r>
            <a:endParaRPr/>
          </a:p>
          <a:p>
            <a:pPr indent="-342900" lvl="0" marL="457200" rtl="0" algn="l">
              <a:spcBef>
                <a:spcPts val="0"/>
              </a:spcBef>
              <a:spcAft>
                <a:spcPts val="0"/>
              </a:spcAft>
              <a:buSzPts val="1800"/>
              <a:buChar char="●"/>
            </a:pPr>
            <a:r>
              <a:rPr lang="en"/>
              <a:t>Episode length(Must increase)</a:t>
            </a:r>
            <a:endParaRPr/>
          </a:p>
          <a:p>
            <a:pPr indent="-317500" lvl="1" marL="914400" rtl="0" algn="l">
              <a:spcBef>
                <a:spcPts val="0"/>
              </a:spcBef>
              <a:spcAft>
                <a:spcPts val="0"/>
              </a:spcAft>
              <a:buSzPts val="1400"/>
              <a:buChar char="○"/>
            </a:pPr>
            <a:r>
              <a:rPr lang="en"/>
              <a:t>At 60k Steps: 20.46</a:t>
            </a:r>
            <a:endParaRPr/>
          </a:p>
          <a:p>
            <a:pPr indent="-317500" lvl="1" marL="914400" rtl="0" algn="l">
              <a:spcBef>
                <a:spcPts val="0"/>
              </a:spcBef>
              <a:spcAft>
                <a:spcPts val="0"/>
              </a:spcAft>
              <a:buSzPts val="1400"/>
              <a:buChar char="○"/>
            </a:pPr>
            <a:r>
              <a:rPr lang="en"/>
              <a:t>At 9.96M Steps: 951.5</a:t>
            </a:r>
            <a:endParaRPr/>
          </a:p>
        </p:txBody>
      </p:sp>
      <p:pic>
        <p:nvPicPr>
          <p:cNvPr id="161" name="Google Shape;161;p26" title="FlappyBird - SampleScene - PC, Mac &amp; Linux Standalone - Unity 2019.3.0f6 Personal [PREVIEW PACKAGES IN USE] _DX11_ 2020-04-12 22-49-47_Trim.mp4">
            <a:hlinkClick r:id="rId3"/>
          </p:cNvPr>
          <p:cNvPicPr preferRelativeResize="0"/>
          <p:nvPr/>
        </p:nvPicPr>
        <p:blipFill>
          <a:blip r:embed="rId4">
            <a:alphaModFix/>
          </a:blip>
          <a:stretch>
            <a:fillRect/>
          </a:stretch>
        </p:blipFill>
        <p:spPr>
          <a:xfrm>
            <a:off x="4178625" y="1183800"/>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Cumulative Reward Graph</a:t>
            </a:r>
            <a:endParaRPr/>
          </a:p>
        </p:txBody>
      </p:sp>
      <p:pic>
        <p:nvPicPr>
          <p:cNvPr id="167" name="Google Shape;167;p27"/>
          <p:cNvPicPr preferRelativeResize="0"/>
          <p:nvPr/>
        </p:nvPicPr>
        <p:blipFill>
          <a:blip r:embed="rId3">
            <a:alphaModFix/>
          </a:blip>
          <a:stretch>
            <a:fillRect/>
          </a:stretch>
        </p:blipFill>
        <p:spPr>
          <a:xfrm>
            <a:off x="152400" y="1170125"/>
            <a:ext cx="8839200" cy="30882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after all just a simple game!</a:t>
            </a:r>
            <a:endParaRPr/>
          </a:p>
        </p:txBody>
      </p:sp>
      <p:sp>
        <p:nvSpPr>
          <p:cNvPr id="173" name="Google Shape;173;p2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problems are a lot complicated and difficult to simulate</a:t>
            </a:r>
            <a:endParaRPr/>
          </a:p>
          <a:p>
            <a:pPr indent="0" lvl="0" marL="0" rtl="0" algn="l">
              <a:spcBef>
                <a:spcPts val="1600"/>
              </a:spcBef>
              <a:spcAft>
                <a:spcPts val="0"/>
              </a:spcAft>
              <a:buNone/>
            </a:pPr>
            <a:r>
              <a:rPr lang="en"/>
              <a:t>Inspired by Autonomous cars, Tesla’s Autopilot</a:t>
            </a:r>
            <a:endParaRPr/>
          </a:p>
          <a:p>
            <a:pPr indent="0" lvl="0" marL="0" rtl="0" algn="l">
              <a:spcBef>
                <a:spcPts val="1600"/>
              </a:spcBef>
              <a:spcAft>
                <a:spcPts val="0"/>
              </a:spcAft>
              <a:buNone/>
            </a:pPr>
            <a:r>
              <a:rPr lang="en"/>
              <a:t>- Car that can find an empty parking spot</a:t>
            </a:r>
            <a:endParaRPr/>
          </a:p>
          <a:p>
            <a:pPr indent="0" lvl="0" marL="0" rtl="0" algn="l">
              <a:spcBef>
                <a:spcPts val="1600"/>
              </a:spcBef>
              <a:spcAft>
                <a:spcPts val="1600"/>
              </a:spcAft>
              <a:buNone/>
            </a:pPr>
            <a:r>
              <a:rPr lang="en"/>
              <a:t>- Simple path finding but we added a lot of randomness to it</a:t>
            </a:r>
            <a:endParaRPr/>
          </a:p>
        </p:txBody>
      </p:sp>
      <p:pic>
        <p:nvPicPr>
          <p:cNvPr id="174" name="Google Shape;174;p28"/>
          <p:cNvPicPr preferRelativeResize="0"/>
          <p:nvPr/>
        </p:nvPicPr>
        <p:blipFill>
          <a:blip r:embed="rId3">
            <a:alphaModFix/>
          </a:blip>
          <a:stretch>
            <a:fillRect/>
          </a:stretch>
        </p:blipFill>
        <p:spPr>
          <a:xfrm>
            <a:off x="4702125" y="1051375"/>
            <a:ext cx="3814711" cy="3820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Configuring the Agent</a:t>
            </a:r>
            <a:endParaRPr/>
          </a:p>
        </p:txBody>
      </p:sp>
      <p:sp>
        <p:nvSpPr>
          <p:cNvPr id="180" name="Google Shape;180;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Ray Perception sensors</a:t>
            </a:r>
            <a:endParaRPr/>
          </a:p>
          <a:p>
            <a:pPr indent="-342900" lvl="0" marL="457200" rtl="0" algn="l">
              <a:spcBef>
                <a:spcPts val="0"/>
              </a:spcBef>
              <a:spcAft>
                <a:spcPts val="0"/>
              </a:spcAft>
              <a:buSzPts val="1800"/>
              <a:buChar char="●"/>
            </a:pPr>
            <a:r>
              <a:rPr lang="en"/>
              <a:t>Rewards</a:t>
            </a:r>
            <a:endParaRPr/>
          </a:p>
          <a:p>
            <a:pPr indent="-317500" lvl="1" marL="914400" rtl="0" algn="l">
              <a:spcBef>
                <a:spcPts val="0"/>
              </a:spcBef>
              <a:spcAft>
                <a:spcPts val="0"/>
              </a:spcAft>
              <a:buSzPts val="1400"/>
              <a:buChar char="○"/>
            </a:pPr>
            <a:r>
              <a:rPr lang="en"/>
              <a:t>If crashes on to another car, punishment of (-0.1f)</a:t>
            </a:r>
            <a:endParaRPr/>
          </a:p>
          <a:p>
            <a:pPr indent="-317500" lvl="1" marL="914400" rtl="0" algn="l">
              <a:spcBef>
                <a:spcPts val="0"/>
              </a:spcBef>
              <a:spcAft>
                <a:spcPts val="0"/>
              </a:spcAft>
              <a:buSzPts val="1400"/>
              <a:buChar char="○"/>
            </a:pPr>
            <a:r>
              <a:rPr lang="en"/>
              <a:t>If finds and drives to the empty parking spot reward of (+5f), and episode ends</a:t>
            </a:r>
            <a:endParaRPr/>
          </a:p>
          <a:p>
            <a:pPr indent="-317500" lvl="1" marL="914400" rtl="0" algn="l">
              <a:spcBef>
                <a:spcPts val="0"/>
              </a:spcBef>
              <a:spcAft>
                <a:spcPts val="0"/>
              </a:spcAft>
              <a:buSzPts val="1400"/>
              <a:buChar char="○"/>
            </a:pPr>
            <a:r>
              <a:rPr lang="en"/>
              <a:t>Punishment for taking too long to find the parking spot (-1/5000f)</a:t>
            </a:r>
            <a:endParaRPr/>
          </a:p>
          <a:p>
            <a:pPr indent="-342900" lvl="0" marL="457200" rtl="0" algn="l">
              <a:spcBef>
                <a:spcPts val="0"/>
              </a:spcBef>
              <a:spcAft>
                <a:spcPts val="0"/>
              </a:spcAft>
              <a:buSzPts val="1800"/>
              <a:buChar char="●"/>
            </a:pPr>
            <a:r>
              <a:rPr lang="en"/>
              <a:t>Goal:</a:t>
            </a:r>
            <a:endParaRPr/>
          </a:p>
          <a:p>
            <a:pPr indent="-317500" lvl="1" marL="914400" rtl="0" algn="l">
              <a:spcBef>
                <a:spcPts val="0"/>
              </a:spcBef>
              <a:spcAft>
                <a:spcPts val="0"/>
              </a:spcAft>
              <a:buSzPts val="1400"/>
              <a:buChar char="○"/>
            </a:pPr>
            <a:r>
              <a:rPr lang="en"/>
              <a:t>Find the empty parking spot</a:t>
            </a:r>
            <a:endParaRPr/>
          </a:p>
          <a:p>
            <a:pPr indent="-317500" lvl="1" marL="914400" rtl="0" algn="l">
              <a:spcBef>
                <a:spcPts val="0"/>
              </a:spcBef>
              <a:spcAft>
                <a:spcPts val="0"/>
              </a:spcAft>
              <a:buSzPts val="1400"/>
              <a:buChar char="○"/>
            </a:pPr>
            <a:r>
              <a:rPr lang="en"/>
              <a:t>Drive there in least possible number of steps</a:t>
            </a:r>
            <a:endParaRPr/>
          </a:p>
        </p:txBody>
      </p:sp>
      <p:pic>
        <p:nvPicPr>
          <p:cNvPr id="181" name="Google Shape;181;p29"/>
          <p:cNvPicPr preferRelativeResize="0"/>
          <p:nvPr/>
        </p:nvPicPr>
        <p:blipFill>
          <a:blip r:embed="rId3">
            <a:alphaModFix/>
          </a:blip>
          <a:stretch>
            <a:fillRect/>
          </a:stretch>
        </p:blipFill>
        <p:spPr>
          <a:xfrm>
            <a:off x="4724400" y="1170125"/>
            <a:ext cx="4267199" cy="2534365"/>
          </a:xfrm>
          <a:prstGeom prst="rect">
            <a:avLst/>
          </a:prstGeom>
          <a:noFill/>
          <a:ln>
            <a:noFill/>
          </a:ln>
        </p:spPr>
      </p:pic>
      <p:pic>
        <p:nvPicPr>
          <p:cNvPr id="182" name="Google Shape;182;p29"/>
          <p:cNvPicPr preferRelativeResize="0"/>
          <p:nvPr/>
        </p:nvPicPr>
        <p:blipFill>
          <a:blip r:embed="rId4">
            <a:alphaModFix/>
          </a:blip>
          <a:stretch>
            <a:fillRect/>
          </a:stretch>
        </p:blipFill>
        <p:spPr>
          <a:xfrm>
            <a:off x="4484954" y="883225"/>
            <a:ext cx="4540599" cy="347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181"/>
                                        </p:tgtEl>
                                      </p:cBhvr>
                                    </p:animEffect>
                                    <p:set>
                                      <p:cBhvr>
                                        <p:cTn dur="1" fill="hold">
                                          <p:stCondLst>
                                            <p:cond delay="200"/>
                                          </p:stCondLst>
                                        </p:cTn>
                                        <p:tgtEl>
                                          <p:spTgt spid="1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Training(Beginning)</a:t>
            </a:r>
            <a:endParaRPr/>
          </a:p>
        </p:txBody>
      </p:sp>
      <p:pic>
        <p:nvPicPr>
          <p:cNvPr id="188" name="Google Shape;188;p30" title="CarParking - NewParking - PC, Mac &amp; Linux Standalone - Unity 2019.3.0f6 Personal [PREVIEW PACKAGES IN USE] _DX11_ 2020-04-15 22-00-35.mp4">
            <a:hlinkClick r:id="rId3"/>
          </p:cNvPr>
          <p:cNvPicPr preferRelativeResize="0"/>
          <p:nvPr/>
        </p:nvPicPr>
        <p:blipFill>
          <a:blip r:embed="rId4">
            <a:alphaModFix/>
          </a:blip>
          <a:stretch>
            <a:fillRect/>
          </a:stretch>
        </p:blipFill>
        <p:spPr>
          <a:xfrm>
            <a:off x="311700" y="1017725"/>
            <a:ext cx="8520600" cy="398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few hours of training</a:t>
            </a:r>
            <a:endParaRPr/>
          </a:p>
        </p:txBody>
      </p:sp>
      <p:pic>
        <p:nvPicPr>
          <p:cNvPr id="194" name="Google Shape;194;p31" title="This .mp4">
            <a:hlinkClick r:id="rId3"/>
          </p:cNvPr>
          <p:cNvPicPr preferRelativeResize="0"/>
          <p:nvPr/>
        </p:nvPicPr>
        <p:blipFill>
          <a:blip r:embed="rId4">
            <a:alphaModFix/>
          </a:blip>
          <a:stretch>
            <a:fillRect/>
          </a:stretch>
        </p:blipFill>
        <p:spPr>
          <a:xfrm>
            <a:off x="344250" y="1017725"/>
            <a:ext cx="8383500" cy="386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52475"/>
            <a:ext cx="4260300" cy="33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rea of machine learning</a:t>
            </a:r>
            <a:endParaRPr/>
          </a:p>
          <a:p>
            <a:pPr indent="-342900" lvl="0" marL="457200" rtl="0" algn="l">
              <a:spcBef>
                <a:spcPts val="0"/>
              </a:spcBef>
              <a:spcAft>
                <a:spcPts val="0"/>
              </a:spcAft>
              <a:buSzPts val="1800"/>
              <a:buChar char="-"/>
            </a:pPr>
            <a:r>
              <a:rPr lang="en"/>
              <a:t>One of the basic three branches of ML, alongside Supervised and Unsupervised learning</a:t>
            </a:r>
            <a:endParaRPr/>
          </a:p>
          <a:p>
            <a:pPr indent="-342900" lvl="0" marL="457200" rtl="0" algn="l">
              <a:spcBef>
                <a:spcPts val="0"/>
              </a:spcBef>
              <a:spcAft>
                <a:spcPts val="0"/>
              </a:spcAft>
              <a:buSzPts val="1800"/>
              <a:buChar char="-"/>
            </a:pPr>
            <a:r>
              <a:rPr lang="en"/>
              <a:t>Inspired by behaviourist psychology</a:t>
            </a:r>
            <a:endParaRPr/>
          </a:p>
          <a:p>
            <a:pPr indent="-342900" lvl="0" marL="457200" rtl="0" algn="l">
              <a:spcBef>
                <a:spcPts val="0"/>
              </a:spcBef>
              <a:spcAft>
                <a:spcPts val="0"/>
              </a:spcAft>
              <a:buSzPts val="1800"/>
              <a:buChar char="-"/>
            </a:pPr>
            <a:r>
              <a:rPr lang="en"/>
              <a:t>Conceptually probably the easiest method of ML to grasp</a:t>
            </a:r>
            <a:endParaRPr/>
          </a:p>
          <a:p>
            <a:pPr indent="-342900" lvl="0" marL="457200" rtl="0" algn="l">
              <a:spcBef>
                <a:spcPts val="0"/>
              </a:spcBef>
              <a:spcAft>
                <a:spcPts val="0"/>
              </a:spcAft>
              <a:buSzPts val="1800"/>
              <a:buChar char="-"/>
            </a:pPr>
            <a:r>
              <a:rPr lang="en"/>
              <a:t>Deals with decision making, in order to get the most rewards</a:t>
            </a:r>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grpSp>
        <p:nvGrpSpPr>
          <p:cNvPr id="64" name="Google Shape;64;p14"/>
          <p:cNvGrpSpPr/>
          <p:nvPr/>
        </p:nvGrpSpPr>
        <p:grpSpPr>
          <a:xfrm>
            <a:off x="5083975" y="1269975"/>
            <a:ext cx="3175200" cy="3175200"/>
            <a:chOff x="2820225" y="891450"/>
            <a:chExt cx="3175200" cy="3175200"/>
          </a:xfrm>
        </p:grpSpPr>
        <p:sp>
          <p:nvSpPr>
            <p:cNvPr id="65" name="Google Shape;65;p14"/>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rot="10800000">
              <a:off x="3175023" y="1179900"/>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394125" y="2801200"/>
            <a:ext cx="1332300" cy="914700"/>
            <a:chOff x="5130375" y="2422675"/>
            <a:chExt cx="1332300" cy="914700"/>
          </a:xfrm>
        </p:grpSpPr>
        <p:sp>
          <p:nvSpPr>
            <p:cNvPr id="68" name="Google Shape;68;p14"/>
            <p:cNvSpPr/>
            <p:nvPr/>
          </p:nvSpPr>
          <p:spPr>
            <a:xfrm>
              <a:off x="5130375" y="2707675"/>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Initially randomly,</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And then based on it’s past experiences</a:t>
              </a:r>
              <a:endParaRPr sz="800">
                <a:solidFill>
                  <a:srgbClr val="FFFFFF"/>
                </a:solidFill>
                <a:latin typeface="Roboto"/>
                <a:ea typeface="Roboto"/>
                <a:cs typeface="Roboto"/>
                <a:sym typeface="Roboto"/>
              </a:endParaRPr>
            </a:p>
          </p:txBody>
        </p:sp>
        <p:sp>
          <p:nvSpPr>
            <p:cNvPr id="69" name="Google Shape;69;p14"/>
            <p:cNvSpPr/>
            <p:nvPr/>
          </p:nvSpPr>
          <p:spPr>
            <a:xfrm>
              <a:off x="5130375" y="2422675"/>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TAKES ACTIONS</a:t>
              </a:r>
              <a:endParaRPr sz="800">
                <a:solidFill>
                  <a:srgbClr val="FFFFFF"/>
                </a:solidFill>
              </a:endParaRPr>
            </a:p>
          </p:txBody>
        </p:sp>
      </p:grpSp>
      <p:grpSp>
        <p:nvGrpSpPr>
          <p:cNvPr id="70" name="Google Shape;70;p14"/>
          <p:cNvGrpSpPr/>
          <p:nvPr/>
        </p:nvGrpSpPr>
        <p:grpSpPr>
          <a:xfrm>
            <a:off x="6061825" y="1087775"/>
            <a:ext cx="1332300" cy="914700"/>
            <a:chOff x="3798075" y="709250"/>
            <a:chExt cx="1332300" cy="914700"/>
          </a:xfrm>
        </p:grpSpPr>
        <p:sp>
          <p:nvSpPr>
            <p:cNvPr id="71" name="Google Shape;71;p14"/>
            <p:cNvSpPr/>
            <p:nvPr/>
          </p:nvSpPr>
          <p:spPr>
            <a:xfrm>
              <a:off x="3798075" y="994250"/>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The actor, controlled by the algorithm</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Has a POLICY (it’s “Brain”)</a:t>
              </a:r>
              <a:endParaRPr sz="800">
                <a:solidFill>
                  <a:srgbClr val="FFFFFF"/>
                </a:solidFill>
                <a:latin typeface="Roboto"/>
                <a:ea typeface="Roboto"/>
                <a:cs typeface="Roboto"/>
                <a:sym typeface="Roboto"/>
              </a:endParaRPr>
            </a:p>
          </p:txBody>
        </p:sp>
        <p:sp>
          <p:nvSpPr>
            <p:cNvPr id="72" name="Google Shape;72;p14"/>
            <p:cNvSpPr/>
            <p:nvPr/>
          </p:nvSpPr>
          <p:spPr>
            <a:xfrm>
              <a:off x="3798075" y="709250"/>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SOFTWARE AGENT</a:t>
              </a:r>
              <a:endParaRPr sz="800">
                <a:solidFill>
                  <a:srgbClr val="FFFFFF"/>
                </a:solidFill>
              </a:endParaRPr>
            </a:p>
          </p:txBody>
        </p:sp>
      </p:grpSp>
      <p:grpSp>
        <p:nvGrpSpPr>
          <p:cNvPr id="73" name="Google Shape;73;p14"/>
          <p:cNvGrpSpPr/>
          <p:nvPr/>
        </p:nvGrpSpPr>
        <p:grpSpPr>
          <a:xfrm>
            <a:off x="4729525" y="2801200"/>
            <a:ext cx="1332300" cy="914700"/>
            <a:chOff x="2465775" y="2422675"/>
            <a:chExt cx="1332300" cy="914700"/>
          </a:xfrm>
        </p:grpSpPr>
        <p:sp>
          <p:nvSpPr>
            <p:cNvPr id="74" name="Google Shape;74;p14"/>
            <p:cNvSpPr/>
            <p:nvPr/>
          </p:nvSpPr>
          <p:spPr>
            <a:xfrm>
              <a:off x="2465775" y="2707675"/>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PUNISHMENTS for bad actions</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en" sz="800">
                  <a:solidFill>
                    <a:srgbClr val="FFFFFF"/>
                  </a:solidFill>
                  <a:latin typeface="Roboto"/>
                  <a:ea typeface="Roboto"/>
                  <a:cs typeface="Roboto"/>
                  <a:sym typeface="Roboto"/>
                </a:rPr>
                <a:t>REWARDS for good actions</a:t>
              </a:r>
              <a:endParaRPr sz="800">
                <a:solidFill>
                  <a:srgbClr val="FFFFFF"/>
                </a:solidFill>
                <a:latin typeface="Roboto"/>
                <a:ea typeface="Roboto"/>
                <a:cs typeface="Roboto"/>
                <a:sym typeface="Roboto"/>
              </a:endParaRPr>
            </a:p>
          </p:txBody>
        </p:sp>
        <p:sp>
          <p:nvSpPr>
            <p:cNvPr id="75" name="Google Shape;75;p14"/>
            <p:cNvSpPr/>
            <p:nvPr/>
          </p:nvSpPr>
          <p:spPr>
            <a:xfrm>
              <a:off x="2465775" y="2422675"/>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ENVIRONMENT REWARDS</a:t>
              </a:r>
              <a:endParaRPr sz="800">
                <a:solidFill>
                  <a:srgbClr val="FFFFFF"/>
                </a:solidFill>
              </a:endParaRPr>
            </a:p>
          </p:txBody>
        </p:sp>
      </p:grpSp>
      <p:sp>
        <p:nvSpPr>
          <p:cNvPr id="76" name="Google Shape;76;p14"/>
          <p:cNvSpPr txBox="1"/>
          <p:nvPr/>
        </p:nvSpPr>
        <p:spPr>
          <a:xfrm>
            <a:off x="7288475" y="2241450"/>
            <a:ext cx="8535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Action A</a:t>
            </a:r>
            <a:r>
              <a:rPr baseline="-25000" lang="en">
                <a:solidFill>
                  <a:srgbClr val="EFEFEF"/>
                </a:solidFill>
              </a:rPr>
              <a:t>t</a:t>
            </a:r>
            <a:endParaRPr baseline="-25000">
              <a:solidFill>
                <a:srgbClr val="EFEFEF"/>
              </a:solidFill>
            </a:endParaRPr>
          </a:p>
        </p:txBody>
      </p:sp>
      <p:sp>
        <p:nvSpPr>
          <p:cNvPr id="77" name="Google Shape;77;p14"/>
          <p:cNvSpPr txBox="1"/>
          <p:nvPr/>
        </p:nvSpPr>
        <p:spPr>
          <a:xfrm>
            <a:off x="5303325" y="2241450"/>
            <a:ext cx="8535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Reward</a:t>
            </a:r>
            <a:endParaRPr>
              <a:solidFill>
                <a:srgbClr val="EFEFEF"/>
              </a:solidFill>
            </a:endParaRPr>
          </a:p>
          <a:p>
            <a:pPr indent="0" lvl="0" marL="0" rtl="0" algn="l">
              <a:spcBef>
                <a:spcPts val="0"/>
              </a:spcBef>
              <a:spcAft>
                <a:spcPts val="0"/>
              </a:spcAft>
              <a:buNone/>
            </a:pPr>
            <a:r>
              <a:rPr lang="en">
                <a:solidFill>
                  <a:srgbClr val="EFEFEF"/>
                </a:solidFill>
              </a:rPr>
              <a:t>R</a:t>
            </a:r>
            <a:r>
              <a:rPr baseline="-25000" lang="en">
                <a:solidFill>
                  <a:srgbClr val="EFEFEF"/>
                </a:solidFill>
              </a:rPr>
              <a:t>t+1</a:t>
            </a:r>
            <a:endParaRPr baseline="-25000">
              <a:solidFill>
                <a:srgbClr val="EFEFEF"/>
              </a:solidFill>
            </a:endParaRPr>
          </a:p>
        </p:txBody>
      </p:sp>
      <p:sp>
        <p:nvSpPr>
          <p:cNvPr id="78" name="Google Shape;78;p14"/>
          <p:cNvSpPr txBox="1"/>
          <p:nvPr/>
        </p:nvSpPr>
        <p:spPr>
          <a:xfrm>
            <a:off x="8177550" y="2072850"/>
            <a:ext cx="726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State</a:t>
            </a:r>
            <a:endParaRPr>
              <a:solidFill>
                <a:srgbClr val="EFEFEF"/>
              </a:solidFill>
            </a:endParaRPr>
          </a:p>
          <a:p>
            <a:pPr indent="0" lvl="0" marL="0" rtl="0" algn="l">
              <a:spcBef>
                <a:spcPts val="0"/>
              </a:spcBef>
              <a:spcAft>
                <a:spcPts val="0"/>
              </a:spcAft>
              <a:buNone/>
            </a:pPr>
            <a:r>
              <a:rPr lang="en">
                <a:solidFill>
                  <a:srgbClr val="EFEFEF"/>
                </a:solidFill>
              </a:rPr>
              <a:t>S</a:t>
            </a:r>
            <a:r>
              <a:rPr baseline="-25000" lang="en">
                <a:solidFill>
                  <a:srgbClr val="EFEFEF"/>
                </a:solidFill>
              </a:rPr>
              <a:t>t</a:t>
            </a:r>
            <a:endParaRPr baseline="-25000">
              <a:solidFill>
                <a:srgbClr val="EFEFEF"/>
              </a:solidFill>
            </a:endParaRPr>
          </a:p>
        </p:txBody>
      </p:sp>
      <p:sp>
        <p:nvSpPr>
          <p:cNvPr id="79" name="Google Shape;79;p14"/>
          <p:cNvSpPr txBox="1"/>
          <p:nvPr/>
        </p:nvSpPr>
        <p:spPr>
          <a:xfrm>
            <a:off x="4516625" y="2072850"/>
            <a:ext cx="8535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State</a:t>
            </a:r>
            <a:endParaRPr>
              <a:solidFill>
                <a:srgbClr val="EFEFEF"/>
              </a:solidFill>
            </a:endParaRPr>
          </a:p>
          <a:p>
            <a:pPr indent="0" lvl="0" marL="0" rtl="0" algn="l">
              <a:spcBef>
                <a:spcPts val="0"/>
              </a:spcBef>
              <a:spcAft>
                <a:spcPts val="0"/>
              </a:spcAft>
              <a:buNone/>
            </a:pPr>
            <a:r>
              <a:rPr lang="en">
                <a:solidFill>
                  <a:srgbClr val="EFEFEF"/>
                </a:solidFill>
              </a:rPr>
              <a:t>S</a:t>
            </a:r>
            <a:r>
              <a:rPr baseline="-25000" lang="en">
                <a:solidFill>
                  <a:srgbClr val="EFEFEF"/>
                </a:solidFill>
              </a:rPr>
              <a:t>t+1</a:t>
            </a:r>
            <a:endParaRPr baseline="-25000">
              <a:solidFill>
                <a:srgbClr val="EFEFE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3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3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300"/>
                                        <p:tgtEl>
                                          <p:spTgt spid="70"/>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600"/>
                                        <p:tgtEl>
                                          <p:spTgt spid="67"/>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600"/>
                                        <p:tgtEl>
                                          <p:spTgt spid="7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2300"/>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8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1" type="body"/>
          </p:nvPr>
        </p:nvSpPr>
        <p:spPr>
          <a:xfrm>
            <a:off x="274500" y="1152475"/>
            <a:ext cx="398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Cumulative Reward</a:t>
            </a:r>
            <a:endParaRPr/>
          </a:p>
          <a:p>
            <a:pPr indent="-317500" lvl="1" marL="914400" rtl="0" algn="l">
              <a:spcBef>
                <a:spcPts val="0"/>
              </a:spcBef>
              <a:spcAft>
                <a:spcPts val="0"/>
              </a:spcAft>
              <a:buSzPts val="1400"/>
              <a:buChar char="○"/>
            </a:pPr>
            <a:r>
              <a:rPr lang="en"/>
              <a:t>3.25 (without GAIL)</a:t>
            </a:r>
            <a:endParaRPr/>
          </a:p>
          <a:p>
            <a:pPr indent="-317500" lvl="1" marL="914400" rtl="0" algn="l">
              <a:spcBef>
                <a:spcPts val="0"/>
              </a:spcBef>
              <a:spcAft>
                <a:spcPts val="0"/>
              </a:spcAft>
              <a:buSzPts val="1400"/>
              <a:buChar char="○"/>
            </a:pPr>
            <a:r>
              <a:rPr lang="en"/>
              <a:t>4.29 (With GAIL)</a:t>
            </a:r>
            <a:endParaRPr/>
          </a:p>
          <a:p>
            <a:pPr indent="-342900" lvl="0" marL="457200" rtl="0" algn="l">
              <a:spcBef>
                <a:spcPts val="0"/>
              </a:spcBef>
              <a:spcAft>
                <a:spcPts val="0"/>
              </a:spcAft>
              <a:buSzPts val="1800"/>
              <a:buChar char="●"/>
            </a:pPr>
            <a:r>
              <a:rPr lang="en"/>
              <a:t>Episode Length(must decrease)</a:t>
            </a:r>
            <a:endParaRPr/>
          </a:p>
          <a:p>
            <a:pPr indent="-317500" lvl="1" marL="914400" rtl="0" algn="l">
              <a:spcBef>
                <a:spcPts val="0"/>
              </a:spcBef>
              <a:spcAft>
                <a:spcPts val="0"/>
              </a:spcAft>
              <a:buSzPts val="1400"/>
              <a:buChar char="○"/>
            </a:pPr>
            <a:r>
              <a:rPr lang="en"/>
              <a:t>At 30k steps</a:t>
            </a:r>
            <a:endParaRPr/>
          </a:p>
          <a:p>
            <a:pPr indent="-317500" lvl="2" marL="1371600" rtl="0" algn="l">
              <a:spcBef>
                <a:spcPts val="0"/>
              </a:spcBef>
              <a:spcAft>
                <a:spcPts val="0"/>
              </a:spcAft>
              <a:buSzPts val="1400"/>
              <a:buChar char="■"/>
            </a:pPr>
            <a:r>
              <a:rPr lang="en"/>
              <a:t>840.2 (Without GAIL)</a:t>
            </a:r>
            <a:endParaRPr/>
          </a:p>
          <a:p>
            <a:pPr indent="-317500" lvl="2" marL="1371600" rtl="0" algn="l">
              <a:spcBef>
                <a:spcPts val="0"/>
              </a:spcBef>
              <a:spcAft>
                <a:spcPts val="0"/>
              </a:spcAft>
              <a:buSzPts val="1400"/>
              <a:buChar char="■"/>
            </a:pPr>
            <a:r>
              <a:rPr lang="en"/>
              <a:t>896.2 (With GAIL)</a:t>
            </a:r>
            <a:endParaRPr/>
          </a:p>
          <a:p>
            <a:pPr indent="-317500" lvl="1" marL="914400" rtl="0" algn="l">
              <a:spcBef>
                <a:spcPts val="0"/>
              </a:spcBef>
              <a:spcAft>
                <a:spcPts val="0"/>
              </a:spcAft>
              <a:buSzPts val="1400"/>
              <a:buChar char="○"/>
            </a:pPr>
            <a:r>
              <a:rPr lang="en"/>
              <a:t>At 9.99M steps</a:t>
            </a:r>
            <a:endParaRPr/>
          </a:p>
          <a:p>
            <a:pPr indent="-317500" lvl="2" marL="1371600" rtl="0" algn="l">
              <a:spcBef>
                <a:spcPts val="0"/>
              </a:spcBef>
              <a:spcAft>
                <a:spcPts val="0"/>
              </a:spcAft>
              <a:buSzPts val="1400"/>
              <a:buChar char="■"/>
            </a:pPr>
            <a:r>
              <a:rPr lang="en"/>
              <a:t>370 (Without GAIL)</a:t>
            </a:r>
            <a:endParaRPr/>
          </a:p>
          <a:p>
            <a:pPr indent="-317500" lvl="2" marL="1371600" rtl="0" algn="l">
              <a:spcBef>
                <a:spcPts val="0"/>
              </a:spcBef>
              <a:spcAft>
                <a:spcPts val="0"/>
              </a:spcAft>
              <a:buSzPts val="1400"/>
              <a:buChar char="■"/>
            </a:pPr>
            <a:r>
              <a:rPr lang="en"/>
              <a:t>179.1 (With GAIL)</a:t>
            </a:r>
            <a:endParaRPr/>
          </a:p>
        </p:txBody>
      </p:sp>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trained AI (after 10 M steps)</a:t>
            </a:r>
            <a:endParaRPr/>
          </a:p>
        </p:txBody>
      </p:sp>
      <p:pic>
        <p:nvPicPr>
          <p:cNvPr id="201" name="Google Shape;201;p32"/>
          <p:cNvPicPr preferRelativeResize="0"/>
          <p:nvPr/>
        </p:nvPicPr>
        <p:blipFill>
          <a:blip r:embed="rId3">
            <a:alphaModFix/>
          </a:blip>
          <a:stretch>
            <a:fillRect/>
          </a:stretch>
        </p:blipFill>
        <p:spPr>
          <a:xfrm>
            <a:off x="4111825" y="1818675"/>
            <a:ext cx="4831799" cy="1627274"/>
          </a:xfrm>
          <a:prstGeom prst="rect">
            <a:avLst/>
          </a:prstGeom>
          <a:noFill/>
          <a:ln>
            <a:noFill/>
          </a:ln>
        </p:spPr>
      </p:pic>
      <p:sp>
        <p:nvSpPr>
          <p:cNvPr id="202" name="Google Shape;202;p32"/>
          <p:cNvSpPr txBox="1"/>
          <p:nvPr/>
        </p:nvSpPr>
        <p:spPr>
          <a:xfrm>
            <a:off x="4111825" y="3414175"/>
            <a:ext cx="4275000" cy="2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D9D9D9"/>
                </a:solidFill>
              </a:rPr>
              <a:t>Graph Showing the Cumulative Reward</a:t>
            </a:r>
            <a:endParaRPr i="1" sz="900">
              <a:solidFill>
                <a:srgbClr val="D9D9D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trained AI</a:t>
            </a:r>
            <a:endParaRPr/>
          </a:p>
        </p:txBody>
      </p:sp>
      <p:pic>
        <p:nvPicPr>
          <p:cNvPr id="208" name="Google Shape;208;p33" title="CarParking - NewParking - PC, Mac &amp; Linux Standalone - Unity 2019.3.0f6 Personal [PREVIEW PACKAGES IN USE] _DX11_ 2020-04-16 12-23-18_Trim.mp4">
            <a:hlinkClick r:id="rId3"/>
          </p:cNvPr>
          <p:cNvPicPr preferRelativeResize="0"/>
          <p:nvPr/>
        </p:nvPicPr>
        <p:blipFill>
          <a:blip r:embed="rId4">
            <a:alphaModFix/>
          </a:blip>
          <a:stretch>
            <a:fillRect/>
          </a:stretch>
        </p:blipFill>
        <p:spPr>
          <a:xfrm>
            <a:off x="281400" y="1146175"/>
            <a:ext cx="8520600" cy="3854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4" name="Google Shape;21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PPO and SAC both perform well</a:t>
            </a:r>
            <a:endParaRPr/>
          </a:p>
          <a:p>
            <a:pPr indent="-342900" lvl="0" marL="457200" rtl="0" algn="l">
              <a:spcBef>
                <a:spcPts val="0"/>
              </a:spcBef>
              <a:spcAft>
                <a:spcPts val="0"/>
              </a:spcAft>
              <a:buSzPts val="1800"/>
              <a:buChar char="●"/>
            </a:pPr>
            <a:r>
              <a:rPr lang="en"/>
              <a:t>PPO paired with GAIL gives even better performance</a:t>
            </a:r>
            <a:endParaRPr/>
          </a:p>
          <a:p>
            <a:pPr indent="0" lvl="0" marL="457200" rtl="0" algn="l">
              <a:spcBef>
                <a:spcPts val="1600"/>
              </a:spcBef>
              <a:spcAft>
                <a:spcPts val="0"/>
              </a:spcAft>
              <a:buNone/>
            </a:pPr>
            <a:r>
              <a:rPr lang="en"/>
              <a:t>On a general note</a:t>
            </a:r>
            <a:endParaRPr/>
          </a:p>
          <a:p>
            <a:pPr indent="-342900" lvl="0" marL="457200" rtl="0" algn="l">
              <a:spcBef>
                <a:spcPts val="1600"/>
              </a:spcBef>
              <a:spcAft>
                <a:spcPts val="0"/>
              </a:spcAft>
              <a:buSzPts val="1800"/>
              <a:buChar char="●"/>
            </a:pPr>
            <a:r>
              <a:rPr lang="en"/>
              <a:t>Complex world problem can be easily simulated</a:t>
            </a:r>
            <a:endParaRPr/>
          </a:p>
          <a:p>
            <a:pPr indent="-342900" lvl="0" marL="457200" rtl="0" algn="l">
              <a:spcBef>
                <a:spcPts val="0"/>
              </a:spcBef>
              <a:spcAft>
                <a:spcPts val="0"/>
              </a:spcAft>
              <a:buSzPts val="1800"/>
              <a:buChar char="●"/>
            </a:pPr>
            <a:r>
              <a:rPr lang="en"/>
              <a:t>General purpose RL algorithms are versatile</a:t>
            </a:r>
            <a:endParaRPr/>
          </a:p>
          <a:p>
            <a:pPr indent="-342900" lvl="0" marL="457200" rtl="0" algn="l">
              <a:spcBef>
                <a:spcPts val="0"/>
              </a:spcBef>
              <a:spcAft>
                <a:spcPts val="0"/>
              </a:spcAft>
              <a:buSzPts val="1800"/>
              <a:buChar char="●"/>
            </a:pPr>
            <a:r>
              <a:rPr lang="en"/>
              <a:t>With the applications in transportation, robotics, we can create AIs that can be trained to perform a variety of complicated tasks without having to hard code its actions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nvSpPr>
        <p:spPr>
          <a:xfrm>
            <a:off x="3121050" y="1810800"/>
            <a:ext cx="2901900" cy="152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B7B7B7"/>
                </a:solidFill>
              </a:rPr>
              <a:t>THANK YOU :)</a:t>
            </a:r>
            <a:endParaRPr sz="480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Unity Engine</a:t>
            </a:r>
            <a:endParaRPr/>
          </a:p>
        </p:txBody>
      </p:sp>
      <p:sp>
        <p:nvSpPr>
          <p:cNvPr id="85" name="Google Shape;85;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Gaming engine, </a:t>
            </a:r>
            <a:r>
              <a:rPr lang="en"/>
              <a:t>Popular with Indie-game developers</a:t>
            </a:r>
            <a:endParaRPr/>
          </a:p>
          <a:p>
            <a:pPr indent="-342900" lvl="0" marL="457200" rtl="0" algn="l">
              <a:spcBef>
                <a:spcPts val="0"/>
              </a:spcBef>
              <a:spcAft>
                <a:spcPts val="0"/>
              </a:spcAft>
              <a:buSzPts val="1800"/>
              <a:buChar char="-"/>
            </a:pPr>
            <a:r>
              <a:rPr lang="en"/>
              <a:t>C# based construction</a:t>
            </a:r>
            <a:endParaRPr/>
          </a:p>
          <a:p>
            <a:pPr indent="-342900" lvl="0" marL="457200" rtl="0" algn="l">
              <a:spcBef>
                <a:spcPts val="0"/>
              </a:spcBef>
              <a:spcAft>
                <a:spcPts val="0"/>
              </a:spcAft>
              <a:buSzPts val="1800"/>
              <a:buChar char="-"/>
            </a:pPr>
            <a:r>
              <a:rPr lang="en"/>
              <a:t>Convenient tool for programmers</a:t>
            </a:r>
            <a:endParaRPr/>
          </a:p>
          <a:p>
            <a:pPr indent="-342900" lvl="0" marL="457200" rtl="0" algn="l">
              <a:spcBef>
                <a:spcPts val="0"/>
              </a:spcBef>
              <a:spcAft>
                <a:spcPts val="0"/>
              </a:spcAft>
              <a:buSzPts val="1800"/>
              <a:buChar char="-"/>
            </a:pPr>
            <a:r>
              <a:rPr lang="en"/>
              <a:t>Helps develop and simulate 2D and 3D “Environments”</a:t>
            </a:r>
            <a:endParaRPr/>
          </a:p>
        </p:txBody>
      </p:sp>
      <p:pic>
        <p:nvPicPr>
          <p:cNvPr id="86" name="Google Shape;86;p15"/>
          <p:cNvPicPr preferRelativeResize="0"/>
          <p:nvPr/>
        </p:nvPicPr>
        <p:blipFill>
          <a:blip r:embed="rId3">
            <a:alphaModFix/>
          </a:blip>
          <a:stretch>
            <a:fillRect/>
          </a:stretch>
        </p:blipFill>
        <p:spPr>
          <a:xfrm>
            <a:off x="4572000" y="1865600"/>
            <a:ext cx="3887600" cy="1412300"/>
          </a:xfrm>
          <a:prstGeom prst="rect">
            <a:avLst/>
          </a:prstGeom>
          <a:noFill/>
          <a:ln>
            <a:noFill/>
          </a:ln>
        </p:spPr>
      </p:pic>
      <p:sp>
        <p:nvSpPr>
          <p:cNvPr id="87" name="Google Shape;87;p15"/>
          <p:cNvSpPr txBox="1"/>
          <p:nvPr>
            <p:ph type="title"/>
          </p:nvPr>
        </p:nvSpPr>
        <p:spPr>
          <a:xfrm>
            <a:off x="397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Agents</a:t>
            </a:r>
            <a:endParaRPr/>
          </a:p>
        </p:txBody>
      </p:sp>
      <p:sp>
        <p:nvSpPr>
          <p:cNvPr id="88" name="Google Shape;88;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based </a:t>
            </a:r>
            <a:r>
              <a:rPr lang="en"/>
              <a:t>Toolkit for RL</a:t>
            </a:r>
            <a:endParaRPr/>
          </a:p>
          <a:p>
            <a:pPr indent="-342900" lvl="0" marL="457200" rtl="0" algn="l">
              <a:spcBef>
                <a:spcPts val="0"/>
              </a:spcBef>
              <a:spcAft>
                <a:spcPts val="0"/>
              </a:spcAft>
              <a:buSzPts val="1800"/>
              <a:buChar char="-"/>
            </a:pPr>
            <a:r>
              <a:rPr lang="en"/>
              <a:t>Provides communication between data collected in Unity and ML algorithms</a:t>
            </a:r>
            <a:endParaRPr/>
          </a:p>
          <a:p>
            <a:pPr indent="-342900" lvl="0" marL="457200" rtl="0" algn="l">
              <a:spcBef>
                <a:spcPts val="0"/>
              </a:spcBef>
              <a:spcAft>
                <a:spcPts val="0"/>
              </a:spcAft>
              <a:buSzPts val="1800"/>
              <a:buChar char="-"/>
            </a:pPr>
            <a:r>
              <a:rPr lang="en"/>
              <a:t>Helpful in building a Neural Network using Tensorflow</a:t>
            </a:r>
            <a:endParaRPr/>
          </a:p>
          <a:p>
            <a:pPr indent="-342900" lvl="0" marL="457200" rtl="0" algn="l">
              <a:spcBef>
                <a:spcPts val="0"/>
              </a:spcBef>
              <a:spcAft>
                <a:spcPts val="0"/>
              </a:spcAft>
              <a:buSzPts val="1800"/>
              <a:buChar char="-"/>
            </a:pPr>
            <a:r>
              <a:rPr lang="en"/>
              <a:t>Real-time Visualization using Tensorboard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4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
                                        <p:tgtEl>
                                          <p:spTgt spid="84"/>
                                        </p:tgtEl>
                                      </p:cBhvr>
                                    </p:animEffect>
                                    <p:set>
                                      <p:cBhvr>
                                        <p:cTn dur="1" fill="hold">
                                          <p:stCondLst>
                                            <p:cond delay="200"/>
                                          </p:stCondLst>
                                        </p:cTn>
                                        <p:tgtEl>
                                          <p:spTgt spid="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
                                        <p:tgtEl>
                                          <p:spTgt spid="85"/>
                                        </p:tgtEl>
                                      </p:cBhvr>
                                    </p:animEffect>
                                    <p:set>
                                      <p:cBhvr>
                                        <p:cTn dur="1" fill="hold">
                                          <p:stCondLst>
                                            <p:cond delay="200"/>
                                          </p:stCondLst>
                                        </p:cTn>
                                        <p:tgtEl>
                                          <p:spTgt spid="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3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3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Proximal Policy Optimisation (PPO)</a:t>
            </a:r>
            <a:endParaRPr/>
          </a:p>
        </p:txBody>
      </p:sp>
      <p:sp>
        <p:nvSpPr>
          <p:cNvPr id="94" name="Google Shape;94;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“On-Policy” Algorithm developed by OpenAi, released in 2017</a:t>
            </a:r>
            <a:endParaRPr/>
          </a:p>
          <a:p>
            <a:pPr indent="-342900" lvl="0" marL="457200" rtl="0" algn="l">
              <a:spcBef>
                <a:spcPts val="0"/>
              </a:spcBef>
              <a:spcAft>
                <a:spcPts val="0"/>
              </a:spcAft>
              <a:buSzPts val="1800"/>
              <a:buChar char="-"/>
            </a:pPr>
            <a:r>
              <a:rPr lang="en"/>
              <a:t>Their Dota 2 bot defeated the best human players</a:t>
            </a:r>
            <a:endParaRPr/>
          </a:p>
          <a:p>
            <a:pPr indent="-342900" lvl="0" marL="457200" rtl="0" algn="l">
              <a:spcBef>
                <a:spcPts val="0"/>
              </a:spcBef>
              <a:spcAft>
                <a:spcPts val="0"/>
              </a:spcAft>
              <a:buSzPts val="1800"/>
              <a:buChar char="-"/>
            </a:pPr>
            <a:r>
              <a:rPr lang="en"/>
              <a:t>PPO strikes a balance between supervised learning and reinforcement learning</a:t>
            </a:r>
            <a:endParaRPr/>
          </a:p>
          <a:p>
            <a:pPr indent="-342900" lvl="0" marL="457200" rtl="0" algn="l">
              <a:spcBef>
                <a:spcPts val="0"/>
              </a:spcBef>
              <a:spcAft>
                <a:spcPts val="0"/>
              </a:spcAft>
              <a:buSzPts val="1800"/>
              <a:buChar char="-"/>
            </a:pPr>
            <a:r>
              <a:rPr lang="en"/>
              <a:t>Easy to implement, compatible with gradient descent</a:t>
            </a:r>
            <a:endParaRPr/>
          </a:p>
          <a:p>
            <a:pPr indent="-342900" lvl="0" marL="457200" rtl="0" algn="l">
              <a:spcBef>
                <a:spcPts val="0"/>
              </a:spcBef>
              <a:spcAft>
                <a:spcPts val="0"/>
              </a:spcAft>
              <a:buSzPts val="1800"/>
              <a:buChar char="-"/>
            </a:pPr>
            <a:r>
              <a:rPr lang="en"/>
              <a:t>Easy to tune the hyperparameters</a:t>
            </a:r>
            <a:endParaRPr/>
          </a:p>
        </p:txBody>
      </p:sp>
      <p:pic>
        <p:nvPicPr>
          <p:cNvPr id="95" name="Google Shape;95;p16"/>
          <p:cNvPicPr preferRelativeResize="0"/>
          <p:nvPr/>
        </p:nvPicPr>
        <p:blipFill>
          <a:blip r:embed="rId3">
            <a:alphaModFix/>
          </a:blip>
          <a:stretch>
            <a:fillRect/>
          </a:stretch>
        </p:blipFill>
        <p:spPr>
          <a:xfrm>
            <a:off x="4572000" y="2191830"/>
            <a:ext cx="4002451" cy="75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 Actor Critic</a:t>
            </a:r>
            <a:endParaRPr/>
          </a:p>
        </p:txBody>
      </p:sp>
      <p:sp>
        <p:nvSpPr>
          <p:cNvPr id="101" name="Google Shape;101;p17"/>
          <p:cNvSpPr txBox="1"/>
          <p:nvPr>
            <p:ph idx="1" type="body"/>
          </p:nvPr>
        </p:nvSpPr>
        <p:spPr>
          <a:xfrm>
            <a:off x="282000" y="1145075"/>
            <a:ext cx="4252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Developed and Released by BAIR lab in 2018</a:t>
            </a:r>
            <a:endParaRPr/>
          </a:p>
          <a:p>
            <a:pPr indent="-342900" lvl="0" marL="457200" rtl="0" algn="l">
              <a:spcBef>
                <a:spcPts val="0"/>
              </a:spcBef>
              <a:spcAft>
                <a:spcPts val="0"/>
              </a:spcAft>
              <a:buSzPts val="1800"/>
              <a:buChar char="-"/>
            </a:pPr>
            <a:r>
              <a:rPr lang="en"/>
              <a:t>Central feature is Entropy Regularization</a:t>
            </a:r>
            <a:endParaRPr/>
          </a:p>
          <a:p>
            <a:pPr indent="-342900" lvl="0" marL="457200" rtl="0" algn="l">
              <a:spcBef>
                <a:spcPts val="0"/>
              </a:spcBef>
              <a:spcAft>
                <a:spcPts val="0"/>
              </a:spcAft>
              <a:buSzPts val="1800"/>
              <a:buChar char="-"/>
            </a:pPr>
            <a:r>
              <a:rPr lang="en"/>
              <a:t>Off-Policy Algorithm</a:t>
            </a:r>
            <a:endParaRPr/>
          </a:p>
          <a:p>
            <a:pPr indent="-342900" lvl="0" marL="457200" rtl="0" algn="l">
              <a:spcBef>
                <a:spcPts val="0"/>
              </a:spcBef>
              <a:spcAft>
                <a:spcPts val="0"/>
              </a:spcAft>
              <a:buSzPts val="1800"/>
              <a:buChar char="-"/>
            </a:pPr>
            <a:r>
              <a:rPr lang="en"/>
              <a:t>No Sensitive Hyperparameters</a:t>
            </a:r>
            <a:endParaRPr/>
          </a:p>
        </p:txBody>
      </p:sp>
      <p:pic>
        <p:nvPicPr>
          <p:cNvPr id="102" name="Google Shape;102;p17"/>
          <p:cNvPicPr preferRelativeResize="0"/>
          <p:nvPr/>
        </p:nvPicPr>
        <p:blipFill>
          <a:blip r:embed="rId3">
            <a:alphaModFix/>
          </a:blip>
          <a:stretch>
            <a:fillRect/>
          </a:stretch>
        </p:blipFill>
        <p:spPr>
          <a:xfrm>
            <a:off x="4486800" y="1229500"/>
            <a:ext cx="4304402" cy="22997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Episode</a:t>
            </a:r>
            <a:endParaRPr/>
          </a:p>
          <a:p>
            <a:pPr indent="-317500" lvl="1" marL="914400" rtl="0" algn="l">
              <a:spcBef>
                <a:spcPts val="0"/>
              </a:spcBef>
              <a:spcAft>
                <a:spcPts val="0"/>
              </a:spcAft>
              <a:buSzPts val="1400"/>
              <a:buChar char="○"/>
            </a:pPr>
            <a:r>
              <a:rPr lang="en"/>
              <a:t>Instance of training</a:t>
            </a:r>
            <a:endParaRPr/>
          </a:p>
          <a:p>
            <a:pPr indent="-317500" lvl="1" marL="914400" rtl="0" algn="l">
              <a:spcBef>
                <a:spcPts val="0"/>
              </a:spcBef>
              <a:spcAft>
                <a:spcPts val="0"/>
              </a:spcAft>
              <a:buSzPts val="1400"/>
              <a:buChar char="○"/>
            </a:pPr>
            <a:r>
              <a:rPr lang="en"/>
              <a:t>Each episode must be similar</a:t>
            </a:r>
            <a:endParaRPr/>
          </a:p>
          <a:p>
            <a:pPr indent="-317500" lvl="1" marL="914400" rtl="0" algn="l">
              <a:spcBef>
                <a:spcPts val="0"/>
              </a:spcBef>
              <a:spcAft>
                <a:spcPts val="0"/>
              </a:spcAft>
              <a:buSzPts val="1400"/>
              <a:buChar char="○"/>
            </a:pPr>
            <a:r>
              <a:rPr lang="en"/>
              <a:t>Example, the crashing bird in “Flappy Bird”</a:t>
            </a:r>
            <a:endParaRPr/>
          </a:p>
          <a:p>
            <a:pPr indent="-317500" lvl="1" marL="914400" rtl="0" algn="l">
              <a:spcBef>
                <a:spcPts val="0"/>
              </a:spcBef>
              <a:spcAft>
                <a:spcPts val="0"/>
              </a:spcAft>
              <a:buSzPts val="1400"/>
              <a:buChar char="○"/>
            </a:pPr>
            <a:r>
              <a:rPr lang="en"/>
              <a:t>Each episode starts again from “zero”</a:t>
            </a:r>
            <a:endParaRPr/>
          </a:p>
          <a:p>
            <a:pPr indent="-317500" lvl="1" marL="914400" rtl="0" algn="l">
              <a:spcBef>
                <a:spcPts val="0"/>
              </a:spcBef>
              <a:spcAft>
                <a:spcPts val="0"/>
              </a:spcAft>
              <a:buSzPts val="1400"/>
              <a:buChar char="○"/>
            </a:pPr>
            <a:r>
              <a:rPr lang="en"/>
              <a:t>Based on the problem the episode length changes</a:t>
            </a:r>
            <a:endParaRPr/>
          </a:p>
          <a:p>
            <a:pPr indent="-317500" lvl="1" marL="914400" rtl="0" algn="l">
              <a:spcBef>
                <a:spcPts val="0"/>
              </a:spcBef>
              <a:spcAft>
                <a:spcPts val="0"/>
              </a:spcAft>
              <a:buSzPts val="1400"/>
              <a:buChar char="○"/>
            </a:pPr>
            <a:r>
              <a:rPr lang="en"/>
              <a:t>We can limit each episode for certain number of steps</a:t>
            </a:r>
            <a:endParaRPr/>
          </a:p>
          <a:p>
            <a:pPr indent="-342900" lvl="0" marL="457200" rtl="0" algn="l">
              <a:spcBef>
                <a:spcPts val="0"/>
              </a:spcBef>
              <a:spcAft>
                <a:spcPts val="0"/>
              </a:spcAft>
              <a:buSzPts val="1800"/>
              <a:buChar char="●"/>
            </a:pPr>
            <a:r>
              <a:rPr lang="en"/>
              <a:t>Rewards</a:t>
            </a:r>
            <a:endParaRPr/>
          </a:p>
          <a:p>
            <a:pPr indent="-317500" lvl="1" marL="914400" rtl="0" algn="l">
              <a:spcBef>
                <a:spcPts val="0"/>
              </a:spcBef>
              <a:spcAft>
                <a:spcPts val="0"/>
              </a:spcAft>
              <a:buSzPts val="1400"/>
              <a:buChar char="○"/>
            </a:pPr>
            <a:r>
              <a:rPr lang="en"/>
              <a:t>Positive, if the action is GOOD</a:t>
            </a:r>
            <a:endParaRPr/>
          </a:p>
          <a:p>
            <a:pPr indent="-317500" lvl="1" marL="914400" rtl="0" algn="l">
              <a:spcBef>
                <a:spcPts val="0"/>
              </a:spcBef>
              <a:spcAft>
                <a:spcPts val="0"/>
              </a:spcAft>
              <a:buSzPts val="1400"/>
              <a:buChar char="○"/>
            </a:pPr>
            <a:r>
              <a:rPr lang="en"/>
              <a:t>Negative, if the action is BAD</a:t>
            </a:r>
            <a:endParaRPr/>
          </a:p>
          <a:p>
            <a:pPr indent="-342900" lvl="0" marL="457200" rtl="0" algn="l">
              <a:spcBef>
                <a:spcPts val="0"/>
              </a:spcBef>
              <a:spcAft>
                <a:spcPts val="0"/>
              </a:spcAft>
              <a:buSzPts val="1800"/>
              <a:buChar char="●"/>
            </a:pPr>
            <a:r>
              <a:rPr lang="en"/>
              <a:t>GAIL (Generative Adversarial Imitation Learning)</a:t>
            </a:r>
            <a:endParaRPr/>
          </a:p>
          <a:p>
            <a:pPr indent="-317500" lvl="1" marL="914400" rtl="0" algn="l">
              <a:spcBef>
                <a:spcPts val="0"/>
              </a:spcBef>
              <a:spcAft>
                <a:spcPts val="0"/>
              </a:spcAft>
              <a:buSzPts val="1400"/>
              <a:buChar char="○"/>
            </a:pPr>
            <a:r>
              <a:rPr lang="en"/>
              <a:t>Provide demonstration to the AI</a:t>
            </a:r>
            <a:endParaRPr/>
          </a:p>
          <a:p>
            <a:pPr indent="-317500" lvl="1" marL="914400" rtl="0" algn="l">
              <a:spcBef>
                <a:spcPts val="0"/>
              </a:spcBef>
              <a:spcAft>
                <a:spcPts val="0"/>
              </a:spcAft>
              <a:buSzPts val="1400"/>
              <a:buChar char="○"/>
            </a:pPr>
            <a:r>
              <a:rPr lang="en"/>
              <a:t>So that it can learn faster</a:t>
            </a:r>
            <a:endParaRPr/>
          </a:p>
        </p:txBody>
      </p:sp>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Concepts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Flappy Bird Implementation</a:t>
            </a:r>
            <a:endParaRPr/>
          </a:p>
        </p:txBody>
      </p:sp>
      <p:sp>
        <p:nvSpPr>
          <p:cNvPr id="114" name="Google Shape;114;p19"/>
          <p:cNvSpPr txBox="1"/>
          <p:nvPr>
            <p:ph idx="1" type="body"/>
          </p:nvPr>
        </p:nvSpPr>
        <p:spPr>
          <a:xfrm>
            <a:off x="311700" y="1152475"/>
            <a:ext cx="4802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Simplest environment to create and understand</a:t>
            </a:r>
            <a:endParaRPr/>
          </a:p>
          <a:p>
            <a:pPr indent="-342900" lvl="0" marL="457200" rtl="0" algn="l">
              <a:spcBef>
                <a:spcPts val="0"/>
              </a:spcBef>
              <a:spcAft>
                <a:spcPts val="0"/>
              </a:spcAft>
              <a:buSzPts val="1800"/>
              <a:buChar char="-"/>
            </a:pPr>
            <a:r>
              <a:rPr lang="en"/>
              <a:t>Environment</a:t>
            </a:r>
            <a:endParaRPr/>
          </a:p>
          <a:p>
            <a:pPr indent="-317500" lvl="1" marL="914400" rtl="0" algn="l">
              <a:spcBef>
                <a:spcPts val="0"/>
              </a:spcBef>
              <a:spcAft>
                <a:spcPts val="0"/>
              </a:spcAft>
              <a:buSzPts val="1400"/>
              <a:buChar char="-"/>
            </a:pPr>
            <a:r>
              <a:rPr lang="en"/>
              <a:t>Agent has to stay alive for as long as possible</a:t>
            </a:r>
            <a:endParaRPr/>
          </a:p>
          <a:p>
            <a:pPr indent="-342900" lvl="0" marL="457200" rtl="0" algn="l">
              <a:spcBef>
                <a:spcPts val="0"/>
              </a:spcBef>
              <a:spcAft>
                <a:spcPts val="0"/>
              </a:spcAft>
              <a:buSzPts val="1800"/>
              <a:buChar char="-"/>
            </a:pPr>
            <a:r>
              <a:rPr lang="en"/>
              <a:t>Bird Agent: has two “discrete” actions</a:t>
            </a:r>
            <a:endParaRPr/>
          </a:p>
          <a:p>
            <a:pPr indent="-317500" lvl="1" marL="914400" rtl="0" algn="l">
              <a:spcBef>
                <a:spcPts val="0"/>
              </a:spcBef>
              <a:spcAft>
                <a:spcPts val="0"/>
              </a:spcAft>
              <a:buSzPts val="1400"/>
              <a:buChar char="-"/>
            </a:pPr>
            <a:r>
              <a:rPr lang="en"/>
              <a:t>Jump or Flap its wings</a:t>
            </a:r>
            <a:endParaRPr/>
          </a:p>
          <a:p>
            <a:pPr indent="-317500" lvl="1" marL="914400" rtl="0" algn="l">
              <a:spcBef>
                <a:spcPts val="0"/>
              </a:spcBef>
              <a:spcAft>
                <a:spcPts val="0"/>
              </a:spcAft>
              <a:buSzPts val="1400"/>
              <a:buChar char="-"/>
            </a:pPr>
            <a:r>
              <a:rPr lang="en"/>
              <a:t>Don’t Jump</a:t>
            </a:r>
            <a:endParaRPr/>
          </a:p>
          <a:p>
            <a:pPr indent="-342900" lvl="0" marL="457200" rtl="0" algn="l">
              <a:spcBef>
                <a:spcPts val="0"/>
              </a:spcBef>
              <a:spcAft>
                <a:spcPts val="0"/>
              </a:spcAft>
              <a:buSzPts val="1800"/>
              <a:buChar char="-"/>
            </a:pPr>
            <a:r>
              <a:rPr lang="en"/>
              <a:t>Rewards:</a:t>
            </a:r>
            <a:endParaRPr/>
          </a:p>
          <a:p>
            <a:pPr indent="-317500" lvl="1" marL="914400" rtl="0" algn="l">
              <a:spcBef>
                <a:spcPts val="0"/>
              </a:spcBef>
              <a:spcAft>
                <a:spcPts val="0"/>
              </a:spcAft>
              <a:buSzPts val="1400"/>
              <a:buChar char="-"/>
            </a:pPr>
            <a:r>
              <a:rPr lang="en"/>
              <a:t>Punishment for crashing on the obstacles, and end of the episode (-1f)</a:t>
            </a:r>
            <a:endParaRPr/>
          </a:p>
          <a:p>
            <a:pPr indent="-317500" lvl="1" marL="914400" rtl="0" algn="l">
              <a:spcBef>
                <a:spcPts val="0"/>
              </a:spcBef>
              <a:spcAft>
                <a:spcPts val="0"/>
              </a:spcAft>
              <a:buSzPts val="1400"/>
              <a:buChar char="-"/>
            </a:pPr>
            <a:r>
              <a:rPr lang="en"/>
              <a:t>Reward for staying alive and making decisions (+0.1f)</a:t>
            </a:r>
            <a:endParaRPr/>
          </a:p>
        </p:txBody>
      </p:sp>
      <p:pic>
        <p:nvPicPr>
          <p:cNvPr id="115" name="Google Shape;115;p19"/>
          <p:cNvPicPr preferRelativeResize="0"/>
          <p:nvPr/>
        </p:nvPicPr>
        <p:blipFill>
          <a:blip r:embed="rId3">
            <a:alphaModFix/>
          </a:blip>
          <a:stretch>
            <a:fillRect/>
          </a:stretch>
        </p:blipFill>
        <p:spPr>
          <a:xfrm>
            <a:off x="5696675" y="747900"/>
            <a:ext cx="2194568" cy="3820976"/>
          </a:xfrm>
          <a:prstGeom prst="rect">
            <a:avLst/>
          </a:prstGeom>
          <a:noFill/>
          <a:ln>
            <a:noFill/>
          </a:ln>
        </p:spPr>
      </p:pic>
      <p:sp>
        <p:nvSpPr>
          <p:cNvPr id="116" name="Google Shape;116;p19"/>
          <p:cNvSpPr txBox="1"/>
          <p:nvPr/>
        </p:nvSpPr>
        <p:spPr>
          <a:xfrm>
            <a:off x="5625925" y="4497775"/>
            <a:ext cx="27312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Courier New"/>
                <a:ea typeface="Courier New"/>
                <a:cs typeface="Courier New"/>
                <a:sym typeface="Courier New"/>
              </a:rPr>
              <a:t>Image.1 Screen capture from our project</a:t>
            </a:r>
            <a:endParaRPr sz="7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agent understand the environment?</a:t>
            </a:r>
            <a:endParaRPr/>
          </a:p>
        </p:txBody>
      </p:sp>
      <p:sp>
        <p:nvSpPr>
          <p:cNvPr id="122" name="Google Shape;122;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Ray Perception Sensors</a:t>
            </a:r>
            <a:endParaRPr/>
          </a:p>
          <a:p>
            <a:pPr indent="-342900" lvl="0" marL="457200" rtl="0" algn="l">
              <a:spcBef>
                <a:spcPts val="0"/>
              </a:spcBef>
              <a:spcAft>
                <a:spcPts val="0"/>
              </a:spcAft>
              <a:buSzPts val="1800"/>
              <a:buChar char="-"/>
            </a:pPr>
            <a:r>
              <a:rPr lang="en"/>
              <a:t>Collect data about the distance from the obstacle</a:t>
            </a:r>
            <a:endParaRPr/>
          </a:p>
          <a:p>
            <a:pPr indent="-342900" lvl="0" marL="457200" rtl="0" algn="l">
              <a:spcBef>
                <a:spcPts val="0"/>
              </a:spcBef>
              <a:spcAft>
                <a:spcPts val="0"/>
              </a:spcAft>
              <a:buSzPts val="1800"/>
              <a:buChar char="-"/>
            </a:pPr>
            <a:r>
              <a:rPr lang="en"/>
              <a:t>No information about the nature of the object in the proximity, only the tag can be identified by the agent</a:t>
            </a:r>
            <a:endParaRPr/>
          </a:p>
          <a:p>
            <a:pPr indent="-342900" lvl="0" marL="457200" rtl="0" algn="l">
              <a:spcBef>
                <a:spcPts val="0"/>
              </a:spcBef>
              <a:spcAft>
                <a:spcPts val="0"/>
              </a:spcAft>
              <a:buSzPts val="1800"/>
              <a:buChar char="-"/>
            </a:pPr>
            <a:r>
              <a:rPr lang="en"/>
              <a:t>The agent learns whether this object is good or bad by trial and error</a:t>
            </a:r>
            <a:endParaRPr/>
          </a:p>
        </p:txBody>
      </p:sp>
      <p:pic>
        <p:nvPicPr>
          <p:cNvPr id="123" name="Google Shape;123;p20"/>
          <p:cNvPicPr preferRelativeResize="0"/>
          <p:nvPr/>
        </p:nvPicPr>
        <p:blipFill>
          <a:blip r:embed="rId3">
            <a:alphaModFix/>
          </a:blip>
          <a:stretch>
            <a:fillRect/>
          </a:stretch>
        </p:blipFill>
        <p:spPr>
          <a:xfrm>
            <a:off x="4565100" y="1478638"/>
            <a:ext cx="4267200" cy="27640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train! </a:t>
            </a:r>
            <a:endParaRPr/>
          </a:p>
        </p:txBody>
      </p:sp>
      <p:sp>
        <p:nvSpPr>
          <p:cNvPr id="129" name="Google Shape;129;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better than One agent?</a:t>
            </a:r>
            <a:endParaRPr/>
          </a:p>
          <a:p>
            <a:pPr indent="-342900" lvl="0" marL="457200" rtl="0" algn="l">
              <a:spcBef>
                <a:spcPts val="0"/>
              </a:spcBef>
              <a:spcAft>
                <a:spcPts val="0"/>
              </a:spcAft>
              <a:buSzPts val="1800"/>
              <a:buChar char="-"/>
            </a:pPr>
            <a:r>
              <a:rPr lang="en"/>
              <a:t>Multiple agents that contribute to the same policy</a:t>
            </a:r>
            <a:endParaRPr/>
          </a:p>
          <a:p>
            <a:pPr indent="-342900" lvl="0" marL="457200" rtl="0" algn="l">
              <a:spcBef>
                <a:spcPts val="0"/>
              </a:spcBef>
              <a:spcAft>
                <a:spcPts val="0"/>
              </a:spcAft>
              <a:buSzPts val="1800"/>
              <a:buChar char="-"/>
            </a:pPr>
            <a:r>
              <a:rPr lang="en"/>
              <a:t>Faster Training</a:t>
            </a:r>
            <a:endParaRPr/>
          </a:p>
          <a:p>
            <a:pPr indent="-342900" lvl="0" marL="457200" rtl="0" algn="l">
              <a:spcBef>
                <a:spcPts val="0"/>
              </a:spcBef>
              <a:spcAft>
                <a:spcPts val="0"/>
              </a:spcAft>
              <a:buSzPts val="1800"/>
              <a:buChar char="-"/>
            </a:pPr>
            <a:r>
              <a:rPr lang="en"/>
              <a:t>We replicated the same environment 9 times</a:t>
            </a:r>
            <a:endParaRPr/>
          </a:p>
          <a:p>
            <a:pPr indent="-342900" lvl="0" marL="457200" rtl="0" algn="l">
              <a:spcBef>
                <a:spcPts val="0"/>
              </a:spcBef>
              <a:spcAft>
                <a:spcPts val="0"/>
              </a:spcAft>
              <a:buSzPts val="1800"/>
              <a:buChar char="-"/>
            </a:pPr>
            <a:r>
              <a:rPr lang="en"/>
              <a:t>All agents contributing to the same policy or the “Brain”</a:t>
            </a:r>
            <a:endParaRPr/>
          </a:p>
        </p:txBody>
      </p:sp>
      <p:pic>
        <p:nvPicPr>
          <p:cNvPr id="130" name="Google Shape;130;p21"/>
          <p:cNvPicPr preferRelativeResize="0"/>
          <p:nvPr/>
        </p:nvPicPr>
        <p:blipFill>
          <a:blip r:embed="rId3">
            <a:alphaModFix/>
          </a:blip>
          <a:stretch>
            <a:fillRect/>
          </a:stretch>
        </p:blipFill>
        <p:spPr>
          <a:xfrm>
            <a:off x="4724400" y="1170125"/>
            <a:ext cx="4267199" cy="264380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