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4"/>
  </p:notesMasterIdLst>
  <p:sldIdLst>
    <p:sldId id="258" r:id="rId2"/>
    <p:sldId id="283" r:id="rId3"/>
    <p:sldId id="284" r:id="rId4"/>
    <p:sldId id="285" r:id="rId5"/>
    <p:sldId id="286" r:id="rId6"/>
    <p:sldId id="287" r:id="rId7"/>
    <p:sldId id="303" r:id="rId8"/>
    <p:sldId id="288" r:id="rId9"/>
    <p:sldId id="289" r:id="rId10"/>
    <p:sldId id="290" r:id="rId11"/>
    <p:sldId id="292" r:id="rId12"/>
    <p:sldId id="291" r:id="rId13"/>
    <p:sldId id="293" r:id="rId14"/>
    <p:sldId id="294" r:id="rId15"/>
    <p:sldId id="295" r:id="rId16"/>
    <p:sldId id="296" r:id="rId17"/>
    <p:sldId id="297" r:id="rId18"/>
    <p:sldId id="298" r:id="rId19"/>
    <p:sldId id="300" r:id="rId20"/>
    <p:sldId id="299" r:id="rId21"/>
    <p:sldId id="304" r:id="rId22"/>
    <p:sldId id="301" r:id="rId23"/>
    <p:sldId id="305" r:id="rId24"/>
    <p:sldId id="306" r:id="rId25"/>
    <p:sldId id="307" r:id="rId26"/>
    <p:sldId id="308" r:id="rId27"/>
    <p:sldId id="309" r:id="rId28"/>
    <p:sldId id="310" r:id="rId29"/>
    <p:sldId id="311" r:id="rId30"/>
    <p:sldId id="302" r:id="rId31"/>
    <p:sldId id="312" r:id="rId32"/>
    <p:sldId id="313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78" userDrawn="1">
          <p15:clr>
            <a:srgbClr val="A4A3A4"/>
          </p15:clr>
        </p15:guide>
        <p15:guide id="2" pos="314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2FF"/>
    <a:srgbClr val="FF30A2"/>
    <a:srgbClr val="0432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460" autoAdjust="0"/>
    <p:restoredTop sz="90066" autoAdjust="0"/>
  </p:normalViewPr>
  <p:slideViewPr>
    <p:cSldViewPr snapToGrid="0" snapToObjects="1">
      <p:cViewPr varScale="1">
        <p:scale>
          <a:sx n="143" d="100"/>
          <a:sy n="143" d="100"/>
        </p:scale>
        <p:origin x="1728" y="208"/>
      </p:cViewPr>
      <p:guideLst>
        <p:guide orient="horz" pos="2478"/>
        <p:guide pos="3144"/>
      </p:guideLst>
    </p:cSldViewPr>
  </p:slideViewPr>
  <p:outlineViewPr>
    <p:cViewPr>
      <p:scale>
        <a:sx n="33" d="100"/>
        <a:sy n="33" d="100"/>
      </p:scale>
      <p:origin x="0" y="-72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0" d="100"/>
          <a:sy n="70" d="100"/>
        </p:scale>
        <p:origin x="276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B2B5F3-CA21-B746-93BD-89BD39E53309}" type="datetimeFigureOut">
              <a:rPr lang="en-US" smtClean="0"/>
              <a:t>2/3/21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97D147-E104-D44D-A191-1057172D2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086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314298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TYPO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4855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0253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3230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3443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4777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7763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0851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7909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5072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4151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893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6895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80673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2012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56060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66101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21112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1831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98519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44124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5730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8758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91556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49502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5218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9702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431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2939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55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8542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4623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 03,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12197" y="6356350"/>
            <a:ext cx="8167606" cy="365125"/>
          </a:xfrm>
        </p:spPr>
        <p:txBody>
          <a:bodyPr/>
          <a:lstStyle/>
          <a:p>
            <a:r>
              <a:rPr lang="en-US"/>
              <a:t>CS29006 / Software Engineering Laboratory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867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 03,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12197" y="6356350"/>
            <a:ext cx="8167606" cy="365125"/>
          </a:xfrm>
        </p:spPr>
        <p:txBody>
          <a:bodyPr/>
          <a:lstStyle/>
          <a:p>
            <a:r>
              <a:rPr lang="en-US"/>
              <a:t>CS29006 / Software Engineering Laboratory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107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 03,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12197" y="6356350"/>
            <a:ext cx="8167606" cy="365125"/>
          </a:xfrm>
        </p:spPr>
        <p:txBody>
          <a:bodyPr/>
          <a:lstStyle/>
          <a:p>
            <a:r>
              <a:rPr lang="en-US"/>
              <a:t>CS29006 / Software Engineering Laboratory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643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 03,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12197" y="6356350"/>
            <a:ext cx="8167606" cy="365125"/>
          </a:xfrm>
        </p:spPr>
        <p:txBody>
          <a:bodyPr/>
          <a:lstStyle/>
          <a:p>
            <a:r>
              <a:rPr lang="en-US"/>
              <a:t>CS29006 / Software Engineering Laboratory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287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 algn="l">
              <a:defRPr sz="5400" b="1" cap="sm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 03, 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CS29006 / Software Engineering Laboratory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294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184863"/>
            <a:ext cx="5181600" cy="39920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84863"/>
            <a:ext cx="5181600" cy="3992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 03, 2021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12197" y="6356350"/>
            <a:ext cx="8167606" cy="365125"/>
          </a:xfrm>
        </p:spPr>
        <p:txBody>
          <a:bodyPr/>
          <a:lstStyle/>
          <a:p>
            <a:r>
              <a:rPr lang="en-US"/>
              <a:t>CS29006 / Software Engineering Laboratory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07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2130606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954517"/>
            <a:ext cx="5157787" cy="32351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2130606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54517"/>
            <a:ext cx="5183188" cy="32351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 03, 2021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38200" y="974360"/>
            <a:ext cx="10515600" cy="103111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12197" y="6356350"/>
            <a:ext cx="8167606" cy="365125"/>
          </a:xfrm>
        </p:spPr>
        <p:txBody>
          <a:bodyPr/>
          <a:lstStyle/>
          <a:p>
            <a:r>
              <a:rPr lang="en-US"/>
              <a:t>CS29006 / Software Engineering Laboratory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265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492277"/>
            <a:ext cx="1173997" cy="365125"/>
          </a:xfrm>
        </p:spPr>
        <p:txBody>
          <a:bodyPr/>
          <a:lstStyle/>
          <a:p>
            <a:r>
              <a:rPr lang="en-US"/>
              <a:t>Feb 03, 2021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569844" y="6492277"/>
            <a:ext cx="783956" cy="365125"/>
          </a:xfrm>
        </p:spPr>
        <p:txBody>
          <a:bodyPr/>
          <a:lstStyle/>
          <a:p>
            <a:fld id="{683B8651-0143-4140-839E-3D36292080E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12197" y="6492277"/>
            <a:ext cx="8167606" cy="365125"/>
          </a:xfrm>
        </p:spPr>
        <p:txBody>
          <a:bodyPr/>
          <a:lstStyle/>
          <a:p>
            <a:r>
              <a:rPr lang="en-US"/>
              <a:t>CS29006 / Software Engineering Laboratory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667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 03, 2021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12197" y="6356350"/>
            <a:ext cx="8167606" cy="365125"/>
          </a:xfrm>
        </p:spPr>
        <p:txBody>
          <a:bodyPr/>
          <a:lstStyle/>
          <a:p>
            <a:r>
              <a:rPr lang="en-US"/>
              <a:t>CS29006 / Software Engineering Laboratory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463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 03, 2021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12197" y="6356350"/>
            <a:ext cx="8167606" cy="365125"/>
          </a:xfrm>
        </p:spPr>
        <p:txBody>
          <a:bodyPr/>
          <a:lstStyle/>
          <a:p>
            <a:r>
              <a:rPr lang="en-US"/>
              <a:t>CS29006 / Software Engineering Laboratory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9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 03, 2021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12197" y="6356350"/>
            <a:ext cx="8167606" cy="365125"/>
          </a:xfrm>
        </p:spPr>
        <p:txBody>
          <a:bodyPr/>
          <a:lstStyle/>
          <a:p>
            <a:r>
              <a:rPr lang="en-US"/>
              <a:t>CS29006 / Software Engineering Laboratory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575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974360"/>
            <a:ext cx="10515600" cy="10311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098623"/>
            <a:ext cx="10515600" cy="40783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11739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432FF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r>
              <a:rPr lang="en-US"/>
              <a:t>Feb 03, 2021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2197" y="6356350"/>
            <a:ext cx="81676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432FF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r>
              <a:rPr lang="en-US"/>
              <a:t>CS29006 / Software Engineering Laboratory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9844" y="6356350"/>
            <a:ext cx="7839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432FF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fld id="{683B8651-0143-4140-839E-3D36292080E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4435479" y="272251"/>
            <a:ext cx="7428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>
                <a:solidFill>
                  <a:srgbClr val="0432FF"/>
                </a:solidFill>
                <a:latin typeface="Segoe UI" charset="0"/>
                <a:ea typeface="Segoe UI" charset="0"/>
                <a:cs typeface="Segoe UI" charset="0"/>
              </a:rPr>
              <a:t>Computer Science and Engineering</a:t>
            </a:r>
            <a:r>
              <a:rPr lang="en-US" b="1" dirty="0">
                <a:latin typeface="Segoe UI" charset="0"/>
                <a:ea typeface="Segoe UI" charset="0"/>
                <a:cs typeface="Segoe UI" charset="0"/>
              </a:rPr>
              <a:t>| Indian Institute of Technology Kharagpur</a:t>
            </a:r>
          </a:p>
          <a:p>
            <a:pPr algn="r"/>
            <a:r>
              <a:rPr lang="en-US" b="0" i="1" dirty="0" err="1">
                <a:latin typeface="Segoe UI" charset="0"/>
                <a:ea typeface="Segoe UI" charset="0"/>
                <a:cs typeface="Segoe UI" charset="0"/>
              </a:rPr>
              <a:t>cse.iitkgp.ac.in</a:t>
            </a:r>
            <a:endParaRPr lang="en-US" b="0" i="1" dirty="0">
              <a:latin typeface="Segoe UI" charset="0"/>
              <a:ea typeface="Segoe UI" charset="0"/>
              <a:cs typeface="Segoe UI" charset="0"/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914398"/>
            <a:ext cx="12192000" cy="10758"/>
          </a:xfrm>
          <a:prstGeom prst="line">
            <a:avLst/>
          </a:prstGeom>
          <a:ln w="2222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8" y="15871"/>
            <a:ext cx="781048" cy="875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599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Segoe UI" charset="0"/>
          <a:ea typeface="Segoe UI" charset="0"/>
          <a:cs typeface="Segoe UI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Segoe UI" charset="0"/>
          <a:ea typeface="Segoe UI" charset="0"/>
          <a:cs typeface="Segoe UI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Segoe UI" charset="0"/>
          <a:ea typeface="Segoe UI" charset="0"/>
          <a:cs typeface="Segoe UI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Segoe UI" charset="0"/>
          <a:ea typeface="Segoe UI" charset="0"/>
          <a:cs typeface="Segoe UI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Segoe UI" charset="0"/>
          <a:ea typeface="Segoe UI" charset="0"/>
          <a:cs typeface="Segoe UI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Segoe UI" charset="0"/>
          <a:ea typeface="Segoe UI" charset="0"/>
          <a:cs typeface="Segoe UI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jCzT9XFZ5bw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-course.eu/python3_magic_methods.php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jakevdp.github.io/PythonDataScienceHandbook/02.05-computation-on-arrays-broadcasting.html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ownloads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ww.anaconda.com/download/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conda.com/products/individual#Download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docs.anaconda.com/anaconda/install/linux/" TargetMode="External"/><Relationship Id="rId5" Type="http://schemas.openxmlformats.org/officeDocument/2006/relationships/hyperlink" Target="https://docs.anaconda.com/anaconda/install/mac-os/" TargetMode="External"/><Relationship Id="rId4" Type="http://schemas.openxmlformats.org/officeDocument/2006/relationships/hyperlink" Target="https://docs.anaconda.com/anaconda/install/windows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naconda.com/anaconda/user-guide/getting-started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docs.anaconda.com/anaconda/user-guide/tasks/integration/eclipse-pydev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edigitalcatonline.com/blog/2014/08/20/python-3-oop-part-1-objects-and-types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cs231n.github.io/python-numpy-tutorial/" TargetMode="External"/><Relationship Id="rId4" Type="http://schemas.openxmlformats.org/officeDocument/2006/relationships/hyperlink" Target="https://www.pythonlikeyoumeanit.com/intro.html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1"/>
          <p:cNvSpPr txBox="1">
            <a:spLocks noGrp="1"/>
          </p:cNvSpPr>
          <p:nvPr>
            <p:ph type="ctrTitle"/>
          </p:nvPr>
        </p:nvSpPr>
        <p:spPr>
          <a:xfrm>
            <a:off x="1127448" y="1814964"/>
            <a:ext cx="9937104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attrocento Sans"/>
              <a:buNone/>
            </a:pPr>
            <a:r>
              <a:rPr lang="en-US" sz="3600" dirty="0"/>
              <a:t>Software Engineering Laboratory</a:t>
            </a:r>
            <a:br>
              <a:rPr lang="en-US" sz="3600" dirty="0"/>
            </a:br>
            <a:r>
              <a:rPr lang="en-US" sz="3600" dirty="0"/>
              <a:t>CS29006</a:t>
            </a:r>
            <a:endParaRPr sz="3600" i="1" dirty="0"/>
          </a:p>
        </p:txBody>
      </p:sp>
      <p:sp>
        <p:nvSpPr>
          <p:cNvPr id="79" name="Google Shape;79;p11"/>
          <p:cNvSpPr txBox="1">
            <a:spLocks noGrp="1"/>
          </p:cNvSpPr>
          <p:nvPr>
            <p:ph type="subTitle" idx="1"/>
          </p:nvPr>
        </p:nvSpPr>
        <p:spPr>
          <a:xfrm>
            <a:off x="2895600" y="3645024"/>
            <a:ext cx="6400800" cy="1993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000"/>
              <a:buNone/>
            </a:pPr>
            <a:r>
              <a:rPr lang="en-US" sz="2000" b="1" dirty="0" err="1">
                <a:solidFill>
                  <a:srgbClr val="000099"/>
                </a:solidFill>
              </a:rPr>
              <a:t>Abir</a:t>
            </a:r>
            <a:r>
              <a:rPr lang="en-US" sz="2000" b="1" dirty="0">
                <a:solidFill>
                  <a:srgbClr val="000099"/>
                </a:solidFill>
              </a:rPr>
              <a:t> Das</a:t>
            </a:r>
            <a:endParaRPr dirty="0"/>
          </a:p>
          <a:p>
            <a:pPr marL="0" lvl="0" indent="0" algn="ctr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</a:pPr>
            <a:endParaRPr lang="en-US" sz="2000" dirty="0">
              <a:solidFill>
                <a:srgbClr val="3F3F3F"/>
              </a:solidFill>
            </a:endParaRPr>
          </a:p>
          <a:p>
            <a:pPr marL="0" lvl="0" indent="0" algn="ctr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</a:pPr>
            <a:r>
              <a:rPr lang="en-US" sz="2000" dirty="0">
                <a:solidFill>
                  <a:srgbClr val="3F3F3F"/>
                </a:solidFill>
              </a:rPr>
              <a:t>Computer Science and Engineering Department</a:t>
            </a:r>
            <a:endParaRPr dirty="0"/>
          </a:p>
          <a:p>
            <a:pPr marL="0" lvl="0" indent="0" algn="ctr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</a:pPr>
            <a:r>
              <a:rPr lang="en-US" sz="2000" dirty="0">
                <a:solidFill>
                  <a:srgbClr val="3F3F3F"/>
                </a:solidFill>
              </a:rPr>
              <a:t>Indian Institute of Technology Kharagpur</a:t>
            </a:r>
            <a:endParaRPr sz="2000" dirty="0">
              <a:solidFill>
                <a:srgbClr val="3F3F3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9717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6820" y="951867"/>
            <a:ext cx="7233749" cy="569671"/>
          </a:xfrm>
          <a:prstGeom prst="rect">
            <a:avLst/>
          </a:prstGeom>
        </p:spPr>
        <p:txBody>
          <a:bodyPr vert="horz" wrap="square" lIns="0" tIns="10950" rIns="0" bIns="0" rtlCol="0" anchor="ctr">
            <a:spAutoFit/>
          </a:bodyPr>
          <a:lstStyle/>
          <a:p>
            <a:pPr marL="11527">
              <a:lnSpc>
                <a:spcPct val="100000"/>
              </a:lnSpc>
              <a:spcBef>
                <a:spcPts val="86"/>
              </a:spcBef>
            </a:pPr>
            <a:r>
              <a:rPr lang="en-US" sz="3630" dirty="0"/>
              <a:t>Generators</a:t>
            </a:r>
            <a:endParaRPr sz="3630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64892" y="1521538"/>
            <a:ext cx="11935668" cy="497073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400" dirty="0"/>
              <a:t>Generators allow us to generate arbitrarily-many items in a series, without having to store them all in memory at once.</a:t>
            </a:r>
          </a:p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400" dirty="0"/>
              <a:t>Recall that a list readily stores all of its members. A generator, on the other hand, stores the instructions for generating each of its members, and stores its iteration state; this means that the generator will know if it has generated its second member, and will thus generate its third member the next time it is iterated on.</a:t>
            </a:r>
          </a:p>
          <a:p>
            <a:pPr>
              <a:lnSpc>
                <a:spcPts val="3000"/>
              </a:lnSpc>
              <a:spcBef>
                <a:spcPts val="0"/>
              </a:spcBef>
            </a:pPr>
            <a:endParaRPr lang="en-US" sz="2400" dirty="0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012197" y="6492277"/>
            <a:ext cx="8167606" cy="365125"/>
          </a:xfrm>
        </p:spPr>
        <p:txBody>
          <a:bodyPr/>
          <a:lstStyle/>
          <a:p>
            <a:r>
              <a:rPr lang="en-US" dirty="0"/>
              <a:t>CS29006 / Software Engineering Laboratory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 03, 2021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10</a:t>
            </a:fld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946DC8E-B763-C041-A5A0-645F0DDC74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207" y="4268164"/>
            <a:ext cx="3524249" cy="179159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0FF67DA-5D49-0E44-BCCA-03763E5470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9361" y="4109759"/>
            <a:ext cx="4332514" cy="216625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38E7D8B-F54B-644F-867E-795239CC02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33299" y="4268164"/>
            <a:ext cx="3519197" cy="1791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9293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6820" y="937353"/>
            <a:ext cx="7233749" cy="569671"/>
          </a:xfrm>
          <a:prstGeom prst="rect">
            <a:avLst/>
          </a:prstGeom>
        </p:spPr>
        <p:txBody>
          <a:bodyPr vert="horz" wrap="square" lIns="0" tIns="10950" rIns="0" bIns="0" rtlCol="0" anchor="ctr">
            <a:spAutoFit/>
          </a:bodyPr>
          <a:lstStyle/>
          <a:p>
            <a:pPr marL="11527">
              <a:lnSpc>
                <a:spcPct val="100000"/>
              </a:lnSpc>
              <a:spcBef>
                <a:spcPts val="86"/>
              </a:spcBef>
            </a:pPr>
            <a:r>
              <a:rPr lang="en-US" sz="3630" dirty="0"/>
              <a:t>Generator Comprehensions</a:t>
            </a:r>
            <a:endParaRPr sz="3630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64892" y="1332856"/>
            <a:ext cx="11935668" cy="497073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400" dirty="0"/>
              <a:t>Python provides a sleek syntax for defining a simple generator in a single line of code – known as Generator Comprehension</a:t>
            </a:r>
          </a:p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400" dirty="0"/>
              <a:t>The syntax is - </a:t>
            </a:r>
            <a:r>
              <a:rPr lang="en-US" sz="2400" dirty="0">
                <a:solidFill>
                  <a:srgbClr val="E74C3C"/>
                </a:solidFill>
                <a:latin typeface="SFMono-Regular"/>
              </a:rPr>
              <a:t>(&lt;expression&gt; for &lt;var&gt; in &lt;</a:t>
            </a:r>
            <a:r>
              <a:rPr lang="en-US" sz="2400" dirty="0" err="1">
                <a:solidFill>
                  <a:srgbClr val="E74C3C"/>
                </a:solidFill>
                <a:latin typeface="SFMono-Regular"/>
              </a:rPr>
              <a:t>iterable</a:t>
            </a:r>
            <a:r>
              <a:rPr lang="en-US" sz="2400" dirty="0">
                <a:solidFill>
                  <a:srgbClr val="E74C3C"/>
                </a:solidFill>
                <a:latin typeface="SFMono-Regular"/>
              </a:rPr>
              <a:t>&gt; [if &lt;condition&gt;])</a:t>
            </a:r>
          </a:p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400" dirty="0">
                <a:solidFill>
                  <a:srgbClr val="E74C3C"/>
                </a:solidFill>
                <a:latin typeface="SFMono-Regular"/>
              </a:rPr>
              <a:t>(&lt;expression&gt; </a:t>
            </a:r>
            <a:r>
              <a:rPr lang="en-US" sz="2400" dirty="0">
                <a:solidFill>
                  <a:srgbClr val="404040"/>
                </a:solidFill>
                <a:latin typeface="Lato"/>
              </a:rPr>
              <a:t>can be any valid single-line of Python code that returns an object:</a:t>
            </a:r>
          </a:p>
          <a:p>
            <a:pPr>
              <a:lnSpc>
                <a:spcPts val="3000"/>
              </a:lnSpc>
              <a:spcBef>
                <a:spcPts val="0"/>
              </a:spcBef>
            </a:pPr>
            <a:endParaRPr lang="en-US" sz="2400" dirty="0">
              <a:solidFill>
                <a:srgbClr val="404040"/>
              </a:solidFill>
              <a:latin typeface="Lato"/>
            </a:endParaRPr>
          </a:p>
          <a:p>
            <a:pPr>
              <a:lnSpc>
                <a:spcPts val="3000"/>
              </a:lnSpc>
              <a:spcBef>
                <a:spcPts val="0"/>
              </a:spcBef>
            </a:pPr>
            <a:endParaRPr lang="en-US" sz="2400" dirty="0">
              <a:solidFill>
                <a:srgbClr val="404040"/>
              </a:solidFill>
              <a:latin typeface="Lato"/>
            </a:endParaRPr>
          </a:p>
          <a:p>
            <a:pPr>
              <a:lnSpc>
                <a:spcPts val="3000"/>
              </a:lnSpc>
              <a:spcBef>
                <a:spcPts val="0"/>
              </a:spcBef>
            </a:pPr>
            <a:endParaRPr lang="en-US" sz="2400" dirty="0">
              <a:solidFill>
                <a:srgbClr val="404040"/>
              </a:solidFill>
              <a:latin typeface="Lato"/>
            </a:endParaRPr>
          </a:p>
          <a:p>
            <a:pPr>
              <a:lnSpc>
                <a:spcPts val="3000"/>
              </a:lnSpc>
              <a:spcBef>
                <a:spcPts val="0"/>
              </a:spcBef>
            </a:pPr>
            <a:endParaRPr lang="en-US" sz="2400" dirty="0">
              <a:solidFill>
                <a:srgbClr val="404040"/>
              </a:solidFill>
              <a:latin typeface="Lato"/>
            </a:endParaRPr>
          </a:p>
          <a:p>
            <a:pPr marL="0" indent="0">
              <a:lnSpc>
                <a:spcPts val="3000"/>
              </a:lnSpc>
              <a:spcBef>
                <a:spcPts val="0"/>
              </a:spcBef>
              <a:buNone/>
            </a:pPr>
            <a:endParaRPr lang="en-US" sz="2400" dirty="0">
              <a:solidFill>
                <a:srgbClr val="404040"/>
              </a:solidFill>
              <a:latin typeface="Lato"/>
            </a:endParaRPr>
          </a:p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400" dirty="0">
                <a:solidFill>
                  <a:srgbClr val="404040"/>
                </a:solidFill>
                <a:latin typeface="Lato"/>
              </a:rPr>
              <a:t>Generator comprehensions do not store values.</a:t>
            </a:r>
            <a:endParaRPr lang="en-US" sz="2400" dirty="0">
              <a:solidFill>
                <a:srgbClr val="E74C3C"/>
              </a:solidFill>
              <a:latin typeface="SFMono-Regular"/>
            </a:endParaRPr>
          </a:p>
          <a:p>
            <a:pPr>
              <a:lnSpc>
                <a:spcPts val="3000"/>
              </a:lnSpc>
              <a:spcBef>
                <a:spcPts val="0"/>
              </a:spcBef>
            </a:pPr>
            <a:endParaRPr lang="en-US" sz="2400" dirty="0"/>
          </a:p>
          <a:p>
            <a:pPr>
              <a:lnSpc>
                <a:spcPts val="3000"/>
              </a:lnSpc>
              <a:spcBef>
                <a:spcPts val="0"/>
              </a:spcBef>
            </a:pPr>
            <a:endParaRPr lang="en-US" sz="2400" dirty="0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012197" y="6492277"/>
            <a:ext cx="8167606" cy="365125"/>
          </a:xfrm>
        </p:spPr>
        <p:txBody>
          <a:bodyPr/>
          <a:lstStyle/>
          <a:p>
            <a:r>
              <a:rPr lang="en-US" dirty="0"/>
              <a:t>CS29006 / Software Engineering Laboratory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 03, 2021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11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0ED3578-A010-AC45-B96F-696FE317D0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5198" y="2878369"/>
            <a:ext cx="8285371" cy="196385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9180482-44CF-2A40-B35C-C413654C8E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6540" y="5149513"/>
            <a:ext cx="7486573" cy="1357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8019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 txBox="1">
            <a:spLocks/>
          </p:cNvSpPr>
          <p:nvPr/>
        </p:nvSpPr>
        <p:spPr>
          <a:xfrm>
            <a:off x="164892" y="1318342"/>
            <a:ext cx="11935668" cy="497073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endParaRPr lang="en-US" sz="2400" dirty="0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012197" y="6492277"/>
            <a:ext cx="8167606" cy="365125"/>
          </a:xfrm>
        </p:spPr>
        <p:txBody>
          <a:bodyPr/>
          <a:lstStyle/>
          <a:p>
            <a:r>
              <a:rPr lang="en-US" dirty="0"/>
              <a:t>CS29006 / Software Engineering Laboratory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 03, 2021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12</a:t>
            </a:fld>
            <a:endParaRPr lang="en-US"/>
          </a:p>
        </p:txBody>
      </p:sp>
      <p:sp>
        <p:nvSpPr>
          <p:cNvPr id="21" name="object 2">
            <a:extLst>
              <a:ext uri="{FF2B5EF4-FFF2-40B4-BE49-F238E27FC236}">
                <a16:creationId xmlns:a16="http://schemas.microsoft.com/office/drawing/2014/main" id="{EF564198-D7DE-254B-B4AA-E40183285258}"/>
              </a:ext>
            </a:extLst>
          </p:cNvPr>
          <p:cNvSpPr txBox="1">
            <a:spLocks/>
          </p:cNvSpPr>
          <p:nvPr/>
        </p:nvSpPr>
        <p:spPr>
          <a:xfrm>
            <a:off x="2476820" y="937353"/>
            <a:ext cx="7233749" cy="569671"/>
          </a:xfrm>
          <a:prstGeom prst="rect">
            <a:avLst/>
          </a:prstGeom>
        </p:spPr>
        <p:txBody>
          <a:bodyPr vert="horz" wrap="square" lIns="0" tIns="10950" rIns="0" bIns="0" rtlCol="0" anchor="ctr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marL="11527">
              <a:lnSpc>
                <a:spcPct val="100000"/>
              </a:lnSpc>
              <a:spcBef>
                <a:spcPts val="86"/>
              </a:spcBef>
            </a:pPr>
            <a:r>
              <a:rPr lang="en-US" sz="3630" dirty="0"/>
              <a:t>List (and Tuple) Comprehensions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ED01C262-F89B-FD40-A60C-0A3824952BF3}"/>
              </a:ext>
            </a:extLst>
          </p:cNvPr>
          <p:cNvSpPr txBox="1">
            <a:spLocks/>
          </p:cNvSpPr>
          <p:nvPr/>
        </p:nvSpPr>
        <p:spPr>
          <a:xfrm>
            <a:off x="164892" y="1347370"/>
            <a:ext cx="11935668" cy="497073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400" dirty="0"/>
              <a:t>Using generator comprehensions to initialize lists is so useful that Python actually reserves a specialized syntax for it, known as the list comprehension</a:t>
            </a:r>
          </a:p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400" dirty="0"/>
              <a:t>The syntax is: [</a:t>
            </a:r>
            <a:r>
              <a:rPr lang="en-US" sz="2400" dirty="0">
                <a:solidFill>
                  <a:srgbClr val="666666"/>
                </a:solidFill>
              </a:rPr>
              <a:t>&lt;</a:t>
            </a:r>
            <a:r>
              <a:rPr lang="en-US" sz="2400" dirty="0"/>
              <a:t>expression</a:t>
            </a:r>
            <a:r>
              <a:rPr lang="en-US" sz="2400" dirty="0">
                <a:solidFill>
                  <a:srgbClr val="666666"/>
                </a:solidFill>
              </a:rPr>
              <a:t>&gt;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008000"/>
                </a:solidFill>
              </a:rPr>
              <a:t>for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666666"/>
                </a:solidFill>
              </a:rPr>
              <a:t>&lt;</a:t>
            </a:r>
            <a:r>
              <a:rPr lang="en-US" sz="2400" dirty="0"/>
              <a:t>var</a:t>
            </a:r>
            <a:r>
              <a:rPr lang="en-US" sz="2400" dirty="0">
                <a:solidFill>
                  <a:srgbClr val="666666"/>
                </a:solidFill>
              </a:rPr>
              <a:t>&gt;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AA22FF"/>
                </a:solidFill>
              </a:rPr>
              <a:t>in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666666"/>
                </a:solidFill>
              </a:rPr>
              <a:t>&lt;</a:t>
            </a:r>
            <a:r>
              <a:rPr lang="en-US" sz="2400" dirty="0" err="1"/>
              <a:t>iterable</a:t>
            </a:r>
            <a:r>
              <a:rPr lang="en-US" sz="2400" dirty="0">
                <a:solidFill>
                  <a:srgbClr val="666666"/>
                </a:solidFill>
              </a:rPr>
              <a:t>&gt;</a:t>
            </a:r>
            <a:r>
              <a:rPr lang="en-US" sz="2400" dirty="0"/>
              <a:t> {</a:t>
            </a:r>
            <a:r>
              <a:rPr lang="en-US" sz="2400" b="1" dirty="0">
                <a:solidFill>
                  <a:srgbClr val="008000"/>
                </a:solidFill>
              </a:rPr>
              <a:t>if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666666"/>
                </a:solidFill>
              </a:rPr>
              <a:t>&lt;</a:t>
            </a:r>
            <a:r>
              <a:rPr lang="en-US" sz="2400" dirty="0"/>
              <a:t>condition}]</a:t>
            </a:r>
          </a:p>
          <a:p>
            <a:pPr>
              <a:lnSpc>
                <a:spcPts val="3000"/>
              </a:lnSpc>
              <a:spcBef>
                <a:spcPts val="0"/>
              </a:spcBef>
            </a:pPr>
            <a:endParaRPr lang="en-US" sz="2400" dirty="0"/>
          </a:p>
          <a:p>
            <a:pPr>
              <a:lnSpc>
                <a:spcPts val="3000"/>
              </a:lnSpc>
              <a:spcBef>
                <a:spcPts val="0"/>
              </a:spcBef>
            </a:pPr>
            <a:endParaRPr lang="en-US" sz="2400" dirty="0"/>
          </a:p>
          <a:p>
            <a:pPr>
              <a:lnSpc>
                <a:spcPts val="3000"/>
              </a:lnSpc>
              <a:spcBef>
                <a:spcPts val="0"/>
              </a:spcBef>
            </a:pPr>
            <a:endParaRPr lang="en-US" sz="2400" dirty="0"/>
          </a:p>
          <a:p>
            <a:pPr>
              <a:lnSpc>
                <a:spcPts val="3000"/>
              </a:lnSpc>
              <a:spcBef>
                <a:spcPts val="0"/>
              </a:spcBef>
            </a:pPr>
            <a:endParaRPr lang="en-US" sz="2400" dirty="0"/>
          </a:p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400" dirty="0"/>
              <a:t>Revisiting the example of finding index of ‘None’ in a list</a:t>
            </a:r>
          </a:p>
          <a:p>
            <a:pPr>
              <a:lnSpc>
                <a:spcPts val="3000"/>
              </a:lnSpc>
              <a:spcBef>
                <a:spcPts val="0"/>
              </a:spcBef>
            </a:pPr>
            <a:endParaRPr lang="en-US" sz="2400" dirty="0"/>
          </a:p>
          <a:p>
            <a:pPr>
              <a:lnSpc>
                <a:spcPts val="3000"/>
              </a:lnSpc>
              <a:spcBef>
                <a:spcPts val="0"/>
              </a:spcBef>
            </a:pPr>
            <a:endParaRPr lang="en-US" sz="2400" dirty="0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858C8AC3-6CF1-614F-9BF2-775AC6130A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6820" y="2609908"/>
            <a:ext cx="6210300" cy="134620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48D53513-9D03-8549-B94C-E22F9B164A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2872" y="4688881"/>
            <a:ext cx="95250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0713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 txBox="1">
            <a:spLocks/>
          </p:cNvSpPr>
          <p:nvPr/>
        </p:nvSpPr>
        <p:spPr>
          <a:xfrm>
            <a:off x="164892" y="1318342"/>
            <a:ext cx="11935668" cy="497073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endParaRPr lang="en-US" sz="2400" dirty="0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012197" y="6492277"/>
            <a:ext cx="8167606" cy="365125"/>
          </a:xfrm>
        </p:spPr>
        <p:txBody>
          <a:bodyPr/>
          <a:lstStyle/>
          <a:p>
            <a:r>
              <a:rPr lang="en-US" dirty="0"/>
              <a:t>CS29006 / Software Engineering Laboratory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 03, 2021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13</a:t>
            </a:fld>
            <a:endParaRPr lang="en-US"/>
          </a:p>
        </p:txBody>
      </p:sp>
      <p:sp>
        <p:nvSpPr>
          <p:cNvPr id="21" name="object 2">
            <a:extLst>
              <a:ext uri="{FF2B5EF4-FFF2-40B4-BE49-F238E27FC236}">
                <a16:creationId xmlns:a16="http://schemas.microsoft.com/office/drawing/2014/main" id="{EF564198-D7DE-254B-B4AA-E40183285258}"/>
              </a:ext>
            </a:extLst>
          </p:cNvPr>
          <p:cNvSpPr txBox="1">
            <a:spLocks/>
          </p:cNvSpPr>
          <p:nvPr/>
        </p:nvSpPr>
        <p:spPr>
          <a:xfrm>
            <a:off x="2476820" y="937353"/>
            <a:ext cx="7233749" cy="569671"/>
          </a:xfrm>
          <a:prstGeom prst="rect">
            <a:avLst/>
          </a:prstGeom>
        </p:spPr>
        <p:txBody>
          <a:bodyPr vert="horz" wrap="square" lIns="0" tIns="10950" rIns="0" bIns="0" rtlCol="0" anchor="ctr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marL="11527">
              <a:lnSpc>
                <a:spcPct val="100000"/>
              </a:lnSpc>
              <a:spcBef>
                <a:spcPts val="86"/>
              </a:spcBef>
            </a:pPr>
            <a:r>
              <a:rPr lang="en-US" sz="3630" dirty="0" err="1"/>
              <a:t>Itertools</a:t>
            </a:r>
            <a:endParaRPr lang="en-US" sz="3630" dirty="0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ED01C262-F89B-FD40-A60C-0A3824952BF3}"/>
              </a:ext>
            </a:extLst>
          </p:cNvPr>
          <p:cNvSpPr txBox="1">
            <a:spLocks/>
          </p:cNvSpPr>
          <p:nvPr/>
        </p:nvSpPr>
        <p:spPr>
          <a:xfrm>
            <a:off x="164892" y="1347370"/>
            <a:ext cx="11935668" cy="497073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endParaRPr lang="en-US" sz="240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7908D16-A6AF-484A-9799-38E418E9B123}"/>
              </a:ext>
            </a:extLst>
          </p:cNvPr>
          <p:cNvSpPr txBox="1">
            <a:spLocks/>
          </p:cNvSpPr>
          <p:nvPr/>
        </p:nvSpPr>
        <p:spPr>
          <a:xfrm>
            <a:off x="317292" y="1369144"/>
            <a:ext cx="11935668" cy="497073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400" dirty="0"/>
              <a:t>Python has an </a:t>
            </a:r>
            <a:r>
              <a:rPr lang="en-US" sz="2400" b="1" dirty="0" err="1"/>
              <a:t>itertools</a:t>
            </a:r>
            <a:r>
              <a:rPr lang="en-US" sz="2400" dirty="0"/>
              <a:t> module, which provides a core set of fast, memory-efficient tools for creating iterators. The majority of these functions create generators, thus we will have to iterate over them in order to show the use of them.</a:t>
            </a:r>
          </a:p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400" dirty="0"/>
              <a:t>zip: Zips together the corresponding elements of several </a:t>
            </a:r>
            <a:r>
              <a:rPr lang="en-US" sz="2400" dirty="0" err="1"/>
              <a:t>iterables</a:t>
            </a:r>
            <a:r>
              <a:rPr lang="en-US" sz="2400" dirty="0"/>
              <a:t> into tuples.</a:t>
            </a:r>
          </a:p>
          <a:p>
            <a:pPr>
              <a:lnSpc>
                <a:spcPts val="3000"/>
              </a:lnSpc>
              <a:spcBef>
                <a:spcPts val="0"/>
              </a:spcBef>
            </a:pPr>
            <a:endParaRPr lang="en-US" sz="2400" dirty="0"/>
          </a:p>
          <a:p>
            <a:pPr>
              <a:lnSpc>
                <a:spcPts val="3000"/>
              </a:lnSpc>
              <a:spcBef>
                <a:spcPts val="0"/>
              </a:spcBef>
            </a:pPr>
            <a:endParaRPr lang="en-US" sz="2400" dirty="0"/>
          </a:p>
          <a:p>
            <a:pPr>
              <a:lnSpc>
                <a:spcPts val="3000"/>
              </a:lnSpc>
              <a:spcBef>
                <a:spcPts val="0"/>
              </a:spcBef>
            </a:pPr>
            <a:endParaRPr lang="en-US" sz="2400" dirty="0"/>
          </a:p>
          <a:p>
            <a:pPr>
              <a:lnSpc>
                <a:spcPts val="3000"/>
              </a:lnSpc>
              <a:spcBef>
                <a:spcPts val="0"/>
              </a:spcBef>
            </a:pPr>
            <a:endParaRPr lang="en-US" sz="2400" dirty="0"/>
          </a:p>
          <a:p>
            <a:pPr>
              <a:lnSpc>
                <a:spcPts val="3000"/>
              </a:lnSpc>
              <a:spcBef>
                <a:spcPts val="0"/>
              </a:spcBef>
            </a:pPr>
            <a:endParaRPr lang="en-US" sz="2400" dirty="0"/>
          </a:p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400" dirty="0" err="1"/>
              <a:t>itertools.combinations</a:t>
            </a:r>
            <a:r>
              <a:rPr lang="en-US" sz="2400" dirty="0"/>
              <a:t>: Generate all length-n tuples storing “combinations” of items from an </a:t>
            </a:r>
            <a:r>
              <a:rPr lang="en-US" sz="2400" dirty="0" err="1"/>
              <a:t>iterable</a:t>
            </a:r>
            <a:r>
              <a:rPr lang="en-US" sz="2400" dirty="0"/>
              <a:t>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83434EA-18EB-7241-9B12-B61A80FAAF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7754" y="2989772"/>
            <a:ext cx="9685047" cy="170058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A29E054-7F68-6744-BE12-C44E6C452D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6844" y="5241197"/>
            <a:ext cx="7102959" cy="1314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7087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 txBox="1">
            <a:spLocks/>
          </p:cNvSpPr>
          <p:nvPr/>
        </p:nvSpPr>
        <p:spPr>
          <a:xfrm>
            <a:off x="164892" y="1318342"/>
            <a:ext cx="11935668" cy="497073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endParaRPr lang="en-US" sz="2400" dirty="0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012197" y="6492277"/>
            <a:ext cx="8167606" cy="365125"/>
          </a:xfrm>
        </p:spPr>
        <p:txBody>
          <a:bodyPr/>
          <a:lstStyle/>
          <a:p>
            <a:r>
              <a:rPr lang="en-US" dirty="0"/>
              <a:t>CS29006 / Software Engineering Laboratory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 03, 2021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14</a:t>
            </a:fld>
            <a:endParaRPr lang="en-US"/>
          </a:p>
        </p:txBody>
      </p:sp>
      <p:sp>
        <p:nvSpPr>
          <p:cNvPr id="21" name="object 2">
            <a:extLst>
              <a:ext uri="{FF2B5EF4-FFF2-40B4-BE49-F238E27FC236}">
                <a16:creationId xmlns:a16="http://schemas.microsoft.com/office/drawing/2014/main" id="{EF564198-D7DE-254B-B4AA-E40183285258}"/>
              </a:ext>
            </a:extLst>
          </p:cNvPr>
          <p:cNvSpPr txBox="1">
            <a:spLocks/>
          </p:cNvSpPr>
          <p:nvPr/>
        </p:nvSpPr>
        <p:spPr>
          <a:xfrm>
            <a:off x="2476820" y="972188"/>
            <a:ext cx="7233749" cy="441944"/>
          </a:xfrm>
          <a:prstGeom prst="rect">
            <a:avLst/>
          </a:prstGeom>
        </p:spPr>
        <p:txBody>
          <a:bodyPr vert="horz" wrap="square" lIns="0" tIns="10950" rIns="0" bIns="0" rtlCol="0" anchor="ctr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marL="11527">
              <a:lnSpc>
                <a:spcPct val="100000"/>
              </a:lnSpc>
              <a:spcBef>
                <a:spcPts val="86"/>
              </a:spcBef>
            </a:pPr>
            <a:r>
              <a:rPr lang="en-US" sz="2800" dirty="0"/>
              <a:t>Object Oriented Programing in Python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ED01C262-F89B-FD40-A60C-0A3824952BF3}"/>
              </a:ext>
            </a:extLst>
          </p:cNvPr>
          <p:cNvSpPr txBox="1">
            <a:spLocks/>
          </p:cNvSpPr>
          <p:nvPr/>
        </p:nvSpPr>
        <p:spPr>
          <a:xfrm>
            <a:off x="164892" y="1347370"/>
            <a:ext cx="11935668" cy="497073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endParaRPr lang="en-US" sz="240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7908D16-A6AF-484A-9799-38E418E9B123}"/>
              </a:ext>
            </a:extLst>
          </p:cNvPr>
          <p:cNvSpPr txBox="1">
            <a:spLocks/>
          </p:cNvSpPr>
          <p:nvPr/>
        </p:nvSpPr>
        <p:spPr>
          <a:xfrm>
            <a:off x="317292" y="1369144"/>
            <a:ext cx="11935668" cy="497073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400" dirty="0"/>
              <a:t>We will discuss some key terminology for object-oriented programming in python. Most references will be made along the topics getting covered in the theory class.</a:t>
            </a:r>
          </a:p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400" dirty="0"/>
              <a:t>The </a:t>
            </a:r>
            <a:r>
              <a:rPr lang="en-US" sz="2400" dirty="0">
                <a:solidFill>
                  <a:srgbClr val="FF30A2"/>
                </a:solidFill>
              </a:rPr>
              <a:t>class</a:t>
            </a:r>
            <a:r>
              <a:rPr lang="en-US" sz="2400" dirty="0"/>
              <a:t> keyword is reserved for defining a class.</a:t>
            </a:r>
          </a:p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400" dirty="0"/>
              <a:t>The following defines a new class of object, named Door, specifying two attributes number and status, and two member functions open and close.</a:t>
            </a:r>
          </a:p>
          <a:p>
            <a:pPr>
              <a:lnSpc>
                <a:spcPts val="3000"/>
              </a:lnSpc>
              <a:spcBef>
                <a:spcPts val="0"/>
              </a:spcBef>
            </a:pPr>
            <a:endParaRPr lang="en-US" sz="2400" dirty="0"/>
          </a:p>
          <a:p>
            <a:pPr>
              <a:lnSpc>
                <a:spcPts val="3000"/>
              </a:lnSpc>
              <a:spcBef>
                <a:spcPts val="0"/>
              </a:spcBef>
            </a:pPr>
            <a:endParaRPr lang="en-US" sz="2400" dirty="0"/>
          </a:p>
          <a:p>
            <a:pPr>
              <a:lnSpc>
                <a:spcPts val="3000"/>
              </a:lnSpc>
              <a:spcBef>
                <a:spcPts val="0"/>
              </a:spcBef>
            </a:pPr>
            <a:endParaRPr lang="en-US" sz="2400" dirty="0"/>
          </a:p>
          <a:p>
            <a:pPr>
              <a:lnSpc>
                <a:spcPts val="3000"/>
              </a:lnSpc>
              <a:spcBef>
                <a:spcPts val="0"/>
              </a:spcBef>
            </a:pPr>
            <a:endParaRPr lang="en-US" sz="2400" dirty="0"/>
          </a:p>
          <a:p>
            <a:pPr>
              <a:lnSpc>
                <a:spcPts val="3000"/>
              </a:lnSpc>
              <a:spcBef>
                <a:spcPts val="0"/>
              </a:spcBef>
            </a:pPr>
            <a:endParaRPr lang="en-US" sz="2400" dirty="0"/>
          </a:p>
          <a:p>
            <a:pPr marL="0" indent="0">
              <a:lnSpc>
                <a:spcPts val="3000"/>
              </a:lnSpc>
              <a:spcBef>
                <a:spcPts val="0"/>
              </a:spcBef>
              <a:buNone/>
            </a:pPr>
            <a:endParaRPr lang="en-US" sz="24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E597F24-3AFC-D849-9B27-3D7EDAF90B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8352" y="3429000"/>
            <a:ext cx="5532482" cy="2832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1944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 txBox="1">
            <a:spLocks/>
          </p:cNvSpPr>
          <p:nvPr/>
        </p:nvSpPr>
        <p:spPr>
          <a:xfrm>
            <a:off x="164892" y="1318342"/>
            <a:ext cx="11935668" cy="497073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endParaRPr lang="en-US" sz="2400" dirty="0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012197" y="6492277"/>
            <a:ext cx="8167606" cy="365125"/>
          </a:xfrm>
        </p:spPr>
        <p:txBody>
          <a:bodyPr/>
          <a:lstStyle/>
          <a:p>
            <a:r>
              <a:rPr lang="en-US" dirty="0"/>
              <a:t>CS29006 / Software Engineering Laboratory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 03, 2021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15</a:t>
            </a:fld>
            <a:endParaRPr lang="en-US"/>
          </a:p>
        </p:txBody>
      </p:sp>
      <p:sp>
        <p:nvSpPr>
          <p:cNvPr id="21" name="object 2">
            <a:extLst>
              <a:ext uri="{FF2B5EF4-FFF2-40B4-BE49-F238E27FC236}">
                <a16:creationId xmlns:a16="http://schemas.microsoft.com/office/drawing/2014/main" id="{EF564198-D7DE-254B-B4AA-E40183285258}"/>
              </a:ext>
            </a:extLst>
          </p:cNvPr>
          <p:cNvSpPr txBox="1">
            <a:spLocks/>
          </p:cNvSpPr>
          <p:nvPr/>
        </p:nvSpPr>
        <p:spPr>
          <a:xfrm>
            <a:off x="2476820" y="972188"/>
            <a:ext cx="7233749" cy="441944"/>
          </a:xfrm>
          <a:prstGeom prst="rect">
            <a:avLst/>
          </a:prstGeom>
        </p:spPr>
        <p:txBody>
          <a:bodyPr vert="horz" wrap="square" lIns="0" tIns="10950" rIns="0" bIns="0" rtlCol="0" anchor="ctr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marL="11527">
              <a:lnSpc>
                <a:spcPct val="100000"/>
              </a:lnSpc>
              <a:spcBef>
                <a:spcPts val="86"/>
              </a:spcBef>
            </a:pPr>
            <a:r>
              <a:rPr lang="en-US" sz="2800" dirty="0"/>
              <a:t>Creating Objects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ED01C262-F89B-FD40-A60C-0A3824952BF3}"/>
              </a:ext>
            </a:extLst>
          </p:cNvPr>
          <p:cNvSpPr txBox="1">
            <a:spLocks/>
          </p:cNvSpPr>
          <p:nvPr/>
        </p:nvSpPr>
        <p:spPr>
          <a:xfrm>
            <a:off x="164892" y="1347370"/>
            <a:ext cx="11935668" cy="497073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endParaRPr lang="en-US" sz="240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7908D16-A6AF-484A-9799-38E418E9B123}"/>
              </a:ext>
            </a:extLst>
          </p:cNvPr>
          <p:cNvSpPr txBox="1">
            <a:spLocks/>
          </p:cNvSpPr>
          <p:nvPr/>
        </p:nvSpPr>
        <p:spPr>
          <a:xfrm>
            <a:off x="317292" y="1369144"/>
            <a:ext cx="11935668" cy="497073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400" dirty="0"/>
              <a:t>Methods of a class must accept as first argument a special value called </a:t>
            </a:r>
            <a:r>
              <a:rPr lang="en-US" sz="2400" dirty="0">
                <a:solidFill>
                  <a:srgbClr val="FF30A2"/>
                </a:solidFill>
              </a:rPr>
              <a:t>self</a:t>
            </a:r>
            <a:r>
              <a:rPr lang="en-US" sz="2400" dirty="0"/>
              <a:t> (the name is a convention but please never break it).</a:t>
            </a:r>
          </a:p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400" dirty="0"/>
              <a:t>The special method __</a:t>
            </a:r>
            <a:r>
              <a:rPr lang="en-US" sz="2400" dirty="0" err="1"/>
              <a:t>init</a:t>
            </a:r>
            <a:r>
              <a:rPr lang="en-US" sz="2400" dirty="0"/>
              <a:t>__() works as the constructor.</a:t>
            </a:r>
          </a:p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door1 = Door(1, 'closed’)</a:t>
            </a:r>
          </a:p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print(door1.number) </a:t>
            </a:r>
            <a:r>
              <a:rPr lang="en-US" sz="2400" dirty="0"/>
              <a:t># gives 1</a:t>
            </a:r>
          </a:p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print(door1.status) </a:t>
            </a:r>
            <a:r>
              <a:rPr lang="en-US" sz="2400" dirty="0"/>
              <a:t># gives closed</a:t>
            </a:r>
          </a:p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door1.open()</a:t>
            </a:r>
          </a:p>
          <a:p>
            <a:pPr lvl="1">
              <a:lnSpc>
                <a:spcPts val="3000"/>
              </a:lnSpc>
              <a:spcBef>
                <a:spcPts val="0"/>
              </a:spcBef>
            </a:pPr>
            <a:r>
              <a:rPr lang="en-US" sz="2000" dirty="0"/>
              <a:t>No arguments have been passed. But, it was declared to accept an argument (</a:t>
            </a:r>
            <a:r>
              <a:rPr lang="en-US" sz="2000" dirty="0">
                <a:solidFill>
                  <a:srgbClr val="FF30A2"/>
                </a:solidFill>
              </a:rPr>
              <a:t>self</a:t>
            </a:r>
            <a:r>
              <a:rPr lang="en-US" sz="2000" dirty="0"/>
              <a:t>). When you call a method of an instance, the instance is passed to the method as first argument automatically.</a:t>
            </a:r>
          </a:p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print(door1.status) </a:t>
            </a:r>
            <a:r>
              <a:rPr lang="en-US" sz="2400" dirty="0"/>
              <a:t># gives open</a:t>
            </a:r>
          </a:p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print(type(door1)) </a:t>
            </a:r>
            <a:r>
              <a:rPr lang="en-US" sz="2400" dirty="0"/>
              <a:t># gives &lt;class '__</a:t>
            </a:r>
            <a:r>
              <a:rPr lang="en-US" sz="2400" dirty="0" err="1"/>
              <a:t>main__.Door</a:t>
            </a:r>
            <a:r>
              <a:rPr lang="en-US" sz="2400" dirty="0"/>
              <a:t>’&gt;</a:t>
            </a:r>
          </a:p>
          <a:p>
            <a:pPr lvl="1">
              <a:lnSpc>
                <a:spcPts val="3000"/>
              </a:lnSpc>
              <a:spcBef>
                <a:spcPts val="0"/>
              </a:spcBef>
            </a:pPr>
            <a:r>
              <a:rPr lang="en-US" sz="2000" dirty="0"/>
              <a:t>type() returns the class as __</a:t>
            </a:r>
            <a:r>
              <a:rPr lang="en-US" sz="2000" dirty="0" err="1"/>
              <a:t>main__.Door</a:t>
            </a:r>
            <a:r>
              <a:rPr lang="en-US" sz="2000" dirty="0"/>
              <a:t> since the class was defined directly in the interactive shell, that is in the current main module.</a:t>
            </a:r>
          </a:p>
          <a:p>
            <a:pPr>
              <a:lnSpc>
                <a:spcPts val="3000"/>
              </a:lnSpc>
              <a:spcBef>
                <a:spcPts val="0"/>
              </a:spcBef>
            </a:pPr>
            <a:endParaRPr lang="en-US" sz="2400" dirty="0">
              <a:solidFill>
                <a:schemeClr val="bg1">
                  <a:lumMod val="50000"/>
                </a:schemeClr>
              </a:solidFill>
              <a:latin typeface="Courier" pitchFamily="2" charset="0"/>
            </a:endParaRPr>
          </a:p>
          <a:p>
            <a:pPr>
              <a:lnSpc>
                <a:spcPts val="3000"/>
              </a:lnSpc>
              <a:spcBef>
                <a:spcPts val="0"/>
              </a:spcBef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859113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 txBox="1">
            <a:spLocks/>
          </p:cNvSpPr>
          <p:nvPr/>
        </p:nvSpPr>
        <p:spPr>
          <a:xfrm>
            <a:off x="164892" y="1318342"/>
            <a:ext cx="11935668" cy="497073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endParaRPr lang="en-US" sz="2400" dirty="0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012197" y="6492277"/>
            <a:ext cx="8167606" cy="365125"/>
          </a:xfrm>
        </p:spPr>
        <p:txBody>
          <a:bodyPr/>
          <a:lstStyle/>
          <a:p>
            <a:r>
              <a:rPr lang="en-US" dirty="0"/>
              <a:t>CS29006 / Software Engineering Laboratory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 03, 2021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16</a:t>
            </a:fld>
            <a:endParaRPr lang="en-US"/>
          </a:p>
        </p:txBody>
      </p:sp>
      <p:sp>
        <p:nvSpPr>
          <p:cNvPr id="21" name="object 2">
            <a:extLst>
              <a:ext uri="{FF2B5EF4-FFF2-40B4-BE49-F238E27FC236}">
                <a16:creationId xmlns:a16="http://schemas.microsoft.com/office/drawing/2014/main" id="{EF564198-D7DE-254B-B4AA-E40183285258}"/>
              </a:ext>
            </a:extLst>
          </p:cNvPr>
          <p:cNvSpPr txBox="1">
            <a:spLocks/>
          </p:cNvSpPr>
          <p:nvPr/>
        </p:nvSpPr>
        <p:spPr>
          <a:xfrm>
            <a:off x="2476820" y="972188"/>
            <a:ext cx="7233749" cy="441944"/>
          </a:xfrm>
          <a:prstGeom prst="rect">
            <a:avLst/>
          </a:prstGeom>
        </p:spPr>
        <p:txBody>
          <a:bodyPr vert="horz" wrap="square" lIns="0" tIns="10950" rIns="0" bIns="0" rtlCol="0" anchor="ctr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marL="11527">
              <a:lnSpc>
                <a:spcPct val="100000"/>
              </a:lnSpc>
              <a:spcBef>
                <a:spcPts val="86"/>
              </a:spcBef>
            </a:pPr>
            <a:r>
              <a:rPr lang="en-US" sz="2800" dirty="0"/>
              <a:t>Playing with Addresses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ED01C262-F89B-FD40-A60C-0A3824952BF3}"/>
              </a:ext>
            </a:extLst>
          </p:cNvPr>
          <p:cNvSpPr txBox="1">
            <a:spLocks/>
          </p:cNvSpPr>
          <p:nvPr/>
        </p:nvSpPr>
        <p:spPr>
          <a:xfrm>
            <a:off x="164892" y="1347370"/>
            <a:ext cx="11935668" cy="497073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endParaRPr lang="en-US" sz="240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7908D16-A6AF-484A-9799-38E418E9B123}"/>
              </a:ext>
            </a:extLst>
          </p:cNvPr>
          <p:cNvSpPr txBox="1">
            <a:spLocks/>
          </p:cNvSpPr>
          <p:nvPr/>
        </p:nvSpPr>
        <p:spPr>
          <a:xfrm>
            <a:off x="317292" y="1369144"/>
            <a:ext cx="11935668" cy="497073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400" dirty="0"/>
              <a:t>Create one more Door object with same attributes</a:t>
            </a:r>
          </a:p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door2 = Door(1, 'closed’)</a:t>
            </a:r>
          </a:p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print(hex(id(door1))) </a:t>
            </a:r>
            <a:r>
              <a:rPr lang="en-US" sz="2400" dirty="0"/>
              <a:t># gives 0x7faebb2c1310</a:t>
            </a:r>
          </a:p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print(hex(id(door2))) </a:t>
            </a:r>
            <a:r>
              <a:rPr lang="en-US" sz="2400" dirty="0"/>
              <a:t># gives 0x7faebb29e1c0</a:t>
            </a:r>
          </a:p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print(hex(id(door1.__class__))) </a:t>
            </a:r>
            <a:r>
              <a:rPr lang="en-US" sz="2400" dirty="0"/>
              <a:t># gives 0x7faeb9d1de40</a:t>
            </a:r>
          </a:p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print(hex(id(door2.__class__))) </a:t>
            </a:r>
            <a:r>
              <a:rPr lang="en-US" sz="2400" dirty="0"/>
              <a:t># gives 0x7faeb9d1de40</a:t>
            </a:r>
          </a:p>
          <a:p>
            <a:pPr>
              <a:lnSpc>
                <a:spcPts val="3000"/>
              </a:lnSpc>
              <a:spcBef>
                <a:spcPts val="0"/>
              </a:spcBef>
            </a:pPr>
            <a:endParaRPr lang="en-US" sz="2400" dirty="0"/>
          </a:p>
          <a:p>
            <a:pPr>
              <a:lnSpc>
                <a:spcPts val="3000"/>
              </a:lnSpc>
              <a:spcBef>
                <a:spcPts val="0"/>
              </a:spcBef>
            </a:pPr>
            <a:endParaRPr lang="en-US" sz="2400" dirty="0"/>
          </a:p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400" dirty="0"/>
              <a:t>Any Python object is automatically given a __</a:t>
            </a:r>
            <a:r>
              <a:rPr lang="en-US" sz="2400" dirty="0" err="1"/>
              <a:t>dict</a:t>
            </a:r>
            <a:r>
              <a:rPr lang="en-US" sz="2400" dirty="0"/>
              <a:t>__ attribute, which contains its list of attributes. Try both – “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Door.__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</a:rPr>
              <a:t>dict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__</a:t>
            </a:r>
            <a:r>
              <a:rPr lang="en-US" sz="2400" dirty="0"/>
              <a:t>” and “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door1.__dict__</a:t>
            </a:r>
            <a:r>
              <a:rPr lang="en-US" sz="2400" dirty="0"/>
              <a:t>”</a:t>
            </a:r>
          </a:p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400" dirty="0"/>
              <a:t>You can also get the attribute value by “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door1.__dict__[‘status’]</a:t>
            </a:r>
            <a:r>
              <a:rPr lang="en-US" sz="2400" dirty="0"/>
              <a:t>” [try it]</a:t>
            </a:r>
          </a:p>
          <a:p>
            <a:pPr>
              <a:lnSpc>
                <a:spcPts val="3000"/>
              </a:lnSpc>
              <a:spcBef>
                <a:spcPts val="0"/>
              </a:spcBef>
            </a:pPr>
            <a:endParaRPr lang="en-US" sz="2400" dirty="0"/>
          </a:p>
          <a:p>
            <a:pPr>
              <a:lnSpc>
                <a:spcPts val="3000"/>
              </a:lnSpc>
              <a:spcBef>
                <a:spcPts val="0"/>
              </a:spcBef>
            </a:pPr>
            <a:endParaRPr lang="en-US" sz="2400" dirty="0">
              <a:solidFill>
                <a:schemeClr val="bg1">
                  <a:lumMod val="50000"/>
                </a:schemeClr>
              </a:solidFill>
              <a:latin typeface="Courier" pitchFamily="2" charset="0"/>
            </a:endParaRPr>
          </a:p>
          <a:p>
            <a:pPr>
              <a:lnSpc>
                <a:spcPts val="3000"/>
              </a:lnSpc>
              <a:spcBef>
                <a:spcPts val="0"/>
              </a:spcBef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021448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 txBox="1">
            <a:spLocks/>
          </p:cNvSpPr>
          <p:nvPr/>
        </p:nvSpPr>
        <p:spPr>
          <a:xfrm>
            <a:off x="164892" y="1318342"/>
            <a:ext cx="11935668" cy="497073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endParaRPr lang="en-US" sz="2400" dirty="0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012197" y="6492277"/>
            <a:ext cx="8167606" cy="365125"/>
          </a:xfrm>
        </p:spPr>
        <p:txBody>
          <a:bodyPr/>
          <a:lstStyle/>
          <a:p>
            <a:r>
              <a:rPr lang="en-US" dirty="0"/>
              <a:t>CS29006 / Software Engineering Laboratory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 03, 2021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17</a:t>
            </a:fld>
            <a:endParaRPr lang="en-US"/>
          </a:p>
        </p:txBody>
      </p:sp>
      <p:sp>
        <p:nvSpPr>
          <p:cNvPr id="21" name="object 2">
            <a:extLst>
              <a:ext uri="{FF2B5EF4-FFF2-40B4-BE49-F238E27FC236}">
                <a16:creationId xmlns:a16="http://schemas.microsoft.com/office/drawing/2014/main" id="{EF564198-D7DE-254B-B4AA-E40183285258}"/>
              </a:ext>
            </a:extLst>
          </p:cNvPr>
          <p:cNvSpPr txBox="1">
            <a:spLocks/>
          </p:cNvSpPr>
          <p:nvPr/>
        </p:nvSpPr>
        <p:spPr>
          <a:xfrm>
            <a:off x="2476820" y="972188"/>
            <a:ext cx="7233749" cy="441944"/>
          </a:xfrm>
          <a:prstGeom prst="rect">
            <a:avLst/>
          </a:prstGeom>
        </p:spPr>
        <p:txBody>
          <a:bodyPr vert="horz" wrap="square" lIns="0" tIns="10950" rIns="0" bIns="0" rtlCol="0" anchor="ctr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marL="11527">
              <a:lnSpc>
                <a:spcPct val="100000"/>
              </a:lnSpc>
              <a:spcBef>
                <a:spcPts val="86"/>
              </a:spcBef>
            </a:pPr>
            <a:r>
              <a:rPr lang="en-US" sz="2800" dirty="0"/>
              <a:t>Inheritance and Overriding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ED01C262-F89B-FD40-A60C-0A3824952BF3}"/>
              </a:ext>
            </a:extLst>
          </p:cNvPr>
          <p:cNvSpPr txBox="1">
            <a:spLocks/>
          </p:cNvSpPr>
          <p:nvPr/>
        </p:nvSpPr>
        <p:spPr>
          <a:xfrm>
            <a:off x="164892" y="1347370"/>
            <a:ext cx="11935668" cy="497073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endParaRPr lang="en-US" sz="240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7908D16-A6AF-484A-9799-38E418E9B123}"/>
              </a:ext>
            </a:extLst>
          </p:cNvPr>
          <p:cNvSpPr txBox="1">
            <a:spLocks/>
          </p:cNvSpPr>
          <p:nvPr/>
        </p:nvSpPr>
        <p:spPr>
          <a:xfrm>
            <a:off x="317292" y="1369144"/>
            <a:ext cx="11935668" cy="497073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200" dirty="0"/>
              <a:t>Let us try to create a subclass of Door called </a:t>
            </a:r>
            <a:r>
              <a:rPr lang="en-US" sz="2200" dirty="0" err="1"/>
              <a:t>SecurityDoor</a:t>
            </a:r>
            <a:r>
              <a:rPr lang="en-US" sz="2200" dirty="0"/>
              <a:t> which has an additional attribute that provides the information whether the door is locked.</a:t>
            </a:r>
            <a:endParaRPr lang="en-US" sz="2400" dirty="0"/>
          </a:p>
          <a:p>
            <a:pPr>
              <a:lnSpc>
                <a:spcPts val="3000"/>
              </a:lnSpc>
              <a:spcBef>
                <a:spcPts val="0"/>
              </a:spcBef>
            </a:pPr>
            <a:endParaRPr lang="en-US" sz="2200" dirty="0"/>
          </a:p>
          <a:p>
            <a:pPr>
              <a:lnSpc>
                <a:spcPts val="3000"/>
              </a:lnSpc>
              <a:spcBef>
                <a:spcPts val="0"/>
              </a:spcBef>
            </a:pPr>
            <a:endParaRPr lang="en-US" sz="2200" dirty="0"/>
          </a:p>
          <a:p>
            <a:pPr>
              <a:lnSpc>
                <a:spcPts val="3000"/>
              </a:lnSpc>
              <a:spcBef>
                <a:spcPts val="0"/>
              </a:spcBef>
            </a:pPr>
            <a:endParaRPr lang="en-US" sz="2200" dirty="0"/>
          </a:p>
          <a:p>
            <a:pPr>
              <a:lnSpc>
                <a:spcPts val="3000"/>
              </a:lnSpc>
              <a:spcBef>
                <a:spcPts val="0"/>
              </a:spcBef>
            </a:pPr>
            <a:endParaRPr lang="en-US" sz="2200" dirty="0"/>
          </a:p>
          <a:p>
            <a:pPr>
              <a:lnSpc>
                <a:spcPts val="3000"/>
              </a:lnSpc>
              <a:spcBef>
                <a:spcPts val="0"/>
              </a:spcBef>
            </a:pPr>
            <a:endParaRPr lang="en-US" sz="2200" dirty="0"/>
          </a:p>
          <a:p>
            <a:pPr>
              <a:lnSpc>
                <a:spcPts val="3000"/>
              </a:lnSpc>
              <a:spcBef>
                <a:spcPts val="0"/>
              </a:spcBef>
            </a:pPr>
            <a:endParaRPr lang="en-US" sz="2200" dirty="0"/>
          </a:p>
          <a:p>
            <a:pPr>
              <a:lnSpc>
                <a:spcPts val="3000"/>
              </a:lnSpc>
              <a:spcBef>
                <a:spcPts val="0"/>
              </a:spcBef>
            </a:pPr>
            <a:endParaRPr lang="en-US" sz="2200" dirty="0"/>
          </a:p>
          <a:p>
            <a:pPr>
              <a:lnSpc>
                <a:spcPts val="3000"/>
              </a:lnSpc>
              <a:spcBef>
                <a:spcPts val="0"/>
              </a:spcBef>
            </a:pPr>
            <a:endParaRPr lang="en-US" sz="2200" dirty="0"/>
          </a:p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200" dirty="0"/>
              <a:t>Instead of ‘super’ you could have used ‘Door’ [e.g., Door.__</a:t>
            </a:r>
            <a:r>
              <a:rPr lang="en-US" sz="2200" dirty="0" err="1"/>
              <a:t>init</a:t>
            </a:r>
            <a:r>
              <a:rPr lang="en-US" sz="2200" dirty="0"/>
              <a:t>__() or </a:t>
            </a:r>
            <a:r>
              <a:rPr lang="en-US" sz="2200" dirty="0" err="1"/>
              <a:t>Door.open</a:t>
            </a:r>
            <a:r>
              <a:rPr lang="en-US" sz="2200" dirty="0"/>
              <a:t>() </a:t>
            </a:r>
            <a:r>
              <a:rPr lang="en-US" sz="2200" dirty="0" err="1"/>
              <a:t>etc</a:t>
            </a:r>
            <a:r>
              <a:rPr lang="en-US" sz="2200" dirty="0"/>
              <a:t>]. However, using ‘super’ is encouraged as this lets python do the hierarchy resolution for multiple inheritance.</a:t>
            </a:r>
          </a:p>
          <a:p>
            <a:pPr>
              <a:lnSpc>
                <a:spcPts val="3000"/>
              </a:lnSpc>
              <a:spcBef>
                <a:spcPts val="0"/>
              </a:spcBef>
            </a:pPr>
            <a:endParaRPr lang="en-US" sz="2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0CE601-4332-BC49-8D41-A1B1CA73A5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829" y="2280475"/>
            <a:ext cx="5009318" cy="284600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18BBF60-D9DA-A744-A9A2-E28CDBA301DE}"/>
              </a:ext>
            </a:extLst>
          </p:cNvPr>
          <p:cNvSpPr txBox="1"/>
          <p:nvPr/>
        </p:nvSpPr>
        <p:spPr>
          <a:xfrm>
            <a:off x="6037684" y="2198451"/>
            <a:ext cx="210794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Subclass constructor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A060D50-23F9-3F4F-B455-5D4865719A07}"/>
              </a:ext>
            </a:extLst>
          </p:cNvPr>
          <p:cNvSpPr txBox="1"/>
          <p:nvPr/>
        </p:nvSpPr>
        <p:spPr>
          <a:xfrm>
            <a:off x="7464407" y="2618580"/>
            <a:ext cx="296055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Calling superclass constructor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E122A11-7454-8246-B827-0837AD8BF75A}"/>
              </a:ext>
            </a:extLst>
          </p:cNvPr>
          <p:cNvSpPr txBox="1"/>
          <p:nvPr/>
        </p:nvSpPr>
        <p:spPr>
          <a:xfrm>
            <a:off x="6509856" y="4192359"/>
            <a:ext cx="4365668" cy="9341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dirty="0"/>
              <a:t>Override: In Python you can override a parent class member simply by redefining it in the child class.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D7E19A6-C9BC-AA44-AAC5-9625767E44B3}"/>
              </a:ext>
            </a:extLst>
          </p:cNvPr>
          <p:cNvCxnSpPr>
            <a:cxnSpLocks/>
          </p:cNvCxnSpPr>
          <p:nvPr/>
        </p:nvCxnSpPr>
        <p:spPr>
          <a:xfrm flipV="1">
            <a:off x="2091447" y="2383117"/>
            <a:ext cx="3946237" cy="1846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CE8FBB3-1FE8-DA40-89CF-E0C8728D52B0}"/>
              </a:ext>
            </a:extLst>
          </p:cNvPr>
          <p:cNvCxnSpPr>
            <a:cxnSpLocks/>
          </p:cNvCxnSpPr>
          <p:nvPr/>
        </p:nvCxnSpPr>
        <p:spPr>
          <a:xfrm flipV="1">
            <a:off x="4546828" y="2752449"/>
            <a:ext cx="2846193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680BF3C-0CAF-324C-8FE8-A992A7A50BF7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2476820" y="4427822"/>
            <a:ext cx="4033036" cy="2315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17114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 txBox="1">
            <a:spLocks/>
          </p:cNvSpPr>
          <p:nvPr/>
        </p:nvSpPr>
        <p:spPr>
          <a:xfrm>
            <a:off x="164892" y="1318342"/>
            <a:ext cx="11935668" cy="497073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endParaRPr lang="en-US" sz="2400" dirty="0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012197" y="6492277"/>
            <a:ext cx="8167606" cy="365125"/>
          </a:xfrm>
        </p:spPr>
        <p:txBody>
          <a:bodyPr/>
          <a:lstStyle/>
          <a:p>
            <a:r>
              <a:rPr lang="en-US" dirty="0"/>
              <a:t>CS29006 / Software Engineering Laboratory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 03, 2021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18</a:t>
            </a:fld>
            <a:endParaRPr lang="en-US"/>
          </a:p>
        </p:txBody>
      </p:sp>
      <p:sp>
        <p:nvSpPr>
          <p:cNvPr id="21" name="object 2">
            <a:extLst>
              <a:ext uri="{FF2B5EF4-FFF2-40B4-BE49-F238E27FC236}">
                <a16:creationId xmlns:a16="http://schemas.microsoft.com/office/drawing/2014/main" id="{EF564198-D7DE-254B-B4AA-E40183285258}"/>
              </a:ext>
            </a:extLst>
          </p:cNvPr>
          <p:cNvSpPr txBox="1">
            <a:spLocks/>
          </p:cNvSpPr>
          <p:nvPr/>
        </p:nvSpPr>
        <p:spPr>
          <a:xfrm>
            <a:off x="2476820" y="972188"/>
            <a:ext cx="7233749" cy="441944"/>
          </a:xfrm>
          <a:prstGeom prst="rect">
            <a:avLst/>
          </a:prstGeom>
        </p:spPr>
        <p:txBody>
          <a:bodyPr vert="horz" wrap="square" lIns="0" tIns="10950" rIns="0" bIns="0" rtlCol="0" anchor="ctr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marL="11527">
              <a:lnSpc>
                <a:spcPct val="100000"/>
              </a:lnSpc>
              <a:spcBef>
                <a:spcPts val="86"/>
              </a:spcBef>
            </a:pPr>
            <a:r>
              <a:rPr lang="en-US" sz="2800" dirty="0"/>
              <a:t>Inheritance and Overriding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ED01C262-F89B-FD40-A60C-0A3824952BF3}"/>
              </a:ext>
            </a:extLst>
          </p:cNvPr>
          <p:cNvSpPr txBox="1">
            <a:spLocks/>
          </p:cNvSpPr>
          <p:nvPr/>
        </p:nvSpPr>
        <p:spPr>
          <a:xfrm>
            <a:off x="164892" y="1347370"/>
            <a:ext cx="11935668" cy="497073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endParaRPr lang="en-US" sz="240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7908D16-A6AF-484A-9799-38E418E9B123}"/>
              </a:ext>
            </a:extLst>
          </p:cNvPr>
          <p:cNvSpPr txBox="1">
            <a:spLocks/>
          </p:cNvSpPr>
          <p:nvPr/>
        </p:nvSpPr>
        <p:spPr>
          <a:xfrm>
            <a:off x="317292" y="1369144"/>
            <a:ext cx="11935668" cy="497073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200" dirty="0"/>
              <a:t>Behavior of an object of type </a:t>
            </a:r>
            <a:r>
              <a:rPr lang="en-US" sz="2200" dirty="0" err="1"/>
              <a:t>SecurityDoor</a:t>
            </a:r>
            <a:r>
              <a:rPr lang="en-US" sz="2200" dirty="0"/>
              <a:t>.</a:t>
            </a:r>
          </a:p>
          <a:p>
            <a:pPr>
              <a:lnSpc>
                <a:spcPts val="3000"/>
              </a:lnSpc>
              <a:spcBef>
                <a:spcPts val="0"/>
              </a:spcBef>
            </a:pPr>
            <a:endParaRPr lang="en-US" sz="2200" dirty="0"/>
          </a:p>
          <a:p>
            <a:pPr>
              <a:lnSpc>
                <a:spcPts val="3000"/>
              </a:lnSpc>
              <a:spcBef>
                <a:spcPts val="0"/>
              </a:spcBef>
            </a:pPr>
            <a:endParaRPr lang="en-US" sz="2200" dirty="0"/>
          </a:p>
          <a:p>
            <a:pPr>
              <a:lnSpc>
                <a:spcPts val="3000"/>
              </a:lnSpc>
              <a:spcBef>
                <a:spcPts val="0"/>
              </a:spcBef>
            </a:pPr>
            <a:endParaRPr lang="en-US" sz="2200" dirty="0"/>
          </a:p>
          <a:p>
            <a:pPr>
              <a:lnSpc>
                <a:spcPts val="3000"/>
              </a:lnSpc>
              <a:spcBef>
                <a:spcPts val="0"/>
              </a:spcBef>
            </a:pPr>
            <a:endParaRPr lang="en-US" sz="2200" dirty="0"/>
          </a:p>
          <a:p>
            <a:pPr>
              <a:lnSpc>
                <a:spcPts val="3000"/>
              </a:lnSpc>
              <a:spcBef>
                <a:spcPts val="0"/>
              </a:spcBef>
            </a:pPr>
            <a:endParaRPr lang="en-US" sz="2200" dirty="0"/>
          </a:p>
          <a:p>
            <a:pPr>
              <a:lnSpc>
                <a:spcPts val="3000"/>
              </a:lnSpc>
              <a:spcBef>
                <a:spcPts val="0"/>
              </a:spcBef>
            </a:pPr>
            <a:endParaRPr lang="en-US" sz="2200" dirty="0"/>
          </a:p>
          <a:p>
            <a:pPr>
              <a:lnSpc>
                <a:spcPts val="3000"/>
              </a:lnSpc>
              <a:spcBef>
                <a:spcPts val="0"/>
              </a:spcBef>
            </a:pPr>
            <a:endParaRPr lang="en-US" sz="2200" dirty="0"/>
          </a:p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200" dirty="0"/>
              <a:t>Try the following methods.</a:t>
            </a:r>
          </a:p>
          <a:p>
            <a:pPr lvl="1">
              <a:lnSpc>
                <a:spcPts val="3000"/>
              </a:lnSpc>
              <a:spcBef>
                <a:spcPts val="0"/>
              </a:spcBef>
            </a:pPr>
            <a:r>
              <a:rPr lang="en-US" sz="2200" dirty="0" err="1">
                <a:solidFill>
                  <a:schemeClr val="bg1">
                    <a:lumMod val="50000"/>
                  </a:schemeClr>
                </a:solidFill>
              </a:rPr>
              <a:t>SecurityDoor</a:t>
            </a:r>
            <a:r>
              <a:rPr lang="en-US" sz="2200" dirty="0">
                <a:solidFill>
                  <a:schemeClr val="bg1">
                    <a:lumMod val="50000"/>
                  </a:schemeClr>
                </a:solidFill>
              </a:rPr>
              <a:t>.__bases__</a:t>
            </a:r>
          </a:p>
          <a:p>
            <a:pPr lvl="1">
              <a:lnSpc>
                <a:spcPts val="3000"/>
              </a:lnSpc>
              <a:spcBef>
                <a:spcPts val="0"/>
              </a:spcBef>
            </a:pPr>
            <a:r>
              <a:rPr lang="en-US" sz="2200" dirty="0">
                <a:solidFill>
                  <a:schemeClr val="bg1">
                    <a:lumMod val="50000"/>
                  </a:schemeClr>
                </a:solidFill>
              </a:rPr>
              <a:t>Print(help(</a:t>
            </a:r>
            <a:r>
              <a:rPr lang="en-US" sz="2200" dirty="0" err="1">
                <a:solidFill>
                  <a:schemeClr val="bg1">
                    <a:lumMod val="50000"/>
                  </a:schemeClr>
                </a:solidFill>
              </a:rPr>
              <a:t>SecurityDoor</a:t>
            </a:r>
            <a:r>
              <a:rPr lang="en-US" sz="2200" dirty="0">
                <a:solidFill>
                  <a:schemeClr val="bg1">
                    <a:lumMod val="50000"/>
                  </a:schemeClr>
                </a:solidFill>
              </a:rPr>
              <a:t>))</a:t>
            </a:r>
            <a:endParaRPr lang="en-US" sz="180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ts val="3000"/>
              </a:lnSpc>
              <a:spcBef>
                <a:spcPts val="0"/>
              </a:spcBef>
            </a:pPr>
            <a:endParaRPr lang="en-US" sz="22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8836B6B-4F42-EC42-B365-6181774FC6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7964" y="1813999"/>
            <a:ext cx="4114297" cy="2096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6954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 txBox="1">
            <a:spLocks/>
          </p:cNvSpPr>
          <p:nvPr/>
        </p:nvSpPr>
        <p:spPr>
          <a:xfrm>
            <a:off x="164892" y="1318342"/>
            <a:ext cx="11935668" cy="497073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endParaRPr lang="en-US" sz="2400" dirty="0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012197" y="6492277"/>
            <a:ext cx="8167606" cy="365125"/>
          </a:xfrm>
        </p:spPr>
        <p:txBody>
          <a:bodyPr/>
          <a:lstStyle/>
          <a:p>
            <a:r>
              <a:rPr lang="en-US" dirty="0"/>
              <a:t>CS29006 / Software Engineering Laboratory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 03, 2021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19</a:t>
            </a:fld>
            <a:endParaRPr lang="en-US"/>
          </a:p>
        </p:txBody>
      </p:sp>
      <p:sp>
        <p:nvSpPr>
          <p:cNvPr id="21" name="object 2">
            <a:extLst>
              <a:ext uri="{FF2B5EF4-FFF2-40B4-BE49-F238E27FC236}">
                <a16:creationId xmlns:a16="http://schemas.microsoft.com/office/drawing/2014/main" id="{EF564198-D7DE-254B-B4AA-E40183285258}"/>
              </a:ext>
            </a:extLst>
          </p:cNvPr>
          <p:cNvSpPr txBox="1">
            <a:spLocks/>
          </p:cNvSpPr>
          <p:nvPr/>
        </p:nvSpPr>
        <p:spPr>
          <a:xfrm>
            <a:off x="2476820" y="972188"/>
            <a:ext cx="7233749" cy="441944"/>
          </a:xfrm>
          <a:prstGeom prst="rect">
            <a:avLst/>
          </a:prstGeom>
        </p:spPr>
        <p:txBody>
          <a:bodyPr vert="horz" wrap="square" lIns="0" tIns="10950" rIns="0" bIns="0" rtlCol="0" anchor="ctr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marL="11527">
              <a:lnSpc>
                <a:spcPct val="100000"/>
              </a:lnSpc>
              <a:spcBef>
                <a:spcPts val="86"/>
              </a:spcBef>
            </a:pPr>
            <a:r>
              <a:rPr lang="en-US" sz="2800" dirty="0"/>
              <a:t>Encapsulation in Python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ED01C262-F89B-FD40-A60C-0A3824952BF3}"/>
              </a:ext>
            </a:extLst>
          </p:cNvPr>
          <p:cNvSpPr txBox="1">
            <a:spLocks/>
          </p:cNvSpPr>
          <p:nvPr/>
        </p:nvSpPr>
        <p:spPr>
          <a:xfrm>
            <a:off x="164892" y="1347370"/>
            <a:ext cx="11935668" cy="497073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endParaRPr lang="en-US" sz="240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7908D16-A6AF-484A-9799-38E418E9B123}"/>
              </a:ext>
            </a:extLst>
          </p:cNvPr>
          <p:cNvSpPr txBox="1">
            <a:spLocks/>
          </p:cNvSpPr>
          <p:nvPr/>
        </p:nvSpPr>
        <p:spPr>
          <a:xfrm>
            <a:off x="317292" y="1369144"/>
            <a:ext cx="11935668" cy="497073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200" dirty="0"/>
              <a:t>Python inherently does not force encapsulation. However, there are ‘pythonic’ conventions and ways to do it.</a:t>
            </a:r>
          </a:p>
          <a:p>
            <a:pPr>
              <a:lnSpc>
                <a:spcPts val="3000"/>
              </a:lnSpc>
              <a:spcBef>
                <a:spcPts val="0"/>
              </a:spcBef>
            </a:pPr>
            <a:endParaRPr lang="en-US" sz="2200" dirty="0"/>
          </a:p>
          <a:p>
            <a:pPr>
              <a:lnSpc>
                <a:spcPts val="3000"/>
              </a:lnSpc>
              <a:spcBef>
                <a:spcPts val="0"/>
              </a:spcBef>
            </a:pPr>
            <a:endParaRPr lang="en-US" sz="2200" dirty="0"/>
          </a:p>
          <a:p>
            <a:pPr>
              <a:lnSpc>
                <a:spcPts val="3000"/>
              </a:lnSpc>
              <a:spcBef>
                <a:spcPts val="0"/>
              </a:spcBef>
            </a:pPr>
            <a:endParaRPr lang="en-US" sz="2200" dirty="0"/>
          </a:p>
          <a:p>
            <a:pPr>
              <a:lnSpc>
                <a:spcPts val="3000"/>
              </a:lnSpc>
              <a:spcBef>
                <a:spcPts val="0"/>
              </a:spcBef>
            </a:pPr>
            <a:endParaRPr lang="en-US" sz="2200" dirty="0"/>
          </a:p>
          <a:p>
            <a:pPr>
              <a:lnSpc>
                <a:spcPts val="3000"/>
              </a:lnSpc>
              <a:spcBef>
                <a:spcPts val="0"/>
              </a:spcBef>
            </a:pPr>
            <a:endParaRPr lang="en-US" sz="2200" dirty="0"/>
          </a:p>
          <a:p>
            <a:pPr>
              <a:lnSpc>
                <a:spcPts val="3000"/>
              </a:lnSpc>
              <a:spcBef>
                <a:spcPts val="0"/>
              </a:spcBef>
            </a:pPr>
            <a:endParaRPr lang="en-US" sz="2200" dirty="0"/>
          </a:p>
          <a:p>
            <a:pPr>
              <a:lnSpc>
                <a:spcPts val="3000"/>
              </a:lnSpc>
              <a:spcBef>
                <a:spcPts val="0"/>
              </a:spcBef>
            </a:pPr>
            <a:endParaRPr lang="en-US" sz="2200" dirty="0"/>
          </a:p>
          <a:p>
            <a:pPr>
              <a:lnSpc>
                <a:spcPts val="3000"/>
              </a:lnSpc>
              <a:spcBef>
                <a:spcPts val="0"/>
              </a:spcBef>
            </a:pPr>
            <a:endParaRPr lang="en-US" sz="2200" dirty="0"/>
          </a:p>
          <a:p>
            <a:pPr>
              <a:lnSpc>
                <a:spcPts val="3000"/>
              </a:lnSpc>
              <a:spcBef>
                <a:spcPts val="0"/>
              </a:spcBef>
            </a:pPr>
            <a:endParaRPr lang="en-US" sz="2200" dirty="0"/>
          </a:p>
          <a:p>
            <a:pPr>
              <a:lnSpc>
                <a:spcPts val="3000"/>
              </a:lnSpc>
              <a:spcBef>
                <a:spcPts val="0"/>
              </a:spcBef>
            </a:pPr>
            <a:endParaRPr lang="en-US" sz="2200" dirty="0"/>
          </a:p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200" dirty="0"/>
              <a:t>Pythonic way – Use of </a:t>
            </a:r>
            <a:r>
              <a:rPr lang="en-US" sz="2200" dirty="0">
                <a:solidFill>
                  <a:srgbClr val="0052FF"/>
                </a:solidFill>
              </a:rPr>
              <a:t>property decorators</a:t>
            </a:r>
            <a:r>
              <a:rPr lang="en-US" sz="2200" dirty="0"/>
              <a:t> – getters and setters [Good resource: </a:t>
            </a:r>
            <a:r>
              <a:rPr lang="en-US" sz="2200" dirty="0">
                <a:hlinkClick r:id="rId3"/>
              </a:rPr>
              <a:t>Link</a:t>
            </a:r>
            <a:r>
              <a:rPr lang="en-US" sz="2200" dirty="0"/>
              <a:t>]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7137C44-4C7F-8947-B029-841A101936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5858" y="1974714"/>
            <a:ext cx="3680808" cy="4008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241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6820" y="951867"/>
            <a:ext cx="7233749" cy="569671"/>
          </a:xfrm>
          <a:prstGeom prst="rect">
            <a:avLst/>
          </a:prstGeom>
        </p:spPr>
        <p:txBody>
          <a:bodyPr vert="horz" wrap="square" lIns="0" tIns="10950" rIns="0" bIns="0" rtlCol="0" anchor="ctr">
            <a:spAutoFit/>
          </a:bodyPr>
          <a:lstStyle/>
          <a:p>
            <a:pPr marL="11527">
              <a:lnSpc>
                <a:spcPct val="100000"/>
              </a:lnSpc>
              <a:spcBef>
                <a:spcPts val="86"/>
              </a:spcBef>
            </a:pPr>
            <a:r>
              <a:rPr lang="en-US" sz="3630" dirty="0"/>
              <a:t>Agenda</a:t>
            </a:r>
            <a:endParaRPr sz="3630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64892" y="1521538"/>
            <a:ext cx="11935668" cy="46554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</a:pPr>
            <a:r>
              <a:rPr lang="en-US" dirty="0"/>
              <a:t>Getting familiar with some efficient tools in Python</a:t>
            </a:r>
          </a:p>
          <a:p>
            <a:pPr>
              <a:lnSpc>
                <a:spcPts val="3000"/>
              </a:lnSpc>
            </a:pPr>
            <a:r>
              <a:rPr lang="en-US" dirty="0"/>
              <a:t>Getting familiar with OOP concepts in Python</a:t>
            </a:r>
          </a:p>
          <a:p>
            <a:pPr>
              <a:lnSpc>
                <a:spcPts val="3000"/>
              </a:lnSpc>
            </a:pPr>
            <a:r>
              <a:rPr lang="en-US" dirty="0"/>
              <a:t>Getting familiar with </a:t>
            </a:r>
            <a:r>
              <a:rPr lang="en-US" dirty="0" err="1"/>
              <a:t>numpy</a:t>
            </a:r>
            <a:r>
              <a:rPr lang="en-US" dirty="0"/>
              <a:t> and matplotlib</a:t>
            </a:r>
          </a:p>
          <a:p>
            <a:pPr>
              <a:lnSpc>
                <a:spcPts val="3000"/>
              </a:lnSpc>
            </a:pPr>
            <a:r>
              <a:rPr lang="en-US" dirty="0"/>
              <a:t>Getting to know what is detecting objects in images</a:t>
            </a:r>
          </a:p>
          <a:p>
            <a:pPr>
              <a:lnSpc>
                <a:spcPts val="3000"/>
              </a:lnSpc>
            </a:pPr>
            <a:r>
              <a:rPr lang="en-US" dirty="0"/>
              <a:t>Assumption: You are already familiar with basics of Python e.g., conditions, loops, functions, different containers.</a:t>
            </a:r>
          </a:p>
          <a:p>
            <a:pPr>
              <a:lnSpc>
                <a:spcPts val="3000"/>
              </a:lnSpc>
            </a:pPr>
            <a:endParaRPr lang="en-US" dirty="0"/>
          </a:p>
          <a:p>
            <a:pPr>
              <a:lnSpc>
                <a:spcPts val="3000"/>
              </a:lnSpc>
            </a:pPr>
            <a:r>
              <a:rPr lang="en-US" dirty="0"/>
              <a:t>All codes used in this slide as well as codes to get you started on the assignments are in the public </a:t>
            </a:r>
            <a:r>
              <a:rPr lang="en-US" dirty="0" err="1"/>
              <a:t>github</a:t>
            </a:r>
            <a:r>
              <a:rPr lang="en-US" dirty="0"/>
              <a:t> repo: 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dasabir</a:t>
            </a:r>
            <a:r>
              <a:rPr lang="en-US" dirty="0"/>
              <a:t>/CS29006_SW_Lab_Spr2021/tree/main/</a:t>
            </a:r>
            <a:r>
              <a:rPr lang="en-US" dirty="0" err="1"/>
              <a:t>Python_DS_Assignment</a:t>
            </a:r>
            <a:endParaRPr lang="en-US" dirty="0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012197" y="6492277"/>
            <a:ext cx="8167606" cy="365125"/>
          </a:xfrm>
        </p:spPr>
        <p:txBody>
          <a:bodyPr/>
          <a:lstStyle/>
          <a:p>
            <a:r>
              <a:rPr lang="en-US" dirty="0"/>
              <a:t>CS29006 / Software Engineering Laboratory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 03, 2021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5520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 txBox="1">
            <a:spLocks/>
          </p:cNvSpPr>
          <p:nvPr/>
        </p:nvSpPr>
        <p:spPr>
          <a:xfrm>
            <a:off x="164892" y="1318342"/>
            <a:ext cx="11935668" cy="497073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endParaRPr lang="en-US" sz="2400" dirty="0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012197" y="6492277"/>
            <a:ext cx="8167606" cy="365125"/>
          </a:xfrm>
        </p:spPr>
        <p:txBody>
          <a:bodyPr/>
          <a:lstStyle/>
          <a:p>
            <a:r>
              <a:rPr lang="en-US" dirty="0"/>
              <a:t>CS29006 / Software Engineering Laboratory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 03, 2021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20</a:t>
            </a:fld>
            <a:endParaRPr lang="en-US"/>
          </a:p>
        </p:txBody>
      </p:sp>
      <p:sp>
        <p:nvSpPr>
          <p:cNvPr id="21" name="object 2">
            <a:extLst>
              <a:ext uri="{FF2B5EF4-FFF2-40B4-BE49-F238E27FC236}">
                <a16:creationId xmlns:a16="http://schemas.microsoft.com/office/drawing/2014/main" id="{EF564198-D7DE-254B-B4AA-E40183285258}"/>
              </a:ext>
            </a:extLst>
          </p:cNvPr>
          <p:cNvSpPr txBox="1">
            <a:spLocks/>
          </p:cNvSpPr>
          <p:nvPr/>
        </p:nvSpPr>
        <p:spPr>
          <a:xfrm>
            <a:off x="2476820" y="972188"/>
            <a:ext cx="7233749" cy="441944"/>
          </a:xfrm>
          <a:prstGeom prst="rect">
            <a:avLst/>
          </a:prstGeom>
        </p:spPr>
        <p:txBody>
          <a:bodyPr vert="horz" wrap="square" lIns="0" tIns="10950" rIns="0" bIns="0" rtlCol="0" anchor="ctr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marL="11527">
              <a:lnSpc>
                <a:spcPct val="100000"/>
              </a:lnSpc>
              <a:spcBef>
                <a:spcPts val="86"/>
              </a:spcBef>
            </a:pPr>
            <a:r>
              <a:rPr lang="en-US" sz="2800" dirty="0"/>
              <a:t>Python Magic Methods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ED01C262-F89B-FD40-A60C-0A3824952BF3}"/>
              </a:ext>
            </a:extLst>
          </p:cNvPr>
          <p:cNvSpPr txBox="1">
            <a:spLocks/>
          </p:cNvSpPr>
          <p:nvPr/>
        </p:nvSpPr>
        <p:spPr>
          <a:xfrm>
            <a:off x="164892" y="1347370"/>
            <a:ext cx="11935668" cy="497073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endParaRPr lang="en-US" sz="240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7908D16-A6AF-484A-9799-38E418E9B123}"/>
              </a:ext>
            </a:extLst>
          </p:cNvPr>
          <p:cNvSpPr txBox="1">
            <a:spLocks/>
          </p:cNvSpPr>
          <p:nvPr/>
        </p:nvSpPr>
        <p:spPr>
          <a:xfrm>
            <a:off x="317292" y="1369144"/>
            <a:ext cx="11935668" cy="497073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200" dirty="0"/>
              <a:t>Nothing magical about it. They are special methods with fixed names. These are a set of predefined methods you can use to enrich your classes.</a:t>
            </a:r>
          </a:p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200" dirty="0"/>
              <a:t>They are easy to recognize because of the double underscores at the beginning and the end.</a:t>
            </a:r>
          </a:p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200" dirty="0"/>
              <a:t>We have already encountered ‘__</a:t>
            </a:r>
            <a:r>
              <a:rPr lang="en-US" sz="2200" dirty="0" err="1"/>
              <a:t>init</a:t>
            </a:r>
            <a:r>
              <a:rPr lang="en-US" sz="2200" dirty="0"/>
              <a:t>__’ method.</a:t>
            </a:r>
          </a:p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200" dirty="0"/>
              <a:t>"Underscore underscore </a:t>
            </a:r>
            <a:r>
              <a:rPr lang="en-US" sz="2200" dirty="0" err="1"/>
              <a:t>init</a:t>
            </a:r>
            <a:r>
              <a:rPr lang="en-US" sz="2200" dirty="0"/>
              <a:t> underscore underscore” is not easy going to pronounce. So, people say - "</a:t>
            </a:r>
            <a:r>
              <a:rPr lang="en-US" sz="2200" dirty="0" err="1"/>
              <a:t>dunder</a:t>
            </a:r>
            <a:r>
              <a:rPr lang="en-US" sz="2200" dirty="0"/>
              <a:t> </a:t>
            </a:r>
            <a:r>
              <a:rPr lang="en-US" sz="2200" dirty="0" err="1"/>
              <a:t>init</a:t>
            </a:r>
            <a:r>
              <a:rPr lang="en-US" sz="2200" dirty="0"/>
              <a:t> </a:t>
            </a:r>
            <a:r>
              <a:rPr lang="en-US" sz="2200" dirty="0" err="1"/>
              <a:t>dunder</a:t>
            </a:r>
            <a:r>
              <a:rPr lang="en-US" sz="2200" dirty="0"/>
              <a:t>” . ‘</a:t>
            </a:r>
            <a:r>
              <a:rPr lang="en-US" sz="2200" dirty="0" err="1"/>
              <a:t>dunder</a:t>
            </a:r>
            <a:r>
              <a:rPr lang="en-US" sz="2200" dirty="0"/>
              <a:t>’ is short form of ‘double underscore’</a:t>
            </a:r>
          </a:p>
          <a:p>
            <a:pPr>
              <a:lnSpc>
                <a:spcPts val="3000"/>
              </a:lnSpc>
              <a:spcBef>
                <a:spcPts val="0"/>
              </a:spcBef>
            </a:pPr>
            <a:endParaRPr lang="en-US" sz="2200" dirty="0"/>
          </a:p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200" dirty="0"/>
              <a:t>So, what's ‘magic’ about the magic or </a:t>
            </a:r>
            <a:r>
              <a:rPr lang="en-US" sz="2200" dirty="0" err="1"/>
              <a:t>dunder</a:t>
            </a:r>
            <a:r>
              <a:rPr lang="en-US" sz="2200" dirty="0"/>
              <a:t> methods? - The answer is, you don't have to invoke it directly. The invocation is realized behind the scenes. When you create an instance of a class, python makes the necessary call to the ‘__</a:t>
            </a:r>
            <a:r>
              <a:rPr lang="en-US" sz="2200" dirty="0" err="1"/>
              <a:t>init</a:t>
            </a:r>
            <a:r>
              <a:rPr lang="en-US" sz="2200" dirty="0"/>
              <a:t>__()’ method.</a:t>
            </a:r>
          </a:p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200" dirty="0"/>
              <a:t>To get the length of a string/tuple/list etc. you can call </a:t>
            </a:r>
            <a:r>
              <a:rPr lang="en-US" sz="2200" dirty="0" err="1"/>
              <a:t>len</a:t>
            </a:r>
            <a:r>
              <a:rPr lang="en-US" sz="2200" dirty="0"/>
              <a:t>(). However, for an user defined class </a:t>
            </a:r>
            <a:r>
              <a:rPr lang="en-US" sz="2200" dirty="0" err="1"/>
              <a:t>len</a:t>
            </a:r>
            <a:r>
              <a:rPr lang="en-US" sz="2200" dirty="0"/>
              <a:t> may not work. You need to add a __</a:t>
            </a:r>
            <a:r>
              <a:rPr lang="en-US" sz="2200" dirty="0" err="1"/>
              <a:t>len</a:t>
            </a:r>
            <a:r>
              <a:rPr lang="en-US" sz="2200" dirty="0"/>
              <a:t>__() </a:t>
            </a:r>
            <a:r>
              <a:rPr lang="en-US" sz="2200" dirty="0" err="1"/>
              <a:t>dunder</a:t>
            </a:r>
            <a:r>
              <a:rPr lang="en-US" sz="2200" dirty="0"/>
              <a:t> method to fix this.</a:t>
            </a:r>
          </a:p>
        </p:txBody>
      </p:sp>
    </p:spTree>
    <p:extLst>
      <p:ext uri="{BB962C8B-B14F-4D97-AF65-F5344CB8AC3E}">
        <p14:creationId xmlns:p14="http://schemas.microsoft.com/office/powerpoint/2010/main" val="841021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 txBox="1">
            <a:spLocks/>
          </p:cNvSpPr>
          <p:nvPr/>
        </p:nvSpPr>
        <p:spPr>
          <a:xfrm>
            <a:off x="164892" y="1318342"/>
            <a:ext cx="11935668" cy="497073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endParaRPr lang="en-US" sz="2400" dirty="0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012197" y="6492277"/>
            <a:ext cx="8167606" cy="365125"/>
          </a:xfrm>
        </p:spPr>
        <p:txBody>
          <a:bodyPr/>
          <a:lstStyle/>
          <a:p>
            <a:r>
              <a:rPr lang="en-US" dirty="0"/>
              <a:t>CS29006 / Software Engineering Laboratory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 03, 2021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21</a:t>
            </a:fld>
            <a:endParaRPr lang="en-US"/>
          </a:p>
        </p:txBody>
      </p:sp>
      <p:sp>
        <p:nvSpPr>
          <p:cNvPr id="21" name="object 2">
            <a:extLst>
              <a:ext uri="{FF2B5EF4-FFF2-40B4-BE49-F238E27FC236}">
                <a16:creationId xmlns:a16="http://schemas.microsoft.com/office/drawing/2014/main" id="{EF564198-D7DE-254B-B4AA-E40183285258}"/>
              </a:ext>
            </a:extLst>
          </p:cNvPr>
          <p:cNvSpPr txBox="1">
            <a:spLocks/>
          </p:cNvSpPr>
          <p:nvPr/>
        </p:nvSpPr>
        <p:spPr>
          <a:xfrm>
            <a:off x="2476820" y="972188"/>
            <a:ext cx="7233749" cy="441944"/>
          </a:xfrm>
          <a:prstGeom prst="rect">
            <a:avLst/>
          </a:prstGeom>
        </p:spPr>
        <p:txBody>
          <a:bodyPr vert="horz" wrap="square" lIns="0" tIns="10950" rIns="0" bIns="0" rtlCol="0" anchor="ctr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marL="11527">
              <a:lnSpc>
                <a:spcPct val="100000"/>
              </a:lnSpc>
              <a:spcBef>
                <a:spcPts val="86"/>
              </a:spcBef>
            </a:pPr>
            <a:r>
              <a:rPr lang="en-US" sz="2800" dirty="0"/>
              <a:t>Python Magic Methods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ED01C262-F89B-FD40-A60C-0A3824952BF3}"/>
              </a:ext>
            </a:extLst>
          </p:cNvPr>
          <p:cNvSpPr txBox="1">
            <a:spLocks/>
          </p:cNvSpPr>
          <p:nvPr/>
        </p:nvSpPr>
        <p:spPr>
          <a:xfrm>
            <a:off x="164892" y="1347370"/>
            <a:ext cx="11935668" cy="497073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endParaRPr lang="en-US" sz="240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7908D16-A6AF-484A-9799-38E418E9B123}"/>
              </a:ext>
            </a:extLst>
          </p:cNvPr>
          <p:cNvSpPr txBox="1">
            <a:spLocks/>
          </p:cNvSpPr>
          <p:nvPr/>
        </p:nvSpPr>
        <p:spPr>
          <a:xfrm>
            <a:off x="317292" y="1369144"/>
            <a:ext cx="11935668" cy="497073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endParaRPr lang="en-US" sz="2200" dirty="0"/>
          </a:p>
          <a:p>
            <a:pPr>
              <a:lnSpc>
                <a:spcPts val="3000"/>
              </a:lnSpc>
              <a:spcBef>
                <a:spcPts val="0"/>
              </a:spcBef>
            </a:pPr>
            <a:endParaRPr lang="en-US" sz="2200" dirty="0"/>
          </a:p>
          <a:p>
            <a:pPr>
              <a:lnSpc>
                <a:spcPts val="3000"/>
              </a:lnSpc>
              <a:spcBef>
                <a:spcPts val="0"/>
              </a:spcBef>
            </a:pPr>
            <a:endParaRPr lang="en-US" sz="2200" dirty="0"/>
          </a:p>
          <a:p>
            <a:pPr>
              <a:lnSpc>
                <a:spcPts val="3000"/>
              </a:lnSpc>
              <a:spcBef>
                <a:spcPts val="0"/>
              </a:spcBef>
            </a:pPr>
            <a:endParaRPr lang="en-US" sz="2200" dirty="0"/>
          </a:p>
          <a:p>
            <a:pPr>
              <a:lnSpc>
                <a:spcPts val="3000"/>
              </a:lnSpc>
              <a:spcBef>
                <a:spcPts val="0"/>
              </a:spcBef>
            </a:pPr>
            <a:endParaRPr lang="en-US" sz="2200" dirty="0"/>
          </a:p>
          <a:p>
            <a:pPr>
              <a:lnSpc>
                <a:spcPts val="3000"/>
              </a:lnSpc>
              <a:spcBef>
                <a:spcPts val="0"/>
              </a:spcBef>
            </a:pPr>
            <a:endParaRPr lang="en-US" sz="2200" dirty="0"/>
          </a:p>
          <a:p>
            <a:pPr>
              <a:lnSpc>
                <a:spcPts val="3000"/>
              </a:lnSpc>
              <a:spcBef>
                <a:spcPts val="0"/>
              </a:spcBef>
            </a:pPr>
            <a:endParaRPr lang="en-US" sz="2200" dirty="0"/>
          </a:p>
          <a:p>
            <a:pPr>
              <a:lnSpc>
                <a:spcPts val="3000"/>
              </a:lnSpc>
              <a:spcBef>
                <a:spcPts val="0"/>
              </a:spcBef>
            </a:pPr>
            <a:endParaRPr lang="en-US" sz="2200" dirty="0"/>
          </a:p>
          <a:p>
            <a:pPr>
              <a:lnSpc>
                <a:spcPts val="3000"/>
              </a:lnSpc>
              <a:spcBef>
                <a:spcPts val="0"/>
              </a:spcBef>
            </a:pPr>
            <a:endParaRPr lang="en-US" sz="2200" dirty="0"/>
          </a:p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200" dirty="0"/>
              <a:t>The above prints the distance between the max and min values of the set of 1-D points.</a:t>
            </a:r>
          </a:p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200" dirty="0"/>
              <a:t>There is a special (or a "magic") method for every operator sign. The magic method for the "+" sign is the __add__ method. For "-" it is __sub__ and so on.</a:t>
            </a:r>
          </a:p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200" dirty="0"/>
              <a:t>List of important magic methods - </a:t>
            </a:r>
            <a:r>
              <a:rPr lang="en-US" sz="2200" dirty="0">
                <a:hlinkClick r:id="rId3"/>
              </a:rPr>
              <a:t>Link</a:t>
            </a:r>
            <a:endParaRPr lang="en-US" sz="2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3FA92EB-5BAA-9A4C-B883-D1C1022427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1376" y="1434964"/>
            <a:ext cx="6667500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0732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 txBox="1">
            <a:spLocks/>
          </p:cNvSpPr>
          <p:nvPr/>
        </p:nvSpPr>
        <p:spPr>
          <a:xfrm>
            <a:off x="164892" y="1318342"/>
            <a:ext cx="11935668" cy="497073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endParaRPr lang="en-US" sz="2400" dirty="0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012197" y="6492277"/>
            <a:ext cx="8167606" cy="365125"/>
          </a:xfrm>
        </p:spPr>
        <p:txBody>
          <a:bodyPr/>
          <a:lstStyle/>
          <a:p>
            <a:r>
              <a:rPr lang="en-US" dirty="0"/>
              <a:t>CS29006 / Software Engineering Laboratory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 03, 2021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22</a:t>
            </a:fld>
            <a:endParaRPr lang="en-US"/>
          </a:p>
        </p:txBody>
      </p:sp>
      <p:sp>
        <p:nvSpPr>
          <p:cNvPr id="21" name="object 2">
            <a:extLst>
              <a:ext uri="{FF2B5EF4-FFF2-40B4-BE49-F238E27FC236}">
                <a16:creationId xmlns:a16="http://schemas.microsoft.com/office/drawing/2014/main" id="{EF564198-D7DE-254B-B4AA-E40183285258}"/>
              </a:ext>
            </a:extLst>
          </p:cNvPr>
          <p:cNvSpPr txBox="1">
            <a:spLocks/>
          </p:cNvSpPr>
          <p:nvPr/>
        </p:nvSpPr>
        <p:spPr>
          <a:xfrm>
            <a:off x="2476820" y="972188"/>
            <a:ext cx="7233749" cy="441944"/>
          </a:xfrm>
          <a:prstGeom prst="rect">
            <a:avLst/>
          </a:prstGeom>
        </p:spPr>
        <p:txBody>
          <a:bodyPr vert="horz" wrap="square" lIns="0" tIns="10950" rIns="0" bIns="0" rtlCol="0" anchor="ctr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marL="11527">
              <a:lnSpc>
                <a:spcPct val="100000"/>
              </a:lnSpc>
              <a:spcBef>
                <a:spcPts val="86"/>
              </a:spcBef>
            </a:pPr>
            <a:r>
              <a:rPr lang="en-US" sz="2800" dirty="0" err="1"/>
              <a:t>Numpy</a:t>
            </a:r>
            <a:endParaRPr lang="en-US" sz="2800" dirty="0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ED01C262-F89B-FD40-A60C-0A3824952BF3}"/>
              </a:ext>
            </a:extLst>
          </p:cNvPr>
          <p:cNvSpPr txBox="1">
            <a:spLocks/>
          </p:cNvSpPr>
          <p:nvPr/>
        </p:nvSpPr>
        <p:spPr>
          <a:xfrm>
            <a:off x="164892" y="1347370"/>
            <a:ext cx="11935668" cy="497073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endParaRPr lang="en-US" sz="2400" dirty="0"/>
          </a:p>
        </p:txBody>
      </p:sp>
      <p:sp>
        <p:nvSpPr>
          <p:cNvPr id="17" name="Google Shape;61;p14">
            <a:extLst>
              <a:ext uri="{FF2B5EF4-FFF2-40B4-BE49-F238E27FC236}">
                <a16:creationId xmlns:a16="http://schemas.microsoft.com/office/drawing/2014/main" id="{93B9DF43-164D-8B42-A739-F440C693360D}"/>
              </a:ext>
            </a:extLst>
          </p:cNvPr>
          <p:cNvSpPr txBox="1"/>
          <p:nvPr/>
        </p:nvSpPr>
        <p:spPr>
          <a:xfrm>
            <a:off x="9241172" y="6244173"/>
            <a:ext cx="34413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" sz="1000" kern="0">
                <a:solidFill>
                  <a:srgbClr val="595959"/>
                </a:solidFill>
                <a:latin typeface="Arial"/>
                <a:cs typeface="Arial"/>
                <a:sym typeface="Arial"/>
              </a:rPr>
              <a:t>ref: https://cs231n.github.io/python-numpy-tutorial/</a:t>
            </a:r>
            <a:endParaRPr sz="1000" kern="0">
              <a:solidFill>
                <a:srgbClr val="595959"/>
              </a:solidFill>
              <a:latin typeface="Arial"/>
              <a:cs typeface="Arial"/>
              <a:sym typeface="Arial"/>
            </a:endParaRPr>
          </a:p>
        </p:txBody>
      </p:sp>
      <p:pic>
        <p:nvPicPr>
          <p:cNvPr id="18" name="Google Shape;62;p14">
            <a:extLst>
              <a:ext uri="{FF2B5EF4-FFF2-40B4-BE49-F238E27FC236}">
                <a16:creationId xmlns:a16="http://schemas.microsoft.com/office/drawing/2014/main" id="{CF295CF6-948A-1A4B-A9BE-1F34FF46C7D9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0308" y="2653973"/>
            <a:ext cx="3503520" cy="26727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63;p14">
            <a:extLst>
              <a:ext uri="{FF2B5EF4-FFF2-40B4-BE49-F238E27FC236}">
                <a16:creationId xmlns:a16="http://schemas.microsoft.com/office/drawing/2014/main" id="{756D2D88-6FB7-2C4C-81C6-DFAE59CA649F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64482" y="2653973"/>
            <a:ext cx="4018145" cy="267277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1166B13E-A737-C642-A32F-04D22EFE5BA1}"/>
              </a:ext>
            </a:extLst>
          </p:cNvPr>
          <p:cNvSpPr txBox="1">
            <a:spLocks/>
          </p:cNvSpPr>
          <p:nvPr/>
        </p:nvSpPr>
        <p:spPr>
          <a:xfrm>
            <a:off x="317292" y="1369144"/>
            <a:ext cx="11935668" cy="497073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ts val="3000"/>
              </a:lnSpc>
              <a:spcBef>
                <a:spcPts val="0"/>
              </a:spcBef>
            </a:pPr>
            <a:r>
              <a:rPr lang="en-US" sz="2200" dirty="0" err="1"/>
              <a:t>Numpy</a:t>
            </a:r>
            <a:r>
              <a:rPr lang="en-US" sz="2200" dirty="0"/>
              <a:t> is the core library for scientific computing in Python.</a:t>
            </a:r>
          </a:p>
          <a:p>
            <a:pPr lvl="0">
              <a:lnSpc>
                <a:spcPts val="3000"/>
              </a:lnSpc>
              <a:spcBef>
                <a:spcPts val="0"/>
              </a:spcBef>
            </a:pPr>
            <a:r>
              <a:rPr lang="en-US" sz="2200" dirty="0"/>
              <a:t>It provides a high-performance multidimensional array object, and tools for working with these arrays.</a:t>
            </a:r>
          </a:p>
          <a:p>
            <a:pPr lvl="0">
              <a:lnSpc>
                <a:spcPts val="3000"/>
              </a:lnSpc>
              <a:spcBef>
                <a:spcPts val="0"/>
              </a:spcBef>
            </a:pPr>
            <a:endParaRPr lang="en-US" sz="2200" dirty="0"/>
          </a:p>
          <a:p>
            <a:pPr lvl="0">
              <a:lnSpc>
                <a:spcPts val="3000"/>
              </a:lnSpc>
              <a:spcBef>
                <a:spcPts val="0"/>
              </a:spcBef>
            </a:pPr>
            <a:endParaRPr lang="en-US" sz="2200" dirty="0"/>
          </a:p>
          <a:p>
            <a:pPr lvl="0">
              <a:lnSpc>
                <a:spcPts val="3000"/>
              </a:lnSpc>
              <a:spcBef>
                <a:spcPts val="0"/>
              </a:spcBef>
            </a:pPr>
            <a:endParaRPr lang="en-US" sz="2200" dirty="0"/>
          </a:p>
          <a:p>
            <a:pPr lvl="0">
              <a:lnSpc>
                <a:spcPts val="3000"/>
              </a:lnSpc>
              <a:spcBef>
                <a:spcPts val="0"/>
              </a:spcBef>
            </a:pPr>
            <a:endParaRPr lang="en-US" sz="2200" dirty="0"/>
          </a:p>
          <a:p>
            <a:pPr lvl="0">
              <a:lnSpc>
                <a:spcPts val="3000"/>
              </a:lnSpc>
              <a:spcBef>
                <a:spcPts val="0"/>
              </a:spcBef>
            </a:pPr>
            <a:endParaRPr lang="en-US" sz="2200" dirty="0"/>
          </a:p>
          <a:p>
            <a:pPr lvl="0">
              <a:lnSpc>
                <a:spcPts val="3000"/>
              </a:lnSpc>
              <a:spcBef>
                <a:spcPts val="0"/>
              </a:spcBef>
            </a:pPr>
            <a:endParaRPr lang="en-US" sz="2200" dirty="0"/>
          </a:p>
          <a:p>
            <a:pPr lvl="0">
              <a:lnSpc>
                <a:spcPts val="3000"/>
              </a:lnSpc>
              <a:spcBef>
                <a:spcPts val="0"/>
              </a:spcBef>
            </a:pPr>
            <a:endParaRPr lang="en-US" sz="2200" dirty="0"/>
          </a:p>
          <a:p>
            <a:pPr lvl="0">
              <a:lnSpc>
                <a:spcPts val="3000"/>
              </a:lnSpc>
              <a:spcBef>
                <a:spcPts val="0"/>
              </a:spcBef>
            </a:pPr>
            <a:endParaRPr lang="en-US" sz="2200" dirty="0"/>
          </a:p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400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Operating on </a:t>
            </a:r>
            <a:r>
              <a:rPr lang="en-US" sz="2400" dirty="0" err="1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numpy</a:t>
            </a:r>
            <a:r>
              <a:rPr lang="en-US" sz="2400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arrays are way faster than looping on lists. The trick is to replace all the loops by the vectorized operations allowed on </a:t>
            </a:r>
            <a:r>
              <a:rPr lang="en-US" sz="2400" dirty="0" err="1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numpy</a:t>
            </a:r>
            <a:r>
              <a:rPr lang="en-US" sz="2400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arrays.</a:t>
            </a:r>
          </a:p>
        </p:txBody>
      </p:sp>
    </p:spTree>
    <p:extLst>
      <p:ext uri="{BB962C8B-B14F-4D97-AF65-F5344CB8AC3E}">
        <p14:creationId xmlns:p14="http://schemas.microsoft.com/office/powerpoint/2010/main" val="9874048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 txBox="1">
            <a:spLocks/>
          </p:cNvSpPr>
          <p:nvPr/>
        </p:nvSpPr>
        <p:spPr>
          <a:xfrm>
            <a:off x="164892" y="1318342"/>
            <a:ext cx="11935668" cy="497073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endParaRPr lang="en-US" sz="2400" dirty="0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012197" y="6492277"/>
            <a:ext cx="8167606" cy="365125"/>
          </a:xfrm>
        </p:spPr>
        <p:txBody>
          <a:bodyPr/>
          <a:lstStyle/>
          <a:p>
            <a:r>
              <a:rPr lang="en-US" dirty="0"/>
              <a:t>CS29006 / Software Engineering Laboratory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 03, 2021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23</a:t>
            </a:fld>
            <a:endParaRPr lang="en-US"/>
          </a:p>
        </p:txBody>
      </p:sp>
      <p:sp>
        <p:nvSpPr>
          <p:cNvPr id="21" name="object 2">
            <a:extLst>
              <a:ext uri="{FF2B5EF4-FFF2-40B4-BE49-F238E27FC236}">
                <a16:creationId xmlns:a16="http://schemas.microsoft.com/office/drawing/2014/main" id="{EF564198-D7DE-254B-B4AA-E40183285258}"/>
              </a:ext>
            </a:extLst>
          </p:cNvPr>
          <p:cNvSpPr txBox="1">
            <a:spLocks/>
          </p:cNvSpPr>
          <p:nvPr/>
        </p:nvSpPr>
        <p:spPr>
          <a:xfrm>
            <a:off x="2476820" y="972188"/>
            <a:ext cx="7233749" cy="441944"/>
          </a:xfrm>
          <a:prstGeom prst="rect">
            <a:avLst/>
          </a:prstGeom>
        </p:spPr>
        <p:txBody>
          <a:bodyPr vert="horz" wrap="square" lIns="0" tIns="10950" rIns="0" bIns="0" rtlCol="0" anchor="ctr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marL="11527">
              <a:lnSpc>
                <a:spcPct val="100000"/>
              </a:lnSpc>
              <a:spcBef>
                <a:spcPts val="86"/>
              </a:spcBef>
            </a:pPr>
            <a:r>
              <a:rPr lang="en-US" sz="2800" dirty="0" err="1"/>
              <a:t>Numpy</a:t>
            </a:r>
            <a:r>
              <a:rPr lang="en-US" sz="2800" dirty="0"/>
              <a:t> Arrays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ED01C262-F89B-FD40-A60C-0A3824952BF3}"/>
              </a:ext>
            </a:extLst>
          </p:cNvPr>
          <p:cNvSpPr txBox="1">
            <a:spLocks/>
          </p:cNvSpPr>
          <p:nvPr/>
        </p:nvSpPr>
        <p:spPr>
          <a:xfrm>
            <a:off x="164892" y="1347370"/>
            <a:ext cx="11935668" cy="497073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endParaRPr lang="en-US" sz="2400" dirty="0"/>
          </a:p>
        </p:txBody>
      </p:sp>
      <p:sp>
        <p:nvSpPr>
          <p:cNvPr id="17" name="Google Shape;61;p14">
            <a:extLst>
              <a:ext uri="{FF2B5EF4-FFF2-40B4-BE49-F238E27FC236}">
                <a16:creationId xmlns:a16="http://schemas.microsoft.com/office/drawing/2014/main" id="{93B9DF43-164D-8B42-A739-F440C693360D}"/>
              </a:ext>
            </a:extLst>
          </p:cNvPr>
          <p:cNvSpPr txBox="1"/>
          <p:nvPr/>
        </p:nvSpPr>
        <p:spPr>
          <a:xfrm>
            <a:off x="9241172" y="6244173"/>
            <a:ext cx="34413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" sz="1000" kern="0">
                <a:solidFill>
                  <a:srgbClr val="595959"/>
                </a:solidFill>
                <a:latin typeface="Arial"/>
                <a:cs typeface="Arial"/>
                <a:sym typeface="Arial"/>
              </a:rPr>
              <a:t>ref: https://cs231n.github.io/python-numpy-tutorial/</a:t>
            </a:r>
            <a:endParaRPr sz="1000" kern="0">
              <a:solidFill>
                <a:srgbClr val="595959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1166B13E-A737-C642-A32F-04D22EFE5BA1}"/>
              </a:ext>
            </a:extLst>
          </p:cNvPr>
          <p:cNvSpPr txBox="1">
            <a:spLocks/>
          </p:cNvSpPr>
          <p:nvPr/>
        </p:nvSpPr>
        <p:spPr>
          <a:xfrm>
            <a:off x="317292" y="1369145"/>
            <a:ext cx="11709816" cy="118537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ts val="3000"/>
              </a:lnSpc>
              <a:spcBef>
                <a:spcPts val="0"/>
              </a:spcBef>
            </a:pPr>
            <a:r>
              <a:rPr lang="en-US" sz="2200" dirty="0"/>
              <a:t>A </a:t>
            </a:r>
            <a:r>
              <a:rPr lang="en-US" sz="2200" dirty="0" err="1"/>
              <a:t>numpy</a:t>
            </a:r>
            <a:r>
              <a:rPr lang="en-US" sz="2200" dirty="0"/>
              <a:t> array is a grid of values, </a:t>
            </a:r>
            <a:r>
              <a:rPr lang="en-US" sz="2200" b="1" dirty="0"/>
              <a:t>all of the same type</a:t>
            </a:r>
            <a:r>
              <a:rPr lang="en-US" sz="2200" dirty="0"/>
              <a:t>, and is indexed by a tuple of nonnegative integers. The number of dimensions is the </a:t>
            </a:r>
            <a:r>
              <a:rPr lang="en-US" sz="2200" b="1" dirty="0"/>
              <a:t>rank</a:t>
            </a:r>
            <a:r>
              <a:rPr lang="en-US" sz="2200" dirty="0"/>
              <a:t> of the array; the </a:t>
            </a:r>
            <a:r>
              <a:rPr lang="en-US" sz="2200" b="1" dirty="0"/>
              <a:t>shape</a:t>
            </a:r>
            <a:r>
              <a:rPr lang="en-US" sz="2200" dirty="0"/>
              <a:t> of an array is a tuple of integers giving the size of the array along each dimension.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B7425FA9-67CF-1A4D-A993-E4EF8BB50F95}"/>
              </a:ext>
            </a:extLst>
          </p:cNvPr>
          <p:cNvSpPr txBox="1">
            <a:spLocks/>
          </p:cNvSpPr>
          <p:nvPr/>
        </p:nvSpPr>
        <p:spPr>
          <a:xfrm>
            <a:off x="354018" y="3062514"/>
            <a:ext cx="5335582" cy="293434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ts val="3000"/>
              </a:lnSpc>
              <a:spcBef>
                <a:spcPts val="0"/>
              </a:spcBef>
            </a:pPr>
            <a:r>
              <a:rPr lang="en-US" sz="2200" dirty="0"/>
              <a:t>Use </a:t>
            </a:r>
            <a:r>
              <a:rPr lang="en-US" sz="2200" dirty="0" err="1"/>
              <a:t>np.array</a:t>
            </a:r>
            <a:r>
              <a:rPr lang="en-US" sz="2200" dirty="0"/>
              <a:t>() to create </a:t>
            </a:r>
            <a:r>
              <a:rPr lang="en-US" sz="2200" dirty="0" err="1"/>
              <a:t>numpy</a:t>
            </a:r>
            <a:r>
              <a:rPr lang="en-US" sz="2200" dirty="0"/>
              <a:t> arrays from lists.</a:t>
            </a:r>
          </a:p>
          <a:p>
            <a:pPr lvl="0">
              <a:lnSpc>
                <a:spcPts val="3000"/>
              </a:lnSpc>
              <a:spcBef>
                <a:spcPts val="0"/>
              </a:spcBef>
            </a:pPr>
            <a:r>
              <a:rPr lang="en-US" sz="2200" dirty="0"/>
              <a:t>Use </a:t>
            </a:r>
            <a:r>
              <a:rPr lang="en-US" sz="2200" dirty="0" err="1"/>
              <a:t>np.zeros</a:t>
            </a:r>
            <a:r>
              <a:rPr lang="en-US" sz="2200" dirty="0"/>
              <a:t>(), </a:t>
            </a:r>
            <a:r>
              <a:rPr lang="en-US" sz="2200" dirty="0" err="1"/>
              <a:t>np.ones</a:t>
            </a:r>
            <a:r>
              <a:rPr lang="en-US" sz="2200" dirty="0"/>
              <a:t>(), </a:t>
            </a:r>
            <a:r>
              <a:rPr lang="en-US" sz="2200" dirty="0" err="1"/>
              <a:t>np.full</a:t>
            </a:r>
            <a:r>
              <a:rPr lang="en-US" sz="2200" dirty="0"/>
              <a:t>() </a:t>
            </a:r>
            <a:r>
              <a:rPr lang="en-US" sz="2200" dirty="0" err="1"/>
              <a:t>etc</a:t>
            </a:r>
            <a:r>
              <a:rPr lang="en-US" sz="2200" dirty="0"/>
              <a:t> to create </a:t>
            </a:r>
            <a:r>
              <a:rPr lang="en-US" sz="2200" dirty="0" err="1"/>
              <a:t>numpy</a:t>
            </a:r>
            <a:r>
              <a:rPr lang="en-US" sz="2200" dirty="0"/>
              <a:t> arrays with specific values.</a:t>
            </a:r>
          </a:p>
          <a:p>
            <a:pPr lvl="0">
              <a:lnSpc>
                <a:spcPts val="3000"/>
              </a:lnSpc>
              <a:spcBef>
                <a:spcPts val="0"/>
              </a:spcBef>
            </a:pPr>
            <a:r>
              <a:rPr lang="en-US" sz="2200" dirty="0"/>
              <a:t>Use </a:t>
            </a:r>
            <a:r>
              <a:rPr lang="en-US" sz="2200" dirty="0" err="1"/>
              <a:t>np.random.random</a:t>
            </a:r>
            <a:r>
              <a:rPr lang="en-US" sz="2200" dirty="0"/>
              <a:t>() to create arrays with random numbers.</a:t>
            </a:r>
          </a:p>
        </p:txBody>
      </p:sp>
      <p:pic>
        <p:nvPicPr>
          <p:cNvPr id="13" name="Google Shape;74;p15">
            <a:extLst>
              <a:ext uri="{FF2B5EF4-FFF2-40B4-BE49-F238E27FC236}">
                <a16:creationId xmlns:a16="http://schemas.microsoft.com/office/drawing/2014/main" id="{9FD9DADB-930C-324E-BD6B-BCE5D2312EA1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9600" y="2599497"/>
            <a:ext cx="6148382" cy="368958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508716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 txBox="1">
            <a:spLocks/>
          </p:cNvSpPr>
          <p:nvPr/>
        </p:nvSpPr>
        <p:spPr>
          <a:xfrm>
            <a:off x="164892" y="1318342"/>
            <a:ext cx="11935668" cy="497073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endParaRPr lang="en-US" sz="2400" dirty="0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012197" y="6492277"/>
            <a:ext cx="8167606" cy="365125"/>
          </a:xfrm>
        </p:spPr>
        <p:txBody>
          <a:bodyPr/>
          <a:lstStyle/>
          <a:p>
            <a:r>
              <a:rPr lang="en-US" dirty="0"/>
              <a:t>CS29006 / Software Engineering Laboratory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 03, 2021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24</a:t>
            </a:fld>
            <a:endParaRPr lang="en-US"/>
          </a:p>
        </p:txBody>
      </p:sp>
      <p:sp>
        <p:nvSpPr>
          <p:cNvPr id="21" name="object 2">
            <a:extLst>
              <a:ext uri="{FF2B5EF4-FFF2-40B4-BE49-F238E27FC236}">
                <a16:creationId xmlns:a16="http://schemas.microsoft.com/office/drawing/2014/main" id="{EF564198-D7DE-254B-B4AA-E40183285258}"/>
              </a:ext>
            </a:extLst>
          </p:cNvPr>
          <p:cNvSpPr txBox="1">
            <a:spLocks/>
          </p:cNvSpPr>
          <p:nvPr/>
        </p:nvSpPr>
        <p:spPr>
          <a:xfrm>
            <a:off x="2476820" y="972188"/>
            <a:ext cx="7233749" cy="441944"/>
          </a:xfrm>
          <a:prstGeom prst="rect">
            <a:avLst/>
          </a:prstGeom>
        </p:spPr>
        <p:txBody>
          <a:bodyPr vert="horz" wrap="square" lIns="0" tIns="10950" rIns="0" bIns="0" rtlCol="0" anchor="ctr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marL="11527">
              <a:lnSpc>
                <a:spcPct val="100000"/>
              </a:lnSpc>
              <a:spcBef>
                <a:spcPts val="86"/>
              </a:spcBef>
            </a:pPr>
            <a:r>
              <a:rPr lang="en-US" sz="2800" dirty="0"/>
              <a:t>Array Indexing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ED01C262-F89B-FD40-A60C-0A3824952BF3}"/>
              </a:ext>
            </a:extLst>
          </p:cNvPr>
          <p:cNvSpPr txBox="1">
            <a:spLocks/>
          </p:cNvSpPr>
          <p:nvPr/>
        </p:nvSpPr>
        <p:spPr>
          <a:xfrm>
            <a:off x="164892" y="1347370"/>
            <a:ext cx="11935668" cy="497073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endParaRPr lang="en-US" sz="2400" dirty="0"/>
          </a:p>
        </p:txBody>
      </p:sp>
      <p:sp>
        <p:nvSpPr>
          <p:cNvPr id="17" name="Google Shape;61;p14">
            <a:extLst>
              <a:ext uri="{FF2B5EF4-FFF2-40B4-BE49-F238E27FC236}">
                <a16:creationId xmlns:a16="http://schemas.microsoft.com/office/drawing/2014/main" id="{93B9DF43-164D-8B42-A739-F440C693360D}"/>
              </a:ext>
            </a:extLst>
          </p:cNvPr>
          <p:cNvSpPr txBox="1"/>
          <p:nvPr/>
        </p:nvSpPr>
        <p:spPr>
          <a:xfrm>
            <a:off x="9241172" y="6244173"/>
            <a:ext cx="34413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" sz="1000" kern="0">
                <a:solidFill>
                  <a:srgbClr val="595959"/>
                </a:solidFill>
                <a:latin typeface="Arial"/>
                <a:cs typeface="Arial"/>
                <a:sym typeface="Arial"/>
              </a:rPr>
              <a:t>ref: https://cs231n.github.io/python-numpy-tutorial/</a:t>
            </a:r>
            <a:endParaRPr sz="1000" kern="0">
              <a:solidFill>
                <a:srgbClr val="595959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6" name="Google Shape;80;p16">
            <a:extLst>
              <a:ext uri="{FF2B5EF4-FFF2-40B4-BE49-F238E27FC236}">
                <a16:creationId xmlns:a16="http://schemas.microsoft.com/office/drawing/2014/main" id="{B0D2661D-EB6B-EB4B-8786-DE189CF0B6A2}"/>
              </a:ext>
            </a:extLst>
          </p:cNvPr>
          <p:cNvSpPr txBox="1">
            <a:spLocks/>
          </p:cNvSpPr>
          <p:nvPr/>
        </p:nvSpPr>
        <p:spPr>
          <a:xfrm>
            <a:off x="354018" y="1534129"/>
            <a:ext cx="5073004" cy="49707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/>
              <a:buNone/>
            </a:pPr>
            <a:r>
              <a:rPr lang="en-US" sz="2200" dirty="0" err="1">
                <a:sym typeface="Roboto"/>
              </a:rPr>
              <a:t>Numpy</a:t>
            </a:r>
            <a:r>
              <a:rPr lang="en-US" sz="2200" dirty="0">
                <a:sym typeface="Roboto"/>
              </a:rPr>
              <a:t> offers several ways to index into arrays,</a:t>
            </a:r>
          </a:p>
          <a:p>
            <a:pPr marL="495300" indent="-342900">
              <a:spcBef>
                <a:spcPts val="1200"/>
              </a:spcBef>
              <a:buClr>
                <a:schemeClr val="dk1"/>
              </a:buClr>
              <a:buSzPts val="1200"/>
              <a:buFont typeface="Arial" panose="020B0604020202020204" pitchFamily="34" charset="0"/>
              <a:buChar char="•"/>
            </a:pPr>
            <a:r>
              <a:rPr lang="en-US" sz="2200" b="1" dirty="0">
                <a:sym typeface="Roboto"/>
              </a:rPr>
              <a:t>Slicing</a:t>
            </a:r>
            <a:r>
              <a:rPr lang="en-US" sz="2200" dirty="0">
                <a:sym typeface="Roboto"/>
              </a:rPr>
              <a:t>: Similar to Python lists, but you must specify a slice for each dimension of the array.</a:t>
            </a:r>
          </a:p>
          <a:p>
            <a:pPr marL="8001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sz="2200" dirty="0">
              <a:sym typeface="Roboto"/>
            </a:endParaRPr>
          </a:p>
          <a:p>
            <a:pPr marL="495300" indent="-342900">
              <a:spcBef>
                <a:spcPts val="1200"/>
              </a:spcBef>
              <a:buClr>
                <a:schemeClr val="dk1"/>
              </a:buClr>
              <a:buSzPts val="1200"/>
              <a:buFont typeface="Arial" panose="020B0604020202020204" pitchFamily="34" charset="0"/>
              <a:buChar char="•"/>
            </a:pPr>
            <a:r>
              <a:rPr lang="en-US" sz="2200" b="1" dirty="0">
                <a:sym typeface="Roboto"/>
              </a:rPr>
              <a:t>Integer Array Indexing</a:t>
            </a:r>
            <a:r>
              <a:rPr lang="en-US" sz="2200" dirty="0">
                <a:sym typeface="Roboto"/>
              </a:rPr>
              <a:t>:  This allows you to construct arbitrary arrays using the data from another array.</a:t>
            </a:r>
          </a:p>
          <a:p>
            <a:pPr marL="8001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sz="2200" dirty="0">
              <a:sym typeface="Roboto"/>
            </a:endParaRPr>
          </a:p>
          <a:p>
            <a:pPr marL="495300" indent="-342900">
              <a:spcBef>
                <a:spcPts val="1200"/>
              </a:spcBef>
              <a:buClr>
                <a:schemeClr val="dk1"/>
              </a:buClr>
              <a:buSzPts val="1200"/>
              <a:buFont typeface="Arial" panose="020B0604020202020204" pitchFamily="34" charset="0"/>
              <a:buChar char="•"/>
            </a:pPr>
            <a:r>
              <a:rPr lang="en-US" sz="2200" b="1" dirty="0">
                <a:sym typeface="Roboto"/>
              </a:rPr>
              <a:t>Boolean Array Indexing</a:t>
            </a:r>
            <a:r>
              <a:rPr lang="en-US" sz="2200" dirty="0">
                <a:sym typeface="Roboto"/>
              </a:rPr>
              <a:t>:  This type of indexing is used to select the elements of an array that satisfy some condition.</a:t>
            </a:r>
          </a:p>
          <a:p>
            <a:pPr marL="0" indent="0">
              <a:spcBef>
                <a:spcPts val="1200"/>
              </a:spcBef>
              <a:spcAft>
                <a:spcPts val="1200"/>
              </a:spcAft>
              <a:buFont typeface="Arial"/>
              <a:buNone/>
            </a:pPr>
            <a:endParaRPr lang="en-US" sz="1200" dirty="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" name="Google Shape;82;p16">
            <a:extLst>
              <a:ext uri="{FF2B5EF4-FFF2-40B4-BE49-F238E27FC236}">
                <a16:creationId xmlns:a16="http://schemas.microsoft.com/office/drawing/2014/main" id="{5706CAD1-1046-1248-A6F9-E7018D933E3D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95599" y="1534129"/>
            <a:ext cx="4811029" cy="471004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134009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 txBox="1">
            <a:spLocks/>
          </p:cNvSpPr>
          <p:nvPr/>
        </p:nvSpPr>
        <p:spPr>
          <a:xfrm>
            <a:off x="164892" y="1318342"/>
            <a:ext cx="11935668" cy="497073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endParaRPr lang="en-US" sz="2400" dirty="0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012197" y="6492277"/>
            <a:ext cx="8167606" cy="365125"/>
          </a:xfrm>
        </p:spPr>
        <p:txBody>
          <a:bodyPr/>
          <a:lstStyle/>
          <a:p>
            <a:r>
              <a:rPr lang="en-US" dirty="0"/>
              <a:t>CS29006 / Software Engineering Laboratory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 03, 2021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25</a:t>
            </a:fld>
            <a:endParaRPr lang="en-US"/>
          </a:p>
        </p:txBody>
      </p:sp>
      <p:sp>
        <p:nvSpPr>
          <p:cNvPr id="21" name="object 2">
            <a:extLst>
              <a:ext uri="{FF2B5EF4-FFF2-40B4-BE49-F238E27FC236}">
                <a16:creationId xmlns:a16="http://schemas.microsoft.com/office/drawing/2014/main" id="{EF564198-D7DE-254B-B4AA-E40183285258}"/>
              </a:ext>
            </a:extLst>
          </p:cNvPr>
          <p:cNvSpPr txBox="1">
            <a:spLocks/>
          </p:cNvSpPr>
          <p:nvPr/>
        </p:nvSpPr>
        <p:spPr>
          <a:xfrm>
            <a:off x="2476820" y="972188"/>
            <a:ext cx="7233749" cy="441944"/>
          </a:xfrm>
          <a:prstGeom prst="rect">
            <a:avLst/>
          </a:prstGeom>
        </p:spPr>
        <p:txBody>
          <a:bodyPr vert="horz" wrap="square" lIns="0" tIns="10950" rIns="0" bIns="0" rtlCol="0" anchor="ctr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marL="11527">
              <a:lnSpc>
                <a:spcPct val="100000"/>
              </a:lnSpc>
              <a:spcBef>
                <a:spcPts val="86"/>
              </a:spcBef>
            </a:pPr>
            <a:r>
              <a:rPr lang="en-US" sz="2800" dirty="0"/>
              <a:t>Broadcasting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ED01C262-F89B-FD40-A60C-0A3824952BF3}"/>
              </a:ext>
            </a:extLst>
          </p:cNvPr>
          <p:cNvSpPr txBox="1">
            <a:spLocks/>
          </p:cNvSpPr>
          <p:nvPr/>
        </p:nvSpPr>
        <p:spPr>
          <a:xfrm>
            <a:off x="164892" y="1347370"/>
            <a:ext cx="11935668" cy="497073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endParaRPr lang="en-US" sz="2400" dirty="0"/>
          </a:p>
        </p:txBody>
      </p:sp>
      <p:sp>
        <p:nvSpPr>
          <p:cNvPr id="17" name="Google Shape;61;p14">
            <a:extLst>
              <a:ext uri="{FF2B5EF4-FFF2-40B4-BE49-F238E27FC236}">
                <a16:creationId xmlns:a16="http://schemas.microsoft.com/office/drawing/2014/main" id="{93B9DF43-164D-8B42-A739-F440C693360D}"/>
              </a:ext>
            </a:extLst>
          </p:cNvPr>
          <p:cNvSpPr txBox="1"/>
          <p:nvPr/>
        </p:nvSpPr>
        <p:spPr>
          <a:xfrm>
            <a:off x="9241172" y="6244173"/>
            <a:ext cx="34413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" sz="1000" kern="0">
                <a:solidFill>
                  <a:srgbClr val="595959"/>
                </a:solidFill>
                <a:latin typeface="Arial"/>
                <a:cs typeface="Arial"/>
                <a:sym typeface="Arial"/>
              </a:rPr>
              <a:t>ref: https://cs231n.github.io/python-numpy-tutorial/</a:t>
            </a:r>
            <a:endParaRPr sz="1000" kern="0">
              <a:solidFill>
                <a:srgbClr val="595959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6" name="Google Shape;80;p16">
            <a:extLst>
              <a:ext uri="{FF2B5EF4-FFF2-40B4-BE49-F238E27FC236}">
                <a16:creationId xmlns:a16="http://schemas.microsoft.com/office/drawing/2014/main" id="{B0D2661D-EB6B-EB4B-8786-DE189CF0B6A2}"/>
              </a:ext>
            </a:extLst>
          </p:cNvPr>
          <p:cNvSpPr txBox="1">
            <a:spLocks/>
          </p:cNvSpPr>
          <p:nvPr/>
        </p:nvSpPr>
        <p:spPr>
          <a:xfrm>
            <a:off x="354018" y="1414133"/>
            <a:ext cx="11673090" cy="7339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2200" dirty="0">
                <a:sym typeface="Roboto"/>
              </a:rPr>
              <a:t>Broadcasting is a powerful mechanism that allows </a:t>
            </a:r>
            <a:r>
              <a:rPr lang="en-US" sz="2200" dirty="0" err="1">
                <a:sym typeface="Roboto"/>
              </a:rPr>
              <a:t>numpy</a:t>
            </a:r>
            <a:r>
              <a:rPr lang="en-US" sz="2200" dirty="0">
                <a:sym typeface="Roboto"/>
              </a:rPr>
              <a:t> to work with arrays of different shapes when performing arithmetic operations.</a:t>
            </a:r>
          </a:p>
        </p:txBody>
      </p:sp>
      <p:sp>
        <p:nvSpPr>
          <p:cNvPr id="11" name="Google Shape;80;p16">
            <a:extLst>
              <a:ext uri="{FF2B5EF4-FFF2-40B4-BE49-F238E27FC236}">
                <a16:creationId xmlns:a16="http://schemas.microsoft.com/office/drawing/2014/main" id="{BED23547-5E22-B644-81C6-91CE04E11ABD}"/>
              </a:ext>
            </a:extLst>
          </p:cNvPr>
          <p:cNvSpPr txBox="1">
            <a:spLocks/>
          </p:cNvSpPr>
          <p:nvPr/>
        </p:nvSpPr>
        <p:spPr>
          <a:xfrm>
            <a:off x="354018" y="2056889"/>
            <a:ext cx="5916153" cy="44789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200" dirty="0">
                <a:solidFill>
                  <a:schemeClr val="dk1"/>
                </a:solidFill>
                <a:highlight>
                  <a:srgbClr val="FFFFFF"/>
                </a:highlight>
                <a:latin typeface=""/>
                <a:ea typeface="Roboto"/>
                <a:cs typeface="Roboto"/>
                <a:sym typeface="Roboto"/>
              </a:rPr>
              <a:t>The line </a:t>
            </a:r>
            <a:r>
              <a:rPr lang="en-US" sz="2200" dirty="0">
                <a:solidFill>
                  <a:schemeClr val="dk1"/>
                </a:solidFill>
                <a:highlight>
                  <a:srgbClr val="EEEEFF"/>
                </a:highlight>
                <a:latin typeface=""/>
              </a:rPr>
              <a:t>y = x + v</a:t>
            </a:r>
            <a:r>
              <a:rPr lang="en-US" sz="2200" dirty="0">
                <a:solidFill>
                  <a:schemeClr val="dk1"/>
                </a:solidFill>
                <a:highlight>
                  <a:srgbClr val="FFFFFF"/>
                </a:highlight>
                <a:latin typeface=""/>
                <a:ea typeface="Roboto"/>
                <a:cs typeface="Roboto"/>
                <a:sym typeface="Roboto"/>
              </a:rPr>
              <a:t> works even though </a:t>
            </a:r>
            <a:r>
              <a:rPr lang="en-US" sz="2200" dirty="0">
                <a:solidFill>
                  <a:schemeClr val="dk1"/>
                </a:solidFill>
                <a:highlight>
                  <a:srgbClr val="EEEEFF"/>
                </a:highlight>
                <a:latin typeface=""/>
              </a:rPr>
              <a:t>x</a:t>
            </a:r>
            <a:r>
              <a:rPr lang="en-US" sz="2200" dirty="0">
                <a:solidFill>
                  <a:schemeClr val="dk1"/>
                </a:solidFill>
                <a:highlight>
                  <a:srgbClr val="FFFFFF"/>
                </a:highlight>
                <a:latin typeface=""/>
                <a:ea typeface="Roboto"/>
                <a:cs typeface="Roboto"/>
                <a:sym typeface="Roboto"/>
              </a:rPr>
              <a:t> has shape </a:t>
            </a:r>
            <a:r>
              <a:rPr lang="en-US" sz="2200" dirty="0">
                <a:solidFill>
                  <a:schemeClr val="dk1"/>
                </a:solidFill>
                <a:highlight>
                  <a:srgbClr val="EEEEFF"/>
                </a:highlight>
                <a:latin typeface=""/>
              </a:rPr>
              <a:t>(4, 3)</a:t>
            </a:r>
            <a:r>
              <a:rPr lang="en-US" sz="2200" dirty="0">
                <a:solidFill>
                  <a:schemeClr val="dk1"/>
                </a:solidFill>
                <a:highlight>
                  <a:srgbClr val="FFFFFF"/>
                </a:highlight>
                <a:latin typeface=""/>
                <a:ea typeface="Roboto"/>
                <a:cs typeface="Roboto"/>
                <a:sym typeface="Roboto"/>
              </a:rPr>
              <a:t> and </a:t>
            </a:r>
            <a:r>
              <a:rPr lang="en-US" sz="2200" dirty="0">
                <a:solidFill>
                  <a:schemeClr val="dk1"/>
                </a:solidFill>
                <a:highlight>
                  <a:srgbClr val="EEEEFF"/>
                </a:highlight>
                <a:latin typeface=""/>
              </a:rPr>
              <a:t>v</a:t>
            </a:r>
            <a:r>
              <a:rPr lang="en-US" sz="2200" dirty="0">
                <a:solidFill>
                  <a:schemeClr val="dk1"/>
                </a:solidFill>
                <a:highlight>
                  <a:srgbClr val="FFFFFF"/>
                </a:highlight>
                <a:latin typeface=""/>
                <a:ea typeface="Roboto"/>
                <a:cs typeface="Roboto"/>
                <a:sym typeface="Roboto"/>
              </a:rPr>
              <a:t> has shape </a:t>
            </a:r>
            <a:r>
              <a:rPr lang="en-US" sz="2200" dirty="0">
                <a:solidFill>
                  <a:schemeClr val="dk1"/>
                </a:solidFill>
                <a:highlight>
                  <a:srgbClr val="EEEEFF"/>
                </a:highlight>
                <a:latin typeface=""/>
              </a:rPr>
              <a:t>(3,)</a:t>
            </a:r>
            <a:r>
              <a:rPr lang="en-US" sz="2200" dirty="0">
                <a:solidFill>
                  <a:schemeClr val="dk1"/>
                </a:solidFill>
                <a:highlight>
                  <a:srgbClr val="FFFFFF"/>
                </a:highlight>
                <a:latin typeface=""/>
                <a:ea typeface="Roboto"/>
                <a:cs typeface="Roboto"/>
                <a:sym typeface="Roboto"/>
              </a:rPr>
              <a:t> due to broadcasting; this line works as if </a:t>
            </a:r>
            <a:r>
              <a:rPr lang="en-US" sz="2200" dirty="0">
                <a:solidFill>
                  <a:schemeClr val="dk1"/>
                </a:solidFill>
                <a:highlight>
                  <a:srgbClr val="EEEEFF"/>
                </a:highlight>
                <a:latin typeface=""/>
              </a:rPr>
              <a:t>v</a:t>
            </a:r>
            <a:r>
              <a:rPr lang="en-US" sz="2200" dirty="0">
                <a:solidFill>
                  <a:schemeClr val="dk1"/>
                </a:solidFill>
                <a:highlight>
                  <a:srgbClr val="FFFFFF"/>
                </a:highlight>
                <a:latin typeface=""/>
                <a:ea typeface="Roboto"/>
                <a:cs typeface="Roboto"/>
                <a:sym typeface="Roboto"/>
              </a:rPr>
              <a:t> actually had shape </a:t>
            </a:r>
            <a:r>
              <a:rPr lang="en-US" sz="2200" dirty="0">
                <a:solidFill>
                  <a:schemeClr val="dk1"/>
                </a:solidFill>
                <a:highlight>
                  <a:srgbClr val="EEEEFF"/>
                </a:highlight>
                <a:latin typeface=""/>
              </a:rPr>
              <a:t>(4, 3)</a:t>
            </a:r>
            <a:r>
              <a:rPr lang="en-US" sz="2200" dirty="0">
                <a:solidFill>
                  <a:schemeClr val="dk1"/>
                </a:solidFill>
                <a:highlight>
                  <a:srgbClr val="FFFFFF"/>
                </a:highlight>
                <a:latin typeface=""/>
                <a:ea typeface="Roboto"/>
                <a:cs typeface="Roboto"/>
                <a:sym typeface="Roboto"/>
              </a:rPr>
              <a:t>, where each row was a copy of </a:t>
            </a:r>
            <a:r>
              <a:rPr lang="en-US" sz="2200" dirty="0">
                <a:solidFill>
                  <a:schemeClr val="dk1"/>
                </a:solidFill>
                <a:highlight>
                  <a:srgbClr val="EEEEFF"/>
                </a:highlight>
                <a:latin typeface=""/>
              </a:rPr>
              <a:t>v</a:t>
            </a:r>
            <a:r>
              <a:rPr lang="en-US" sz="2200" dirty="0">
                <a:solidFill>
                  <a:schemeClr val="dk1"/>
                </a:solidFill>
                <a:highlight>
                  <a:srgbClr val="FFFFFF"/>
                </a:highlight>
                <a:latin typeface=""/>
                <a:ea typeface="Roboto"/>
                <a:cs typeface="Roboto"/>
                <a:sym typeface="Roboto"/>
              </a:rPr>
              <a:t>, and the sum was performed elementwise.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200" dirty="0">
                <a:solidFill>
                  <a:schemeClr val="dk1"/>
                </a:solidFill>
                <a:highlight>
                  <a:srgbClr val="FFFFFF"/>
                </a:highlight>
                <a:latin typeface=""/>
                <a:ea typeface="Roboto"/>
                <a:cs typeface="Roboto"/>
                <a:sym typeface="Roboto"/>
              </a:rPr>
              <a:t>Similarly, </a:t>
            </a:r>
            <a:r>
              <a:rPr lang="en-US" sz="2200" dirty="0">
                <a:solidFill>
                  <a:schemeClr val="dk1"/>
                </a:solidFill>
                <a:highlight>
                  <a:srgbClr val="EEEEFF"/>
                </a:highlight>
                <a:latin typeface=""/>
              </a:rPr>
              <a:t>1 </a:t>
            </a:r>
            <a:r>
              <a:rPr lang="en-US" sz="2200" dirty="0">
                <a:solidFill>
                  <a:schemeClr val="dk1"/>
                </a:solidFill>
                <a:highlight>
                  <a:srgbClr val="FFFFFF"/>
                </a:highlight>
                <a:latin typeface=""/>
                <a:ea typeface="Roboto"/>
                <a:cs typeface="Roboto"/>
                <a:sym typeface="Roboto"/>
              </a:rPr>
              <a:t>is added as it has been copied to all elements of an array of shape </a:t>
            </a:r>
            <a:r>
              <a:rPr lang="en-US" sz="2200" dirty="0">
                <a:solidFill>
                  <a:schemeClr val="dk1"/>
                </a:solidFill>
                <a:highlight>
                  <a:srgbClr val="EEEEFF"/>
                </a:highlight>
                <a:latin typeface=""/>
              </a:rPr>
              <a:t>(4, 3)</a:t>
            </a:r>
            <a:r>
              <a:rPr lang="en-US" sz="2200" dirty="0">
                <a:solidFill>
                  <a:schemeClr val="dk1"/>
                </a:solidFill>
                <a:highlight>
                  <a:srgbClr val="FFFFFF"/>
                </a:highlight>
                <a:latin typeface=""/>
                <a:ea typeface="Roboto"/>
                <a:cs typeface="Roboto"/>
                <a:sym typeface="Roboto"/>
              </a:rPr>
              <a:t>.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sz="2200" dirty="0">
              <a:solidFill>
                <a:schemeClr val="dk1"/>
              </a:solidFill>
              <a:highlight>
                <a:srgbClr val="FFFFFF"/>
              </a:highlight>
              <a:latin typeface=""/>
              <a:ea typeface="Roboto"/>
              <a:cs typeface="Roboto"/>
              <a:sym typeface="Roboto"/>
            </a:endParaRP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200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Broadcasting does not work on any arbitrary array shapes. It follows certain rules.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200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 good article - </a:t>
            </a:r>
            <a:r>
              <a:rPr lang="en-US" sz="2200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  <a:hlinkClick r:id="rId3"/>
              </a:rPr>
              <a:t>Link</a:t>
            </a:r>
            <a:endParaRPr lang="en-US" sz="2200" dirty="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" name="Google Shape;92;p17">
            <a:extLst>
              <a:ext uri="{FF2B5EF4-FFF2-40B4-BE49-F238E27FC236}">
                <a16:creationId xmlns:a16="http://schemas.microsoft.com/office/drawing/2014/main" id="{1451D803-EB10-E14D-9D31-109AA7DE6726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59296" y="2220684"/>
            <a:ext cx="5567811" cy="37086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293918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 txBox="1">
            <a:spLocks/>
          </p:cNvSpPr>
          <p:nvPr/>
        </p:nvSpPr>
        <p:spPr>
          <a:xfrm>
            <a:off x="164892" y="1318342"/>
            <a:ext cx="11935668" cy="497073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endParaRPr lang="en-US" sz="2400" dirty="0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012197" y="6492277"/>
            <a:ext cx="8167606" cy="365125"/>
          </a:xfrm>
        </p:spPr>
        <p:txBody>
          <a:bodyPr/>
          <a:lstStyle/>
          <a:p>
            <a:r>
              <a:rPr lang="en-US" dirty="0"/>
              <a:t>CS29006 / Software Engineering Laboratory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 03, 2021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26</a:t>
            </a:fld>
            <a:endParaRPr lang="en-US"/>
          </a:p>
        </p:txBody>
      </p:sp>
      <p:sp>
        <p:nvSpPr>
          <p:cNvPr id="21" name="object 2">
            <a:extLst>
              <a:ext uri="{FF2B5EF4-FFF2-40B4-BE49-F238E27FC236}">
                <a16:creationId xmlns:a16="http://schemas.microsoft.com/office/drawing/2014/main" id="{EF564198-D7DE-254B-B4AA-E40183285258}"/>
              </a:ext>
            </a:extLst>
          </p:cNvPr>
          <p:cNvSpPr txBox="1">
            <a:spLocks/>
          </p:cNvSpPr>
          <p:nvPr/>
        </p:nvSpPr>
        <p:spPr>
          <a:xfrm>
            <a:off x="2476820" y="972188"/>
            <a:ext cx="7233749" cy="441944"/>
          </a:xfrm>
          <a:prstGeom prst="rect">
            <a:avLst/>
          </a:prstGeom>
        </p:spPr>
        <p:txBody>
          <a:bodyPr vert="horz" wrap="square" lIns="0" tIns="10950" rIns="0" bIns="0" rtlCol="0" anchor="ctr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marL="11527">
              <a:lnSpc>
                <a:spcPct val="100000"/>
              </a:lnSpc>
              <a:spcBef>
                <a:spcPts val="86"/>
              </a:spcBef>
            </a:pPr>
            <a:r>
              <a:rPr lang="en-US" sz="2800" dirty="0"/>
              <a:t>Matplotlib (</a:t>
            </a:r>
            <a:r>
              <a:rPr lang="en-US" sz="2800" dirty="0" err="1"/>
              <a:t>Pyplot</a:t>
            </a:r>
            <a:r>
              <a:rPr lang="en-US" sz="2800" dirty="0"/>
              <a:t>)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ED01C262-F89B-FD40-A60C-0A3824952BF3}"/>
              </a:ext>
            </a:extLst>
          </p:cNvPr>
          <p:cNvSpPr txBox="1">
            <a:spLocks/>
          </p:cNvSpPr>
          <p:nvPr/>
        </p:nvSpPr>
        <p:spPr>
          <a:xfrm>
            <a:off x="164892" y="1347370"/>
            <a:ext cx="11935668" cy="497073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endParaRPr lang="en-US" sz="2400" dirty="0"/>
          </a:p>
        </p:txBody>
      </p:sp>
      <p:sp>
        <p:nvSpPr>
          <p:cNvPr id="17" name="Google Shape;61;p14">
            <a:extLst>
              <a:ext uri="{FF2B5EF4-FFF2-40B4-BE49-F238E27FC236}">
                <a16:creationId xmlns:a16="http://schemas.microsoft.com/office/drawing/2014/main" id="{93B9DF43-164D-8B42-A739-F440C693360D}"/>
              </a:ext>
            </a:extLst>
          </p:cNvPr>
          <p:cNvSpPr txBox="1"/>
          <p:nvPr/>
        </p:nvSpPr>
        <p:spPr>
          <a:xfrm>
            <a:off x="9241172" y="6244173"/>
            <a:ext cx="34413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" sz="1000" kern="0">
                <a:solidFill>
                  <a:srgbClr val="595959"/>
                </a:solidFill>
                <a:latin typeface="Arial"/>
                <a:cs typeface="Arial"/>
                <a:sym typeface="Arial"/>
              </a:rPr>
              <a:t>ref: https://cs231n.github.io/python-numpy-tutorial/</a:t>
            </a:r>
            <a:endParaRPr sz="1000" kern="0">
              <a:solidFill>
                <a:srgbClr val="595959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6" name="Google Shape;80;p16">
            <a:extLst>
              <a:ext uri="{FF2B5EF4-FFF2-40B4-BE49-F238E27FC236}">
                <a16:creationId xmlns:a16="http://schemas.microsoft.com/office/drawing/2014/main" id="{B0D2661D-EB6B-EB4B-8786-DE189CF0B6A2}"/>
              </a:ext>
            </a:extLst>
          </p:cNvPr>
          <p:cNvSpPr txBox="1">
            <a:spLocks/>
          </p:cNvSpPr>
          <p:nvPr/>
        </p:nvSpPr>
        <p:spPr>
          <a:xfrm>
            <a:off x="354018" y="1414133"/>
            <a:ext cx="11673090" cy="7339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2200" dirty="0">
                <a:sym typeface="Roboto"/>
              </a:rPr>
              <a:t>Matplotlib is one of the most popular Python packages used for data visualization.</a:t>
            </a:r>
          </a:p>
          <a:p>
            <a:pPr>
              <a:spcBef>
                <a:spcPts val="0"/>
              </a:spcBef>
            </a:pPr>
            <a:r>
              <a:rPr lang="en-US" sz="2200" dirty="0">
                <a:sym typeface="Roboto"/>
              </a:rPr>
              <a:t>The most important function is plot, which allows you to plot 2D data. Simple example:</a:t>
            </a:r>
          </a:p>
        </p:txBody>
      </p:sp>
      <p:pic>
        <p:nvPicPr>
          <p:cNvPr id="13" name="Google Shape;104;p19">
            <a:extLst>
              <a:ext uri="{FF2B5EF4-FFF2-40B4-BE49-F238E27FC236}">
                <a16:creationId xmlns:a16="http://schemas.microsoft.com/office/drawing/2014/main" id="{769CA139-8231-834E-A06E-B26466FC13A7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81364" y="2177142"/>
            <a:ext cx="5172436" cy="37086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06;p19">
            <a:extLst>
              <a:ext uri="{FF2B5EF4-FFF2-40B4-BE49-F238E27FC236}">
                <a16:creationId xmlns:a16="http://schemas.microsoft.com/office/drawing/2014/main" id="{B91B92BB-6D8E-0548-8297-D1F97153AB58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2307" y="2214877"/>
            <a:ext cx="5172436" cy="36709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603695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 txBox="1">
            <a:spLocks/>
          </p:cNvSpPr>
          <p:nvPr/>
        </p:nvSpPr>
        <p:spPr>
          <a:xfrm>
            <a:off x="164892" y="1318342"/>
            <a:ext cx="11935668" cy="497073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endParaRPr lang="en-US" sz="2400" dirty="0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012197" y="6492277"/>
            <a:ext cx="8167606" cy="365125"/>
          </a:xfrm>
        </p:spPr>
        <p:txBody>
          <a:bodyPr/>
          <a:lstStyle/>
          <a:p>
            <a:r>
              <a:rPr lang="en-US" dirty="0"/>
              <a:t>CS29006 / Software Engineering Laboratory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 03, 2021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27</a:t>
            </a:fld>
            <a:endParaRPr lang="en-US"/>
          </a:p>
        </p:txBody>
      </p:sp>
      <p:sp>
        <p:nvSpPr>
          <p:cNvPr id="21" name="object 2">
            <a:extLst>
              <a:ext uri="{FF2B5EF4-FFF2-40B4-BE49-F238E27FC236}">
                <a16:creationId xmlns:a16="http://schemas.microsoft.com/office/drawing/2014/main" id="{EF564198-D7DE-254B-B4AA-E40183285258}"/>
              </a:ext>
            </a:extLst>
          </p:cNvPr>
          <p:cNvSpPr txBox="1">
            <a:spLocks/>
          </p:cNvSpPr>
          <p:nvPr/>
        </p:nvSpPr>
        <p:spPr>
          <a:xfrm>
            <a:off x="2476820" y="972188"/>
            <a:ext cx="7233749" cy="441944"/>
          </a:xfrm>
          <a:prstGeom prst="rect">
            <a:avLst/>
          </a:prstGeom>
        </p:spPr>
        <p:txBody>
          <a:bodyPr vert="horz" wrap="square" lIns="0" tIns="10950" rIns="0" bIns="0" rtlCol="0" anchor="ctr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marL="11527">
              <a:lnSpc>
                <a:spcPct val="100000"/>
              </a:lnSpc>
              <a:spcBef>
                <a:spcPts val="86"/>
              </a:spcBef>
            </a:pPr>
            <a:r>
              <a:rPr lang="en-US" sz="2800" dirty="0"/>
              <a:t>Multiple plots, legends, and axis labels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ED01C262-F89B-FD40-A60C-0A3824952BF3}"/>
              </a:ext>
            </a:extLst>
          </p:cNvPr>
          <p:cNvSpPr txBox="1">
            <a:spLocks/>
          </p:cNvSpPr>
          <p:nvPr/>
        </p:nvSpPr>
        <p:spPr>
          <a:xfrm>
            <a:off x="164892" y="1347370"/>
            <a:ext cx="11935668" cy="497073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endParaRPr lang="en-US" sz="2400" dirty="0"/>
          </a:p>
        </p:txBody>
      </p:sp>
      <p:sp>
        <p:nvSpPr>
          <p:cNvPr id="17" name="Google Shape;61;p14">
            <a:extLst>
              <a:ext uri="{FF2B5EF4-FFF2-40B4-BE49-F238E27FC236}">
                <a16:creationId xmlns:a16="http://schemas.microsoft.com/office/drawing/2014/main" id="{93B9DF43-164D-8B42-A739-F440C693360D}"/>
              </a:ext>
            </a:extLst>
          </p:cNvPr>
          <p:cNvSpPr txBox="1"/>
          <p:nvPr/>
        </p:nvSpPr>
        <p:spPr>
          <a:xfrm>
            <a:off x="9241172" y="6244173"/>
            <a:ext cx="34413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" sz="1000" kern="0" dirty="0">
                <a:solidFill>
                  <a:srgbClr val="595959"/>
                </a:solidFill>
                <a:latin typeface="Arial"/>
                <a:cs typeface="Arial"/>
                <a:sym typeface="Arial"/>
              </a:rPr>
              <a:t>ref: https://cs231n.github.io/python-</a:t>
            </a:r>
            <a:r>
              <a:rPr lang="en" sz="1000" kern="0" dirty="0" err="1">
                <a:solidFill>
                  <a:srgbClr val="595959"/>
                </a:solidFill>
                <a:latin typeface="Arial"/>
                <a:cs typeface="Arial"/>
                <a:sym typeface="Arial"/>
              </a:rPr>
              <a:t>numpy</a:t>
            </a:r>
            <a:r>
              <a:rPr lang="en" sz="1000" kern="0" dirty="0">
                <a:solidFill>
                  <a:srgbClr val="595959"/>
                </a:solidFill>
                <a:latin typeface="Arial"/>
                <a:cs typeface="Arial"/>
                <a:sym typeface="Arial"/>
              </a:rPr>
              <a:t>-tutorial/</a:t>
            </a:r>
            <a:endParaRPr sz="1000" kern="0" dirty="0">
              <a:solidFill>
                <a:srgbClr val="595959"/>
              </a:solidFill>
              <a:latin typeface="Arial"/>
              <a:cs typeface="Arial"/>
              <a:sym typeface="Arial"/>
            </a:endParaRPr>
          </a:p>
        </p:txBody>
      </p:sp>
      <p:pic>
        <p:nvPicPr>
          <p:cNvPr id="12" name="Google Shape;113;p20">
            <a:extLst>
              <a:ext uri="{FF2B5EF4-FFF2-40B4-BE49-F238E27FC236}">
                <a16:creationId xmlns:a16="http://schemas.microsoft.com/office/drawing/2014/main" id="{96B7B5E3-D0D9-1748-ADEC-B290AADFB223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52719" y="2030244"/>
            <a:ext cx="5456738" cy="369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15;p20">
            <a:extLst>
              <a:ext uri="{FF2B5EF4-FFF2-40B4-BE49-F238E27FC236}">
                <a16:creationId xmlns:a16="http://schemas.microsoft.com/office/drawing/2014/main" id="{B8CA2995-3899-CA4E-A795-478505B8EF18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0869" y="1588300"/>
            <a:ext cx="4735873" cy="4406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224549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 txBox="1">
            <a:spLocks/>
          </p:cNvSpPr>
          <p:nvPr/>
        </p:nvSpPr>
        <p:spPr>
          <a:xfrm>
            <a:off x="164892" y="1318342"/>
            <a:ext cx="11935668" cy="497073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endParaRPr lang="en-US" sz="2400" dirty="0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012197" y="6492277"/>
            <a:ext cx="8167606" cy="365125"/>
          </a:xfrm>
        </p:spPr>
        <p:txBody>
          <a:bodyPr/>
          <a:lstStyle/>
          <a:p>
            <a:r>
              <a:rPr lang="en-US" dirty="0"/>
              <a:t>CS29006 / Software Engineering Laboratory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 03, 2021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28</a:t>
            </a:fld>
            <a:endParaRPr lang="en-US"/>
          </a:p>
        </p:txBody>
      </p:sp>
      <p:sp>
        <p:nvSpPr>
          <p:cNvPr id="21" name="object 2">
            <a:extLst>
              <a:ext uri="{FF2B5EF4-FFF2-40B4-BE49-F238E27FC236}">
                <a16:creationId xmlns:a16="http://schemas.microsoft.com/office/drawing/2014/main" id="{EF564198-D7DE-254B-B4AA-E40183285258}"/>
              </a:ext>
            </a:extLst>
          </p:cNvPr>
          <p:cNvSpPr txBox="1">
            <a:spLocks/>
          </p:cNvSpPr>
          <p:nvPr/>
        </p:nvSpPr>
        <p:spPr>
          <a:xfrm>
            <a:off x="2476820" y="972188"/>
            <a:ext cx="7233749" cy="441944"/>
          </a:xfrm>
          <a:prstGeom prst="rect">
            <a:avLst/>
          </a:prstGeom>
        </p:spPr>
        <p:txBody>
          <a:bodyPr vert="horz" wrap="square" lIns="0" tIns="10950" rIns="0" bIns="0" rtlCol="0" anchor="ctr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marL="11527">
              <a:lnSpc>
                <a:spcPct val="100000"/>
              </a:lnSpc>
              <a:spcBef>
                <a:spcPts val="86"/>
              </a:spcBef>
            </a:pPr>
            <a:r>
              <a:rPr lang="en-US" sz="2800" dirty="0"/>
              <a:t>Subplots (different things in the same figure)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ED01C262-F89B-FD40-A60C-0A3824952BF3}"/>
              </a:ext>
            </a:extLst>
          </p:cNvPr>
          <p:cNvSpPr txBox="1">
            <a:spLocks/>
          </p:cNvSpPr>
          <p:nvPr/>
        </p:nvSpPr>
        <p:spPr>
          <a:xfrm>
            <a:off x="164892" y="1347370"/>
            <a:ext cx="11935668" cy="497073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endParaRPr lang="en-US" sz="2400" dirty="0"/>
          </a:p>
        </p:txBody>
      </p:sp>
      <p:sp>
        <p:nvSpPr>
          <p:cNvPr id="17" name="Google Shape;61;p14">
            <a:extLst>
              <a:ext uri="{FF2B5EF4-FFF2-40B4-BE49-F238E27FC236}">
                <a16:creationId xmlns:a16="http://schemas.microsoft.com/office/drawing/2014/main" id="{93B9DF43-164D-8B42-A739-F440C693360D}"/>
              </a:ext>
            </a:extLst>
          </p:cNvPr>
          <p:cNvSpPr txBox="1"/>
          <p:nvPr/>
        </p:nvSpPr>
        <p:spPr>
          <a:xfrm>
            <a:off x="9241172" y="6244173"/>
            <a:ext cx="34413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" sz="1000" kern="0">
                <a:solidFill>
                  <a:srgbClr val="595959"/>
                </a:solidFill>
                <a:latin typeface="Arial"/>
                <a:cs typeface="Arial"/>
                <a:sym typeface="Arial"/>
              </a:rPr>
              <a:t>ref: https://cs231n.github.io/python-numpy-tutorial/</a:t>
            </a:r>
            <a:endParaRPr sz="1000" kern="0">
              <a:solidFill>
                <a:srgbClr val="595959"/>
              </a:solidFill>
              <a:latin typeface="Arial"/>
              <a:cs typeface="Arial"/>
              <a:sym typeface="Arial"/>
            </a:endParaRPr>
          </a:p>
        </p:txBody>
      </p:sp>
      <p:pic>
        <p:nvPicPr>
          <p:cNvPr id="11" name="Google Shape;122;p21">
            <a:extLst>
              <a:ext uri="{FF2B5EF4-FFF2-40B4-BE49-F238E27FC236}">
                <a16:creationId xmlns:a16="http://schemas.microsoft.com/office/drawing/2014/main" id="{78271D8F-98DF-1B46-9768-F20EB0908FC8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80949" y="1733009"/>
            <a:ext cx="5482471" cy="4096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24;p21">
            <a:extLst>
              <a:ext uri="{FF2B5EF4-FFF2-40B4-BE49-F238E27FC236}">
                <a16:creationId xmlns:a16="http://schemas.microsoft.com/office/drawing/2014/main" id="{70E5476C-CB2A-5E40-AB3C-1E35D4105AA9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4018" y="1443160"/>
            <a:ext cx="4648552" cy="48010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308003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 txBox="1">
            <a:spLocks/>
          </p:cNvSpPr>
          <p:nvPr/>
        </p:nvSpPr>
        <p:spPr>
          <a:xfrm>
            <a:off x="164892" y="1318342"/>
            <a:ext cx="11935668" cy="497073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endParaRPr lang="en-US" sz="2400" dirty="0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012197" y="6492277"/>
            <a:ext cx="8167606" cy="365125"/>
          </a:xfrm>
        </p:spPr>
        <p:txBody>
          <a:bodyPr/>
          <a:lstStyle/>
          <a:p>
            <a:r>
              <a:rPr lang="en-US" dirty="0"/>
              <a:t>CS29006 / Software Engineering Laboratory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 03, 2021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29</a:t>
            </a:fld>
            <a:endParaRPr lang="en-US"/>
          </a:p>
        </p:txBody>
      </p:sp>
      <p:sp>
        <p:nvSpPr>
          <p:cNvPr id="21" name="object 2">
            <a:extLst>
              <a:ext uri="{FF2B5EF4-FFF2-40B4-BE49-F238E27FC236}">
                <a16:creationId xmlns:a16="http://schemas.microsoft.com/office/drawing/2014/main" id="{EF564198-D7DE-254B-B4AA-E40183285258}"/>
              </a:ext>
            </a:extLst>
          </p:cNvPr>
          <p:cNvSpPr txBox="1">
            <a:spLocks/>
          </p:cNvSpPr>
          <p:nvPr/>
        </p:nvSpPr>
        <p:spPr>
          <a:xfrm>
            <a:off x="2476820" y="972188"/>
            <a:ext cx="7233749" cy="441944"/>
          </a:xfrm>
          <a:prstGeom prst="rect">
            <a:avLst/>
          </a:prstGeom>
        </p:spPr>
        <p:txBody>
          <a:bodyPr vert="horz" wrap="square" lIns="0" tIns="10950" rIns="0" bIns="0" rtlCol="0" anchor="ctr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marL="11527">
              <a:lnSpc>
                <a:spcPct val="100000"/>
              </a:lnSpc>
              <a:spcBef>
                <a:spcPts val="86"/>
              </a:spcBef>
            </a:pPr>
            <a:r>
              <a:rPr lang="en-US" sz="2800" dirty="0"/>
              <a:t>Displaying Images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ED01C262-F89B-FD40-A60C-0A3824952BF3}"/>
              </a:ext>
            </a:extLst>
          </p:cNvPr>
          <p:cNvSpPr txBox="1">
            <a:spLocks/>
          </p:cNvSpPr>
          <p:nvPr/>
        </p:nvSpPr>
        <p:spPr>
          <a:xfrm>
            <a:off x="164892" y="1347370"/>
            <a:ext cx="11935668" cy="497073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endParaRPr lang="en-US" sz="2400" dirty="0"/>
          </a:p>
        </p:txBody>
      </p:sp>
      <p:sp>
        <p:nvSpPr>
          <p:cNvPr id="17" name="Google Shape;61;p14">
            <a:extLst>
              <a:ext uri="{FF2B5EF4-FFF2-40B4-BE49-F238E27FC236}">
                <a16:creationId xmlns:a16="http://schemas.microsoft.com/office/drawing/2014/main" id="{93B9DF43-164D-8B42-A739-F440C693360D}"/>
              </a:ext>
            </a:extLst>
          </p:cNvPr>
          <p:cNvSpPr txBox="1"/>
          <p:nvPr/>
        </p:nvSpPr>
        <p:spPr>
          <a:xfrm>
            <a:off x="9241172" y="6244173"/>
            <a:ext cx="34413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" sz="1000" kern="0">
                <a:solidFill>
                  <a:srgbClr val="595959"/>
                </a:solidFill>
                <a:latin typeface="Arial"/>
                <a:cs typeface="Arial"/>
                <a:sym typeface="Arial"/>
              </a:rPr>
              <a:t>ref: https://cs231n.github.io/python-numpy-tutorial/</a:t>
            </a:r>
            <a:endParaRPr sz="1000" kern="0">
              <a:solidFill>
                <a:srgbClr val="595959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2" name="Google Shape;80;p16">
            <a:extLst>
              <a:ext uri="{FF2B5EF4-FFF2-40B4-BE49-F238E27FC236}">
                <a16:creationId xmlns:a16="http://schemas.microsoft.com/office/drawing/2014/main" id="{7E5449FF-11D2-FE48-97EC-20C51E00F7E5}"/>
              </a:ext>
            </a:extLst>
          </p:cNvPr>
          <p:cNvSpPr txBox="1">
            <a:spLocks/>
          </p:cNvSpPr>
          <p:nvPr/>
        </p:nvSpPr>
        <p:spPr>
          <a:xfrm>
            <a:off x="354018" y="1414133"/>
            <a:ext cx="11673090" cy="7339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2200" dirty="0">
                <a:sym typeface="Roboto"/>
              </a:rPr>
              <a:t>You can use the </a:t>
            </a:r>
            <a:r>
              <a:rPr lang="en-US" sz="2200" b="1" dirty="0" err="1">
                <a:sym typeface="Roboto"/>
              </a:rPr>
              <a:t>imshow</a:t>
            </a:r>
            <a:r>
              <a:rPr lang="en-US" sz="2200" dirty="0">
                <a:sym typeface="Roboto"/>
              </a:rPr>
              <a:t> function to show images.</a:t>
            </a:r>
          </a:p>
        </p:txBody>
      </p:sp>
      <p:pic>
        <p:nvPicPr>
          <p:cNvPr id="14" name="Google Shape;131;p22">
            <a:extLst>
              <a:ext uri="{FF2B5EF4-FFF2-40B4-BE49-F238E27FC236}">
                <a16:creationId xmlns:a16="http://schemas.microsoft.com/office/drawing/2014/main" id="{521EECDE-DA36-B149-9B50-90047AB03ADC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65446" y="2418116"/>
            <a:ext cx="5044967" cy="33582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33;p22">
            <a:extLst>
              <a:ext uri="{FF2B5EF4-FFF2-40B4-BE49-F238E27FC236}">
                <a16:creationId xmlns:a16="http://schemas.microsoft.com/office/drawing/2014/main" id="{997D39A5-1403-8F46-86A7-3E6EF5470AFA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6607" y="1950330"/>
            <a:ext cx="4666250" cy="429384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69500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6820" y="951867"/>
            <a:ext cx="7233749" cy="569671"/>
          </a:xfrm>
          <a:prstGeom prst="rect">
            <a:avLst/>
          </a:prstGeom>
        </p:spPr>
        <p:txBody>
          <a:bodyPr vert="horz" wrap="square" lIns="0" tIns="10950" rIns="0" bIns="0" rtlCol="0" anchor="ctr">
            <a:spAutoFit/>
          </a:bodyPr>
          <a:lstStyle/>
          <a:p>
            <a:pPr marL="11527">
              <a:lnSpc>
                <a:spcPct val="100000"/>
              </a:lnSpc>
              <a:spcBef>
                <a:spcPts val="86"/>
              </a:spcBef>
            </a:pPr>
            <a:r>
              <a:rPr lang="en-US" sz="3630" dirty="0"/>
              <a:t>Getting Started</a:t>
            </a:r>
            <a:endParaRPr sz="3630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64892" y="1521538"/>
            <a:ext cx="11935668" cy="46554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</a:pPr>
            <a:r>
              <a:rPr lang="en-US" b="1" dirty="0"/>
              <a:t>Running Python:</a:t>
            </a:r>
          </a:p>
          <a:p>
            <a:pPr lvl="1">
              <a:lnSpc>
                <a:spcPts val="3000"/>
              </a:lnSpc>
            </a:pPr>
            <a:r>
              <a:rPr lang="en-US" dirty="0"/>
              <a:t>There are many ways to install Python on your laptop/PC/server etc.</a:t>
            </a:r>
          </a:p>
          <a:p>
            <a:pPr lvl="2">
              <a:lnSpc>
                <a:spcPts val="3000"/>
              </a:lnSpc>
            </a:pPr>
            <a:r>
              <a:rPr lang="en-US" dirty="0">
                <a:hlinkClick r:id="rId3"/>
              </a:rPr>
              <a:t>https://www.python.org/downloads/</a:t>
            </a:r>
            <a:endParaRPr lang="en-US" dirty="0"/>
          </a:p>
          <a:p>
            <a:pPr lvl="2">
              <a:lnSpc>
                <a:spcPts val="3000"/>
              </a:lnSpc>
            </a:pPr>
            <a:r>
              <a:rPr lang="en-US" dirty="0">
                <a:hlinkClick r:id="rId4"/>
              </a:rPr>
              <a:t>https://www.anaconda.com/download/</a:t>
            </a:r>
            <a:endParaRPr lang="en-US" dirty="0"/>
          </a:p>
          <a:p>
            <a:pPr lvl="1">
              <a:lnSpc>
                <a:spcPts val="3000"/>
              </a:lnSpc>
            </a:pPr>
            <a:r>
              <a:rPr lang="en-US" dirty="0"/>
              <a:t>There are many editors as well</a:t>
            </a:r>
          </a:p>
          <a:p>
            <a:pPr lvl="2">
              <a:lnSpc>
                <a:spcPts val="3000"/>
              </a:lnSpc>
            </a:pPr>
            <a:r>
              <a:rPr lang="en-US" dirty="0"/>
              <a:t>Eclipse</a:t>
            </a:r>
          </a:p>
          <a:p>
            <a:pPr lvl="2">
              <a:lnSpc>
                <a:spcPts val="3000"/>
              </a:lnSpc>
            </a:pPr>
            <a:r>
              <a:rPr lang="en-US" dirty="0" err="1"/>
              <a:t>Jupyter</a:t>
            </a:r>
            <a:r>
              <a:rPr lang="en-US" dirty="0"/>
              <a:t> notebook/lab</a:t>
            </a:r>
          </a:p>
          <a:p>
            <a:pPr lvl="2">
              <a:lnSpc>
                <a:spcPts val="3000"/>
              </a:lnSpc>
            </a:pPr>
            <a:r>
              <a:rPr lang="en-US" dirty="0"/>
              <a:t>Spyder</a:t>
            </a:r>
          </a:p>
          <a:p>
            <a:pPr lvl="2">
              <a:lnSpc>
                <a:spcPts val="3000"/>
              </a:lnSpc>
            </a:pPr>
            <a:r>
              <a:rPr lang="en-US" dirty="0"/>
              <a:t>PyCharm</a:t>
            </a:r>
          </a:p>
          <a:p>
            <a:pPr lvl="2">
              <a:lnSpc>
                <a:spcPts val="3000"/>
              </a:lnSpc>
            </a:pPr>
            <a:r>
              <a:rPr lang="en-US" dirty="0" err="1"/>
              <a:t>VSCode</a:t>
            </a:r>
            <a:endParaRPr lang="en-US" dirty="0"/>
          </a:p>
          <a:p>
            <a:pPr lvl="2">
              <a:lnSpc>
                <a:spcPts val="3000"/>
              </a:lnSpc>
            </a:pPr>
            <a:r>
              <a:rPr lang="en-US" dirty="0"/>
              <a:t>Text editors like Sublime Text</a:t>
            </a:r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012197" y="6492277"/>
            <a:ext cx="8167606" cy="365125"/>
          </a:xfrm>
        </p:spPr>
        <p:txBody>
          <a:bodyPr/>
          <a:lstStyle/>
          <a:p>
            <a:r>
              <a:rPr lang="en-US" dirty="0"/>
              <a:t>CS29006 / Software Engineering Laboratory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 03, 2021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2951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 txBox="1">
            <a:spLocks/>
          </p:cNvSpPr>
          <p:nvPr/>
        </p:nvSpPr>
        <p:spPr>
          <a:xfrm>
            <a:off x="164892" y="1318342"/>
            <a:ext cx="11935668" cy="497073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endParaRPr lang="en-US" sz="2400" dirty="0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012197" y="6492277"/>
            <a:ext cx="8167606" cy="365125"/>
          </a:xfrm>
        </p:spPr>
        <p:txBody>
          <a:bodyPr/>
          <a:lstStyle/>
          <a:p>
            <a:r>
              <a:rPr lang="en-US" dirty="0"/>
              <a:t>CS29006 / Software Engineering Laboratory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 03, 2021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30</a:t>
            </a:fld>
            <a:endParaRPr lang="en-US"/>
          </a:p>
        </p:txBody>
      </p:sp>
      <p:sp>
        <p:nvSpPr>
          <p:cNvPr id="21" name="object 2">
            <a:extLst>
              <a:ext uri="{FF2B5EF4-FFF2-40B4-BE49-F238E27FC236}">
                <a16:creationId xmlns:a16="http://schemas.microsoft.com/office/drawing/2014/main" id="{EF564198-D7DE-254B-B4AA-E40183285258}"/>
              </a:ext>
            </a:extLst>
          </p:cNvPr>
          <p:cNvSpPr txBox="1">
            <a:spLocks/>
          </p:cNvSpPr>
          <p:nvPr/>
        </p:nvSpPr>
        <p:spPr>
          <a:xfrm>
            <a:off x="2476820" y="972188"/>
            <a:ext cx="7233749" cy="441944"/>
          </a:xfrm>
          <a:prstGeom prst="rect">
            <a:avLst/>
          </a:prstGeom>
        </p:spPr>
        <p:txBody>
          <a:bodyPr vert="horz" wrap="square" lIns="0" tIns="10950" rIns="0" bIns="0" rtlCol="0" anchor="ctr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marL="11527">
              <a:lnSpc>
                <a:spcPct val="100000"/>
              </a:lnSpc>
              <a:spcBef>
                <a:spcPts val="86"/>
              </a:spcBef>
            </a:pPr>
            <a:r>
              <a:rPr lang="en-US" sz="2800" dirty="0"/>
              <a:t>Object Detection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ED01C262-F89B-FD40-A60C-0A3824952BF3}"/>
              </a:ext>
            </a:extLst>
          </p:cNvPr>
          <p:cNvSpPr txBox="1">
            <a:spLocks/>
          </p:cNvSpPr>
          <p:nvPr/>
        </p:nvSpPr>
        <p:spPr>
          <a:xfrm>
            <a:off x="164892" y="1347370"/>
            <a:ext cx="11935668" cy="497073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endParaRPr lang="en-US" sz="240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37A478B-5A8F-F24D-A094-D6FDA20C68D3}"/>
              </a:ext>
            </a:extLst>
          </p:cNvPr>
          <p:cNvGrpSpPr/>
          <p:nvPr/>
        </p:nvGrpSpPr>
        <p:grpSpPr>
          <a:xfrm>
            <a:off x="1867363" y="2201551"/>
            <a:ext cx="8702481" cy="2802428"/>
            <a:chOff x="484414" y="1856658"/>
            <a:chExt cx="8702481" cy="2802428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E8829F0B-52EB-4140-88B7-D6DA181AB4E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031"/>
            <a:stretch/>
          </p:blipFill>
          <p:spPr bwMode="auto">
            <a:xfrm>
              <a:off x="484414" y="1856658"/>
              <a:ext cx="2810329" cy="28024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2">
              <a:extLst>
                <a:ext uri="{FF2B5EF4-FFF2-40B4-BE49-F238E27FC236}">
                  <a16:creationId xmlns:a16="http://schemas.microsoft.com/office/drawing/2014/main" id="{2635C160-D2D3-6F4E-9BDB-C991E78B44E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031"/>
            <a:stretch/>
          </p:blipFill>
          <p:spPr bwMode="auto">
            <a:xfrm>
              <a:off x="6376566" y="1856658"/>
              <a:ext cx="2810329" cy="28024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Trapezoid 1">
              <a:extLst>
                <a:ext uri="{FF2B5EF4-FFF2-40B4-BE49-F238E27FC236}">
                  <a16:creationId xmlns:a16="http://schemas.microsoft.com/office/drawing/2014/main" id="{8C1B8F18-9CE2-1F44-A8B5-CADDCE805F13}"/>
                </a:ext>
              </a:extLst>
            </p:cNvPr>
            <p:cNvSpPr/>
            <p:nvPr/>
          </p:nvSpPr>
          <p:spPr>
            <a:xfrm rot="5400000">
              <a:off x="4042915" y="2432268"/>
              <a:ext cx="1661160" cy="1658185"/>
            </a:xfrm>
            <a:prstGeom prst="trapezoi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CBC843A-76C1-374B-A07D-238C93D7F67C}"/>
                </a:ext>
              </a:extLst>
            </p:cNvPr>
            <p:cNvSpPr txBox="1"/>
            <p:nvPr/>
          </p:nvSpPr>
          <p:spPr>
            <a:xfrm>
              <a:off x="4240067" y="3027931"/>
              <a:ext cx="138943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Detector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825E2345-DB47-2F4B-A392-DF32EAD37FAB}"/>
                </a:ext>
              </a:extLst>
            </p:cNvPr>
            <p:cNvCxnSpPr>
              <a:stCxn id="1026" idx="3"/>
              <a:endCxn id="2" idx="2"/>
            </p:cNvCxnSpPr>
            <p:nvPr/>
          </p:nvCxnSpPr>
          <p:spPr>
            <a:xfrm>
              <a:off x="3294743" y="3257872"/>
              <a:ext cx="749660" cy="3489"/>
            </a:xfrm>
            <a:prstGeom prst="straightConnector1">
              <a:avLst/>
            </a:prstGeom>
            <a:ln w="31750">
              <a:tailEnd type="stealth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EDE21160-B1E5-534C-B1E7-9F89DF89DCB3}"/>
                </a:ext>
              </a:extLst>
            </p:cNvPr>
            <p:cNvCxnSpPr>
              <a:cxnSpLocks/>
            </p:cNvCxnSpPr>
            <p:nvPr/>
          </p:nvCxnSpPr>
          <p:spPr>
            <a:xfrm>
              <a:off x="5684445" y="3257872"/>
              <a:ext cx="749660" cy="3489"/>
            </a:xfrm>
            <a:prstGeom prst="straightConnector1">
              <a:avLst/>
            </a:prstGeom>
            <a:ln w="31750">
              <a:tailEnd type="stealth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300838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 txBox="1">
            <a:spLocks/>
          </p:cNvSpPr>
          <p:nvPr/>
        </p:nvSpPr>
        <p:spPr>
          <a:xfrm>
            <a:off x="164892" y="1318342"/>
            <a:ext cx="11935668" cy="497073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endParaRPr lang="en-US" sz="2400" dirty="0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012197" y="6492277"/>
            <a:ext cx="8167606" cy="365125"/>
          </a:xfrm>
        </p:spPr>
        <p:txBody>
          <a:bodyPr/>
          <a:lstStyle/>
          <a:p>
            <a:r>
              <a:rPr lang="en-US" dirty="0"/>
              <a:t>CS29006 / Software Engineering Laboratory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 03, 2021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31</a:t>
            </a:fld>
            <a:endParaRPr lang="en-US"/>
          </a:p>
        </p:txBody>
      </p:sp>
      <p:sp>
        <p:nvSpPr>
          <p:cNvPr id="21" name="object 2">
            <a:extLst>
              <a:ext uri="{FF2B5EF4-FFF2-40B4-BE49-F238E27FC236}">
                <a16:creationId xmlns:a16="http://schemas.microsoft.com/office/drawing/2014/main" id="{EF564198-D7DE-254B-B4AA-E40183285258}"/>
              </a:ext>
            </a:extLst>
          </p:cNvPr>
          <p:cNvSpPr txBox="1">
            <a:spLocks/>
          </p:cNvSpPr>
          <p:nvPr/>
        </p:nvSpPr>
        <p:spPr>
          <a:xfrm>
            <a:off x="2476820" y="972188"/>
            <a:ext cx="7233749" cy="441944"/>
          </a:xfrm>
          <a:prstGeom prst="rect">
            <a:avLst/>
          </a:prstGeom>
        </p:spPr>
        <p:txBody>
          <a:bodyPr vert="horz" wrap="square" lIns="0" tIns="10950" rIns="0" bIns="0" rtlCol="0" anchor="ctr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marL="11527">
              <a:lnSpc>
                <a:spcPct val="100000"/>
              </a:lnSpc>
              <a:spcBef>
                <a:spcPts val="86"/>
              </a:spcBef>
            </a:pPr>
            <a:r>
              <a:rPr lang="en-US" sz="2800" dirty="0"/>
              <a:t>Object Detection - Annotation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ED01C262-F89B-FD40-A60C-0A3824952BF3}"/>
              </a:ext>
            </a:extLst>
          </p:cNvPr>
          <p:cNvSpPr txBox="1">
            <a:spLocks/>
          </p:cNvSpPr>
          <p:nvPr/>
        </p:nvSpPr>
        <p:spPr>
          <a:xfrm>
            <a:off x="164892" y="1347370"/>
            <a:ext cx="11935668" cy="497073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endParaRPr lang="en-US" sz="2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F462AF4-0FCC-4E48-9C64-160ED0B9EA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750" y="2882900"/>
            <a:ext cx="10858500" cy="109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7432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 txBox="1">
            <a:spLocks/>
          </p:cNvSpPr>
          <p:nvPr/>
        </p:nvSpPr>
        <p:spPr>
          <a:xfrm>
            <a:off x="164892" y="1318342"/>
            <a:ext cx="11935668" cy="497073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endParaRPr lang="en-US" sz="2400" dirty="0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012197" y="6492277"/>
            <a:ext cx="8167606" cy="365125"/>
          </a:xfrm>
        </p:spPr>
        <p:txBody>
          <a:bodyPr/>
          <a:lstStyle/>
          <a:p>
            <a:r>
              <a:rPr lang="en-US" dirty="0"/>
              <a:t>CS29006 / Software Engineering Laboratory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 03, 2021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32</a:t>
            </a:fld>
            <a:endParaRPr lang="en-US"/>
          </a:p>
        </p:txBody>
      </p:sp>
      <p:sp>
        <p:nvSpPr>
          <p:cNvPr id="21" name="object 2">
            <a:extLst>
              <a:ext uri="{FF2B5EF4-FFF2-40B4-BE49-F238E27FC236}">
                <a16:creationId xmlns:a16="http://schemas.microsoft.com/office/drawing/2014/main" id="{EF564198-D7DE-254B-B4AA-E40183285258}"/>
              </a:ext>
            </a:extLst>
          </p:cNvPr>
          <p:cNvSpPr txBox="1">
            <a:spLocks/>
          </p:cNvSpPr>
          <p:nvPr/>
        </p:nvSpPr>
        <p:spPr>
          <a:xfrm>
            <a:off x="2354900" y="3300212"/>
            <a:ext cx="7233749" cy="565055"/>
          </a:xfrm>
          <a:prstGeom prst="rect">
            <a:avLst/>
          </a:prstGeom>
        </p:spPr>
        <p:txBody>
          <a:bodyPr vert="horz" wrap="square" lIns="0" tIns="10950" rIns="0" bIns="0" rtlCol="0" anchor="ctr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marL="11527">
              <a:lnSpc>
                <a:spcPct val="100000"/>
              </a:lnSpc>
              <a:spcBef>
                <a:spcPts val="86"/>
              </a:spcBef>
            </a:pPr>
            <a:r>
              <a:rPr lang="en-US" sz="3600" b="1" dirty="0"/>
              <a:t>Thank You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ED01C262-F89B-FD40-A60C-0A3824952BF3}"/>
              </a:ext>
            </a:extLst>
          </p:cNvPr>
          <p:cNvSpPr txBox="1">
            <a:spLocks/>
          </p:cNvSpPr>
          <p:nvPr/>
        </p:nvSpPr>
        <p:spPr>
          <a:xfrm>
            <a:off x="164892" y="1347370"/>
            <a:ext cx="11935668" cy="497073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49954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6820" y="951867"/>
            <a:ext cx="7233749" cy="569671"/>
          </a:xfrm>
          <a:prstGeom prst="rect">
            <a:avLst/>
          </a:prstGeom>
        </p:spPr>
        <p:txBody>
          <a:bodyPr vert="horz" wrap="square" lIns="0" tIns="10950" rIns="0" bIns="0" rtlCol="0" anchor="ctr">
            <a:spAutoFit/>
          </a:bodyPr>
          <a:lstStyle/>
          <a:p>
            <a:pPr marL="11527">
              <a:lnSpc>
                <a:spcPct val="100000"/>
              </a:lnSpc>
              <a:spcBef>
                <a:spcPts val="86"/>
              </a:spcBef>
            </a:pPr>
            <a:r>
              <a:rPr lang="en-US" sz="3630" dirty="0"/>
              <a:t>Our Choice is Popular</a:t>
            </a:r>
            <a:endParaRPr sz="3630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64892" y="1521538"/>
            <a:ext cx="11935668" cy="46554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</a:pPr>
            <a:r>
              <a:rPr lang="en-US" b="1" dirty="0"/>
              <a:t>Anaconda:</a:t>
            </a:r>
          </a:p>
          <a:p>
            <a:pPr lvl="1">
              <a:lnSpc>
                <a:spcPts val="3000"/>
              </a:lnSpc>
            </a:pPr>
            <a:r>
              <a:rPr lang="en-US" dirty="0"/>
              <a:t>Anaconda is a distribution of programs in Python (and R) language and includes a huge number of libraries and several tools.</a:t>
            </a:r>
          </a:p>
          <a:p>
            <a:pPr lvl="1">
              <a:lnSpc>
                <a:spcPts val="3000"/>
              </a:lnSpc>
            </a:pPr>
            <a:endParaRPr lang="en-US" dirty="0"/>
          </a:p>
          <a:p>
            <a:pPr lvl="1">
              <a:lnSpc>
                <a:spcPts val="3000"/>
              </a:lnSpc>
            </a:pPr>
            <a:r>
              <a:rPr lang="en-US" dirty="0"/>
              <a:t>These include the Spyder development environment and </a:t>
            </a:r>
            <a:r>
              <a:rPr lang="en-US" dirty="0" err="1"/>
              <a:t>Jupyter</a:t>
            </a:r>
            <a:r>
              <a:rPr lang="en-US" dirty="0"/>
              <a:t> notebooks.</a:t>
            </a:r>
          </a:p>
          <a:p>
            <a:pPr lvl="1">
              <a:lnSpc>
                <a:spcPts val="3000"/>
              </a:lnSpc>
            </a:pPr>
            <a:endParaRPr lang="en-US" dirty="0"/>
          </a:p>
          <a:p>
            <a:pPr lvl="1">
              <a:lnSpc>
                <a:spcPts val="3000"/>
              </a:lnSpc>
            </a:pPr>
            <a:r>
              <a:rPr lang="en-US" dirty="0"/>
              <a:t>You can create your own customized environment which is independent of what you have in your PC/Laptop/Server already.</a:t>
            </a:r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012197" y="6492277"/>
            <a:ext cx="8167606" cy="365125"/>
          </a:xfrm>
        </p:spPr>
        <p:txBody>
          <a:bodyPr/>
          <a:lstStyle/>
          <a:p>
            <a:r>
              <a:rPr lang="en-US" dirty="0"/>
              <a:t>CS29006 / Software Engineering Laboratory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 03, 2021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1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6820" y="951867"/>
            <a:ext cx="7233749" cy="569671"/>
          </a:xfrm>
          <a:prstGeom prst="rect">
            <a:avLst/>
          </a:prstGeom>
        </p:spPr>
        <p:txBody>
          <a:bodyPr vert="horz" wrap="square" lIns="0" tIns="10950" rIns="0" bIns="0" rtlCol="0" anchor="ctr">
            <a:spAutoFit/>
          </a:bodyPr>
          <a:lstStyle/>
          <a:p>
            <a:pPr marL="11527">
              <a:lnSpc>
                <a:spcPct val="100000"/>
              </a:lnSpc>
              <a:spcBef>
                <a:spcPts val="86"/>
              </a:spcBef>
            </a:pPr>
            <a:r>
              <a:rPr lang="en-US" sz="3630" dirty="0"/>
              <a:t>Installing Anaconda</a:t>
            </a:r>
            <a:endParaRPr sz="3630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64892" y="1521538"/>
            <a:ext cx="11935668" cy="46554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</a:pPr>
            <a:r>
              <a:rPr lang="en-US" sz="2600" dirty="0"/>
              <a:t>Download and install Anaconda for your OS -- </a:t>
            </a:r>
            <a:r>
              <a:rPr lang="en-US" sz="2600" dirty="0">
                <a:hlinkClick r:id="rId3"/>
              </a:rPr>
              <a:t>https://www.anaconda.com/products/individual#Downloads</a:t>
            </a:r>
            <a:r>
              <a:rPr lang="en-US" sz="2600" dirty="0"/>
              <a:t> -- Note that the most recent python version is 3.8 here. There are two versions of the installer – </a:t>
            </a:r>
            <a:r>
              <a:rPr lang="en-US" sz="2600" b="1" dirty="0"/>
              <a:t>Graphical</a:t>
            </a:r>
            <a:r>
              <a:rPr lang="en-US" sz="2600" dirty="0"/>
              <a:t> and </a:t>
            </a:r>
            <a:r>
              <a:rPr lang="en-US" sz="2600" b="1" dirty="0" err="1"/>
              <a:t>Commandline</a:t>
            </a:r>
            <a:r>
              <a:rPr lang="en-US" sz="2600" dirty="0"/>
              <a:t>. Graphical works on windows/mac while </a:t>
            </a:r>
            <a:r>
              <a:rPr lang="en-US" sz="2600" dirty="0" err="1"/>
              <a:t>Commandline</a:t>
            </a:r>
            <a:r>
              <a:rPr lang="en-US" sz="2600" dirty="0"/>
              <a:t> works on mac/Linux [In the above link the </a:t>
            </a:r>
            <a:r>
              <a:rPr lang="en-US" sz="2600" dirty="0" err="1"/>
              <a:t>linux</a:t>
            </a:r>
            <a:r>
              <a:rPr lang="en-US" sz="2600" dirty="0"/>
              <a:t> specific installer is called just ‘installer’ [i.e., without the word ‘</a:t>
            </a:r>
            <a:r>
              <a:rPr lang="en-US" sz="2600" dirty="0" err="1"/>
              <a:t>commandline</a:t>
            </a:r>
            <a:r>
              <a:rPr lang="en-US" sz="2600" dirty="0"/>
              <a:t>’ in it]]. If you have the option, use </a:t>
            </a:r>
            <a:r>
              <a:rPr lang="en-US" sz="2600" b="1" dirty="0" err="1"/>
              <a:t>Commandline</a:t>
            </a:r>
            <a:r>
              <a:rPr lang="en-US" sz="2600" dirty="0"/>
              <a:t> installation [</a:t>
            </a:r>
            <a:r>
              <a:rPr lang="en-US" sz="2600" u="sng" dirty="0"/>
              <a:t>that will be my choice</a:t>
            </a:r>
            <a:r>
              <a:rPr lang="en-US" sz="2600" dirty="0"/>
              <a:t>].</a:t>
            </a:r>
          </a:p>
          <a:p>
            <a:pPr>
              <a:lnSpc>
                <a:spcPts val="3000"/>
              </a:lnSpc>
            </a:pPr>
            <a:r>
              <a:rPr lang="en-US" sz="2600" dirty="0"/>
              <a:t>Depending on your OS please follow the steps as listed in the following links.</a:t>
            </a:r>
          </a:p>
          <a:p>
            <a:pPr lvl="1">
              <a:lnSpc>
                <a:spcPts val="3000"/>
              </a:lnSpc>
            </a:pPr>
            <a:r>
              <a:rPr lang="en-US" dirty="0">
                <a:hlinkClick r:id="rId4"/>
              </a:rPr>
              <a:t>Installing on Windows</a:t>
            </a:r>
            <a:endParaRPr lang="en-US" dirty="0"/>
          </a:p>
          <a:p>
            <a:pPr lvl="1">
              <a:lnSpc>
                <a:spcPts val="3000"/>
              </a:lnSpc>
            </a:pPr>
            <a:r>
              <a:rPr lang="en-US" dirty="0">
                <a:hlinkClick r:id="rId5"/>
              </a:rPr>
              <a:t>Installing on macOS</a:t>
            </a:r>
            <a:endParaRPr lang="en-US" dirty="0"/>
          </a:p>
          <a:p>
            <a:pPr lvl="1">
              <a:lnSpc>
                <a:spcPts val="3000"/>
              </a:lnSpc>
            </a:pPr>
            <a:r>
              <a:rPr lang="en-US" dirty="0">
                <a:hlinkClick r:id="rId6"/>
              </a:rPr>
              <a:t>Installing on Linux</a:t>
            </a:r>
            <a:endParaRPr lang="en-US" sz="2200" dirty="0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012197" y="6492277"/>
            <a:ext cx="8167606" cy="365125"/>
          </a:xfrm>
        </p:spPr>
        <p:txBody>
          <a:bodyPr/>
          <a:lstStyle/>
          <a:p>
            <a:r>
              <a:rPr lang="en-US" dirty="0"/>
              <a:t>CS29006 / Software Engineering Laboratory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 03, 2021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64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6820" y="951867"/>
            <a:ext cx="7233749" cy="569671"/>
          </a:xfrm>
          <a:prstGeom prst="rect">
            <a:avLst/>
          </a:prstGeom>
        </p:spPr>
        <p:txBody>
          <a:bodyPr vert="horz" wrap="square" lIns="0" tIns="10950" rIns="0" bIns="0" rtlCol="0" anchor="ctr">
            <a:spAutoFit/>
          </a:bodyPr>
          <a:lstStyle/>
          <a:p>
            <a:pPr marL="11527">
              <a:lnSpc>
                <a:spcPct val="100000"/>
              </a:lnSpc>
              <a:spcBef>
                <a:spcPts val="86"/>
              </a:spcBef>
            </a:pPr>
            <a:r>
              <a:rPr lang="en-US" sz="3630" dirty="0"/>
              <a:t>Installing Anaconda</a:t>
            </a:r>
            <a:endParaRPr sz="3630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64892" y="1521538"/>
            <a:ext cx="11935668" cy="46554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</a:pPr>
            <a:r>
              <a:rPr lang="en-US" sz="2600" dirty="0"/>
              <a:t>Straightaway after installing, you can use </a:t>
            </a:r>
            <a:r>
              <a:rPr lang="en-US" sz="2600" dirty="0" err="1"/>
              <a:t>spyder</a:t>
            </a:r>
            <a:r>
              <a:rPr lang="en-US" sz="2600" dirty="0"/>
              <a:t> and </a:t>
            </a:r>
            <a:r>
              <a:rPr lang="en-US" sz="2600" dirty="0" err="1"/>
              <a:t>jupyter</a:t>
            </a:r>
            <a:r>
              <a:rPr lang="en-US" sz="2600" dirty="0"/>
              <a:t> notebook ides. Get started from -- </a:t>
            </a:r>
            <a:r>
              <a:rPr lang="en-US" sz="2600" dirty="0">
                <a:hlinkClick r:id="rId3"/>
              </a:rPr>
              <a:t>https://docs.anaconda.com/anaconda/user-guide/getting-started/</a:t>
            </a:r>
            <a:endParaRPr lang="en-US" sz="2600" dirty="0"/>
          </a:p>
          <a:p>
            <a:pPr>
              <a:lnSpc>
                <a:spcPts val="3000"/>
              </a:lnSpc>
            </a:pPr>
            <a:endParaRPr lang="en-US" sz="2600" dirty="0"/>
          </a:p>
          <a:p>
            <a:pPr>
              <a:lnSpc>
                <a:spcPts val="3000"/>
              </a:lnSpc>
            </a:pPr>
            <a:r>
              <a:rPr lang="en-US" sz="2600" dirty="0"/>
              <a:t>If you can run till this, you are ready for the lab! However I shall continue to use eclipse editor [Sorry – comfort zone]. In eclipse you need to add </a:t>
            </a:r>
            <a:r>
              <a:rPr lang="en-US" sz="2600" dirty="0" err="1"/>
              <a:t>PyDev</a:t>
            </a:r>
            <a:r>
              <a:rPr lang="en-US" sz="2600" dirty="0"/>
              <a:t> plugin -- </a:t>
            </a:r>
            <a:r>
              <a:rPr lang="en-US" sz="2600" dirty="0">
                <a:hlinkClick r:id="rId4"/>
              </a:rPr>
              <a:t>https://docs.anaconda.com/anaconda/user-guide/tasks/integration/eclipse-pydev/</a:t>
            </a:r>
            <a:endParaRPr lang="en-US" sz="2600" dirty="0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012197" y="6492277"/>
            <a:ext cx="8167606" cy="365125"/>
          </a:xfrm>
        </p:spPr>
        <p:txBody>
          <a:bodyPr/>
          <a:lstStyle/>
          <a:p>
            <a:r>
              <a:rPr lang="en-US" dirty="0"/>
              <a:t>CS29006 / Software Engineering Laboratory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 03, 2021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485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6820" y="951867"/>
            <a:ext cx="7233749" cy="569671"/>
          </a:xfrm>
          <a:prstGeom prst="rect">
            <a:avLst/>
          </a:prstGeom>
        </p:spPr>
        <p:txBody>
          <a:bodyPr vert="horz" wrap="square" lIns="0" tIns="10950" rIns="0" bIns="0" rtlCol="0" anchor="ctr">
            <a:spAutoFit/>
          </a:bodyPr>
          <a:lstStyle/>
          <a:p>
            <a:pPr marL="11527">
              <a:lnSpc>
                <a:spcPct val="100000"/>
              </a:lnSpc>
              <a:spcBef>
                <a:spcPts val="86"/>
              </a:spcBef>
            </a:pPr>
            <a:r>
              <a:rPr lang="en-US" sz="3630" dirty="0"/>
              <a:t>Sources</a:t>
            </a:r>
            <a:endParaRPr sz="3630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64892" y="1521538"/>
            <a:ext cx="11935668" cy="46554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</a:pPr>
            <a:r>
              <a:rPr lang="en-US" sz="2600" dirty="0"/>
              <a:t>Materials for these slides are taken majorly from the following websites.</a:t>
            </a:r>
          </a:p>
          <a:p>
            <a:pPr lvl="1">
              <a:lnSpc>
                <a:spcPts val="3000"/>
              </a:lnSpc>
            </a:pPr>
            <a:endParaRPr lang="en-US" sz="2200" dirty="0"/>
          </a:p>
          <a:p>
            <a:pPr lvl="1">
              <a:lnSpc>
                <a:spcPts val="3000"/>
              </a:lnSpc>
            </a:pPr>
            <a:r>
              <a:rPr lang="en-US" sz="2200" dirty="0">
                <a:hlinkClick r:id="rId3"/>
              </a:rPr>
              <a:t>https://www.thedigitalcatonline.com/blog/2014/08/20/python-3-oop-part-1-objects-and-types/</a:t>
            </a:r>
            <a:endParaRPr lang="en-US" sz="2200" dirty="0"/>
          </a:p>
          <a:p>
            <a:pPr lvl="1">
              <a:lnSpc>
                <a:spcPts val="3000"/>
              </a:lnSpc>
            </a:pPr>
            <a:r>
              <a:rPr lang="en-US" sz="2200" dirty="0">
                <a:hlinkClick r:id="rId4"/>
              </a:rPr>
              <a:t>https://www.pythonlikeyoumeanit.com/intro.html</a:t>
            </a:r>
            <a:endParaRPr lang="en-US" sz="2200" dirty="0"/>
          </a:p>
          <a:p>
            <a:pPr lvl="1">
              <a:lnSpc>
                <a:spcPts val="3000"/>
              </a:lnSpc>
            </a:pPr>
            <a:r>
              <a:rPr lang="en" dirty="0">
                <a:solidFill>
                  <a:schemeClr val="dk2"/>
                </a:solidFill>
                <a:hlinkClick r:id="rId5"/>
              </a:rPr>
              <a:t>https://cs231n.github.io/python-numpy-tutorial/</a:t>
            </a:r>
            <a:endParaRPr lang="en" dirty="0">
              <a:solidFill>
                <a:schemeClr val="dk2"/>
              </a:solidFill>
            </a:endParaRPr>
          </a:p>
          <a:p>
            <a:pPr lvl="1">
              <a:lnSpc>
                <a:spcPts val="3000"/>
              </a:lnSpc>
            </a:pPr>
            <a:endParaRPr lang="en-US" sz="2200" dirty="0"/>
          </a:p>
          <a:p>
            <a:pPr lvl="1">
              <a:lnSpc>
                <a:spcPts val="3000"/>
              </a:lnSpc>
            </a:pPr>
            <a:endParaRPr lang="en-US" sz="2200" dirty="0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012197" y="6492277"/>
            <a:ext cx="8167606" cy="365125"/>
          </a:xfrm>
        </p:spPr>
        <p:txBody>
          <a:bodyPr/>
          <a:lstStyle/>
          <a:p>
            <a:r>
              <a:rPr lang="en-US" dirty="0"/>
              <a:t>CS29006 / Software Engineering Laboratory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 03, 2021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616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6820" y="951867"/>
            <a:ext cx="7233749" cy="569671"/>
          </a:xfrm>
          <a:prstGeom prst="rect">
            <a:avLst/>
          </a:prstGeom>
        </p:spPr>
        <p:txBody>
          <a:bodyPr vert="horz" wrap="square" lIns="0" tIns="10950" rIns="0" bIns="0" rtlCol="0" anchor="ctr">
            <a:spAutoFit/>
          </a:bodyPr>
          <a:lstStyle/>
          <a:p>
            <a:pPr marL="11527">
              <a:lnSpc>
                <a:spcPct val="100000"/>
              </a:lnSpc>
              <a:spcBef>
                <a:spcPts val="86"/>
              </a:spcBef>
            </a:pPr>
            <a:r>
              <a:rPr lang="en-US" sz="3630" dirty="0" err="1"/>
              <a:t>Iterables</a:t>
            </a:r>
            <a:endParaRPr sz="3630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64892" y="1521538"/>
            <a:ext cx="11935668" cy="46554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</a:pPr>
            <a:r>
              <a:rPr lang="en-US" dirty="0"/>
              <a:t>An </a:t>
            </a:r>
            <a:r>
              <a:rPr lang="en-US" b="1" dirty="0" err="1"/>
              <a:t>iterable</a:t>
            </a:r>
            <a:r>
              <a:rPr lang="en-US" dirty="0"/>
              <a:t> is any Python object capable of returning its members one at a time, permitting it to be iterated over a loop.</a:t>
            </a:r>
          </a:p>
          <a:p>
            <a:pPr lvl="1">
              <a:lnSpc>
                <a:spcPts val="3000"/>
              </a:lnSpc>
            </a:pPr>
            <a:r>
              <a:rPr lang="en-US" sz="2200" dirty="0"/>
              <a:t>Examples:- lists, tuples, and strings etc.</a:t>
            </a:r>
          </a:p>
          <a:p>
            <a:pPr lvl="1">
              <a:lnSpc>
                <a:spcPts val="3000"/>
              </a:lnSpc>
            </a:pPr>
            <a:r>
              <a:rPr lang="en-US" sz="2200" dirty="0" err="1"/>
              <a:t>Iterables</a:t>
            </a:r>
            <a:r>
              <a:rPr lang="en-US" sz="2200" dirty="0"/>
              <a:t> help to write efficient codes using the concept of ‘generators’ – which we we will come at a later slide.</a:t>
            </a:r>
          </a:p>
          <a:p>
            <a:pPr>
              <a:lnSpc>
                <a:spcPts val="3000"/>
              </a:lnSpc>
            </a:pPr>
            <a:endParaRPr lang="en-US" sz="2600" dirty="0"/>
          </a:p>
          <a:p>
            <a:pPr>
              <a:lnSpc>
                <a:spcPts val="3000"/>
              </a:lnSpc>
            </a:pPr>
            <a:r>
              <a:rPr lang="en-US" dirty="0"/>
              <a:t>Some useful built-in functions that accept </a:t>
            </a:r>
            <a:r>
              <a:rPr lang="en-US" dirty="0" err="1"/>
              <a:t>iterables</a:t>
            </a:r>
            <a:r>
              <a:rPr lang="en-US" dirty="0"/>
              <a:t> as arguments:</a:t>
            </a:r>
          </a:p>
          <a:p>
            <a:pPr lvl="1">
              <a:lnSpc>
                <a:spcPts val="3000"/>
              </a:lnSpc>
            </a:pPr>
            <a:r>
              <a:rPr lang="en-US" sz="2000" dirty="0"/>
              <a:t>list</a:t>
            </a:r>
            <a:r>
              <a:rPr lang="en-US" dirty="0"/>
              <a:t>, </a:t>
            </a:r>
            <a:r>
              <a:rPr lang="en-US" sz="2000" dirty="0"/>
              <a:t>tuple, sum, sorted etc.</a:t>
            </a:r>
          </a:p>
          <a:p>
            <a:pPr lvl="1">
              <a:lnSpc>
                <a:spcPts val="3000"/>
              </a:lnSpc>
            </a:pPr>
            <a:r>
              <a:rPr lang="en-US" sz="2000" dirty="0"/>
              <a:t>Demo time</a:t>
            </a:r>
            <a:endParaRPr lang="en-US" sz="2200" dirty="0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012197" y="6492277"/>
            <a:ext cx="8167606" cy="365125"/>
          </a:xfrm>
        </p:spPr>
        <p:txBody>
          <a:bodyPr/>
          <a:lstStyle/>
          <a:p>
            <a:r>
              <a:rPr lang="en-US" dirty="0"/>
              <a:t>CS29006 / Software Engineering Laboratory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 03, 2021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6026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6820" y="951867"/>
            <a:ext cx="7233749" cy="569671"/>
          </a:xfrm>
          <a:prstGeom prst="rect">
            <a:avLst/>
          </a:prstGeom>
        </p:spPr>
        <p:txBody>
          <a:bodyPr vert="horz" wrap="square" lIns="0" tIns="10950" rIns="0" bIns="0" rtlCol="0" anchor="ctr">
            <a:spAutoFit/>
          </a:bodyPr>
          <a:lstStyle/>
          <a:p>
            <a:pPr marL="11527">
              <a:lnSpc>
                <a:spcPct val="100000"/>
              </a:lnSpc>
              <a:spcBef>
                <a:spcPts val="86"/>
              </a:spcBef>
            </a:pPr>
            <a:r>
              <a:rPr lang="en-US" sz="3630" dirty="0"/>
              <a:t>Enumerating </a:t>
            </a:r>
            <a:r>
              <a:rPr lang="en-US" sz="3630" dirty="0" err="1"/>
              <a:t>Iterables</a:t>
            </a:r>
            <a:endParaRPr sz="3630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64892" y="1521538"/>
            <a:ext cx="11935668" cy="497073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400" dirty="0"/>
              <a:t>The built-in enumerate function allows to iterate over an </a:t>
            </a:r>
            <a:r>
              <a:rPr lang="en-US" sz="2400" dirty="0" err="1"/>
              <a:t>iterable</a:t>
            </a:r>
            <a:r>
              <a:rPr lang="en-US" sz="2400" dirty="0"/>
              <a:t>, while keeping track of the iteration count.</a:t>
            </a:r>
          </a:p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400" dirty="0"/>
              <a:t>The enumerate function accepts an </a:t>
            </a:r>
            <a:r>
              <a:rPr lang="en-US" sz="2400" dirty="0" err="1"/>
              <a:t>iterable</a:t>
            </a:r>
            <a:r>
              <a:rPr lang="en-US" sz="2400" dirty="0"/>
              <a:t> as an input and the items in the </a:t>
            </a:r>
            <a:r>
              <a:rPr lang="en-US" sz="2400" dirty="0" err="1"/>
              <a:t>iterable</a:t>
            </a:r>
            <a:r>
              <a:rPr lang="en-US" sz="2400" dirty="0"/>
              <a:t> are enumerated.</a:t>
            </a:r>
          </a:p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400" dirty="0"/>
              <a:t>Example code illustrating simplification of code. Problem statement is – to record all the positions in a list where the value </a:t>
            </a:r>
            <a:r>
              <a:rPr lang="en-US" sz="2400" dirty="0">
                <a:solidFill>
                  <a:srgbClr val="FF30A2"/>
                </a:solidFill>
              </a:rPr>
              <a:t>None</a:t>
            </a:r>
            <a:r>
              <a:rPr lang="en-US" sz="2400" dirty="0"/>
              <a:t> is stored.</a:t>
            </a:r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012197" y="6492277"/>
            <a:ext cx="8167606" cy="365125"/>
          </a:xfrm>
        </p:spPr>
        <p:txBody>
          <a:bodyPr/>
          <a:lstStyle/>
          <a:p>
            <a:r>
              <a:rPr lang="en-US" dirty="0"/>
              <a:t>CS29006 / Software Engineering Laboratory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 03, 2021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9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D850B6D-93CB-4146-AD16-94AE166EFF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312" y="3933039"/>
            <a:ext cx="4866262" cy="250009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CDF2030-266A-684F-BAAF-38B3A69D4D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3360" y="3933039"/>
            <a:ext cx="5967386" cy="2500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4478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nter4AITemplate" id="{0D5693AE-206D-E541-A370-EAE42AF6800D}" vid="{4B2C9114-E5EC-7D4A-AE95-EC178593E73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Center4AITemplate</Template>
  <TotalTime>32367</TotalTime>
  <Words>2596</Words>
  <Application>Microsoft Macintosh PowerPoint</Application>
  <PresentationFormat>Widescreen</PresentationFormat>
  <Paragraphs>356</Paragraphs>
  <Slides>32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1" baseType="lpstr">
      <vt:lpstr>Arial</vt:lpstr>
      <vt:lpstr>Calibri</vt:lpstr>
      <vt:lpstr>Courier</vt:lpstr>
      <vt:lpstr>Lato</vt:lpstr>
      <vt:lpstr>Quattrocento Sans</vt:lpstr>
      <vt:lpstr>Roboto</vt:lpstr>
      <vt:lpstr>Segoe UI</vt:lpstr>
      <vt:lpstr>SFMono-Regular</vt:lpstr>
      <vt:lpstr>Office Theme</vt:lpstr>
      <vt:lpstr>Software Engineering Laboratory CS29006</vt:lpstr>
      <vt:lpstr>Agenda</vt:lpstr>
      <vt:lpstr>Getting Started</vt:lpstr>
      <vt:lpstr>Our Choice is Popular</vt:lpstr>
      <vt:lpstr>Installing Anaconda</vt:lpstr>
      <vt:lpstr>Installing Anaconda</vt:lpstr>
      <vt:lpstr>Sources</vt:lpstr>
      <vt:lpstr>Iterables</vt:lpstr>
      <vt:lpstr>Enumerating Iterables</vt:lpstr>
      <vt:lpstr>Generators</vt:lpstr>
      <vt:lpstr>Generator Comprehensions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 Foundations and Applications</dc:title>
  <dc:creator>Das, Abir</dc:creator>
  <cp:lastModifiedBy>abir</cp:lastModifiedBy>
  <cp:revision>623</cp:revision>
  <cp:lastPrinted>2019-07-16T19:24:24Z</cp:lastPrinted>
  <dcterms:created xsi:type="dcterms:W3CDTF">2019-01-13T09:33:50Z</dcterms:created>
  <dcterms:modified xsi:type="dcterms:W3CDTF">2021-02-03T11:26:32Z</dcterms:modified>
</cp:coreProperties>
</file>