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58"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68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12/4/2018</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12/4/2018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12/4/2018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12/4/2018</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20203-93AA-4AB0-998A-6442600461D4}"/>
              </a:ext>
            </a:extLst>
          </p:cNvPr>
          <p:cNvSpPr>
            <a:spLocks noGrp="1"/>
          </p:cNvSpPr>
          <p:nvPr>
            <p:ph type="ctrTitle"/>
          </p:nvPr>
        </p:nvSpPr>
        <p:spPr/>
        <p:txBody>
          <a:bodyPr/>
          <a:lstStyle/>
          <a:p>
            <a:r>
              <a:rPr lang="en-US" sz="4400" dirty="0">
                <a:latin typeface="Times New Roman" panose="02020603050405020304" pitchFamily="18" charset="0"/>
                <a:cs typeface="Times New Roman" panose="02020603050405020304" pitchFamily="18" charset="0"/>
              </a:rPr>
              <a:t>Handwritten Digit Recognition using Map-Reduce</a:t>
            </a:r>
          </a:p>
        </p:txBody>
      </p:sp>
      <p:sp>
        <p:nvSpPr>
          <p:cNvPr id="3" name="Subtitle 2">
            <a:extLst>
              <a:ext uri="{FF2B5EF4-FFF2-40B4-BE49-F238E27FC236}">
                <a16:creationId xmlns:a16="http://schemas.microsoft.com/office/drawing/2014/main" id="{9F4133DF-05F2-4C4A-91B6-F83277BFCA38}"/>
              </a:ext>
            </a:extLst>
          </p:cNvPr>
          <p:cNvSpPr>
            <a:spLocks noGrp="1"/>
          </p:cNvSpPr>
          <p:nvPr>
            <p:ph type="subTitle" idx="1"/>
          </p:nvPr>
        </p:nvSpPr>
        <p:spPr>
          <a:xfrm>
            <a:off x="0" y="5740313"/>
            <a:ext cx="8144134" cy="1117687"/>
          </a:xfrm>
        </p:spPr>
        <p:txBody>
          <a:bodyPr>
            <a:normAutofit lnSpcReduction="10000"/>
          </a:bodyPr>
          <a:lstStyle/>
          <a:p>
            <a:pPr algn="l"/>
            <a:r>
              <a:rPr lang="en-US" dirty="0"/>
              <a:t>CSE 6331: Cloud Computing</a:t>
            </a:r>
          </a:p>
          <a:p>
            <a:pPr algn="l"/>
            <a:r>
              <a:rPr lang="en-US" dirty="0"/>
              <a:t>Submitted by : Parth Joshi (1001556783)   </a:t>
            </a:r>
          </a:p>
          <a:p>
            <a:pPr algn="l"/>
            <a:r>
              <a:rPr lang="en-US" dirty="0"/>
              <a:t>                       Vrushali Kadam (1001514762)</a:t>
            </a:r>
          </a:p>
        </p:txBody>
      </p:sp>
    </p:spTree>
    <p:extLst>
      <p:ext uri="{BB962C8B-B14F-4D97-AF65-F5344CB8AC3E}">
        <p14:creationId xmlns:p14="http://schemas.microsoft.com/office/powerpoint/2010/main" val="4244216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122C7-FC0B-43B4-B5DA-D015B2186E7C}"/>
              </a:ext>
            </a:extLst>
          </p:cNvPr>
          <p:cNvSpPr>
            <a:spLocks noGrp="1"/>
          </p:cNvSpPr>
          <p:nvPr>
            <p:ph type="title"/>
          </p:nvPr>
        </p:nvSpPr>
        <p:spPr/>
        <p:txBody>
          <a:bodyPr>
            <a:noAutofit/>
          </a:bodyPr>
          <a:lstStyle/>
          <a:p>
            <a:pPr algn="ctr"/>
            <a:r>
              <a:rPr lang="en-US" sz="8800"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DA2F963B-E97C-4DE5-9F79-81C5F283E5D6}"/>
              </a:ext>
            </a:extLst>
          </p:cNvPr>
          <p:cNvSpPr>
            <a:spLocks noGrp="1"/>
          </p:cNvSpPr>
          <p:nvPr>
            <p:ph idx="1"/>
          </p:nvPr>
        </p:nvSpPr>
        <p:spPr>
          <a:xfrm>
            <a:off x="680321" y="2029142"/>
            <a:ext cx="9613861" cy="4521127"/>
          </a:xfrm>
        </p:spPr>
        <p:txBody>
          <a:bodyPr>
            <a:normAutofit/>
          </a:bodyPr>
          <a:lstStyle/>
          <a:p>
            <a:pPr marL="0" indent="0">
              <a:buNone/>
            </a:pPr>
            <a:r>
              <a:rPr lang="en-US" sz="1800" b="1" dirty="0">
                <a:latin typeface="Times New Roman" panose="02020603050405020304" pitchFamily="18" charset="0"/>
                <a:cs typeface="Times New Roman" panose="02020603050405020304" pitchFamily="18" charset="0"/>
              </a:rPr>
              <a:t>(a) Concept of </a:t>
            </a:r>
            <a:r>
              <a:rPr lang="en-US" sz="1800" b="1" dirty="0" err="1">
                <a:latin typeface="Times New Roman" panose="02020603050405020304" pitchFamily="18" charset="0"/>
                <a:cs typeface="Times New Roman" panose="02020603050405020304" pitchFamily="18" charset="0"/>
              </a:rPr>
              <a:t>HandWritten</a:t>
            </a:r>
            <a:r>
              <a:rPr lang="en-US" sz="1800" b="1" dirty="0">
                <a:latin typeface="Times New Roman" panose="02020603050405020304" pitchFamily="18" charset="0"/>
                <a:cs typeface="Times New Roman" panose="02020603050405020304" pitchFamily="18" charset="0"/>
              </a:rPr>
              <a:t> Digits Recognition:</a:t>
            </a:r>
          </a:p>
          <a:p>
            <a:pPr marL="0" indent="0">
              <a:buNone/>
            </a:pPr>
            <a:r>
              <a:rPr lang="en-US" sz="1800" dirty="0">
                <a:latin typeface="Times New Roman" panose="02020603050405020304" pitchFamily="18" charset="0"/>
                <a:cs typeface="Times New Roman" panose="02020603050405020304" pitchFamily="18" charset="0"/>
              </a:rPr>
              <a:t>Handwriting recognition is the ability of a computer to retrieve and interpret handwriting input from sources such as paper documents, photographs, touch-screens and other devices. </a:t>
            </a:r>
          </a:p>
          <a:p>
            <a:pPr marL="0" indent="0">
              <a:buNone/>
            </a:pPr>
            <a:r>
              <a:rPr lang="en-US" sz="1800" b="1" dirty="0">
                <a:latin typeface="Times New Roman" panose="02020603050405020304" pitchFamily="18" charset="0"/>
                <a:cs typeface="Times New Roman" panose="02020603050405020304" pitchFamily="18" charset="0"/>
              </a:rPr>
              <a:t>(b) Dataset:</a:t>
            </a:r>
          </a:p>
          <a:p>
            <a:r>
              <a:rPr lang="en-US" sz="1800" dirty="0">
                <a:latin typeface="Times New Roman" panose="02020603050405020304" pitchFamily="18" charset="0"/>
                <a:cs typeface="Times New Roman" panose="02020603050405020304" pitchFamily="18" charset="0"/>
              </a:rPr>
              <a:t>Digits from 0 to 9 represented by 28 x 28 </a:t>
            </a:r>
          </a:p>
          <a:p>
            <a:r>
              <a:rPr lang="en-US" sz="1800" dirty="0">
                <a:latin typeface="Times New Roman" panose="02020603050405020304" pitchFamily="18" charset="0"/>
                <a:cs typeface="Times New Roman" panose="02020603050405020304" pitchFamily="18" charset="0"/>
              </a:rPr>
              <a:t>784 feature columns, each having some value where the first column represents the true class label.</a:t>
            </a:r>
          </a:p>
          <a:p>
            <a:r>
              <a:rPr lang="en-US" sz="1800" dirty="0">
                <a:latin typeface="Times New Roman" panose="02020603050405020304" pitchFamily="18" charset="0"/>
                <a:cs typeface="Times New Roman" panose="02020603050405020304" pitchFamily="18" charset="0"/>
              </a:rPr>
              <a:t>The dataset has a training set of 60,000 examples, and a test set of 10,000 examples. </a:t>
            </a:r>
          </a:p>
          <a:p>
            <a:pPr marL="0" indent="0">
              <a:buNone/>
            </a:pPr>
            <a:r>
              <a:rPr lang="en-US" sz="1800" b="1" dirty="0">
                <a:latin typeface="Times New Roman" panose="02020603050405020304" pitchFamily="18" charset="0"/>
                <a:cs typeface="Times New Roman" panose="02020603050405020304" pitchFamily="18" charset="0"/>
              </a:rPr>
              <a:t>(c) Approach for Predictive Analysis:</a:t>
            </a:r>
          </a:p>
          <a:p>
            <a:pPr marL="0" indent="0">
              <a:buNone/>
            </a:pPr>
            <a:r>
              <a:rPr lang="en-US" sz="1800" dirty="0">
                <a:latin typeface="Times New Roman" panose="02020603050405020304" pitchFamily="18" charset="0"/>
                <a:cs typeface="Times New Roman" panose="02020603050405020304" pitchFamily="18" charset="0"/>
              </a:rPr>
              <a:t>Implement  K-Means  algorithm for training a model to classify the digits based on the clustering technique. The model is trained based on the training data and tested for accuracy using the test dataset. To minimize the response time for the predictions, implement Map-Reduce program that evaluates one step of k-means clustering.</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8233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764A4-3329-4BEF-961B-C2638F9D784B}"/>
              </a:ext>
            </a:extLst>
          </p:cNvPr>
          <p:cNvSpPr>
            <a:spLocks noGrp="1"/>
          </p:cNvSpPr>
          <p:nvPr>
            <p:ph type="title"/>
          </p:nvPr>
        </p:nvSpPr>
        <p:spPr/>
        <p:txBody>
          <a:bodyPr/>
          <a:lstStyle/>
          <a:p>
            <a:pPr algn="ctr"/>
            <a:r>
              <a:rPr lang="en-US" dirty="0"/>
              <a:t>Handwritten Digits Recognition</a:t>
            </a:r>
          </a:p>
        </p:txBody>
      </p:sp>
      <p:pic>
        <p:nvPicPr>
          <p:cNvPr id="4" name="Content Placeholder 3">
            <a:extLst>
              <a:ext uri="{FF2B5EF4-FFF2-40B4-BE49-F238E27FC236}">
                <a16:creationId xmlns:a16="http://schemas.microsoft.com/office/drawing/2014/main" id="{AE92D27B-936F-4DBE-B84B-54A23B89AD53}"/>
              </a:ext>
            </a:extLst>
          </p:cNvPr>
          <p:cNvPicPr>
            <a:picLocks noGrp="1" noChangeAspect="1"/>
          </p:cNvPicPr>
          <p:nvPr>
            <p:ph idx="1"/>
          </p:nvPr>
        </p:nvPicPr>
        <p:blipFill>
          <a:blip r:embed="rId2"/>
          <a:stretch>
            <a:fillRect/>
          </a:stretch>
        </p:blipFill>
        <p:spPr>
          <a:xfrm>
            <a:off x="4348195" y="2423716"/>
            <a:ext cx="3231752" cy="3598863"/>
          </a:xfrm>
          <a:prstGeom prst="rect">
            <a:avLst/>
          </a:prstGeom>
        </p:spPr>
      </p:pic>
    </p:spTree>
    <p:extLst>
      <p:ext uri="{BB962C8B-B14F-4D97-AF65-F5344CB8AC3E}">
        <p14:creationId xmlns:p14="http://schemas.microsoft.com/office/powerpoint/2010/main" val="3109496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394DB-92E4-4397-A8B3-F9D5FEA8A296}"/>
              </a:ext>
            </a:extLst>
          </p:cNvPr>
          <p:cNvSpPr>
            <a:spLocks noGrp="1"/>
          </p:cNvSpPr>
          <p:nvPr>
            <p:ph type="title"/>
          </p:nvPr>
        </p:nvSpPr>
        <p:spPr/>
        <p:txBody>
          <a:bodyPr>
            <a:noAutofit/>
          </a:bodyPr>
          <a:lstStyle/>
          <a:p>
            <a:pPr algn="ctr"/>
            <a:r>
              <a:rPr lang="en-US" sz="8800"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404A07A4-6626-42F6-BA95-20B09A8D7F41}"/>
              </a:ext>
            </a:extLst>
          </p:cNvPr>
          <p:cNvSpPr>
            <a:spLocks noGrp="1"/>
          </p:cNvSpPr>
          <p:nvPr>
            <p:ph sz="half" idx="1"/>
          </p:nvPr>
        </p:nvSpPr>
        <p:spPr>
          <a:xfrm>
            <a:off x="601189" y="2336873"/>
            <a:ext cx="5782026" cy="3599316"/>
          </a:xfrm>
        </p:spPr>
        <p:txBody>
          <a:bodyPr>
            <a:normAutofit fontScale="92500" lnSpcReduction="20000"/>
          </a:bodyPr>
          <a:lstStyle/>
          <a:p>
            <a:pPr marL="0" indent="0">
              <a:buNone/>
            </a:pPr>
            <a:r>
              <a:rPr lang="en-US" sz="2000" dirty="0">
                <a:latin typeface="Times New Roman" panose="02020603050405020304" pitchFamily="18" charset="0"/>
                <a:cs typeface="Times New Roman" panose="02020603050405020304" pitchFamily="18" charset="0"/>
              </a:rPr>
              <a:t>(a) Training the model with  centroids generated from training data for each of </a:t>
            </a:r>
            <a:r>
              <a:rPr lang="en-US" sz="2000">
                <a:latin typeface="Times New Roman" panose="02020603050405020304" pitchFamily="18" charset="0"/>
                <a:cs typeface="Times New Roman" panose="02020603050405020304" pitchFamily="18" charset="0"/>
              </a:rPr>
              <a:t>the 10 clusters </a:t>
            </a:r>
            <a:r>
              <a:rPr lang="en-US" sz="2000" dirty="0">
                <a:latin typeface="Times New Roman" panose="02020603050405020304" pitchFamily="18" charset="0"/>
                <a:cs typeface="Times New Roman" panose="02020603050405020304" pitchFamily="18" charset="0"/>
              </a:rPr>
              <a:t>using the true cluster label.</a:t>
            </a:r>
          </a:p>
          <a:p>
            <a:pPr marL="0" indent="0">
              <a:buNone/>
            </a:pPr>
            <a:r>
              <a:rPr lang="en-US" sz="2000" dirty="0">
                <a:latin typeface="Times New Roman" panose="02020603050405020304" pitchFamily="18" charset="0"/>
                <a:cs typeface="Times New Roman" panose="02020603050405020304" pitchFamily="18" charset="0"/>
              </a:rPr>
              <a:t>(b) The Mapper function:</a:t>
            </a:r>
          </a:p>
        </p:txBody>
      </p:sp>
      <p:sp>
        <p:nvSpPr>
          <p:cNvPr id="6" name="Content Placeholder 5">
            <a:extLst>
              <a:ext uri="{FF2B5EF4-FFF2-40B4-BE49-F238E27FC236}">
                <a16:creationId xmlns:a16="http://schemas.microsoft.com/office/drawing/2014/main" id="{3AFFC7A7-85C9-42E7-B13E-A9BC38078019}"/>
              </a:ext>
            </a:extLst>
          </p:cNvPr>
          <p:cNvSpPr>
            <a:spLocks noGrp="1"/>
          </p:cNvSpPr>
          <p:nvPr>
            <p:ph sz="half" idx="2"/>
          </p:nvPr>
        </p:nvSpPr>
        <p:spPr>
          <a:xfrm>
            <a:off x="6629400" y="2266534"/>
            <a:ext cx="5273773" cy="4362865"/>
          </a:xfrm>
        </p:spPr>
        <p:txBody>
          <a:bodyPr>
            <a:normAutofit fontScale="92500" lnSpcReduction="20000"/>
          </a:bodyPr>
          <a:lstStyle/>
          <a:p>
            <a:pPr marL="0" indent="0">
              <a:buNone/>
            </a:pPr>
            <a:r>
              <a:rPr lang="en-US" sz="2000" dirty="0">
                <a:latin typeface="Times New Roman" panose="02020603050405020304" pitchFamily="18" charset="0"/>
                <a:cs typeface="Times New Roman" panose="02020603050405020304" pitchFamily="18" charset="0"/>
              </a:rPr>
              <a:t>(c) The Reducer function:</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(d) Conclusion:</a:t>
            </a:r>
          </a:p>
          <a:p>
            <a:pPr marL="0" indent="0">
              <a:buNone/>
            </a:pPr>
            <a:r>
              <a:rPr lang="en-US" sz="2000" dirty="0">
                <a:latin typeface="Times New Roman" panose="02020603050405020304" pitchFamily="18" charset="0"/>
                <a:cs typeface="Times New Roman" panose="02020603050405020304" pitchFamily="18" charset="0"/>
              </a:rPr>
              <a:t>Accuracy for each class label</a:t>
            </a:r>
          </a:p>
          <a:p>
            <a:pPr marL="0" indent="0">
              <a:buNone/>
            </a:pPr>
            <a:r>
              <a:rPr lang="en-US" sz="2000" dirty="0">
                <a:latin typeface="Times New Roman" panose="02020603050405020304" pitchFamily="18" charset="0"/>
                <a:cs typeface="Times New Roman" panose="02020603050405020304" pitchFamily="18" charset="0"/>
              </a:rPr>
              <a:t>Over all accuracy of 85%-90%</a:t>
            </a:r>
          </a:p>
          <a:p>
            <a:endParaRPr lang="en-US"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8D82C0C4-D96D-4388-BF2B-F6EDBAB8095A}"/>
              </a:ext>
            </a:extLst>
          </p:cNvPr>
          <p:cNvPicPr>
            <a:picLocks noChangeAspect="1"/>
          </p:cNvPicPr>
          <p:nvPr/>
        </p:nvPicPr>
        <p:blipFill>
          <a:blip r:embed="rId2"/>
          <a:stretch>
            <a:fillRect/>
          </a:stretch>
        </p:blipFill>
        <p:spPr>
          <a:xfrm>
            <a:off x="6383215" y="2658324"/>
            <a:ext cx="5677084" cy="2886075"/>
          </a:xfrm>
          <a:prstGeom prst="rect">
            <a:avLst/>
          </a:prstGeom>
        </p:spPr>
      </p:pic>
      <p:pic>
        <p:nvPicPr>
          <p:cNvPr id="4" name="Picture 3">
            <a:extLst>
              <a:ext uri="{FF2B5EF4-FFF2-40B4-BE49-F238E27FC236}">
                <a16:creationId xmlns:a16="http://schemas.microsoft.com/office/drawing/2014/main" id="{6B795511-0CE6-47BA-933D-13839E2C17B9}"/>
              </a:ext>
            </a:extLst>
          </p:cNvPr>
          <p:cNvPicPr>
            <a:picLocks noChangeAspect="1"/>
          </p:cNvPicPr>
          <p:nvPr/>
        </p:nvPicPr>
        <p:blipFill>
          <a:blip r:embed="rId3"/>
          <a:stretch>
            <a:fillRect/>
          </a:stretch>
        </p:blipFill>
        <p:spPr>
          <a:xfrm>
            <a:off x="444063" y="3550709"/>
            <a:ext cx="5661170" cy="3078690"/>
          </a:xfrm>
          <a:prstGeom prst="rect">
            <a:avLst/>
          </a:prstGeom>
        </p:spPr>
      </p:pic>
    </p:spTree>
    <p:extLst>
      <p:ext uri="{BB962C8B-B14F-4D97-AF65-F5344CB8AC3E}">
        <p14:creationId xmlns:p14="http://schemas.microsoft.com/office/powerpoint/2010/main" val="1332781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FCE57-A9A3-473C-A500-F960F802FADF}"/>
              </a:ext>
            </a:extLst>
          </p:cNvPr>
          <p:cNvSpPr>
            <a:spLocks noGrp="1"/>
          </p:cNvSpPr>
          <p:nvPr>
            <p:ph type="title"/>
          </p:nvPr>
        </p:nvSpPr>
        <p:spPr/>
        <p:txBody>
          <a:bodyPr>
            <a:noAutofit/>
          </a:bodyPr>
          <a:lstStyle/>
          <a:p>
            <a:pPr algn="ctr"/>
            <a:r>
              <a:rPr lang="en-US" sz="8800"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FF4A7B28-4A39-43A3-9670-1E4B348FA003}"/>
              </a:ext>
            </a:extLst>
          </p:cNvPr>
          <p:cNvSpPr>
            <a:spLocks noGrp="1"/>
          </p:cNvSpPr>
          <p:nvPr>
            <p:ph idx="1"/>
          </p:nvPr>
        </p:nvSpPr>
        <p:spPr/>
        <p:txBody>
          <a:bodyPr/>
          <a:lstStyle/>
          <a:p>
            <a:pPr marL="457200" indent="-457200">
              <a:buAutoNum type="alphaLcParenBoth"/>
            </a:pPr>
            <a:r>
              <a:rPr lang="en-US" dirty="0"/>
              <a:t>Solved the classic </a:t>
            </a:r>
            <a:r>
              <a:rPr lang="en-US" dirty="0" err="1"/>
              <a:t>Kmeans</a:t>
            </a:r>
            <a:r>
              <a:rPr lang="en-US" dirty="0"/>
              <a:t> clustering technique to get the labels for the test data with improved response time.</a:t>
            </a:r>
          </a:p>
          <a:p>
            <a:pPr marL="457200" indent="-457200">
              <a:buAutoNum type="alphaLcParenBoth"/>
            </a:pPr>
            <a:endParaRPr lang="en-US" dirty="0"/>
          </a:p>
          <a:p>
            <a:pPr marL="457200" indent="-457200">
              <a:buAutoNum type="alphaLcParenBoth"/>
            </a:pPr>
            <a:r>
              <a:rPr lang="en-US" dirty="0"/>
              <a:t>The success of classification of the handwritten digit dataset can be extended further to other advanced areas with implementation of Convoluted Neural Networks and also by adding Backpropagation for better results.</a:t>
            </a:r>
          </a:p>
        </p:txBody>
      </p:sp>
    </p:spTree>
    <p:extLst>
      <p:ext uri="{BB962C8B-B14F-4D97-AF65-F5344CB8AC3E}">
        <p14:creationId xmlns:p14="http://schemas.microsoft.com/office/powerpoint/2010/main" val="1724923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A1C32E-F4E7-475E-93F1-D9379018CFB7}"/>
              </a:ext>
            </a:extLst>
          </p:cNvPr>
          <p:cNvSpPr txBox="1"/>
          <p:nvPr/>
        </p:nvSpPr>
        <p:spPr>
          <a:xfrm>
            <a:off x="3499339" y="2892670"/>
            <a:ext cx="5512086" cy="1446550"/>
          </a:xfrm>
          <a:prstGeom prst="rect">
            <a:avLst/>
          </a:prstGeom>
          <a:noFill/>
        </p:spPr>
        <p:txBody>
          <a:bodyPr wrap="none" rtlCol="0">
            <a:spAutoFit/>
          </a:bodyPr>
          <a:lstStyle/>
          <a:p>
            <a:r>
              <a:rPr lang="en-US" sz="88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883054208"/>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145</TotalTime>
  <Words>291</Words>
  <Application>Microsoft Office PowerPoint</Application>
  <PresentationFormat>Widescreen</PresentationFormat>
  <Paragraphs>35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Times New Roman</vt:lpstr>
      <vt:lpstr>Trebuchet MS</vt:lpstr>
      <vt:lpstr>Berlin</vt:lpstr>
      <vt:lpstr>Handwritten Digit Recognition using Map-Reduce</vt:lpstr>
      <vt:lpstr>Introduction</vt:lpstr>
      <vt:lpstr>Handwritten Digits Recognition</vt:lpstr>
      <vt:lpstr>Methodology</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Handwritten Digit Recognition using Map-Reduce</dc:title>
  <dc:creator>Kadam, Vrushali Suresh</dc:creator>
  <cp:lastModifiedBy>Hazra, Sudip</cp:lastModifiedBy>
  <cp:revision>19</cp:revision>
  <dcterms:created xsi:type="dcterms:W3CDTF">2018-12-04T01:12:44Z</dcterms:created>
  <dcterms:modified xsi:type="dcterms:W3CDTF">2018-12-05T00:01:53Z</dcterms:modified>
</cp:coreProperties>
</file>