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h/Q54VvzbqgCiqpto/S8nEQjP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11dd084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811dd0846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11dd084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811dd0846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11dd084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811dd084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11dd0846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11dd084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11dd0846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11dd0846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2"/>
          <p:cNvSpPr txBox="1"/>
          <p:nvPr>
            <p:ph type="ctrTitle"/>
          </p:nvPr>
        </p:nvSpPr>
        <p:spPr>
          <a:xfrm>
            <a:off x="1774423" y="802298"/>
            <a:ext cx="8637073" cy="2920713"/>
          </a:xfrm>
          <a:prstGeom prst="rect">
            <a:avLst/>
          </a:prstGeom>
          <a:noFill/>
          <a:ln>
            <a:noFill/>
          </a:ln>
        </p:spPr>
        <p:txBody>
          <a:bodyPr anchorCtr="0" anchor="b" bIns="0" lIns="91425" spcFirstLastPara="1" rIns="91425" wrap="square" tIns="45700">
            <a:normAutofit/>
          </a:bodyPr>
          <a:lstStyle>
            <a:lvl1pPr lvl="0" algn="ctr">
              <a:lnSpc>
                <a:spcPct val="90000"/>
              </a:lnSpc>
              <a:spcBef>
                <a:spcPts val="0"/>
              </a:spcBef>
              <a:spcAft>
                <a:spcPts val="0"/>
              </a:spcAft>
              <a:buClr>
                <a:schemeClr val="accent1"/>
              </a:buClr>
              <a:buSzPts val="6600"/>
              <a:buFont typeface="Rockwel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2"/>
          <p:cNvSpPr txBox="1"/>
          <p:nvPr>
            <p:ph idx="1" type="subTitle"/>
          </p:nvPr>
        </p:nvSpPr>
        <p:spPr>
          <a:xfrm>
            <a:off x="1774424" y="3724074"/>
            <a:ext cx="8637072" cy="977621"/>
          </a:xfrm>
          <a:prstGeom prst="rect">
            <a:avLst/>
          </a:prstGeom>
          <a:noFill/>
          <a:ln>
            <a:noFill/>
          </a:ln>
        </p:spPr>
        <p:txBody>
          <a:bodyPr anchorCtr="0" anchor="t" bIns="91425" lIns="91425" spcFirstLastPara="1" rIns="91425" wrap="square" tIns="91425">
            <a:normAutofit/>
          </a:bodyPr>
          <a:lstStyle>
            <a:lvl1pPr lvl="0" algn="ctr">
              <a:lnSpc>
                <a:spcPct val="120000"/>
              </a:lnSpc>
              <a:spcBef>
                <a:spcPts val="1000"/>
              </a:spcBef>
              <a:spcAft>
                <a:spcPts val="0"/>
              </a:spcAft>
              <a:buSzPts val="1800"/>
              <a:buNone/>
              <a:defRPr b="0" sz="180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2"/>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47683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1"/>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4371880" y="-904569"/>
            <a:ext cx="3450613" cy="929121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7" name="Google Shape;77;p31"/>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2"/>
          <p:cNvSpPr txBox="1"/>
          <p:nvPr>
            <p:ph type="title"/>
          </p:nvPr>
        </p:nvSpPr>
        <p:spPr>
          <a:xfrm rot="5400000">
            <a:off x="7604979" y="2321047"/>
            <a:ext cx="4659889" cy="161574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2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2"/>
          <p:cNvSpPr txBox="1"/>
          <p:nvPr>
            <p:ph idx="1" type="body"/>
          </p:nvPr>
        </p:nvSpPr>
        <p:spPr>
          <a:xfrm rot="5400000">
            <a:off x="2874055" y="-630409"/>
            <a:ext cx="4659889" cy="751865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3" name="Google Shape;83;p32"/>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txBox="1"/>
          <p:nvPr>
            <p:ph type="title"/>
          </p:nvPr>
        </p:nvSpPr>
        <p:spPr>
          <a:xfrm>
            <a:off x="1774423" y="1756130"/>
            <a:ext cx="8643154" cy="196900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600"/>
              <a:buFont typeface="Rockwel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body"/>
          </p:nvPr>
        </p:nvSpPr>
        <p:spPr>
          <a:xfrm>
            <a:off x="1774423" y="3725137"/>
            <a:ext cx="8643154" cy="1093987"/>
          </a:xfrm>
          <a:prstGeom prst="rect">
            <a:avLst/>
          </a:prstGeom>
          <a:noFill/>
          <a:ln>
            <a:noFill/>
          </a:ln>
        </p:spPr>
        <p:txBody>
          <a:bodyPr anchorCtr="0" anchor="t" bIns="45700" lIns="91425" spcFirstLastPara="1" rIns="91425" wrap="square" tIns="91425">
            <a:normAutofit/>
          </a:bodyPr>
          <a:lstStyle>
            <a:lvl1pPr indent="-228600" lvl="0" marL="457200" algn="ctr">
              <a:lnSpc>
                <a:spcPct val="120000"/>
              </a:lnSpc>
              <a:spcBef>
                <a:spcPts val="1000"/>
              </a:spcBef>
              <a:spcAft>
                <a:spcPts val="0"/>
              </a:spcAft>
              <a:buSzPts val="1800"/>
              <a:buNone/>
              <a:defRPr sz="1800">
                <a:solidFill>
                  <a:schemeClr val="lt1"/>
                </a:solidFill>
              </a:defRPr>
            </a:lvl1pPr>
            <a:lvl2pPr indent="-228600" lvl="1" marL="914400" algn="l">
              <a:lnSpc>
                <a:spcPct val="120000"/>
              </a:lnSpc>
              <a:spcBef>
                <a:spcPts val="500"/>
              </a:spcBef>
              <a:spcAft>
                <a:spcPts val="0"/>
              </a:spcAft>
              <a:buSzPts val="1800"/>
              <a:buNone/>
              <a:defRPr sz="1800">
                <a:solidFill>
                  <a:schemeClr val="lt1"/>
                </a:solidFill>
              </a:defRPr>
            </a:lvl2pPr>
            <a:lvl3pPr indent="-228600" lvl="2" marL="1371600" algn="l">
              <a:lnSpc>
                <a:spcPct val="120000"/>
              </a:lnSpc>
              <a:spcBef>
                <a:spcPts val="500"/>
              </a:spcBef>
              <a:spcAft>
                <a:spcPts val="0"/>
              </a:spcAft>
              <a:buSzPts val="1800"/>
              <a:buNone/>
              <a:defRPr sz="1800">
                <a:solidFill>
                  <a:schemeClr val="lt1"/>
                </a:solidFill>
              </a:defRPr>
            </a:lvl3pPr>
            <a:lvl4pPr indent="-228600" lvl="3" marL="1828800" algn="l">
              <a:lnSpc>
                <a:spcPct val="120000"/>
              </a:lnSpc>
              <a:spcBef>
                <a:spcPts val="500"/>
              </a:spcBef>
              <a:spcAft>
                <a:spcPts val="0"/>
              </a:spcAft>
              <a:buSzPts val="1600"/>
              <a:buNone/>
              <a:defRPr sz="1600">
                <a:solidFill>
                  <a:schemeClr val="lt1"/>
                </a:solidFill>
              </a:defRPr>
            </a:lvl4pPr>
            <a:lvl5pPr indent="-228600" lvl="4" marL="2286000" algn="l">
              <a:lnSpc>
                <a:spcPct val="120000"/>
              </a:lnSpc>
              <a:spcBef>
                <a:spcPts val="500"/>
              </a:spcBef>
              <a:spcAft>
                <a:spcPts val="0"/>
              </a:spcAft>
              <a:buSzPts val="1600"/>
              <a:buNone/>
              <a:defRPr sz="1600">
                <a:solidFill>
                  <a:schemeClr val="lt1"/>
                </a:solidFill>
              </a:defRPr>
            </a:lvl5pPr>
            <a:lvl6pPr indent="-228600" lvl="5" marL="2743200" algn="l">
              <a:lnSpc>
                <a:spcPct val="120000"/>
              </a:lnSpc>
              <a:spcBef>
                <a:spcPts val="500"/>
              </a:spcBef>
              <a:spcAft>
                <a:spcPts val="0"/>
              </a:spcAft>
              <a:buSzPts val="1600"/>
              <a:buNone/>
              <a:defRPr sz="1600">
                <a:solidFill>
                  <a:schemeClr val="lt1"/>
                </a:solidFill>
              </a:defRPr>
            </a:lvl6pPr>
            <a:lvl7pPr indent="-228600" lvl="6" marL="3200400" algn="l">
              <a:lnSpc>
                <a:spcPct val="120000"/>
              </a:lnSpc>
              <a:spcBef>
                <a:spcPts val="500"/>
              </a:spcBef>
              <a:spcAft>
                <a:spcPts val="0"/>
              </a:spcAft>
              <a:buSzPts val="1600"/>
              <a:buNone/>
              <a:defRPr sz="1600">
                <a:solidFill>
                  <a:schemeClr val="lt1"/>
                </a:solidFill>
              </a:defRPr>
            </a:lvl7pPr>
            <a:lvl8pPr indent="-228600" lvl="7" marL="3657600" algn="l">
              <a:lnSpc>
                <a:spcPct val="120000"/>
              </a:lnSpc>
              <a:spcBef>
                <a:spcPts val="500"/>
              </a:spcBef>
              <a:spcAft>
                <a:spcPts val="0"/>
              </a:spcAft>
              <a:buSzPts val="1600"/>
              <a:buNone/>
              <a:defRPr sz="1600">
                <a:solidFill>
                  <a:schemeClr val="lt1"/>
                </a:solidFill>
              </a:defRPr>
            </a:lvl8pPr>
            <a:lvl9pPr indent="-228600" lvl="8" marL="4114800" algn="l">
              <a:lnSpc>
                <a:spcPct val="120000"/>
              </a:lnSpc>
              <a:spcBef>
                <a:spcPts val="500"/>
              </a:spcBef>
              <a:spcAft>
                <a:spcPts val="0"/>
              </a:spcAft>
              <a:buSzPts val="1600"/>
              <a:buNone/>
              <a:defRPr sz="1600">
                <a:solidFill>
                  <a:schemeClr val="lt1"/>
                </a:solidFill>
              </a:defRPr>
            </a:lvl9pPr>
          </a:lstStyle>
          <a:p/>
        </p:txBody>
      </p:sp>
      <p:sp>
        <p:nvSpPr>
          <p:cNvPr id="23" name="Google Shape;23;p23"/>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24"/>
          <p:cNvSpPr txBox="1"/>
          <p:nvPr>
            <p:ph type="title"/>
          </p:nvPr>
        </p:nvSpPr>
        <p:spPr>
          <a:xfrm>
            <a:off x="1447191" y="804163"/>
            <a:ext cx="9295603" cy="105631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1447191" y="2019549"/>
            <a:ext cx="4488794"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29" name="Google Shape;29;p24"/>
          <p:cNvSpPr txBox="1"/>
          <p:nvPr>
            <p:ph idx="2" type="body"/>
          </p:nvPr>
        </p:nvSpPr>
        <p:spPr>
          <a:xfrm>
            <a:off x="1447191" y="2824269"/>
            <a:ext cx="4488794"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0" name="Google Shape;30;p24"/>
          <p:cNvSpPr txBox="1"/>
          <p:nvPr>
            <p:ph idx="3" type="body"/>
          </p:nvPr>
        </p:nvSpPr>
        <p:spPr>
          <a:xfrm>
            <a:off x="6256025" y="2023003"/>
            <a:ext cx="4488794"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31" name="Google Shape;31;p24"/>
          <p:cNvSpPr txBox="1"/>
          <p:nvPr>
            <p:ph idx="4" type="body"/>
          </p:nvPr>
        </p:nvSpPr>
        <p:spPr>
          <a:xfrm>
            <a:off x="6256025" y="2821491"/>
            <a:ext cx="4488794"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2" name="Google Shape;32;p24"/>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5"/>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5"/>
          <p:cNvSpPr txBox="1"/>
          <p:nvPr>
            <p:ph idx="1" type="body"/>
          </p:nvPr>
        </p:nvSpPr>
        <p:spPr>
          <a:xfrm>
            <a:off x="1451579" y="2015732"/>
            <a:ext cx="929121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5"/>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6"/>
          <p:cNvSpPr txBox="1"/>
          <p:nvPr>
            <p:ph type="title"/>
          </p:nvPr>
        </p:nvSpPr>
        <p:spPr>
          <a:xfrm>
            <a:off x="1449217" y="804889"/>
            <a:ext cx="9293577" cy="105930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6"/>
          <p:cNvSpPr txBox="1"/>
          <p:nvPr>
            <p:ph idx="1" type="body"/>
          </p:nvPr>
        </p:nvSpPr>
        <p:spPr>
          <a:xfrm>
            <a:off x="1447331" y="2010878"/>
            <a:ext cx="4488654"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4" name="Google Shape;44;p26"/>
          <p:cNvSpPr txBox="1"/>
          <p:nvPr>
            <p:ph idx="2" type="body"/>
          </p:nvPr>
        </p:nvSpPr>
        <p:spPr>
          <a:xfrm>
            <a:off x="6254140" y="2017343"/>
            <a:ext cx="4488654"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5" name="Google Shape;45;p26"/>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7"/>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9"/>
          <p:cNvSpPr txBox="1"/>
          <p:nvPr>
            <p:ph type="title"/>
          </p:nvPr>
        </p:nvSpPr>
        <p:spPr>
          <a:xfrm>
            <a:off x="1444671" y="798973"/>
            <a:ext cx="2961967" cy="24065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Rockwel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9"/>
          <p:cNvSpPr txBox="1"/>
          <p:nvPr>
            <p:ph idx="1" type="body"/>
          </p:nvPr>
        </p:nvSpPr>
        <p:spPr>
          <a:xfrm>
            <a:off x="473032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0" name="Google Shape;60;p29"/>
          <p:cNvSpPr txBox="1"/>
          <p:nvPr>
            <p:ph idx="2" type="body"/>
          </p:nvPr>
        </p:nvSpPr>
        <p:spPr>
          <a:xfrm>
            <a:off x="1444671" y="3205491"/>
            <a:ext cx="2961967"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1" name="Google Shape;61;p29"/>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grpSp>
        <p:nvGrpSpPr>
          <p:cNvPr id="65" name="Google Shape;65;p30"/>
          <p:cNvGrpSpPr/>
          <p:nvPr/>
        </p:nvGrpSpPr>
        <p:grpSpPr>
          <a:xfrm>
            <a:off x="7477387" y="482170"/>
            <a:ext cx="4074533" cy="5149101"/>
            <a:chOff x="7477387" y="482170"/>
            <a:chExt cx="4074533" cy="5149101"/>
          </a:xfrm>
        </p:grpSpPr>
        <p:sp>
          <p:nvSpPr>
            <p:cNvPr id="66" name="Google Shape;66;p30"/>
            <p:cNvSpPr/>
            <p:nvPr/>
          </p:nvSpPr>
          <p:spPr>
            <a:xfrm>
              <a:off x="7477387" y="482170"/>
              <a:ext cx="4074533" cy="5149101"/>
            </a:xfrm>
            <a:prstGeom prst="rect">
              <a:avLst/>
            </a:prstGeom>
            <a:blipFill rotWithShape="1">
              <a:blip r:embed="rId2">
                <a:alphaModFix amt="30000"/>
              </a:blip>
              <a:tile algn="ctr" flip="none" tx="0" sx="100000" ty="0" sy="100000"/>
            </a:blip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0"/>
            <p:cNvSpPr/>
            <p:nvPr/>
          </p:nvSpPr>
          <p:spPr>
            <a:xfrm>
              <a:off x="7790446" y="812506"/>
              <a:ext cx="3450289" cy="4466452"/>
            </a:xfrm>
            <a:prstGeom prst="rect">
              <a:avLst/>
            </a:prstGeom>
            <a:gradFill>
              <a:gsLst>
                <a:gs pos="0">
                  <a:srgbClr val="DADADA"/>
                </a:gs>
                <a:gs pos="100000">
                  <a:srgbClr val="FFFFFE"/>
                </a:gs>
              </a:gsLst>
              <a:lin ang="16200000" scaled="0"/>
            </a:gradFill>
            <a:ln cap="flat" cmpd="sng" w="38100">
              <a:solidFill>
                <a:srgbClr val="3D352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30"/>
          <p:cNvSpPr txBox="1"/>
          <p:nvPr>
            <p:ph type="title"/>
          </p:nvPr>
        </p:nvSpPr>
        <p:spPr>
          <a:xfrm>
            <a:off x="1451206" y="1129512"/>
            <a:ext cx="5532328" cy="192229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200"/>
              <a:buFont typeface="Rockwel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0"/>
          <p:cNvSpPr/>
          <p:nvPr>
            <p:ph idx="2" type="pic"/>
          </p:nvPr>
        </p:nvSpPr>
        <p:spPr>
          <a:xfrm>
            <a:off x="8124389" y="1122542"/>
            <a:ext cx="2791171" cy="3866327"/>
          </a:xfrm>
          <a:prstGeom prst="rect">
            <a:avLst/>
          </a:prstGeom>
          <a:solidFill>
            <a:srgbClr val="7F7F7F">
              <a:alpha val="80000"/>
            </a:srgbClr>
          </a:solidFill>
          <a:ln>
            <a:noFill/>
          </a:ln>
        </p:spPr>
      </p:sp>
      <p:sp>
        <p:nvSpPr>
          <p:cNvPr id="70" name="Google Shape;70;p30"/>
          <p:cNvSpPr txBox="1"/>
          <p:nvPr>
            <p:ph idx="1" type="body"/>
          </p:nvPr>
        </p:nvSpPr>
        <p:spPr>
          <a:xfrm>
            <a:off x="1450329" y="3059600"/>
            <a:ext cx="5524404" cy="209013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3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B4B4B"/>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1451579" y="804519"/>
            <a:ext cx="9291215" cy="104923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accent1"/>
              </a:buClr>
              <a:buSzPts val="3200"/>
              <a:buFont typeface="Rockwell"/>
              <a:buNone/>
              <a:defRPr b="0" i="0" sz="32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1451579" y="2015732"/>
            <a:ext cx="929121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21"/>
          <p:cNvSpPr txBox="1"/>
          <p:nvPr>
            <p:ph idx="10" type="dt"/>
          </p:nvPr>
        </p:nvSpPr>
        <p:spPr>
          <a:xfrm>
            <a:off x="7242079"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21"/>
          <p:cNvSpPr txBox="1"/>
          <p:nvPr>
            <p:ph idx="11" type="ftr"/>
          </p:nvPr>
        </p:nvSpPr>
        <p:spPr>
          <a:xfrm>
            <a:off x="1451579" y="329307"/>
            <a:ext cx="5626774"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Rockwell"/>
                <a:ea typeface="Rockwell"/>
                <a:cs typeface="Rockwell"/>
                <a:sym typeface="Rockwell"/>
              </a:defRPr>
            </a:lvl1pPr>
            <a:lvl2pPr indent="0" lvl="1" marL="0" marR="0" rtl="0" algn="r">
              <a:spcBef>
                <a:spcPts val="0"/>
              </a:spcBef>
              <a:buNone/>
              <a:defRPr b="0" i="0" sz="2800" u="none" cap="none" strike="noStrike">
                <a:solidFill>
                  <a:schemeClr val="accent1"/>
                </a:solidFill>
                <a:latin typeface="Rockwell"/>
                <a:ea typeface="Rockwell"/>
                <a:cs typeface="Rockwell"/>
                <a:sym typeface="Rockwell"/>
              </a:defRPr>
            </a:lvl2pPr>
            <a:lvl3pPr indent="0" lvl="2" marL="0" marR="0" rtl="0" algn="r">
              <a:spcBef>
                <a:spcPts val="0"/>
              </a:spcBef>
              <a:buNone/>
              <a:defRPr b="0" i="0" sz="2800" u="none" cap="none" strike="noStrike">
                <a:solidFill>
                  <a:schemeClr val="accent1"/>
                </a:solidFill>
                <a:latin typeface="Rockwell"/>
                <a:ea typeface="Rockwell"/>
                <a:cs typeface="Rockwell"/>
                <a:sym typeface="Rockwell"/>
              </a:defRPr>
            </a:lvl3pPr>
            <a:lvl4pPr indent="0" lvl="3" marL="0" marR="0" rtl="0" algn="r">
              <a:spcBef>
                <a:spcPts val="0"/>
              </a:spcBef>
              <a:buNone/>
              <a:defRPr b="0" i="0" sz="2800" u="none" cap="none" strike="noStrike">
                <a:solidFill>
                  <a:schemeClr val="accent1"/>
                </a:solidFill>
                <a:latin typeface="Rockwell"/>
                <a:ea typeface="Rockwell"/>
                <a:cs typeface="Rockwell"/>
                <a:sym typeface="Rockwell"/>
              </a:defRPr>
            </a:lvl4pPr>
            <a:lvl5pPr indent="0" lvl="4" marL="0" marR="0" rtl="0" algn="r">
              <a:spcBef>
                <a:spcPts val="0"/>
              </a:spcBef>
              <a:buNone/>
              <a:defRPr b="0" i="0" sz="2800" u="none" cap="none" strike="noStrike">
                <a:solidFill>
                  <a:schemeClr val="accent1"/>
                </a:solidFill>
                <a:latin typeface="Rockwell"/>
                <a:ea typeface="Rockwell"/>
                <a:cs typeface="Rockwell"/>
                <a:sym typeface="Rockwell"/>
              </a:defRPr>
            </a:lvl5pPr>
            <a:lvl6pPr indent="0" lvl="5" marL="0" marR="0" rtl="0" algn="r">
              <a:spcBef>
                <a:spcPts val="0"/>
              </a:spcBef>
              <a:buNone/>
              <a:defRPr b="0" i="0" sz="2800" u="none" cap="none" strike="noStrike">
                <a:solidFill>
                  <a:schemeClr val="accent1"/>
                </a:solidFill>
                <a:latin typeface="Rockwell"/>
                <a:ea typeface="Rockwell"/>
                <a:cs typeface="Rockwell"/>
                <a:sym typeface="Rockwell"/>
              </a:defRPr>
            </a:lvl6pPr>
            <a:lvl7pPr indent="0" lvl="6" marL="0" marR="0" rtl="0" algn="r">
              <a:spcBef>
                <a:spcPts val="0"/>
              </a:spcBef>
              <a:buNone/>
              <a:defRPr b="0" i="0" sz="2800" u="none" cap="none" strike="noStrike">
                <a:solidFill>
                  <a:schemeClr val="accent1"/>
                </a:solidFill>
                <a:latin typeface="Rockwell"/>
                <a:ea typeface="Rockwell"/>
                <a:cs typeface="Rockwell"/>
                <a:sym typeface="Rockwell"/>
              </a:defRPr>
            </a:lvl7pPr>
            <a:lvl8pPr indent="0" lvl="7" marL="0" marR="0" rtl="0" algn="r">
              <a:spcBef>
                <a:spcPts val="0"/>
              </a:spcBef>
              <a:buNone/>
              <a:defRPr b="0" i="0" sz="2800" u="none" cap="none" strike="noStrike">
                <a:solidFill>
                  <a:schemeClr val="accent1"/>
                </a:solidFill>
                <a:latin typeface="Rockwell"/>
                <a:ea typeface="Rockwell"/>
                <a:cs typeface="Rockwell"/>
                <a:sym typeface="Rockwell"/>
              </a:defRPr>
            </a:lvl8pPr>
            <a:lvl9pPr indent="0" lvl="8" marL="0" marR="0" rtl="0" algn="r">
              <a:spcBef>
                <a:spcPts val="0"/>
              </a:spcBef>
              <a:buNone/>
              <a:defRPr b="0" i="0" sz="2800" u="none" cap="none" strike="noStrike">
                <a:solidFill>
                  <a:schemeClr val="accen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1"/>
          <p:cNvSpPr/>
          <p:nvPr/>
        </p:nvSpPr>
        <p:spPr>
          <a:xfrm>
            <a:off x="0" y="3622291"/>
            <a:ext cx="12192000" cy="2505984"/>
          </a:xfrm>
          <a:prstGeom prst="rect">
            <a:avLst/>
          </a:prstGeom>
          <a:gradFill>
            <a:gsLst>
              <a:gs pos="0">
                <a:srgbClr val="454545">
                  <a:alpha val="0"/>
                </a:srgbClr>
              </a:gs>
              <a:gs pos="100000">
                <a:srgbClr val="454545">
                  <a:alpha val="8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1"/>
          <p:cNvPicPr preferRelativeResize="0"/>
          <p:nvPr/>
        </p:nvPicPr>
        <p:blipFill rotWithShape="1">
          <a:blip r:embed="rId1">
            <a:alphaModFix/>
          </a:blip>
          <a:srcRect b="-1538" l="0" r="0" t="1538"/>
          <a:stretch/>
        </p:blipFill>
        <p:spPr>
          <a:xfrm>
            <a:off x="0" y="6129338"/>
            <a:ext cx="12192000" cy="742950"/>
          </a:xfrm>
          <a:prstGeom prst="rect">
            <a:avLst/>
          </a:prstGeom>
          <a:noFill/>
          <a:ln>
            <a:noFill/>
          </a:ln>
        </p:spPr>
      </p:pic>
      <p:cxnSp>
        <p:nvCxnSpPr>
          <p:cNvPr id="13" name="Google Shape;13;p21"/>
          <p:cNvCxnSpPr/>
          <p:nvPr/>
        </p:nvCxnSpPr>
        <p:spPr>
          <a:xfrm>
            <a:off x="0" y="6138142"/>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777463" y="678871"/>
            <a:ext cx="8637073" cy="1731819"/>
          </a:xfrm>
          <a:prstGeom prst="rect">
            <a:avLst/>
          </a:prstGeom>
          <a:noFill/>
          <a:ln>
            <a:noFill/>
          </a:ln>
        </p:spPr>
        <p:txBody>
          <a:bodyPr anchorCtr="0" anchor="b" bIns="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sz="3600"/>
              <a:t>STOCK MARKET PREDICTION USING LINEAR REGRESSION</a:t>
            </a:r>
            <a:endParaRPr/>
          </a:p>
        </p:txBody>
      </p:sp>
      <p:sp>
        <p:nvSpPr>
          <p:cNvPr id="91" name="Google Shape;91;p1"/>
          <p:cNvSpPr txBox="1"/>
          <p:nvPr>
            <p:ph idx="1" type="subTitle"/>
          </p:nvPr>
        </p:nvSpPr>
        <p:spPr>
          <a:xfrm>
            <a:off x="1774424" y="2687782"/>
            <a:ext cx="8637072" cy="2249978"/>
          </a:xfrm>
          <a:prstGeom prst="rect">
            <a:avLst/>
          </a:prstGeom>
          <a:noFill/>
          <a:ln>
            <a:noFill/>
          </a:ln>
        </p:spPr>
        <p:txBody>
          <a:bodyPr anchorCtr="0" anchor="t" bIns="91425" lIns="91425" spcFirstLastPara="1" rIns="91425" wrap="square" tIns="91425">
            <a:normAutofit/>
          </a:bodyPr>
          <a:lstStyle/>
          <a:p>
            <a:pPr indent="0" lvl="0" marL="0" rtl="0" algn="ctr">
              <a:lnSpc>
                <a:spcPct val="120000"/>
              </a:lnSpc>
              <a:spcBef>
                <a:spcPts val="0"/>
              </a:spcBef>
              <a:spcAft>
                <a:spcPts val="0"/>
              </a:spcAft>
              <a:buSzPts val="1800"/>
              <a:buNone/>
            </a:pPr>
            <a:r>
              <a:rPr lang="en-US"/>
              <a:t>BY</a:t>
            </a:r>
            <a:endParaRPr/>
          </a:p>
          <a:p>
            <a:pPr indent="0" lvl="0" marL="0" marR="0" rtl="0" algn="ctr">
              <a:lnSpc>
                <a:spcPct val="115000"/>
              </a:lnSpc>
              <a:spcBef>
                <a:spcPts val="0"/>
              </a:spcBef>
              <a:spcAft>
                <a:spcPts val="0"/>
              </a:spcAft>
              <a:buSzPts val="2400"/>
              <a:buNone/>
            </a:pPr>
            <a:r>
              <a:rPr b="1" lang="en-US" sz="2400">
                <a:latin typeface="Arial"/>
                <a:ea typeface="Arial"/>
                <a:cs typeface="Arial"/>
                <a:sym typeface="Arial"/>
              </a:rPr>
              <a:t>SHANTANU BADWE</a:t>
            </a:r>
            <a:endParaRPr sz="2400">
              <a:latin typeface="Arial"/>
              <a:ea typeface="Arial"/>
              <a:cs typeface="Arial"/>
              <a:sym typeface="Arial"/>
            </a:endParaRPr>
          </a:p>
          <a:p>
            <a:pPr indent="0" lvl="0" marL="0" marR="0" rtl="0" algn="ctr">
              <a:lnSpc>
                <a:spcPct val="115000"/>
              </a:lnSpc>
              <a:spcBef>
                <a:spcPts val="0"/>
              </a:spcBef>
              <a:spcAft>
                <a:spcPts val="0"/>
              </a:spcAft>
              <a:buSzPts val="2400"/>
              <a:buNone/>
            </a:pPr>
            <a:r>
              <a:rPr b="1" lang="en-US" sz="2400">
                <a:latin typeface="Arial"/>
                <a:ea typeface="Arial"/>
                <a:cs typeface="Arial"/>
                <a:sym typeface="Arial"/>
              </a:rPr>
              <a:t>SWARAJ BUCHUDE</a:t>
            </a:r>
            <a:endParaRPr sz="2400">
              <a:latin typeface="Arial"/>
              <a:ea typeface="Arial"/>
              <a:cs typeface="Arial"/>
              <a:sym typeface="Arial"/>
            </a:endParaRPr>
          </a:p>
          <a:p>
            <a:pPr indent="0" lvl="0" marL="0" marR="0" rtl="0" algn="ctr">
              <a:lnSpc>
                <a:spcPct val="115000"/>
              </a:lnSpc>
              <a:spcBef>
                <a:spcPts val="0"/>
              </a:spcBef>
              <a:spcAft>
                <a:spcPts val="0"/>
              </a:spcAft>
              <a:buSzPts val="2400"/>
              <a:buNone/>
            </a:pPr>
            <a:r>
              <a:rPr b="1" lang="en-US" sz="2400">
                <a:latin typeface="Arial"/>
                <a:ea typeface="Arial"/>
                <a:cs typeface="Arial"/>
                <a:sym typeface="Arial"/>
              </a:rPr>
              <a:t>PARTH JAMDADE</a:t>
            </a:r>
            <a:endParaRPr sz="2400">
              <a:latin typeface="Arial"/>
              <a:ea typeface="Arial"/>
              <a:cs typeface="Arial"/>
              <a:sym typeface="Arial"/>
            </a:endParaRPr>
          </a:p>
          <a:p>
            <a:pPr indent="0" lvl="0" marL="0" marR="0" rtl="0" algn="ctr">
              <a:lnSpc>
                <a:spcPct val="115000"/>
              </a:lnSpc>
              <a:spcBef>
                <a:spcPts val="0"/>
              </a:spcBef>
              <a:spcAft>
                <a:spcPts val="0"/>
              </a:spcAft>
              <a:buSzPts val="2400"/>
              <a:buNone/>
            </a:pPr>
            <a:r>
              <a:rPr b="1" lang="en-US" sz="2400">
                <a:latin typeface="Arial"/>
                <a:ea typeface="Arial"/>
                <a:cs typeface="Arial"/>
                <a:sym typeface="Arial"/>
              </a:rPr>
              <a:t>NILEET SAVALE</a:t>
            </a:r>
            <a:endParaRPr sz="2400">
              <a:latin typeface="Arial"/>
              <a:ea typeface="Arial"/>
              <a:cs typeface="Arial"/>
              <a:sym typeface="Arial"/>
            </a:endParaRPr>
          </a:p>
          <a:p>
            <a:pPr indent="0" lvl="0" marL="0" rtl="0" algn="ctr">
              <a:lnSpc>
                <a:spcPct val="120000"/>
              </a:lnSpc>
              <a:spcBef>
                <a:spcPts val="1000"/>
              </a:spcBef>
              <a:spcAft>
                <a:spcPts val="0"/>
              </a:spcAft>
              <a:buSzPts val="1800"/>
              <a:buNone/>
            </a:pPr>
            <a:r>
              <a:t/>
            </a:r>
            <a:endParaRPr/>
          </a:p>
        </p:txBody>
      </p:sp>
      <p:sp>
        <p:nvSpPr>
          <p:cNvPr id="92" name="Google Shape;92;p1"/>
          <p:cNvSpPr txBox="1"/>
          <p:nvPr/>
        </p:nvSpPr>
        <p:spPr>
          <a:xfrm>
            <a:off x="2422500" y="5527400"/>
            <a:ext cx="7347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solidFill>
                  <a:schemeClr val="lt1"/>
                </a:solidFill>
                <a:latin typeface="Rockwell"/>
                <a:ea typeface="Rockwell"/>
                <a:cs typeface="Rockwell"/>
                <a:sym typeface="Rockwell"/>
              </a:rPr>
              <a:t>Under The Guidance Of Dr. S.N. Zaware (HOD)</a:t>
            </a:r>
            <a:endParaRPr sz="2200">
              <a:solidFill>
                <a:schemeClr val="lt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811dd08463_0_26"/>
          <p:cNvSpPr txBox="1"/>
          <p:nvPr>
            <p:ph type="title"/>
          </p:nvPr>
        </p:nvSpPr>
        <p:spPr>
          <a:xfrm>
            <a:off x="2020389" y="1601894"/>
            <a:ext cx="8151300" cy="74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sz="4600"/>
              <a:t>Advantages</a:t>
            </a:r>
            <a:endParaRPr sz="5800"/>
          </a:p>
        </p:txBody>
      </p:sp>
      <p:sp>
        <p:nvSpPr>
          <p:cNvPr id="160" name="Google Shape;160;g1811dd08463_0_26"/>
          <p:cNvSpPr txBox="1"/>
          <p:nvPr>
            <p:ph idx="1" type="body"/>
          </p:nvPr>
        </p:nvSpPr>
        <p:spPr>
          <a:xfrm>
            <a:off x="1758069" y="2919415"/>
            <a:ext cx="8413500" cy="3765000"/>
          </a:xfrm>
          <a:prstGeom prst="rect">
            <a:avLst/>
          </a:prstGeom>
          <a:noFill/>
          <a:ln>
            <a:noFill/>
          </a:ln>
        </p:spPr>
        <p:txBody>
          <a:bodyPr anchorCtr="0" anchor="t" bIns="45700" lIns="91425" spcFirstLastPara="1" rIns="91425" wrap="square" tIns="91425">
            <a:normAutofit/>
          </a:bodyPr>
          <a:lstStyle/>
          <a:p>
            <a:pPr indent="-309880" lvl="0" marL="285750" rtl="0" algn="l">
              <a:lnSpc>
                <a:spcPct val="120000"/>
              </a:lnSpc>
              <a:spcBef>
                <a:spcPts val="0"/>
              </a:spcBef>
              <a:spcAft>
                <a:spcPts val="0"/>
              </a:spcAft>
              <a:buSzPts val="2600"/>
              <a:buFont typeface="Arial"/>
              <a:buChar char="•"/>
            </a:pPr>
            <a:r>
              <a:rPr lang="en-US" sz="2600"/>
              <a:t>Easy To Interpret</a:t>
            </a:r>
            <a:endParaRPr sz="2600"/>
          </a:p>
          <a:p>
            <a:pPr indent="-309880" lvl="0" marL="285750" rtl="0" algn="l">
              <a:lnSpc>
                <a:spcPct val="120000"/>
              </a:lnSpc>
              <a:spcBef>
                <a:spcPts val="0"/>
              </a:spcBef>
              <a:spcAft>
                <a:spcPts val="0"/>
              </a:spcAft>
              <a:buSzPts val="2600"/>
              <a:buChar char="•"/>
            </a:pPr>
            <a:r>
              <a:rPr lang="en-US" sz="2600"/>
              <a:t>Little to no data preparation required</a:t>
            </a:r>
            <a:endParaRPr sz="2600"/>
          </a:p>
          <a:p>
            <a:pPr indent="-309880" lvl="0" marL="285750" rtl="0" algn="l">
              <a:lnSpc>
                <a:spcPct val="120000"/>
              </a:lnSpc>
              <a:spcBef>
                <a:spcPts val="0"/>
              </a:spcBef>
              <a:spcAft>
                <a:spcPts val="0"/>
              </a:spcAft>
              <a:buSzPts val="2600"/>
              <a:buChar char="•"/>
            </a:pPr>
            <a:r>
              <a:rPr lang="en-US" sz="2600"/>
              <a:t>More Flexible</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811dd08463_0_31"/>
          <p:cNvSpPr txBox="1"/>
          <p:nvPr>
            <p:ph type="title"/>
          </p:nvPr>
        </p:nvSpPr>
        <p:spPr>
          <a:xfrm>
            <a:off x="2020389" y="1601894"/>
            <a:ext cx="8151300" cy="744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3600"/>
              <a:buFont typeface="Rockwell"/>
              <a:buNone/>
            </a:pPr>
            <a:r>
              <a:rPr lang="en-US" sz="5300"/>
              <a:t>Disadvantages</a:t>
            </a:r>
            <a:endParaRPr sz="6500"/>
          </a:p>
        </p:txBody>
      </p:sp>
      <p:sp>
        <p:nvSpPr>
          <p:cNvPr id="166" name="Google Shape;166;g1811dd08463_0_31"/>
          <p:cNvSpPr txBox="1"/>
          <p:nvPr>
            <p:ph idx="1" type="body"/>
          </p:nvPr>
        </p:nvSpPr>
        <p:spPr>
          <a:xfrm>
            <a:off x="1758069" y="2919415"/>
            <a:ext cx="8413500" cy="3765000"/>
          </a:xfrm>
          <a:prstGeom prst="rect">
            <a:avLst/>
          </a:prstGeom>
          <a:noFill/>
          <a:ln>
            <a:noFill/>
          </a:ln>
        </p:spPr>
        <p:txBody>
          <a:bodyPr anchorCtr="0" anchor="t" bIns="45700" lIns="91425" spcFirstLastPara="1" rIns="91425" wrap="square" tIns="91425">
            <a:normAutofit/>
          </a:bodyPr>
          <a:lstStyle/>
          <a:p>
            <a:pPr indent="-303530" lvl="0" marL="285750" rtl="0" algn="l">
              <a:lnSpc>
                <a:spcPct val="120000"/>
              </a:lnSpc>
              <a:spcBef>
                <a:spcPts val="0"/>
              </a:spcBef>
              <a:spcAft>
                <a:spcPts val="0"/>
              </a:spcAft>
              <a:buSzPts val="2500"/>
              <a:buChar char="•"/>
            </a:pPr>
            <a:r>
              <a:rPr lang="en-US" sz="2500"/>
              <a:t>Prone to overfitting</a:t>
            </a:r>
            <a:endParaRPr sz="2500"/>
          </a:p>
          <a:p>
            <a:pPr indent="-303530" lvl="0" marL="285750" rtl="0" algn="l">
              <a:lnSpc>
                <a:spcPct val="120000"/>
              </a:lnSpc>
              <a:spcBef>
                <a:spcPts val="0"/>
              </a:spcBef>
              <a:spcAft>
                <a:spcPts val="0"/>
              </a:spcAft>
              <a:buSzPts val="2500"/>
              <a:buChar char="•"/>
            </a:pPr>
            <a:r>
              <a:rPr lang="en-US" sz="2500"/>
              <a:t>High variance estimators</a:t>
            </a:r>
            <a:endParaRPr sz="2500"/>
          </a:p>
          <a:p>
            <a:pPr indent="-303530" lvl="0" marL="285750" rtl="0" algn="l">
              <a:lnSpc>
                <a:spcPct val="120000"/>
              </a:lnSpc>
              <a:spcBef>
                <a:spcPts val="0"/>
              </a:spcBef>
              <a:spcAft>
                <a:spcPts val="0"/>
              </a:spcAft>
              <a:buSzPts val="2500"/>
              <a:buChar char="•"/>
            </a:pPr>
            <a:r>
              <a:rPr lang="en-US" sz="2500"/>
              <a:t>More costly</a:t>
            </a:r>
            <a:endParaRPr sz="2500"/>
          </a:p>
          <a:p>
            <a:pPr indent="-303530" lvl="0" marL="285750" rtl="0" algn="l">
              <a:lnSpc>
                <a:spcPct val="120000"/>
              </a:lnSpc>
              <a:spcBef>
                <a:spcPts val="0"/>
              </a:spcBef>
              <a:spcAft>
                <a:spcPts val="0"/>
              </a:spcAft>
              <a:buSzPts val="2500"/>
              <a:buChar char="•"/>
            </a:pPr>
            <a:r>
              <a:rPr lang="en-US" sz="2500"/>
              <a:t>Not fully supported in scikit-learn</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Rockwell"/>
              <a:buNone/>
            </a:pPr>
            <a:r>
              <a:rPr lang="en-US"/>
              <a:t>LONG SHORT TERM MEMORY ( LSTM )</a:t>
            </a:r>
            <a:endParaRPr/>
          </a:p>
        </p:txBody>
      </p:sp>
      <p:sp>
        <p:nvSpPr>
          <p:cNvPr id="172" name="Google Shape;172;p7"/>
          <p:cNvSpPr txBox="1"/>
          <p:nvPr>
            <p:ph idx="1" type="body"/>
          </p:nvPr>
        </p:nvSpPr>
        <p:spPr>
          <a:xfrm>
            <a:off x="1758069" y="1864990"/>
            <a:ext cx="8413542" cy="3765101"/>
          </a:xfrm>
          <a:prstGeom prst="rect">
            <a:avLst/>
          </a:prstGeom>
          <a:noFill/>
          <a:ln>
            <a:noFill/>
          </a:ln>
        </p:spPr>
        <p:txBody>
          <a:bodyPr anchorCtr="0" anchor="t" bIns="45700" lIns="91425" spcFirstLastPara="1" rIns="91425" wrap="square" tIns="91425">
            <a:normAutofit/>
          </a:bodyPr>
          <a:lstStyle/>
          <a:p>
            <a:pPr indent="-285750" lvl="0" marL="285750" rtl="0" algn="l">
              <a:lnSpc>
                <a:spcPct val="120000"/>
              </a:lnSpc>
              <a:spcBef>
                <a:spcPts val="0"/>
              </a:spcBef>
              <a:spcAft>
                <a:spcPts val="0"/>
              </a:spcAft>
              <a:buSzPts val="2400"/>
              <a:buFont typeface="Arial"/>
              <a:buChar char="•"/>
            </a:pPr>
            <a:r>
              <a:rPr b="0" i="0" lang="en-US" sz="2400">
                <a:solidFill>
                  <a:srgbClr val="FFFFFF"/>
                </a:solidFill>
                <a:latin typeface="Arial"/>
                <a:ea typeface="Arial"/>
                <a:cs typeface="Arial"/>
                <a:sym typeface="Arial"/>
              </a:rPr>
              <a:t>Long Short Term Memory is a kind of recurrent neural network.</a:t>
            </a:r>
            <a:endParaRPr/>
          </a:p>
          <a:p>
            <a:pPr indent="-285750" lvl="0" marL="285750" rtl="0" algn="l">
              <a:lnSpc>
                <a:spcPct val="120000"/>
              </a:lnSpc>
              <a:spcBef>
                <a:spcPts val="1000"/>
              </a:spcBef>
              <a:spcAft>
                <a:spcPts val="0"/>
              </a:spcAft>
              <a:buSzPts val="2400"/>
              <a:buFont typeface="Arial"/>
              <a:buChar char="•"/>
            </a:pPr>
            <a:r>
              <a:rPr b="0" i="0" lang="en-US" sz="2400">
                <a:solidFill>
                  <a:srgbClr val="FFFFFF"/>
                </a:solidFill>
                <a:latin typeface="Arial"/>
                <a:ea typeface="Arial"/>
                <a:cs typeface="Arial"/>
                <a:sym typeface="Arial"/>
              </a:rPr>
              <a:t>It tackled the problem of long-term dependencies of RNN in which the RNN cannot predict the word stored in the long-term memory but can give more accurate predictions from the recent information.</a:t>
            </a:r>
            <a:endParaRPr/>
          </a:p>
          <a:p>
            <a:pPr indent="-285750" lvl="0" marL="285750" rtl="0" algn="l">
              <a:lnSpc>
                <a:spcPct val="120000"/>
              </a:lnSpc>
              <a:spcBef>
                <a:spcPts val="1000"/>
              </a:spcBef>
              <a:spcAft>
                <a:spcPts val="0"/>
              </a:spcAft>
              <a:buSzPts val="2400"/>
              <a:buFont typeface="Arial"/>
              <a:buChar char="•"/>
            </a:pPr>
            <a:r>
              <a:rPr b="0" i="0" lang="en-US" sz="2400">
                <a:solidFill>
                  <a:srgbClr val="FFFFFF"/>
                </a:solidFill>
                <a:latin typeface="Arial"/>
                <a:ea typeface="Arial"/>
                <a:cs typeface="Arial"/>
                <a:sym typeface="Arial"/>
              </a:rPr>
              <a:t>It is used for processing, predicting, and classifying on the basis of time-series data.</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987731" y="669485"/>
            <a:ext cx="8216537" cy="79900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STRUCTURE OF LSTM</a:t>
            </a:r>
            <a:endParaRPr/>
          </a:p>
        </p:txBody>
      </p:sp>
      <p:pic>
        <p:nvPicPr>
          <p:cNvPr id="178" name="Google Shape;178;p8"/>
          <p:cNvPicPr preferRelativeResize="0"/>
          <p:nvPr/>
        </p:nvPicPr>
        <p:blipFill rotWithShape="1">
          <a:blip r:embed="rId3">
            <a:alphaModFix/>
          </a:blip>
          <a:srcRect b="0" l="0" r="0" t="0"/>
          <a:stretch/>
        </p:blipFill>
        <p:spPr>
          <a:xfrm>
            <a:off x="2904678" y="1878885"/>
            <a:ext cx="6382641" cy="3753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STEPS TO BUILD LSTM</a:t>
            </a:r>
            <a:endParaRPr/>
          </a:p>
        </p:txBody>
      </p:sp>
      <p:sp>
        <p:nvSpPr>
          <p:cNvPr id="184" name="Google Shape;184;p9"/>
          <p:cNvSpPr txBox="1"/>
          <p:nvPr>
            <p:ph idx="1" type="body"/>
          </p:nvPr>
        </p:nvSpPr>
        <p:spPr>
          <a:xfrm>
            <a:off x="2020389" y="2374442"/>
            <a:ext cx="7124674" cy="2707010"/>
          </a:xfrm>
          <a:prstGeom prst="rect">
            <a:avLst/>
          </a:prstGeom>
          <a:noFill/>
          <a:ln>
            <a:noFill/>
          </a:ln>
        </p:spPr>
        <p:txBody>
          <a:bodyPr anchorCtr="0" anchor="t" bIns="45700" lIns="91425" spcFirstLastPara="1" rIns="91425" wrap="square" tIns="91425">
            <a:normAutofit/>
          </a:bodyPr>
          <a:lstStyle/>
          <a:p>
            <a:pPr indent="-285750" lvl="0" marL="285750" rtl="0" algn="l">
              <a:lnSpc>
                <a:spcPct val="120000"/>
              </a:lnSpc>
              <a:spcBef>
                <a:spcPts val="0"/>
              </a:spcBef>
              <a:spcAft>
                <a:spcPts val="0"/>
              </a:spcAft>
              <a:buSzPts val="2800"/>
              <a:buFont typeface="Arial"/>
              <a:buChar char="•"/>
            </a:pPr>
            <a:r>
              <a:rPr lang="en-US" sz="2800">
                <a:latin typeface="Arial"/>
                <a:ea typeface="Arial"/>
                <a:cs typeface="Arial"/>
                <a:sym typeface="Arial"/>
              </a:rPr>
              <a:t>Define Network</a:t>
            </a:r>
            <a:endParaRPr/>
          </a:p>
          <a:p>
            <a:pPr indent="-285750" lvl="0" marL="285750" rtl="0" algn="l">
              <a:lnSpc>
                <a:spcPct val="120000"/>
              </a:lnSpc>
              <a:spcBef>
                <a:spcPts val="1000"/>
              </a:spcBef>
              <a:spcAft>
                <a:spcPts val="0"/>
              </a:spcAft>
              <a:buSzPts val="2800"/>
              <a:buFont typeface="Arial"/>
              <a:buChar char="•"/>
            </a:pPr>
            <a:r>
              <a:rPr lang="en-US" sz="2800">
                <a:latin typeface="Arial"/>
                <a:ea typeface="Arial"/>
                <a:cs typeface="Arial"/>
                <a:sym typeface="Arial"/>
              </a:rPr>
              <a:t>Compile Network</a:t>
            </a:r>
            <a:endParaRPr/>
          </a:p>
          <a:p>
            <a:pPr indent="-285750" lvl="0" marL="285750" rtl="0" algn="l">
              <a:lnSpc>
                <a:spcPct val="120000"/>
              </a:lnSpc>
              <a:spcBef>
                <a:spcPts val="1000"/>
              </a:spcBef>
              <a:spcAft>
                <a:spcPts val="0"/>
              </a:spcAft>
              <a:buSzPts val="2800"/>
              <a:buFont typeface="Arial"/>
              <a:buChar char="•"/>
            </a:pPr>
            <a:r>
              <a:rPr lang="en-US" sz="2800">
                <a:latin typeface="Arial"/>
                <a:ea typeface="Arial"/>
                <a:cs typeface="Arial"/>
                <a:sym typeface="Arial"/>
              </a:rPr>
              <a:t>Fit Network</a:t>
            </a:r>
            <a:endParaRPr/>
          </a:p>
          <a:p>
            <a:pPr indent="-285750" lvl="0" marL="285750" rtl="0" algn="l">
              <a:lnSpc>
                <a:spcPct val="120000"/>
              </a:lnSpc>
              <a:spcBef>
                <a:spcPts val="1000"/>
              </a:spcBef>
              <a:spcAft>
                <a:spcPts val="0"/>
              </a:spcAft>
              <a:buSzPts val="2800"/>
              <a:buFont typeface="Arial"/>
              <a:buChar char="•"/>
            </a:pPr>
            <a:r>
              <a:rPr lang="en-US" sz="2800">
                <a:latin typeface="Arial"/>
                <a:ea typeface="Arial"/>
                <a:cs typeface="Arial"/>
                <a:sym typeface="Arial"/>
              </a:rPr>
              <a:t>Predict</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K MEANS CLUSTERING</a:t>
            </a:r>
            <a:endParaRPr/>
          </a:p>
        </p:txBody>
      </p:sp>
      <p:sp>
        <p:nvSpPr>
          <p:cNvPr id="190" name="Google Shape;190;p10"/>
          <p:cNvSpPr txBox="1"/>
          <p:nvPr>
            <p:ph idx="1" type="body"/>
          </p:nvPr>
        </p:nvSpPr>
        <p:spPr>
          <a:xfrm>
            <a:off x="1758069" y="1864990"/>
            <a:ext cx="8413542" cy="3765101"/>
          </a:xfrm>
          <a:prstGeom prst="rect">
            <a:avLst/>
          </a:prstGeom>
          <a:noFill/>
          <a:ln>
            <a:noFill/>
          </a:ln>
        </p:spPr>
        <p:txBody>
          <a:bodyPr anchorCtr="0" anchor="t" bIns="45700" lIns="91425" spcFirstLastPara="1" rIns="91425" wrap="square" tIns="91425">
            <a:normAutofit lnSpcReduction="10000"/>
          </a:bodyPr>
          <a:lstStyle/>
          <a:p>
            <a:pPr indent="-285750" lvl="0" marL="285750" rtl="0" algn="l">
              <a:lnSpc>
                <a:spcPct val="120000"/>
              </a:lnSpc>
              <a:spcBef>
                <a:spcPts val="0"/>
              </a:spcBef>
              <a:spcAft>
                <a:spcPts val="0"/>
              </a:spcAft>
              <a:buSzPts val="2400"/>
              <a:buFont typeface="Arial"/>
              <a:buChar char="•"/>
            </a:pPr>
            <a:r>
              <a:rPr lang="en-US" sz="2400"/>
              <a:t>K-Means Clustering is an Unsupervised Learning algorithm, which groups the unlabeled dataset into different clusters. </a:t>
            </a:r>
            <a:endParaRPr/>
          </a:p>
          <a:p>
            <a:pPr indent="-285750" lvl="0" marL="285750" rtl="0" algn="l">
              <a:lnSpc>
                <a:spcPct val="120000"/>
              </a:lnSpc>
              <a:spcBef>
                <a:spcPts val="1000"/>
              </a:spcBef>
              <a:spcAft>
                <a:spcPts val="0"/>
              </a:spcAft>
              <a:buSzPts val="2400"/>
              <a:buFont typeface="Arial"/>
              <a:buChar char="•"/>
            </a:pPr>
            <a:r>
              <a:rPr lang="en-US" sz="2400"/>
              <a:t>It is a centroid-based algorithm, where each cluster is associated with a centroid. </a:t>
            </a:r>
            <a:endParaRPr/>
          </a:p>
          <a:p>
            <a:pPr indent="-285750" lvl="0" marL="285750" rtl="0" algn="l">
              <a:lnSpc>
                <a:spcPct val="120000"/>
              </a:lnSpc>
              <a:spcBef>
                <a:spcPts val="1000"/>
              </a:spcBef>
              <a:spcAft>
                <a:spcPts val="0"/>
              </a:spcAft>
              <a:buSzPts val="2400"/>
              <a:buFont typeface="Arial"/>
              <a:buChar char="•"/>
            </a:pPr>
            <a:r>
              <a:rPr lang="en-US" sz="2400"/>
              <a:t>The main aim of this algorithm is to minimize the sum of distances between the data point and their corresponding clusters.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MAIN OBJECTIVE</a:t>
            </a:r>
            <a:endParaRPr/>
          </a:p>
        </p:txBody>
      </p:sp>
      <p:sp>
        <p:nvSpPr>
          <p:cNvPr id="196" name="Google Shape;196;p11"/>
          <p:cNvSpPr txBox="1"/>
          <p:nvPr>
            <p:ph idx="1" type="body"/>
          </p:nvPr>
        </p:nvSpPr>
        <p:spPr>
          <a:xfrm>
            <a:off x="1758069" y="2191563"/>
            <a:ext cx="8413542" cy="3125020"/>
          </a:xfrm>
          <a:prstGeom prst="rect">
            <a:avLst/>
          </a:prstGeom>
          <a:noFill/>
          <a:ln>
            <a:noFill/>
          </a:ln>
        </p:spPr>
        <p:txBody>
          <a:bodyPr anchorCtr="0" anchor="t" bIns="45700" lIns="91425" spcFirstLastPara="1" rIns="91425" wrap="square" tIns="91425">
            <a:normAutofit fontScale="85000" lnSpcReduction="20000"/>
          </a:bodyPr>
          <a:lstStyle/>
          <a:p>
            <a:pPr indent="-457200" lvl="0" marL="457200" rtl="0" algn="l">
              <a:lnSpc>
                <a:spcPct val="120000"/>
              </a:lnSpc>
              <a:spcBef>
                <a:spcPts val="0"/>
              </a:spcBef>
              <a:spcAft>
                <a:spcPts val="0"/>
              </a:spcAft>
              <a:buSzPct val="100000"/>
              <a:buFont typeface="Arial"/>
              <a:buChar char="•"/>
            </a:pPr>
            <a:r>
              <a:rPr lang="en-US" sz="2800"/>
              <a:t>The k-means clustering algorithm mainly performs two tasks:</a:t>
            </a:r>
            <a:endParaRPr/>
          </a:p>
          <a:p>
            <a:pPr indent="-457200" lvl="0" marL="457200" rtl="0" algn="l">
              <a:lnSpc>
                <a:spcPct val="120000"/>
              </a:lnSpc>
              <a:spcBef>
                <a:spcPts val="1000"/>
              </a:spcBef>
              <a:spcAft>
                <a:spcPts val="0"/>
              </a:spcAft>
              <a:buSzPct val="100000"/>
              <a:buFont typeface="Arial"/>
              <a:buChar char="•"/>
            </a:pPr>
            <a:r>
              <a:rPr lang="en-US" sz="2800"/>
              <a:t>Determines the best value for K center points or centroids by an iterative process.</a:t>
            </a:r>
            <a:endParaRPr/>
          </a:p>
          <a:p>
            <a:pPr indent="-457200" lvl="0" marL="457200" rtl="0" algn="l">
              <a:lnSpc>
                <a:spcPct val="120000"/>
              </a:lnSpc>
              <a:spcBef>
                <a:spcPts val="1000"/>
              </a:spcBef>
              <a:spcAft>
                <a:spcPts val="0"/>
              </a:spcAft>
              <a:buSzPct val="100000"/>
              <a:buFont typeface="Arial"/>
              <a:buChar char="•"/>
            </a:pPr>
            <a:r>
              <a:rPr lang="en-US" sz="2800"/>
              <a:t>Assigns each data point to its closest k-center. </a:t>
            </a:r>
            <a:endParaRPr/>
          </a:p>
          <a:p>
            <a:pPr indent="-457200" lvl="0" marL="457200" rtl="0" algn="l">
              <a:lnSpc>
                <a:spcPct val="120000"/>
              </a:lnSpc>
              <a:spcBef>
                <a:spcPts val="1000"/>
              </a:spcBef>
              <a:spcAft>
                <a:spcPts val="0"/>
              </a:spcAft>
              <a:buSzPct val="100000"/>
              <a:buFont typeface="Arial"/>
              <a:buChar char="•"/>
            </a:pPr>
            <a:r>
              <a:rPr lang="en-US" sz="2800"/>
              <a:t>Those data points which are near to the particular k-center, create a cluster.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2"/>
          <p:cNvPicPr preferRelativeResize="0"/>
          <p:nvPr/>
        </p:nvPicPr>
        <p:blipFill rotWithShape="1">
          <a:blip r:embed="rId3">
            <a:alphaModFix/>
          </a:blip>
          <a:srcRect b="0" l="0" r="0" t="0"/>
          <a:stretch/>
        </p:blipFill>
        <p:spPr>
          <a:xfrm>
            <a:off x="1406026" y="1105249"/>
            <a:ext cx="9174889" cy="46475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Rockwell"/>
              <a:buNone/>
            </a:pPr>
            <a:r>
              <a:rPr lang="en-US"/>
              <a:t>ADVANTAGES OF K MEANS CLUSTERING</a:t>
            </a:r>
            <a:endParaRPr/>
          </a:p>
        </p:txBody>
      </p:sp>
      <p:sp>
        <p:nvSpPr>
          <p:cNvPr id="207" name="Google Shape;207;p13"/>
          <p:cNvSpPr txBox="1"/>
          <p:nvPr>
            <p:ph idx="1" type="body"/>
          </p:nvPr>
        </p:nvSpPr>
        <p:spPr>
          <a:xfrm>
            <a:off x="1758069" y="2090057"/>
            <a:ext cx="8413542" cy="3200401"/>
          </a:xfrm>
          <a:prstGeom prst="rect">
            <a:avLst/>
          </a:prstGeom>
          <a:noFill/>
          <a:ln>
            <a:noFill/>
          </a:ln>
        </p:spPr>
        <p:txBody>
          <a:bodyPr anchorCtr="0" anchor="t" bIns="45700" lIns="91425" spcFirstLastPara="1" rIns="91425" wrap="square" tIns="91425">
            <a:normAutofit/>
          </a:bodyPr>
          <a:lstStyle/>
          <a:p>
            <a:pPr indent="-457200" lvl="0" marL="457200" rtl="0" algn="l">
              <a:lnSpc>
                <a:spcPct val="120000"/>
              </a:lnSpc>
              <a:spcBef>
                <a:spcPts val="0"/>
              </a:spcBef>
              <a:spcAft>
                <a:spcPts val="0"/>
              </a:spcAft>
              <a:buSzPts val="2800"/>
              <a:buFont typeface="Arial"/>
              <a:buChar char="•"/>
            </a:pPr>
            <a:r>
              <a:rPr lang="en-US" sz="2800"/>
              <a:t>Relatively simple to implement.</a:t>
            </a:r>
            <a:endParaRPr/>
          </a:p>
          <a:p>
            <a:pPr indent="-457200" lvl="0" marL="457200" rtl="0" algn="l">
              <a:lnSpc>
                <a:spcPct val="120000"/>
              </a:lnSpc>
              <a:spcBef>
                <a:spcPts val="1000"/>
              </a:spcBef>
              <a:spcAft>
                <a:spcPts val="0"/>
              </a:spcAft>
              <a:buSzPts val="2800"/>
              <a:buFont typeface="Arial"/>
              <a:buChar char="•"/>
            </a:pPr>
            <a:r>
              <a:rPr lang="en-US" sz="2800"/>
              <a:t>Scales to large data sets.</a:t>
            </a:r>
            <a:endParaRPr/>
          </a:p>
          <a:p>
            <a:pPr indent="-457200" lvl="0" marL="457200" rtl="0" algn="l">
              <a:lnSpc>
                <a:spcPct val="120000"/>
              </a:lnSpc>
              <a:spcBef>
                <a:spcPts val="1000"/>
              </a:spcBef>
              <a:spcAft>
                <a:spcPts val="0"/>
              </a:spcAft>
              <a:buSzPts val="2800"/>
              <a:buFont typeface="Arial"/>
              <a:buChar char="•"/>
            </a:pPr>
            <a:r>
              <a:rPr lang="en-US" sz="2800"/>
              <a:t>Guarantees convergence.</a:t>
            </a:r>
            <a:endParaRPr/>
          </a:p>
          <a:p>
            <a:pPr indent="-457200" lvl="0" marL="457200" rtl="0" algn="l">
              <a:lnSpc>
                <a:spcPct val="120000"/>
              </a:lnSpc>
              <a:spcBef>
                <a:spcPts val="1000"/>
              </a:spcBef>
              <a:spcAft>
                <a:spcPts val="0"/>
              </a:spcAft>
              <a:buSzPts val="2800"/>
              <a:buFont typeface="Arial"/>
              <a:buChar char="•"/>
            </a:pPr>
            <a:r>
              <a:rPr lang="en-US" sz="2800"/>
              <a:t>Easily adapts to new examples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LINEAR REGRESSION</a:t>
            </a:r>
            <a:endParaRPr/>
          </a:p>
        </p:txBody>
      </p:sp>
      <p:sp>
        <p:nvSpPr>
          <p:cNvPr id="213" name="Google Shape;213;p14"/>
          <p:cNvSpPr txBox="1"/>
          <p:nvPr>
            <p:ph idx="1" type="body"/>
          </p:nvPr>
        </p:nvSpPr>
        <p:spPr>
          <a:xfrm>
            <a:off x="1758069" y="1864990"/>
            <a:ext cx="8413542" cy="3765101"/>
          </a:xfrm>
          <a:prstGeom prst="rect">
            <a:avLst/>
          </a:prstGeom>
          <a:noFill/>
          <a:ln>
            <a:noFill/>
          </a:ln>
        </p:spPr>
        <p:txBody>
          <a:bodyPr anchorCtr="0" anchor="t" bIns="45700" lIns="91425" spcFirstLastPara="1" rIns="91425" wrap="square" tIns="91425">
            <a:normAutofit/>
          </a:bodyPr>
          <a:lstStyle/>
          <a:p>
            <a:pPr indent="-285750" lvl="0" marL="285750" rtl="0" algn="l">
              <a:lnSpc>
                <a:spcPct val="120000"/>
              </a:lnSpc>
              <a:spcBef>
                <a:spcPts val="0"/>
              </a:spcBef>
              <a:spcAft>
                <a:spcPts val="0"/>
              </a:spcAft>
              <a:buSzPts val="2400"/>
              <a:buFont typeface="Arial"/>
              <a:buChar char="•"/>
            </a:pPr>
            <a:r>
              <a:rPr lang="en-US" sz="2400">
                <a:latin typeface="Arial"/>
                <a:ea typeface="Arial"/>
                <a:cs typeface="Arial"/>
                <a:sym typeface="Arial"/>
              </a:rPr>
              <a:t>Linear Regression is a machine learning algorithm based on supervised learning. </a:t>
            </a:r>
            <a:endParaRPr/>
          </a:p>
          <a:p>
            <a:pPr indent="-285750" lvl="0" marL="285750" rtl="0" algn="l">
              <a:lnSpc>
                <a:spcPct val="120000"/>
              </a:lnSpc>
              <a:spcBef>
                <a:spcPts val="1000"/>
              </a:spcBef>
              <a:spcAft>
                <a:spcPts val="0"/>
              </a:spcAft>
              <a:buSzPts val="2400"/>
              <a:buFont typeface="Arial"/>
              <a:buChar char="•"/>
            </a:pPr>
            <a:r>
              <a:rPr lang="en-US" sz="2400">
                <a:latin typeface="Arial"/>
                <a:ea typeface="Arial"/>
                <a:cs typeface="Arial"/>
                <a:sym typeface="Arial"/>
              </a:rPr>
              <a:t>It performs a regression task. </a:t>
            </a:r>
            <a:endParaRPr/>
          </a:p>
          <a:p>
            <a:pPr indent="-285750" lvl="0" marL="285750" rtl="0" algn="l">
              <a:lnSpc>
                <a:spcPct val="120000"/>
              </a:lnSpc>
              <a:spcBef>
                <a:spcPts val="1000"/>
              </a:spcBef>
              <a:spcAft>
                <a:spcPts val="0"/>
              </a:spcAft>
              <a:buSzPts val="2400"/>
              <a:buFont typeface="Arial"/>
              <a:buChar char="•"/>
            </a:pPr>
            <a:r>
              <a:rPr lang="en-US" sz="2400">
                <a:latin typeface="Arial"/>
                <a:ea typeface="Arial"/>
                <a:cs typeface="Arial"/>
                <a:sym typeface="Arial"/>
              </a:rPr>
              <a:t>Regression models a target prediction value based on independent variables. </a:t>
            </a:r>
            <a:endParaRPr/>
          </a:p>
          <a:p>
            <a:pPr indent="-285750" lvl="0" marL="285750" rtl="0" algn="l">
              <a:lnSpc>
                <a:spcPct val="120000"/>
              </a:lnSpc>
              <a:spcBef>
                <a:spcPts val="1000"/>
              </a:spcBef>
              <a:spcAft>
                <a:spcPts val="0"/>
              </a:spcAft>
              <a:buSzPts val="2400"/>
              <a:buFont typeface="Arial"/>
              <a:buChar char="•"/>
            </a:pPr>
            <a:r>
              <a:rPr lang="en-US" sz="2400">
                <a:latin typeface="Arial"/>
                <a:ea typeface="Arial"/>
                <a:cs typeface="Arial"/>
                <a:sym typeface="Arial"/>
              </a:rPr>
              <a:t>It is mostly used for finding out the relationship between variables and forecasting</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WHAT IS STOCK MARKET ?</a:t>
            </a:r>
            <a:endParaRPr/>
          </a:p>
        </p:txBody>
      </p:sp>
      <p:sp>
        <p:nvSpPr>
          <p:cNvPr id="98" name="Google Shape;98;p2"/>
          <p:cNvSpPr txBox="1"/>
          <p:nvPr>
            <p:ph idx="1" type="body"/>
          </p:nvPr>
        </p:nvSpPr>
        <p:spPr>
          <a:xfrm>
            <a:off x="1502229" y="1864990"/>
            <a:ext cx="8974182" cy="3765101"/>
          </a:xfrm>
          <a:prstGeom prst="rect">
            <a:avLst/>
          </a:prstGeom>
          <a:noFill/>
          <a:ln>
            <a:noFill/>
          </a:ln>
        </p:spPr>
        <p:txBody>
          <a:bodyPr anchorCtr="0" anchor="t" bIns="45700" lIns="91425" spcFirstLastPara="1" rIns="91425" wrap="square" tIns="91425">
            <a:normAutofit/>
          </a:bodyPr>
          <a:lstStyle/>
          <a:p>
            <a:pPr indent="-342900" lvl="0" marL="342900" rtl="0" algn="just">
              <a:lnSpc>
                <a:spcPct val="120000"/>
              </a:lnSpc>
              <a:spcBef>
                <a:spcPts val="0"/>
              </a:spcBef>
              <a:spcAft>
                <a:spcPts val="0"/>
              </a:spcAft>
              <a:buSzPts val="2300"/>
              <a:buFont typeface="Arial"/>
              <a:buChar char="•"/>
            </a:pPr>
            <a:r>
              <a:rPr lang="en-US" sz="2300">
                <a:latin typeface="Arial"/>
                <a:ea typeface="Arial"/>
                <a:cs typeface="Arial"/>
                <a:sym typeface="Arial"/>
              </a:rPr>
              <a:t>Stock market is a collection of buyers and sellers which show their interest with the trading of stocks which are released by the companies for elevating the capital and are bought by the investors in order to get a portion of the company. </a:t>
            </a:r>
            <a:endParaRPr/>
          </a:p>
          <a:p>
            <a:pPr indent="-342900" lvl="0" marL="342900" rtl="0" algn="just">
              <a:lnSpc>
                <a:spcPct val="120000"/>
              </a:lnSpc>
              <a:spcBef>
                <a:spcPts val="1000"/>
              </a:spcBef>
              <a:spcAft>
                <a:spcPts val="0"/>
              </a:spcAft>
              <a:buSzPts val="2300"/>
              <a:buFont typeface="Arial"/>
              <a:buChar char="•"/>
            </a:pPr>
            <a:r>
              <a:rPr b="0" i="0" lang="en-US" sz="2300">
                <a:latin typeface="Arial"/>
                <a:ea typeface="Arial"/>
                <a:cs typeface="Arial"/>
                <a:sym typeface="Arial"/>
              </a:rPr>
              <a:t>It is a place where shares of public listed companies are traded. The primary market is where companies float shares to the general public in an initial public offering (IPO) to raise capital.</a:t>
            </a:r>
            <a:endParaRPr sz="2300">
              <a:latin typeface="Arial"/>
              <a:ea typeface="Arial"/>
              <a:cs typeface="Arial"/>
              <a:sym typeface="Arial"/>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1" type="body"/>
          </p:nvPr>
        </p:nvSpPr>
        <p:spPr>
          <a:xfrm>
            <a:off x="1391877" y="881287"/>
            <a:ext cx="9408245" cy="2880815"/>
          </a:xfrm>
          <a:prstGeom prst="rect">
            <a:avLst/>
          </a:prstGeom>
          <a:noFill/>
          <a:ln>
            <a:noFill/>
          </a:ln>
        </p:spPr>
        <p:txBody>
          <a:bodyPr anchorCtr="0" anchor="t" bIns="45700" lIns="91425" spcFirstLastPara="1" rIns="91425" wrap="square" tIns="91425">
            <a:noAutofit/>
          </a:bodyPr>
          <a:lstStyle/>
          <a:p>
            <a:pPr indent="-285750" lvl="0" marL="285750" rtl="0" algn="l">
              <a:lnSpc>
                <a:spcPct val="120000"/>
              </a:lnSpc>
              <a:spcBef>
                <a:spcPts val="0"/>
              </a:spcBef>
              <a:spcAft>
                <a:spcPts val="0"/>
              </a:spcAft>
              <a:buSzPts val="2400"/>
              <a:buFont typeface="Arial"/>
              <a:buChar char="•"/>
            </a:pPr>
            <a:r>
              <a:rPr lang="en-US" sz="2400">
                <a:latin typeface="Arial"/>
                <a:ea typeface="Arial"/>
                <a:cs typeface="Arial"/>
                <a:sym typeface="Arial"/>
              </a:rPr>
              <a:t>The most basic machine learning algorithmic rule that may be enforced on this information is regression. </a:t>
            </a:r>
            <a:endParaRPr/>
          </a:p>
          <a:p>
            <a:pPr indent="-285750" lvl="0" marL="285750" rtl="0" algn="l">
              <a:lnSpc>
                <a:spcPct val="120000"/>
              </a:lnSpc>
              <a:spcBef>
                <a:spcPts val="1000"/>
              </a:spcBef>
              <a:spcAft>
                <a:spcPts val="0"/>
              </a:spcAft>
              <a:buSzPts val="2400"/>
              <a:buFont typeface="Arial"/>
              <a:buChar char="•"/>
            </a:pPr>
            <a:r>
              <a:rPr lang="en-US" sz="2400">
                <a:latin typeface="Arial"/>
                <a:ea typeface="Arial"/>
                <a:cs typeface="Arial"/>
                <a:sym typeface="Arial"/>
              </a:rPr>
              <a:t>The regression model returns associate degree equation that determines the link between the independent variables and therefore the variable.</a:t>
            </a:r>
            <a:endParaRPr/>
          </a:p>
          <a:p>
            <a:pPr indent="-285750" lvl="0" marL="285750" rtl="0" algn="l">
              <a:lnSpc>
                <a:spcPct val="120000"/>
              </a:lnSpc>
              <a:spcBef>
                <a:spcPts val="1000"/>
              </a:spcBef>
              <a:spcAft>
                <a:spcPts val="0"/>
              </a:spcAft>
              <a:buSzPts val="2400"/>
              <a:buFont typeface="Arial"/>
              <a:buChar char="•"/>
            </a:pPr>
            <a:r>
              <a:rPr lang="en-US" sz="2400">
                <a:latin typeface="Arial"/>
                <a:ea typeface="Arial"/>
                <a:cs typeface="Arial"/>
                <a:sym typeface="Arial"/>
              </a:rPr>
              <a:t> The equation for regression may be written as:</a:t>
            </a:r>
            <a:endParaRPr sz="2400">
              <a:latin typeface="Arial"/>
              <a:ea typeface="Arial"/>
              <a:cs typeface="Arial"/>
              <a:sym typeface="Arial"/>
            </a:endParaRPr>
          </a:p>
          <a:p>
            <a:pPr indent="0" lvl="0" marL="0" rtl="0" algn="ctr">
              <a:lnSpc>
                <a:spcPct val="120000"/>
              </a:lnSpc>
              <a:spcBef>
                <a:spcPts val="1000"/>
              </a:spcBef>
              <a:spcAft>
                <a:spcPts val="0"/>
              </a:spcAft>
              <a:buSzPts val="2400"/>
              <a:buNone/>
            </a:pPr>
            <a:r>
              <a:t/>
            </a:r>
            <a:endParaRPr sz="2400"/>
          </a:p>
        </p:txBody>
      </p:sp>
      <p:pic>
        <p:nvPicPr>
          <p:cNvPr id="219" name="Google Shape;219;p15"/>
          <p:cNvPicPr preferRelativeResize="0"/>
          <p:nvPr/>
        </p:nvPicPr>
        <p:blipFill rotWithShape="1">
          <a:blip r:embed="rId3">
            <a:alphaModFix/>
          </a:blip>
          <a:srcRect b="0" l="0" r="0" t="0"/>
          <a:stretch/>
        </p:blipFill>
        <p:spPr>
          <a:xfrm>
            <a:off x="2706188" y="4255453"/>
            <a:ext cx="6779621" cy="10902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HOW LINEAR REGRESSION WORKS ?</a:t>
            </a:r>
            <a:endParaRPr/>
          </a:p>
        </p:txBody>
      </p:sp>
      <p:sp>
        <p:nvSpPr>
          <p:cNvPr id="225" name="Google Shape;225;p16"/>
          <p:cNvSpPr txBox="1"/>
          <p:nvPr>
            <p:ph idx="1" type="body"/>
          </p:nvPr>
        </p:nvSpPr>
        <p:spPr>
          <a:xfrm>
            <a:off x="1758069" y="1864990"/>
            <a:ext cx="8413542" cy="3765101"/>
          </a:xfrm>
          <a:prstGeom prst="rect">
            <a:avLst/>
          </a:prstGeom>
          <a:noFill/>
          <a:ln>
            <a:noFill/>
          </a:ln>
        </p:spPr>
        <p:txBody>
          <a:bodyPr anchorCtr="0" anchor="t" bIns="45700" lIns="91425" spcFirstLastPara="1" rIns="91425" wrap="square" tIns="91425">
            <a:normAutofit lnSpcReduction="10000"/>
          </a:bodyPr>
          <a:lstStyle/>
          <a:p>
            <a:pPr indent="-285750" lvl="0" marL="285750" marR="0" rtl="0" algn="l">
              <a:lnSpc>
                <a:spcPct val="115000"/>
              </a:lnSpc>
              <a:spcBef>
                <a:spcPts val="0"/>
              </a:spcBef>
              <a:spcAft>
                <a:spcPts val="0"/>
              </a:spcAft>
              <a:buSzPts val="2400"/>
              <a:buFont typeface="Arial"/>
              <a:buChar char="•"/>
            </a:pPr>
            <a:r>
              <a:rPr lang="en-US" sz="2400">
                <a:latin typeface="Arial"/>
                <a:ea typeface="Arial"/>
                <a:cs typeface="Arial"/>
                <a:sym typeface="Arial"/>
              </a:rPr>
              <a:t>Linear regression performs the task to predict a dependent variable value (y) based on a given independent variable (x). </a:t>
            </a:r>
            <a:endParaRPr/>
          </a:p>
          <a:p>
            <a:pPr indent="-285750" lvl="0" marL="285750" marR="0" rtl="0" algn="l">
              <a:lnSpc>
                <a:spcPct val="115000"/>
              </a:lnSpc>
              <a:spcBef>
                <a:spcPts val="0"/>
              </a:spcBef>
              <a:spcAft>
                <a:spcPts val="0"/>
              </a:spcAft>
              <a:buSzPts val="2400"/>
              <a:buFont typeface="Arial"/>
              <a:buChar char="•"/>
            </a:pPr>
            <a:r>
              <a:rPr lang="en-US" sz="2400">
                <a:latin typeface="Arial"/>
                <a:ea typeface="Arial"/>
                <a:cs typeface="Arial"/>
                <a:sym typeface="Arial"/>
              </a:rPr>
              <a:t>So, this regression technique finds out a linear relationship between x (input) and y(output). </a:t>
            </a:r>
            <a:endParaRPr/>
          </a:p>
          <a:p>
            <a:pPr indent="-285750" lvl="0" marL="285750" marR="0" rtl="0" algn="l">
              <a:lnSpc>
                <a:spcPct val="115000"/>
              </a:lnSpc>
              <a:spcBef>
                <a:spcPts val="0"/>
              </a:spcBef>
              <a:spcAft>
                <a:spcPts val="0"/>
              </a:spcAft>
              <a:buSzPts val="2400"/>
              <a:buFont typeface="Arial"/>
              <a:buChar char="•"/>
            </a:pPr>
            <a:r>
              <a:rPr lang="en-US" sz="2400">
                <a:latin typeface="Arial"/>
                <a:ea typeface="Arial"/>
                <a:cs typeface="Arial"/>
                <a:sym typeface="Arial"/>
              </a:rPr>
              <a:t>Hence, the name is Linear Regression.</a:t>
            </a:r>
            <a:endParaRPr sz="2400">
              <a:latin typeface="Arial"/>
              <a:ea typeface="Arial"/>
              <a:cs typeface="Arial"/>
              <a:sym typeface="Arial"/>
            </a:endParaRPr>
          </a:p>
          <a:p>
            <a:pPr indent="-285750" lvl="0" marL="285750" marR="0" rtl="0" algn="l">
              <a:lnSpc>
                <a:spcPct val="115000"/>
              </a:lnSpc>
              <a:spcBef>
                <a:spcPts val="0"/>
              </a:spcBef>
              <a:spcAft>
                <a:spcPts val="0"/>
              </a:spcAft>
              <a:buSzPts val="2400"/>
              <a:buFont typeface="Arial"/>
              <a:buChar char="•"/>
            </a:pPr>
            <a:r>
              <a:rPr lang="en-US" sz="2400">
                <a:latin typeface="Arial"/>
                <a:ea typeface="Arial"/>
                <a:cs typeface="Arial"/>
                <a:sym typeface="Arial"/>
              </a:rPr>
              <a:t>In the figure above, X (input) is the work experience and Y (output) is the salary of a person. </a:t>
            </a:r>
            <a:endParaRPr/>
          </a:p>
          <a:p>
            <a:pPr indent="-285750" lvl="0" marL="285750" marR="0" rtl="0" algn="l">
              <a:lnSpc>
                <a:spcPct val="115000"/>
              </a:lnSpc>
              <a:spcBef>
                <a:spcPts val="0"/>
              </a:spcBef>
              <a:spcAft>
                <a:spcPts val="0"/>
              </a:spcAft>
              <a:buSzPts val="2400"/>
              <a:buFont typeface="Arial"/>
              <a:buChar char="•"/>
            </a:pPr>
            <a:r>
              <a:rPr lang="en-US" sz="2400">
                <a:latin typeface="Arial"/>
                <a:ea typeface="Arial"/>
                <a:cs typeface="Arial"/>
                <a:sym typeface="Arial"/>
              </a:rPr>
              <a:t>The regression line is the best fit line for our model. </a:t>
            </a:r>
            <a:endParaRPr sz="2400">
              <a:latin typeface="Arial"/>
              <a:ea typeface="Arial"/>
              <a:cs typeface="Arial"/>
              <a:sym typeface="Arial"/>
            </a:endParaRPr>
          </a:p>
          <a:p>
            <a:pPr indent="-133350" lvl="0" marL="285750" rtl="0" algn="l">
              <a:lnSpc>
                <a:spcPct val="120000"/>
              </a:lnSpc>
              <a:spcBef>
                <a:spcPts val="1000"/>
              </a:spcBef>
              <a:spcAft>
                <a:spcPts val="0"/>
              </a:spcAft>
              <a:buSzPts val="2400"/>
              <a:buFont typeface="Arial"/>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7"/>
          <p:cNvPicPr preferRelativeResize="0"/>
          <p:nvPr/>
        </p:nvPicPr>
        <p:blipFill rotWithShape="1">
          <a:blip r:embed="rId3">
            <a:alphaModFix/>
          </a:blip>
          <a:srcRect b="0" l="0" r="0" t="0"/>
          <a:stretch/>
        </p:blipFill>
        <p:spPr>
          <a:xfrm>
            <a:off x="3339736" y="1057552"/>
            <a:ext cx="5758489" cy="43376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MEAN SQUARED ERROR ( MSE )</a:t>
            </a:r>
            <a:endParaRPr/>
          </a:p>
        </p:txBody>
      </p:sp>
      <p:sp>
        <p:nvSpPr>
          <p:cNvPr id="236" name="Google Shape;236;p18"/>
          <p:cNvSpPr txBox="1"/>
          <p:nvPr>
            <p:ph idx="1" type="body"/>
          </p:nvPr>
        </p:nvSpPr>
        <p:spPr>
          <a:xfrm>
            <a:off x="1758069" y="1864990"/>
            <a:ext cx="8413542" cy="3360153"/>
          </a:xfrm>
          <a:prstGeom prst="rect">
            <a:avLst/>
          </a:prstGeom>
          <a:noFill/>
          <a:ln>
            <a:noFill/>
          </a:ln>
        </p:spPr>
        <p:txBody>
          <a:bodyPr anchorCtr="0" anchor="t" bIns="45700" lIns="91425" spcFirstLastPara="1" rIns="91425" wrap="square" tIns="91425">
            <a:normAutofit/>
          </a:bodyPr>
          <a:lstStyle/>
          <a:p>
            <a:pPr indent="-285750" lvl="0" marL="285750" rtl="0" algn="l">
              <a:lnSpc>
                <a:spcPct val="120000"/>
              </a:lnSpc>
              <a:spcBef>
                <a:spcPts val="0"/>
              </a:spcBef>
              <a:spcAft>
                <a:spcPts val="0"/>
              </a:spcAft>
              <a:buSzPts val="2200"/>
              <a:buFont typeface="Arial"/>
              <a:buChar char="•"/>
            </a:pPr>
            <a:r>
              <a:rPr lang="en-US" sz="2200">
                <a:latin typeface="Arial"/>
                <a:ea typeface="Arial"/>
                <a:cs typeface="Arial"/>
                <a:sym typeface="Arial"/>
              </a:rPr>
              <a:t>The Mean squared error (MSE) represents the error of the estimator or predictive model created based on the given set of observations in the sample.</a:t>
            </a:r>
            <a:endParaRPr/>
          </a:p>
          <a:p>
            <a:pPr indent="-285750" lvl="0" marL="285750" rtl="0" algn="l">
              <a:lnSpc>
                <a:spcPct val="120000"/>
              </a:lnSpc>
              <a:spcBef>
                <a:spcPts val="1000"/>
              </a:spcBef>
              <a:spcAft>
                <a:spcPts val="0"/>
              </a:spcAft>
              <a:buSzPts val="2200"/>
              <a:buFont typeface="Arial"/>
              <a:buChar char="•"/>
            </a:pPr>
            <a:r>
              <a:rPr lang="en-US" sz="2200">
                <a:latin typeface="Arial"/>
                <a:ea typeface="Arial"/>
                <a:cs typeface="Arial"/>
                <a:sym typeface="Arial"/>
              </a:rPr>
              <a:t>It is used to represent the cost associated with the predictions or the loss incurred in the predictions.</a:t>
            </a:r>
            <a:endParaRPr/>
          </a:p>
          <a:p>
            <a:pPr indent="-285750" lvl="0" marL="285750" rtl="0" algn="l">
              <a:lnSpc>
                <a:spcPct val="120000"/>
              </a:lnSpc>
              <a:spcBef>
                <a:spcPts val="1000"/>
              </a:spcBef>
              <a:spcAft>
                <a:spcPts val="0"/>
              </a:spcAft>
              <a:buSzPts val="2200"/>
              <a:buFont typeface="Arial"/>
              <a:buChar char="•"/>
            </a:pPr>
            <a:r>
              <a:rPr lang="en-US" sz="2200">
                <a:latin typeface="Arial"/>
                <a:ea typeface="Arial"/>
                <a:cs typeface="Arial"/>
                <a:sym typeface="Arial"/>
              </a:rPr>
              <a:t>The lesser the MSE, the better the regression model.</a:t>
            </a:r>
            <a:endParaRPr/>
          </a:p>
          <a:p>
            <a:pPr indent="-285750" lvl="0" marL="285750" rtl="0" algn="l">
              <a:lnSpc>
                <a:spcPct val="120000"/>
              </a:lnSpc>
              <a:spcBef>
                <a:spcPts val="1000"/>
              </a:spcBef>
              <a:spcAft>
                <a:spcPts val="0"/>
              </a:spcAft>
              <a:buSzPts val="2200"/>
              <a:buFont typeface="Arial"/>
              <a:buChar char="•"/>
            </a:pPr>
            <a:r>
              <a:rPr lang="en-US" sz="2200">
                <a:latin typeface="Arial"/>
                <a:ea typeface="Arial"/>
                <a:cs typeface="Arial"/>
                <a:sym typeface="Arial"/>
              </a:rPr>
              <a:t>It is the difference between Actual value &amp; Predicted value.</a:t>
            </a:r>
            <a:endParaRPr sz="2200"/>
          </a:p>
          <a:p>
            <a:pPr indent="-146050" lvl="0" marL="285750" rtl="0" algn="l">
              <a:lnSpc>
                <a:spcPct val="120000"/>
              </a:lnSpc>
              <a:spcBef>
                <a:spcPts val="1000"/>
              </a:spcBef>
              <a:spcAft>
                <a:spcPts val="0"/>
              </a:spcAft>
              <a:buSzPts val="2200"/>
              <a:buFont typeface="Arial"/>
              <a:buNone/>
            </a:pPr>
            <a:r>
              <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9"/>
          <p:cNvPicPr preferRelativeResize="0"/>
          <p:nvPr/>
        </p:nvPicPr>
        <p:blipFill rotWithShape="1">
          <a:blip r:embed="rId3">
            <a:alphaModFix/>
          </a:blip>
          <a:srcRect b="0" l="0" r="0" t="0"/>
          <a:stretch/>
        </p:blipFill>
        <p:spPr>
          <a:xfrm>
            <a:off x="2464525" y="1711234"/>
            <a:ext cx="7262949" cy="29522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CONCLUSION</a:t>
            </a:r>
            <a:endParaRPr/>
          </a:p>
        </p:txBody>
      </p:sp>
      <p:sp>
        <p:nvSpPr>
          <p:cNvPr id="247" name="Google Shape;247;p20"/>
          <p:cNvSpPr txBox="1"/>
          <p:nvPr>
            <p:ph idx="1" type="body"/>
          </p:nvPr>
        </p:nvSpPr>
        <p:spPr>
          <a:xfrm>
            <a:off x="1758069" y="1864990"/>
            <a:ext cx="8413542" cy="3360153"/>
          </a:xfrm>
          <a:prstGeom prst="rect">
            <a:avLst/>
          </a:prstGeom>
          <a:noFill/>
          <a:ln>
            <a:noFill/>
          </a:ln>
        </p:spPr>
        <p:txBody>
          <a:bodyPr anchorCtr="0" anchor="t" bIns="45700" lIns="91425" spcFirstLastPara="1" rIns="91425" wrap="square" tIns="91425">
            <a:normAutofit/>
          </a:bodyPr>
          <a:lstStyle/>
          <a:p>
            <a:pPr indent="-285750" lvl="0" marL="285750" rtl="0" algn="l">
              <a:lnSpc>
                <a:spcPct val="120000"/>
              </a:lnSpc>
              <a:spcBef>
                <a:spcPts val="0"/>
              </a:spcBef>
              <a:spcAft>
                <a:spcPts val="0"/>
              </a:spcAft>
              <a:buSzPts val="2200"/>
              <a:buFont typeface="Arial"/>
              <a:buChar char="•"/>
            </a:pPr>
            <a:r>
              <a:rPr lang="en-US" sz="2200">
                <a:latin typeface="Arial"/>
                <a:ea typeface="Arial"/>
                <a:cs typeface="Arial"/>
                <a:sym typeface="Arial"/>
              </a:rPr>
              <a:t>It has led to the conclusion that it is possible to predict stock market with more accuracy and efficiency using machine learning techniques.</a:t>
            </a:r>
            <a:endParaRPr/>
          </a:p>
          <a:p>
            <a:pPr indent="-285750" lvl="0" marL="285750" rtl="0" algn="l">
              <a:lnSpc>
                <a:spcPct val="120000"/>
              </a:lnSpc>
              <a:spcBef>
                <a:spcPts val="1000"/>
              </a:spcBef>
              <a:spcAft>
                <a:spcPts val="0"/>
              </a:spcAft>
              <a:buSzPts val="2200"/>
              <a:buFont typeface="Arial"/>
              <a:buChar char="•"/>
            </a:pPr>
            <a:r>
              <a:rPr lang="en-US" sz="2200">
                <a:latin typeface="Arial"/>
                <a:ea typeface="Arial"/>
                <a:cs typeface="Arial"/>
                <a:sym typeface="Arial"/>
              </a:rPr>
              <a:t>In the future, the stock market prediction system can be further improved by utilizing a much bigger dataset than the one being utilized currently.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2020389" y="679269"/>
            <a:ext cx="8151222" cy="74458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Rockwell"/>
              <a:buNone/>
            </a:pPr>
            <a:r>
              <a:rPr lang="en-US"/>
              <a:t>WHAT IS STOCK MARKET PREDICTION ?</a:t>
            </a:r>
            <a:endParaRPr/>
          </a:p>
        </p:txBody>
      </p:sp>
      <p:sp>
        <p:nvSpPr>
          <p:cNvPr id="104" name="Google Shape;104;p3"/>
          <p:cNvSpPr txBox="1"/>
          <p:nvPr>
            <p:ph idx="1" type="body"/>
          </p:nvPr>
        </p:nvSpPr>
        <p:spPr>
          <a:xfrm>
            <a:off x="1758069" y="1864990"/>
            <a:ext cx="8413542" cy="3765101"/>
          </a:xfrm>
          <a:prstGeom prst="rect">
            <a:avLst/>
          </a:prstGeom>
          <a:noFill/>
          <a:ln>
            <a:noFill/>
          </a:ln>
        </p:spPr>
        <p:txBody>
          <a:bodyPr anchorCtr="0" anchor="t" bIns="45700" lIns="91425" spcFirstLastPara="1" rIns="91425" wrap="square" tIns="91425">
            <a:normAutofit/>
          </a:bodyPr>
          <a:lstStyle/>
          <a:p>
            <a:pPr indent="0" lvl="0" marL="0" rtl="0" algn="just">
              <a:lnSpc>
                <a:spcPct val="120000"/>
              </a:lnSpc>
              <a:spcBef>
                <a:spcPts val="0"/>
              </a:spcBef>
              <a:spcAft>
                <a:spcPts val="0"/>
              </a:spcAft>
              <a:buSzPts val="2400"/>
              <a:buNone/>
            </a:pPr>
            <a:r>
              <a:rPr i="0" lang="en-US" sz="2400">
                <a:latin typeface="Arial"/>
                <a:ea typeface="Arial"/>
                <a:cs typeface="Arial"/>
                <a:sym typeface="Arial"/>
              </a:rPr>
              <a:t>Stock market prediction </a:t>
            </a:r>
            <a:r>
              <a:rPr b="0" i="0" lang="en-US" sz="2400">
                <a:latin typeface="Arial"/>
                <a:ea typeface="Arial"/>
                <a:cs typeface="Arial"/>
                <a:sym typeface="Arial"/>
              </a:rPr>
              <a:t>is the act of trying to determine the future value of a company </a:t>
            </a:r>
            <a:r>
              <a:rPr lang="en-US" sz="2400">
                <a:latin typeface="Arial"/>
                <a:ea typeface="Arial"/>
                <a:cs typeface="Arial"/>
                <a:sym typeface="Arial"/>
              </a:rPr>
              <a:t>stock</a:t>
            </a:r>
            <a:r>
              <a:rPr b="0" i="0" lang="en-US" sz="2400">
                <a:latin typeface="Arial"/>
                <a:ea typeface="Arial"/>
                <a:cs typeface="Arial"/>
                <a:sym typeface="Arial"/>
              </a:rPr>
              <a:t> or other </a:t>
            </a:r>
            <a:r>
              <a:rPr lang="en-US" sz="2400">
                <a:latin typeface="Arial"/>
                <a:ea typeface="Arial"/>
                <a:cs typeface="Arial"/>
                <a:sym typeface="Arial"/>
              </a:rPr>
              <a:t>financial instrument</a:t>
            </a:r>
            <a:r>
              <a:rPr b="0" i="0" lang="en-US" sz="2400">
                <a:latin typeface="Arial"/>
                <a:ea typeface="Arial"/>
                <a:cs typeface="Arial"/>
                <a:sym typeface="Arial"/>
              </a:rPr>
              <a:t> traded on an exchange. The successful prediction of a stock's future price could yield significant profit. The </a:t>
            </a:r>
            <a:r>
              <a:rPr lang="en-US" sz="2400">
                <a:latin typeface="Arial"/>
                <a:ea typeface="Arial"/>
                <a:cs typeface="Arial"/>
                <a:sym typeface="Arial"/>
              </a:rPr>
              <a:t>efficient-market hypothesis</a:t>
            </a:r>
            <a:r>
              <a:rPr b="0" i="0" lang="en-US" sz="2400">
                <a:latin typeface="Arial"/>
                <a:ea typeface="Arial"/>
                <a:cs typeface="Arial"/>
                <a:sym typeface="Arial"/>
              </a:rPr>
              <a:t> suggests that stock prices reflect all currently available information and any price changes that are not based on newly revealed information thus are inherently unpredictable.</a:t>
            </a:r>
            <a:endParaRPr sz="2300">
              <a:latin typeface="Arial"/>
              <a:ea typeface="Arial"/>
              <a:cs typeface="Arial"/>
              <a:sym typeface="Arial"/>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2020389" y="587828"/>
            <a:ext cx="8151222" cy="99277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Rockwell"/>
              <a:buNone/>
            </a:pPr>
            <a:r>
              <a:rPr lang="en-US"/>
              <a:t>HOW TO PREDICT STOCKS WITH HELP OF MACHINE LEARNING ?</a:t>
            </a:r>
            <a:endParaRPr/>
          </a:p>
        </p:txBody>
      </p:sp>
      <p:sp>
        <p:nvSpPr>
          <p:cNvPr id="110" name="Google Shape;110;p4"/>
          <p:cNvSpPr txBox="1"/>
          <p:nvPr>
            <p:ph idx="1" type="body"/>
          </p:nvPr>
        </p:nvSpPr>
        <p:spPr>
          <a:xfrm>
            <a:off x="1889229" y="2060934"/>
            <a:ext cx="8413542" cy="3569158"/>
          </a:xfrm>
          <a:prstGeom prst="rect">
            <a:avLst/>
          </a:prstGeom>
          <a:noFill/>
          <a:ln>
            <a:noFill/>
          </a:ln>
        </p:spPr>
        <p:txBody>
          <a:bodyPr anchorCtr="0" anchor="t" bIns="45700" lIns="91425" spcFirstLastPara="1" rIns="91425" wrap="square" tIns="91425">
            <a:normAutofit/>
          </a:bodyPr>
          <a:lstStyle/>
          <a:p>
            <a:pPr indent="0" lvl="0" marL="0" rtl="0" algn="l">
              <a:lnSpc>
                <a:spcPct val="120000"/>
              </a:lnSpc>
              <a:spcBef>
                <a:spcPts val="0"/>
              </a:spcBef>
              <a:spcAft>
                <a:spcPts val="0"/>
              </a:spcAft>
              <a:buSzPts val="2400"/>
              <a:buNone/>
            </a:pPr>
            <a:r>
              <a:rPr b="0" i="0" lang="en-US" sz="2400">
                <a:latin typeface="arial"/>
                <a:ea typeface="arial"/>
                <a:cs typeface="arial"/>
                <a:sym typeface="arial"/>
              </a:rPr>
              <a:t>One can show machine learning models vast amounts of historical data of a company’s stock (several decades' worth of data) and use the model to extract key trends and essential features that define the company’s stock performance. If such trends, parameters, and features are extracted effectively, the model can predict future stock performance.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2020389" y="587829"/>
            <a:ext cx="8151222" cy="104502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Rockwell"/>
              <a:buNone/>
            </a:pPr>
            <a:r>
              <a:rPr lang="en-US"/>
              <a:t>OBJECTIVE AND PURPOSE OF STOCK MARKET PREDICTION</a:t>
            </a:r>
            <a:endParaRPr/>
          </a:p>
        </p:txBody>
      </p:sp>
      <p:sp>
        <p:nvSpPr>
          <p:cNvPr id="116" name="Google Shape;116;p5"/>
          <p:cNvSpPr txBox="1"/>
          <p:nvPr>
            <p:ph idx="1" type="body"/>
          </p:nvPr>
        </p:nvSpPr>
        <p:spPr>
          <a:xfrm>
            <a:off x="1758069" y="2087060"/>
            <a:ext cx="8413542" cy="3281776"/>
          </a:xfrm>
          <a:prstGeom prst="rect">
            <a:avLst/>
          </a:prstGeom>
          <a:noFill/>
          <a:ln>
            <a:noFill/>
          </a:ln>
        </p:spPr>
        <p:txBody>
          <a:bodyPr anchorCtr="0" anchor="t" bIns="45700" lIns="91425" spcFirstLastPara="1" rIns="91425" wrap="square" tIns="91425">
            <a:normAutofit/>
          </a:bodyPr>
          <a:lstStyle/>
          <a:p>
            <a:pPr indent="-457200" lvl="0" marL="457200" marR="0" rtl="0" algn="l">
              <a:lnSpc>
                <a:spcPct val="115000"/>
              </a:lnSpc>
              <a:spcBef>
                <a:spcPts val="0"/>
              </a:spcBef>
              <a:spcAft>
                <a:spcPts val="0"/>
              </a:spcAft>
              <a:buSzPts val="2400"/>
              <a:buFont typeface="Rockwell"/>
              <a:buAutoNum type="arabicPeriod"/>
            </a:pPr>
            <a:r>
              <a:rPr lang="en-US" sz="2400">
                <a:latin typeface="Arial"/>
                <a:ea typeface="Arial"/>
                <a:cs typeface="Arial"/>
                <a:sym typeface="Arial"/>
              </a:rPr>
              <a:t>Predicting Stock Market to gain significant profits.</a:t>
            </a:r>
            <a:endParaRPr sz="2400">
              <a:latin typeface="Arial"/>
              <a:ea typeface="Arial"/>
              <a:cs typeface="Arial"/>
              <a:sym typeface="Arial"/>
            </a:endParaRPr>
          </a:p>
          <a:p>
            <a:pPr indent="-457200" lvl="0" marL="457200" marR="0" rtl="0" algn="l">
              <a:lnSpc>
                <a:spcPct val="115000"/>
              </a:lnSpc>
              <a:spcBef>
                <a:spcPts val="0"/>
              </a:spcBef>
              <a:spcAft>
                <a:spcPts val="0"/>
              </a:spcAft>
              <a:buSzPts val="2400"/>
              <a:buFont typeface="Rockwell"/>
              <a:buAutoNum type="arabicPeriod"/>
            </a:pPr>
            <a:r>
              <a:rPr lang="en-US" sz="2400">
                <a:latin typeface="Arial"/>
                <a:ea typeface="Arial"/>
                <a:cs typeface="Arial"/>
                <a:sym typeface="Arial"/>
              </a:rPr>
              <a:t>To make it user friendly and easy to use.</a:t>
            </a:r>
            <a:endParaRPr sz="2400">
              <a:latin typeface="Arial"/>
              <a:ea typeface="Arial"/>
              <a:cs typeface="Arial"/>
              <a:sym typeface="Arial"/>
            </a:endParaRPr>
          </a:p>
          <a:p>
            <a:pPr indent="-457200" lvl="0" marL="457200" marR="0" rtl="0" algn="l">
              <a:lnSpc>
                <a:spcPct val="115000"/>
              </a:lnSpc>
              <a:spcBef>
                <a:spcPts val="0"/>
              </a:spcBef>
              <a:spcAft>
                <a:spcPts val="0"/>
              </a:spcAft>
              <a:buSzPts val="2400"/>
              <a:buFont typeface="Rockwell"/>
              <a:buAutoNum type="arabicPeriod"/>
            </a:pPr>
            <a:r>
              <a:rPr lang="en-US" sz="2400">
                <a:latin typeface="Arial"/>
                <a:ea typeface="Arial"/>
                <a:cs typeface="Arial"/>
                <a:sym typeface="Arial"/>
              </a:rPr>
              <a:t>To make calculations with high approximation.</a:t>
            </a:r>
            <a:endParaRPr sz="2400">
              <a:latin typeface="Arial"/>
              <a:ea typeface="Arial"/>
              <a:cs typeface="Arial"/>
              <a:sym typeface="Arial"/>
            </a:endParaRPr>
          </a:p>
          <a:p>
            <a:pPr indent="-457200" lvl="0" marL="457200" marR="0" rtl="0" algn="l">
              <a:lnSpc>
                <a:spcPct val="115000"/>
              </a:lnSpc>
              <a:spcBef>
                <a:spcPts val="0"/>
              </a:spcBef>
              <a:spcAft>
                <a:spcPts val="0"/>
              </a:spcAft>
              <a:buSzPts val="2400"/>
              <a:buFont typeface="Rockwell"/>
              <a:buAutoNum type="arabicPeriod"/>
            </a:pPr>
            <a:r>
              <a:rPr lang="en-US" sz="2400">
                <a:latin typeface="Arial"/>
                <a:ea typeface="Arial"/>
                <a:cs typeface="Arial"/>
                <a:sym typeface="Arial"/>
              </a:rPr>
              <a:t>The algorithm is designed with minimal complexity and helps the user to make safe and accurate decisions with accurate price prediction.</a:t>
            </a:r>
            <a:endParaRPr sz="2400">
              <a:latin typeface="Arial"/>
              <a:ea typeface="Arial"/>
              <a:cs typeface="Arial"/>
              <a:sym typeface="Arial"/>
            </a:endParaRPr>
          </a:p>
          <a:p>
            <a:pPr indent="0" lvl="0" marL="0" rtl="0" algn="l">
              <a:lnSpc>
                <a:spcPct val="120000"/>
              </a:lnSpc>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447191" y="804163"/>
            <a:ext cx="9295603" cy="10563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3200"/>
              <a:buFont typeface="Rockwell"/>
              <a:buNone/>
            </a:pPr>
            <a:r>
              <a:rPr lang="en-US"/>
              <a:t>ALGORITHMS FOR PREDICTING STOCKS</a:t>
            </a:r>
            <a:endParaRPr/>
          </a:p>
        </p:txBody>
      </p:sp>
      <p:sp>
        <p:nvSpPr>
          <p:cNvPr id="122" name="Google Shape;122;p6"/>
          <p:cNvSpPr txBox="1"/>
          <p:nvPr>
            <p:ph idx="1" type="body"/>
          </p:nvPr>
        </p:nvSpPr>
        <p:spPr>
          <a:xfrm>
            <a:off x="1447191" y="2019549"/>
            <a:ext cx="4488794" cy="80194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SzPts val="2200"/>
              <a:buNone/>
            </a:pPr>
            <a:r>
              <a:rPr lang="en-US"/>
              <a:t>SUPERVISED</a:t>
            </a:r>
            <a:endParaRPr/>
          </a:p>
        </p:txBody>
      </p:sp>
      <p:sp>
        <p:nvSpPr>
          <p:cNvPr id="123" name="Google Shape;123;p6"/>
          <p:cNvSpPr txBox="1"/>
          <p:nvPr>
            <p:ph idx="2" type="body"/>
          </p:nvPr>
        </p:nvSpPr>
        <p:spPr>
          <a:xfrm>
            <a:off x="1447191" y="2824269"/>
            <a:ext cx="4488794" cy="2644457"/>
          </a:xfrm>
          <a:prstGeom prst="rect">
            <a:avLst/>
          </a:prstGeom>
          <a:noFill/>
          <a:ln>
            <a:noFill/>
          </a:ln>
        </p:spPr>
        <p:txBody>
          <a:bodyPr anchorCtr="0" anchor="t" bIns="45700" lIns="91425" spcFirstLastPara="1" rIns="91425" wrap="square" tIns="45700">
            <a:normAutofit fontScale="92500" lnSpcReduction="10000"/>
          </a:bodyPr>
          <a:lstStyle/>
          <a:p>
            <a:pPr indent="-111125" lvl="0" marL="228600" rtl="0" algn="l">
              <a:lnSpc>
                <a:spcPct val="120000"/>
              </a:lnSpc>
              <a:spcBef>
                <a:spcPts val="0"/>
              </a:spcBef>
              <a:spcAft>
                <a:spcPts val="0"/>
              </a:spcAft>
              <a:buSzPct val="100000"/>
              <a:buNone/>
            </a:pPr>
            <a:r>
              <a:t/>
            </a:r>
            <a:endParaRPr>
              <a:latin typeface="Arial"/>
              <a:ea typeface="Arial"/>
              <a:cs typeface="Arial"/>
              <a:sym typeface="Arial"/>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Long Short Term Memory (LSTM)</a:t>
            </a:r>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Linear Regression</a:t>
            </a:r>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Support Vector Machine (SVM)</a:t>
            </a:r>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Decision Tree (DT)</a:t>
            </a:r>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Random Forest (RT)</a:t>
            </a:r>
            <a:endParaRPr/>
          </a:p>
        </p:txBody>
      </p:sp>
      <p:sp>
        <p:nvSpPr>
          <p:cNvPr id="124" name="Google Shape;124;p6"/>
          <p:cNvSpPr txBox="1"/>
          <p:nvPr>
            <p:ph idx="3" type="body"/>
          </p:nvPr>
        </p:nvSpPr>
        <p:spPr>
          <a:xfrm>
            <a:off x="6256025" y="2023003"/>
            <a:ext cx="4488794" cy="80223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SzPts val="2200"/>
              <a:buNone/>
            </a:pPr>
            <a:r>
              <a:rPr lang="en-US"/>
              <a:t>UNSUPERVISED</a:t>
            </a:r>
            <a:endParaRPr/>
          </a:p>
        </p:txBody>
      </p:sp>
      <p:sp>
        <p:nvSpPr>
          <p:cNvPr id="125" name="Google Shape;125;p6"/>
          <p:cNvSpPr txBox="1"/>
          <p:nvPr>
            <p:ph idx="4" type="body"/>
          </p:nvPr>
        </p:nvSpPr>
        <p:spPr>
          <a:xfrm>
            <a:off x="6256025" y="2821491"/>
            <a:ext cx="4488794" cy="2637371"/>
          </a:xfrm>
          <a:prstGeom prst="rect">
            <a:avLst/>
          </a:prstGeom>
          <a:noFill/>
          <a:ln>
            <a:noFill/>
          </a:ln>
        </p:spPr>
        <p:txBody>
          <a:bodyPr anchorCtr="0" anchor="t" bIns="45700" lIns="91425" spcFirstLastPara="1" rIns="91425" wrap="square" tIns="45700">
            <a:normAutofit fontScale="92500" lnSpcReduction="10000"/>
          </a:bodyPr>
          <a:lstStyle/>
          <a:p>
            <a:pPr indent="-111125" lvl="0" marL="228600" rtl="0" algn="l">
              <a:lnSpc>
                <a:spcPct val="120000"/>
              </a:lnSpc>
              <a:spcBef>
                <a:spcPts val="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Restricted Boltzmann Machine (RBM)</a:t>
            </a:r>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K means Clustering</a:t>
            </a:r>
            <a:endParaRPr/>
          </a:p>
          <a:p>
            <a:pPr indent="-228600" lvl="0" marL="228600" rtl="0" algn="l">
              <a:lnSpc>
                <a:spcPct val="120000"/>
              </a:lnSpc>
              <a:spcBef>
                <a:spcPts val="1000"/>
              </a:spcBef>
              <a:spcAft>
                <a:spcPts val="0"/>
              </a:spcAft>
              <a:buSzPct val="100000"/>
              <a:buChar char="•"/>
            </a:pPr>
            <a:r>
              <a:rPr lang="en-US">
                <a:latin typeface="Arial"/>
                <a:ea typeface="Arial"/>
                <a:cs typeface="Arial"/>
                <a:sym typeface="Arial"/>
              </a:rPr>
              <a:t>Hierarchical Clustering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811dd08463_0_0"/>
          <p:cNvSpPr txBox="1"/>
          <p:nvPr>
            <p:ph type="title"/>
          </p:nvPr>
        </p:nvSpPr>
        <p:spPr>
          <a:xfrm>
            <a:off x="2020389" y="679269"/>
            <a:ext cx="8151300" cy="74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3600"/>
              <a:buFont typeface="Rockwell"/>
              <a:buNone/>
            </a:pPr>
            <a:r>
              <a:rPr lang="en-US"/>
              <a:t>DECISION TREE</a:t>
            </a:r>
            <a:endParaRPr/>
          </a:p>
        </p:txBody>
      </p:sp>
      <p:sp>
        <p:nvSpPr>
          <p:cNvPr id="131" name="Google Shape;131;g1811dd08463_0_0"/>
          <p:cNvSpPr txBox="1"/>
          <p:nvPr>
            <p:ph idx="1" type="body"/>
          </p:nvPr>
        </p:nvSpPr>
        <p:spPr>
          <a:xfrm>
            <a:off x="2020400" y="2000375"/>
            <a:ext cx="9066300" cy="3857100"/>
          </a:xfrm>
          <a:prstGeom prst="rect">
            <a:avLst/>
          </a:prstGeom>
          <a:noFill/>
          <a:ln>
            <a:noFill/>
          </a:ln>
        </p:spPr>
        <p:txBody>
          <a:bodyPr anchorCtr="0" anchor="t" bIns="45700" lIns="91425" spcFirstLastPara="1" rIns="91425" wrap="square" tIns="91425">
            <a:normAutofit/>
          </a:bodyPr>
          <a:lstStyle/>
          <a:p>
            <a:pPr indent="-355600" lvl="0" marL="457200" rtl="0" algn="l">
              <a:lnSpc>
                <a:spcPct val="120000"/>
              </a:lnSpc>
              <a:spcBef>
                <a:spcPts val="1000"/>
              </a:spcBef>
              <a:spcAft>
                <a:spcPts val="0"/>
              </a:spcAft>
              <a:buSzPts val="2000"/>
              <a:buChar char="●"/>
            </a:pPr>
            <a:r>
              <a:rPr lang="en-US" sz="2000"/>
              <a:t>A decision tree is a non-parametric supervised learning algorithm, which is utilized for both classification and regression tasks. </a:t>
            </a:r>
            <a:endParaRPr sz="2000"/>
          </a:p>
          <a:p>
            <a:pPr indent="-355600" lvl="0" marL="457200" rtl="0" algn="l">
              <a:lnSpc>
                <a:spcPct val="120000"/>
              </a:lnSpc>
              <a:spcBef>
                <a:spcPts val="1000"/>
              </a:spcBef>
              <a:spcAft>
                <a:spcPts val="0"/>
              </a:spcAft>
              <a:buSzPts val="2000"/>
              <a:buChar char="●"/>
            </a:pPr>
            <a:r>
              <a:rPr lang="en-US" sz="2000"/>
              <a:t>It has a hierarchical, tree structure, which consists of a root node, branches, internal nodes and leaf nodes.</a:t>
            </a:r>
            <a:endParaRPr sz="2000"/>
          </a:p>
          <a:p>
            <a:pPr indent="-349250" lvl="0" marL="457200" rtl="0" algn="l">
              <a:lnSpc>
                <a:spcPct val="120000"/>
              </a:lnSpc>
              <a:spcBef>
                <a:spcPts val="1000"/>
              </a:spcBef>
              <a:spcAft>
                <a:spcPts val="0"/>
              </a:spcAft>
              <a:buSzPts val="1900"/>
              <a:buFont typeface="Rockwell"/>
              <a:buChar char="●"/>
            </a:pPr>
            <a:r>
              <a:rPr lang="en-US" sz="1900"/>
              <a:t>Decision tree learning employs a divide and conquer strategy by conducting a greedy search to identify the optimal split points within a tree.</a:t>
            </a:r>
            <a:endParaRPr sz="1900"/>
          </a:p>
          <a:p>
            <a:pPr indent="-330200" lvl="0" marL="457200" rtl="0" algn="l">
              <a:lnSpc>
                <a:spcPct val="120000"/>
              </a:lnSpc>
              <a:spcBef>
                <a:spcPts val="1000"/>
              </a:spcBef>
              <a:spcAft>
                <a:spcPts val="0"/>
              </a:spcAft>
              <a:buSzPts val="1600"/>
              <a:buFont typeface="Rockwell"/>
              <a:buChar char="●"/>
            </a:pPr>
            <a:r>
              <a:rPr lang="en-US" sz="1900"/>
              <a:t>This process of splitting is then repeated in a top-down, recursive manner until all, or the majority of records have been classified under specific class labels</a:t>
            </a:r>
            <a:r>
              <a:rPr lang="en-US" sz="1700"/>
              <a:t>.</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811dd08463_0_5"/>
          <p:cNvPicPr preferRelativeResize="0"/>
          <p:nvPr/>
        </p:nvPicPr>
        <p:blipFill>
          <a:blip r:embed="rId3">
            <a:alphaModFix/>
          </a:blip>
          <a:stretch>
            <a:fillRect/>
          </a:stretch>
        </p:blipFill>
        <p:spPr>
          <a:xfrm>
            <a:off x="1686775" y="687924"/>
            <a:ext cx="9291199" cy="5223049"/>
          </a:xfrm>
          <a:prstGeom prst="rect">
            <a:avLst/>
          </a:prstGeom>
          <a:noFill/>
          <a:ln>
            <a:noFill/>
          </a:ln>
        </p:spPr>
      </p:pic>
      <p:cxnSp>
        <p:nvCxnSpPr>
          <p:cNvPr id="137" name="Google Shape;137;g1811dd08463_0_5"/>
          <p:cNvCxnSpPr/>
          <p:nvPr/>
        </p:nvCxnSpPr>
        <p:spPr>
          <a:xfrm flipH="1">
            <a:off x="3482475" y="1916200"/>
            <a:ext cx="2244300" cy="16500"/>
          </a:xfrm>
          <a:prstGeom prst="straightConnector1">
            <a:avLst/>
          </a:prstGeom>
          <a:noFill/>
          <a:ln cap="flat" cmpd="sng" w="38100">
            <a:solidFill>
              <a:schemeClr val="lt1"/>
            </a:solidFill>
            <a:prstDash val="solid"/>
            <a:round/>
            <a:headEnd len="med" w="med" type="none"/>
            <a:tailEnd len="med" w="med" type="none"/>
          </a:ln>
        </p:spPr>
      </p:cxnSp>
      <p:cxnSp>
        <p:nvCxnSpPr>
          <p:cNvPr id="138" name="Google Shape;138;g1811dd08463_0_5"/>
          <p:cNvCxnSpPr/>
          <p:nvPr/>
        </p:nvCxnSpPr>
        <p:spPr>
          <a:xfrm flipH="1">
            <a:off x="6893475" y="1916200"/>
            <a:ext cx="2244300" cy="16500"/>
          </a:xfrm>
          <a:prstGeom prst="straightConnector1">
            <a:avLst/>
          </a:prstGeom>
          <a:noFill/>
          <a:ln cap="flat" cmpd="sng" w="38100">
            <a:solidFill>
              <a:schemeClr val="lt1"/>
            </a:solidFill>
            <a:prstDash val="solid"/>
            <a:round/>
            <a:headEnd len="med" w="med" type="none"/>
            <a:tailEnd len="med" w="med" type="none"/>
          </a:ln>
        </p:spPr>
      </p:cxnSp>
      <p:cxnSp>
        <p:nvCxnSpPr>
          <p:cNvPr id="139" name="Google Shape;139;g1811dd08463_0_5"/>
          <p:cNvCxnSpPr/>
          <p:nvPr/>
        </p:nvCxnSpPr>
        <p:spPr>
          <a:xfrm flipH="1" rot="10800000">
            <a:off x="3482350" y="1916575"/>
            <a:ext cx="600" cy="706200"/>
          </a:xfrm>
          <a:prstGeom prst="straightConnector1">
            <a:avLst/>
          </a:prstGeom>
          <a:noFill/>
          <a:ln cap="flat" cmpd="sng" w="38100">
            <a:solidFill>
              <a:schemeClr val="lt1"/>
            </a:solidFill>
            <a:prstDash val="solid"/>
            <a:round/>
            <a:headEnd len="med" w="med" type="none"/>
            <a:tailEnd len="med" w="med" type="none"/>
          </a:ln>
        </p:spPr>
      </p:cxnSp>
      <p:cxnSp>
        <p:nvCxnSpPr>
          <p:cNvPr id="140" name="Google Shape;140;g1811dd08463_0_5"/>
          <p:cNvCxnSpPr/>
          <p:nvPr/>
        </p:nvCxnSpPr>
        <p:spPr>
          <a:xfrm flipH="1" rot="10800000">
            <a:off x="9135000" y="1916200"/>
            <a:ext cx="11400" cy="714900"/>
          </a:xfrm>
          <a:prstGeom prst="straightConnector1">
            <a:avLst/>
          </a:prstGeom>
          <a:noFill/>
          <a:ln cap="flat" cmpd="sng" w="38100">
            <a:solidFill>
              <a:schemeClr val="lt1"/>
            </a:solidFill>
            <a:prstDash val="solid"/>
            <a:round/>
            <a:headEnd len="med" w="med" type="none"/>
            <a:tailEnd len="med" w="med" type="none"/>
          </a:ln>
        </p:spPr>
      </p:cxnSp>
      <p:cxnSp>
        <p:nvCxnSpPr>
          <p:cNvPr id="141" name="Google Shape;141;g1811dd08463_0_5"/>
          <p:cNvCxnSpPr/>
          <p:nvPr/>
        </p:nvCxnSpPr>
        <p:spPr>
          <a:xfrm rot="10800000">
            <a:off x="2293775" y="4060975"/>
            <a:ext cx="5400" cy="554100"/>
          </a:xfrm>
          <a:prstGeom prst="straightConnector1">
            <a:avLst/>
          </a:prstGeom>
          <a:noFill/>
          <a:ln cap="flat" cmpd="sng" w="38100">
            <a:solidFill>
              <a:schemeClr val="lt1"/>
            </a:solidFill>
            <a:prstDash val="solid"/>
            <a:round/>
            <a:headEnd len="med" w="med" type="none"/>
            <a:tailEnd len="med" w="med" type="none"/>
          </a:ln>
        </p:spPr>
      </p:cxnSp>
      <p:cxnSp>
        <p:nvCxnSpPr>
          <p:cNvPr id="142" name="Google Shape;142;g1811dd08463_0_5"/>
          <p:cNvCxnSpPr/>
          <p:nvPr/>
        </p:nvCxnSpPr>
        <p:spPr>
          <a:xfrm rot="10800000">
            <a:off x="10301700" y="4060975"/>
            <a:ext cx="5400" cy="554100"/>
          </a:xfrm>
          <a:prstGeom prst="straightConnector1">
            <a:avLst/>
          </a:prstGeom>
          <a:noFill/>
          <a:ln cap="flat" cmpd="sng" w="38100">
            <a:solidFill>
              <a:schemeClr val="lt1"/>
            </a:solidFill>
            <a:prstDash val="solid"/>
            <a:round/>
            <a:headEnd len="med" w="med" type="none"/>
            <a:tailEnd len="med" w="med" type="none"/>
          </a:ln>
        </p:spPr>
      </p:cxnSp>
      <p:cxnSp>
        <p:nvCxnSpPr>
          <p:cNvPr id="143" name="Google Shape;143;g1811dd08463_0_5"/>
          <p:cNvCxnSpPr/>
          <p:nvPr/>
        </p:nvCxnSpPr>
        <p:spPr>
          <a:xfrm rot="10800000">
            <a:off x="8012925" y="4060975"/>
            <a:ext cx="5400" cy="554100"/>
          </a:xfrm>
          <a:prstGeom prst="straightConnector1">
            <a:avLst/>
          </a:prstGeom>
          <a:noFill/>
          <a:ln cap="flat" cmpd="sng" w="38100">
            <a:solidFill>
              <a:schemeClr val="lt1"/>
            </a:solidFill>
            <a:prstDash val="solid"/>
            <a:round/>
            <a:headEnd len="med" w="med" type="none"/>
            <a:tailEnd len="med" w="med" type="none"/>
          </a:ln>
        </p:spPr>
      </p:cxnSp>
      <p:cxnSp>
        <p:nvCxnSpPr>
          <p:cNvPr id="144" name="Google Shape;144;g1811dd08463_0_5"/>
          <p:cNvCxnSpPr/>
          <p:nvPr/>
        </p:nvCxnSpPr>
        <p:spPr>
          <a:xfrm rot="10800000">
            <a:off x="4601850" y="4026275"/>
            <a:ext cx="2700" cy="616500"/>
          </a:xfrm>
          <a:prstGeom prst="straightConnector1">
            <a:avLst/>
          </a:prstGeom>
          <a:noFill/>
          <a:ln cap="flat" cmpd="sng" w="38100">
            <a:solidFill>
              <a:schemeClr val="lt1"/>
            </a:solidFill>
            <a:prstDash val="solid"/>
            <a:round/>
            <a:headEnd len="med" w="med" type="none"/>
            <a:tailEnd len="med" w="med" type="none"/>
          </a:ln>
        </p:spPr>
      </p:cxnSp>
      <p:cxnSp>
        <p:nvCxnSpPr>
          <p:cNvPr id="145" name="Google Shape;145;g1811dd08463_0_5"/>
          <p:cNvCxnSpPr/>
          <p:nvPr/>
        </p:nvCxnSpPr>
        <p:spPr>
          <a:xfrm flipH="1">
            <a:off x="2293600" y="4044475"/>
            <a:ext cx="2311200" cy="24600"/>
          </a:xfrm>
          <a:prstGeom prst="straightConnector1">
            <a:avLst/>
          </a:prstGeom>
          <a:noFill/>
          <a:ln cap="flat" cmpd="sng" w="38100">
            <a:solidFill>
              <a:schemeClr val="lt1"/>
            </a:solidFill>
            <a:prstDash val="solid"/>
            <a:round/>
            <a:headEnd len="med" w="med" type="none"/>
            <a:tailEnd len="med" w="med" type="none"/>
          </a:ln>
        </p:spPr>
      </p:cxnSp>
      <p:cxnSp>
        <p:nvCxnSpPr>
          <p:cNvPr id="146" name="Google Shape;146;g1811dd08463_0_5"/>
          <p:cNvCxnSpPr/>
          <p:nvPr/>
        </p:nvCxnSpPr>
        <p:spPr>
          <a:xfrm flipH="1">
            <a:off x="7979850" y="4054675"/>
            <a:ext cx="2321700" cy="4200"/>
          </a:xfrm>
          <a:prstGeom prst="straightConnector1">
            <a:avLst/>
          </a:prstGeom>
          <a:noFill/>
          <a:ln cap="flat" cmpd="sng" w="38100">
            <a:solidFill>
              <a:schemeClr val="lt1"/>
            </a:solidFill>
            <a:prstDash val="solid"/>
            <a:round/>
            <a:headEnd len="med" w="med" type="none"/>
            <a:tailEnd len="med" w="med" type="none"/>
          </a:ln>
        </p:spPr>
      </p:cxnSp>
      <p:cxnSp>
        <p:nvCxnSpPr>
          <p:cNvPr id="147" name="Google Shape;147;g1811dd08463_0_5"/>
          <p:cNvCxnSpPr/>
          <p:nvPr/>
        </p:nvCxnSpPr>
        <p:spPr>
          <a:xfrm rot="10800000">
            <a:off x="3440763" y="3695275"/>
            <a:ext cx="11100" cy="373800"/>
          </a:xfrm>
          <a:prstGeom prst="straightConnector1">
            <a:avLst/>
          </a:prstGeom>
          <a:noFill/>
          <a:ln cap="flat" cmpd="sng" w="38100">
            <a:solidFill>
              <a:schemeClr val="lt1"/>
            </a:solidFill>
            <a:prstDash val="solid"/>
            <a:round/>
            <a:headEnd len="med" w="med" type="none"/>
            <a:tailEnd len="med" w="med" type="none"/>
          </a:ln>
        </p:spPr>
      </p:cxnSp>
      <p:cxnSp>
        <p:nvCxnSpPr>
          <p:cNvPr id="148" name="Google Shape;148;g1811dd08463_0_5"/>
          <p:cNvCxnSpPr/>
          <p:nvPr/>
        </p:nvCxnSpPr>
        <p:spPr>
          <a:xfrm rot="10800000">
            <a:off x="9154450" y="3695275"/>
            <a:ext cx="11100" cy="3738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811dd08463_0_21"/>
          <p:cNvSpPr txBox="1"/>
          <p:nvPr>
            <p:ph type="title"/>
          </p:nvPr>
        </p:nvSpPr>
        <p:spPr>
          <a:xfrm>
            <a:off x="1774348" y="-114245"/>
            <a:ext cx="8643300" cy="19689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HOW IT WORKS?</a:t>
            </a:r>
            <a:endParaRPr/>
          </a:p>
        </p:txBody>
      </p:sp>
      <p:sp>
        <p:nvSpPr>
          <p:cNvPr id="154" name="Google Shape;154;g1811dd08463_0_21"/>
          <p:cNvSpPr txBox="1"/>
          <p:nvPr>
            <p:ph idx="1" type="body"/>
          </p:nvPr>
        </p:nvSpPr>
        <p:spPr>
          <a:xfrm>
            <a:off x="1774348" y="2519787"/>
            <a:ext cx="8643300" cy="1094100"/>
          </a:xfrm>
          <a:prstGeom prst="rect">
            <a:avLst/>
          </a:prstGeom>
        </p:spPr>
        <p:txBody>
          <a:bodyPr anchorCtr="0" anchor="t" bIns="45700" lIns="91425" spcFirstLastPara="1" rIns="91425" wrap="square" tIns="91425">
            <a:noAutofit/>
          </a:bodyPr>
          <a:lstStyle/>
          <a:p>
            <a:pPr indent="0" lvl="0" marL="0" rtl="0" algn="ctr">
              <a:spcBef>
                <a:spcPts val="1000"/>
              </a:spcBef>
              <a:spcAft>
                <a:spcPts val="0"/>
              </a:spcAft>
              <a:buNone/>
            </a:pPr>
            <a:r>
              <a:rPr lang="en-US" sz="2100"/>
              <a:t> A decision tree starts with a root node, which does not have any incoming branches. The outgoing branches from the root node then feed into the internal nodes, also known as decision nodes. Based on the available features, both node types conduct evaluations to form homogenous subsets, which are denoted by leaf nodes, or terminal nodes. The leaf nodes represent all the possible outcomes within the dataset.</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2022-10-30T09:17:59Z</dcterms:created>
  <dc:creator>Parth Jamdade</dc:creator>
</cp:coreProperties>
</file>