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7"/>
  </p:notesMasterIdLst>
  <p:sldIdLst>
    <p:sldId id="256" r:id="rId18"/>
    <p:sldId id="257" r:id="rId19"/>
    <p:sldId id="258" r:id="rId20"/>
    <p:sldId id="259" r:id="rId21"/>
    <p:sldId id="260" r:id="rId22"/>
    <p:sldId id="261" r:id="rId23"/>
    <p:sldId id="262" r:id="rId24"/>
    <p:sldId id="263" r:id="rId25"/>
    <p:sldId id="264" r:id="rId26"/>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Canva Sans" charset="1" panose="020B0503030501040103"/>
      <p:regular r:id="rId10"/>
    </p:embeddedFont>
    <p:embeddedFont>
      <p:font typeface="Canva Sans Bold" charset="1" panose="020B0803030501040103"/>
      <p:regular r:id="rId11"/>
    </p:embeddedFont>
    <p:embeddedFont>
      <p:font typeface="Canva Sans Italics" charset="1" panose="020B0503030501040103"/>
      <p:regular r:id="rId12"/>
    </p:embeddedFont>
    <p:embeddedFont>
      <p:font typeface="Canva Sans Bold Italics" charset="1" panose="020B0803030501040103"/>
      <p:regular r:id="rId13"/>
    </p:embeddedFont>
    <p:embeddedFont>
      <p:font typeface="Arial" charset="1" panose="020B0502020202020204"/>
      <p:regular r:id="rId14"/>
    </p:embeddedFont>
    <p:embeddedFont>
      <p:font typeface="Arial Bold" charset="1" panose="020B0802020202020204"/>
      <p:regular r:id="rId15"/>
    </p:embeddedFont>
    <p:embeddedFont>
      <p:font typeface="Arial Italics" charset="1" panose="020B0502020202090204"/>
      <p:regular r:id="rId16"/>
    </p:embeddedFont>
    <p:embeddedFont>
      <p:font typeface="Arial Bold Italics" charset="1" panose="020B0802020202090204"/>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slides/slide1.xml" Type="http://schemas.openxmlformats.org/officeDocument/2006/relationships/slide"/><Relationship Id="rId19" Target="slides/slide2.xml" Type="http://schemas.openxmlformats.org/officeDocument/2006/relationships/slide"/><Relationship Id="rId2" Target="presProps.xml" Type="http://schemas.openxmlformats.org/officeDocument/2006/relationships/presProps"/><Relationship Id="rId20" Target="slides/slide3.xml" Type="http://schemas.openxmlformats.org/officeDocument/2006/relationships/slide"/><Relationship Id="rId21" Target="slides/slide4.xml" Type="http://schemas.openxmlformats.org/officeDocument/2006/relationships/slide"/><Relationship Id="rId22" Target="slides/slide5.xml" Type="http://schemas.openxmlformats.org/officeDocument/2006/relationships/slide"/><Relationship Id="rId23" Target="slides/slide6.xml" Type="http://schemas.openxmlformats.org/officeDocument/2006/relationships/slide"/><Relationship Id="rId24" Target="slides/slide7.xml" Type="http://schemas.openxmlformats.org/officeDocument/2006/relationships/slide"/><Relationship Id="rId25" Target="slides/slide8.xml" Type="http://schemas.openxmlformats.org/officeDocument/2006/relationships/slide"/><Relationship Id="rId26" Target="slides/slide9.xml" Type="http://schemas.openxmlformats.org/officeDocument/2006/relationships/slide"/><Relationship Id="rId27" Target="notesMasters/notesMaster1.xml" Type="http://schemas.openxmlformats.org/officeDocument/2006/relationships/notesMaster"/><Relationship Id="rId28" Target="theme/theme2.xml" Type="http://schemas.openxmlformats.org/officeDocument/2006/relationships/theme"/><Relationship Id="rId29" Target="notesSlides/notesSlide1.xml" Type="http://schemas.openxmlformats.org/officeDocument/2006/relationships/notesSlide"/><Relationship Id="rId3" Target="viewProps.xml" Type="http://schemas.openxmlformats.org/officeDocument/2006/relationships/viewProps"/><Relationship Id="rId30" Target="notesSlides/notesSlide2.xml" Type="http://schemas.openxmlformats.org/officeDocument/2006/relationships/notesSlide"/><Relationship Id="rId31" Target="notesSlides/notesSlide3.xml" Type="http://schemas.openxmlformats.org/officeDocument/2006/relationships/notesSlide"/><Relationship Id="rId32" Target="notesSlides/notesSlide4.xml" Type="http://schemas.openxmlformats.org/officeDocument/2006/relationships/notesSlide"/><Relationship Id="rId33" Target="notesSlides/notesSlide5.xml" Type="http://schemas.openxmlformats.org/officeDocument/2006/relationships/notesSlide"/><Relationship Id="rId34" Target="notesSlides/notesSlide6.xml" Type="http://schemas.openxmlformats.org/officeDocument/2006/relationships/notesSlide"/><Relationship Id="rId35" Target="notesSlides/notesSlide7.xml" Type="http://schemas.openxmlformats.org/officeDocument/2006/relationships/notesSlide"/><Relationship Id="rId36" Target="notesSlides/notesSlide8.xml" Type="http://schemas.openxmlformats.org/officeDocument/2006/relationships/note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2.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7.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8.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8.png" Type="http://schemas.openxmlformats.org/officeDocument/2006/relationships/image"/><Relationship Id="rId11" Target="../media/image9.svg" Type="http://schemas.openxmlformats.org/officeDocument/2006/relationships/image"/><Relationship Id="rId12" Target="../media/image10.png" Type="http://schemas.openxmlformats.org/officeDocument/2006/relationships/image"/><Relationship Id="rId13" Target="../media/image11.svg" Type="http://schemas.openxmlformats.org/officeDocument/2006/relationships/image"/><Relationship Id="rId2" Target="../notesSlides/notesSlide1.xml" Type="http://schemas.openxmlformats.org/officeDocument/2006/relationships/notesSlide"/><Relationship Id="rId3" Target="../media/image1.jpe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 Id="rId8" Target="../media/image6.png" Type="http://schemas.openxmlformats.org/officeDocument/2006/relationships/image"/><Relationship Id="rId9" Target="../media/image7.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12.png" Type="http://schemas.openxmlformats.org/officeDocument/2006/relationships/image"/><Relationship Id="rId4" Target="../media/image13.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9.png" Type="http://schemas.openxmlformats.org/officeDocument/2006/relationships/image"/><Relationship Id="rId11" Target="../media/image20.svg" Type="http://schemas.openxmlformats.org/officeDocument/2006/relationships/image"/><Relationship Id="rId12" Target="../media/image21.jpeg" Type="http://schemas.openxmlformats.org/officeDocument/2006/relationships/image"/><Relationship Id="rId13" Target="../media/image22.png" Type="http://schemas.openxmlformats.org/officeDocument/2006/relationships/image"/><Relationship Id="rId14" Target="../media/image23.svg" Type="http://schemas.openxmlformats.org/officeDocument/2006/relationships/image"/><Relationship Id="rId15" Target="../media/image24.png" Type="http://schemas.openxmlformats.org/officeDocument/2006/relationships/image"/><Relationship Id="rId16" Target="../media/image25.svg" Type="http://schemas.openxmlformats.org/officeDocument/2006/relationships/image"/><Relationship Id="rId2" Target="../notesSlides/notesSlide3.xml" Type="http://schemas.openxmlformats.org/officeDocument/2006/relationships/notesSlide"/><Relationship Id="rId3" Target="../media/image12.png" Type="http://schemas.openxmlformats.org/officeDocument/2006/relationships/image"/><Relationship Id="rId4" Target="../media/image14.png" Type="http://schemas.openxmlformats.org/officeDocument/2006/relationships/image"/><Relationship Id="rId5" Target="../media/image13.pn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12.png" Type="http://schemas.openxmlformats.org/officeDocument/2006/relationships/image"/><Relationship Id="rId4" Target="../media/image14.png" Type="http://schemas.openxmlformats.org/officeDocument/2006/relationships/image"/><Relationship Id="rId5" Target="../media/image13.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12.png" Type="http://schemas.openxmlformats.org/officeDocument/2006/relationships/image"/><Relationship Id="rId4" Target="../media/image14.png" Type="http://schemas.openxmlformats.org/officeDocument/2006/relationships/image"/><Relationship Id="rId5" Target="../media/image13.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12.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26.png" Type="http://schemas.openxmlformats.org/officeDocument/2006/relationships/image"/><Relationship Id="rId4" Target="../media/image27.svg" Type="http://schemas.openxmlformats.org/officeDocument/2006/relationships/image"/><Relationship Id="rId5" Target="../media/image12.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12.png" Type="http://schemas.openxmlformats.org/officeDocument/2006/relationships/image"/><Relationship Id="rId4" Target="../media/image28.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svg" Type="http://schemas.openxmlformats.org/officeDocument/2006/relationships/image"/><Relationship Id="rId4" Target="../media/image31.png" Type="http://schemas.openxmlformats.org/officeDocument/2006/relationships/image"/><Relationship Id="rId5" Target="../media/image3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3"/>
          <a:srcRect l="0" t="7786" r="0" b="7855"/>
          <a:stretch>
            <a:fillRect/>
          </a:stretch>
        </p:blipFill>
        <p:spPr>
          <a:xfrm flipH="false" flipV="false">
            <a:off x="0" y="0"/>
            <a:ext cx="18288000" cy="10287000"/>
          </a:xfrm>
          <a:prstGeom prst="rect">
            <a:avLst/>
          </a:prstGeom>
        </p:spPr>
      </p:pic>
      <p:sp>
        <p:nvSpPr>
          <p:cNvPr name="Freeform 3" id="3"/>
          <p:cNvSpPr/>
          <p:nvPr/>
        </p:nvSpPr>
        <p:spPr>
          <a:xfrm flipH="false" flipV="false" rot="0">
            <a:off x="-1488942" y="5434214"/>
            <a:ext cx="17461745" cy="9449604"/>
          </a:xfrm>
          <a:custGeom>
            <a:avLst/>
            <a:gdLst/>
            <a:ahLst/>
            <a:cxnLst/>
            <a:rect r="r" b="b" t="t" l="l"/>
            <a:pathLst>
              <a:path h="9449604" w="17461745">
                <a:moveTo>
                  <a:pt x="0" y="0"/>
                </a:moveTo>
                <a:lnTo>
                  <a:pt x="17461745" y="0"/>
                </a:lnTo>
                <a:lnTo>
                  <a:pt x="17461745" y="9449604"/>
                </a:lnTo>
                <a:lnTo>
                  <a:pt x="0" y="94496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9578745" y="5434214"/>
            <a:ext cx="8866283" cy="4405514"/>
            <a:chOff x="0" y="0"/>
            <a:chExt cx="11821710" cy="5874018"/>
          </a:xfrm>
        </p:grpSpPr>
        <p:sp>
          <p:nvSpPr>
            <p:cNvPr name="Freeform 5" id="5"/>
            <p:cNvSpPr/>
            <p:nvPr/>
          </p:nvSpPr>
          <p:spPr>
            <a:xfrm flipH="false" flipV="false" rot="5400000">
              <a:off x="0" y="0"/>
              <a:ext cx="3402365" cy="3402365"/>
            </a:xfrm>
            <a:custGeom>
              <a:avLst/>
              <a:gdLst/>
              <a:ahLst/>
              <a:cxnLst/>
              <a:rect r="r" b="b" t="t" l="l"/>
              <a:pathLst>
                <a:path h="3402365" w="3402365">
                  <a:moveTo>
                    <a:pt x="0" y="0"/>
                  </a:moveTo>
                  <a:lnTo>
                    <a:pt x="3402365" y="0"/>
                  </a:lnTo>
                  <a:lnTo>
                    <a:pt x="3402365" y="3402365"/>
                  </a:lnTo>
                  <a:lnTo>
                    <a:pt x="0" y="340236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031956" y="908865"/>
              <a:ext cx="10789754" cy="3955359"/>
            </a:xfrm>
            <a:prstGeom prst="rect">
              <a:avLst/>
            </a:prstGeom>
          </p:spPr>
          <p:txBody>
            <a:bodyPr anchor="t" rtlCol="false" tIns="0" lIns="0" bIns="0" rIns="0">
              <a:spAutoFit/>
            </a:bodyPr>
            <a:lstStyle/>
            <a:p>
              <a:pPr>
                <a:lnSpc>
                  <a:spcPts val="3940"/>
                </a:lnSpc>
              </a:pPr>
              <a:r>
                <a:rPr lang="en-US" sz="2814">
                  <a:solidFill>
                    <a:srgbClr val="FFFFFF"/>
                  </a:solidFill>
                  <a:latin typeface="Canva Sans Bold"/>
                </a:rPr>
                <a:t>By: </a:t>
              </a:r>
            </a:p>
            <a:p>
              <a:pPr>
                <a:lnSpc>
                  <a:spcPts val="3940"/>
                </a:lnSpc>
              </a:pPr>
              <a:r>
                <a:rPr lang="en-US" sz="2814">
                  <a:solidFill>
                    <a:srgbClr val="FFFFFF"/>
                  </a:solidFill>
                  <a:latin typeface="Canva Sans Bold"/>
                </a:rPr>
                <a:t>Maryam Bhinderwala        16010420089</a:t>
              </a:r>
            </a:p>
            <a:p>
              <a:pPr>
                <a:lnSpc>
                  <a:spcPts val="3940"/>
                </a:lnSpc>
              </a:pPr>
              <a:r>
                <a:rPr lang="en-US" sz="2814">
                  <a:solidFill>
                    <a:srgbClr val="FFFFFF"/>
                  </a:solidFill>
                  <a:latin typeface="Canva Sans Bold"/>
                </a:rPr>
                <a:t>Parth Kulkarni                       16010420101</a:t>
              </a:r>
            </a:p>
            <a:p>
              <a:pPr>
                <a:lnSpc>
                  <a:spcPts val="3940"/>
                </a:lnSpc>
              </a:pPr>
              <a:r>
                <a:rPr lang="en-US" sz="2814">
                  <a:solidFill>
                    <a:srgbClr val="FFFFFF"/>
                  </a:solidFill>
                  <a:latin typeface="Canva Sans Bold"/>
                </a:rPr>
                <a:t>Jasmin Dedhia                      16010420123</a:t>
              </a:r>
            </a:p>
            <a:p>
              <a:pPr>
                <a:lnSpc>
                  <a:spcPts val="3940"/>
                </a:lnSpc>
              </a:pPr>
              <a:r>
                <a:rPr lang="en-US" sz="2814">
                  <a:solidFill>
                    <a:srgbClr val="FFFFFF"/>
                  </a:solidFill>
                  <a:latin typeface="Canva Sans Bold"/>
                </a:rPr>
                <a:t>Bharat Dedhia                       16010420132</a:t>
              </a:r>
            </a:p>
            <a:p>
              <a:pPr>
                <a:lnSpc>
                  <a:spcPts val="3940"/>
                </a:lnSpc>
                <a:spcBef>
                  <a:spcPct val="0"/>
                </a:spcBef>
              </a:pPr>
              <a:r>
                <a:rPr lang="en-US" sz="2814">
                  <a:solidFill>
                    <a:srgbClr val="FFFFFF"/>
                  </a:solidFill>
                  <a:latin typeface="Canva Sans Bold"/>
                </a:rPr>
                <a:t>Ankit Jha                                 16010420145</a:t>
              </a:r>
            </a:p>
          </p:txBody>
        </p:sp>
        <p:sp>
          <p:nvSpPr>
            <p:cNvPr name="Freeform 7" id="7"/>
            <p:cNvSpPr/>
            <p:nvPr/>
          </p:nvSpPr>
          <p:spPr>
            <a:xfrm flipH="false" flipV="false" rot="-5400000">
              <a:off x="7742074" y="2471653"/>
              <a:ext cx="3402365" cy="3402365"/>
            </a:xfrm>
            <a:custGeom>
              <a:avLst/>
              <a:gdLst/>
              <a:ahLst/>
              <a:cxnLst/>
              <a:rect r="r" b="b" t="t" l="l"/>
              <a:pathLst>
                <a:path h="3402365" w="3402365">
                  <a:moveTo>
                    <a:pt x="0" y="0"/>
                  </a:moveTo>
                  <a:lnTo>
                    <a:pt x="3402365" y="0"/>
                  </a:lnTo>
                  <a:lnTo>
                    <a:pt x="3402365" y="3402365"/>
                  </a:lnTo>
                  <a:lnTo>
                    <a:pt x="0" y="340236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sp>
        <p:nvSpPr>
          <p:cNvPr name="Freeform 8" id="8"/>
          <p:cNvSpPr/>
          <p:nvPr/>
        </p:nvSpPr>
        <p:spPr>
          <a:xfrm flipH="false" flipV="false" rot="0">
            <a:off x="5028496" y="5724927"/>
            <a:ext cx="3441678" cy="3824086"/>
          </a:xfrm>
          <a:custGeom>
            <a:avLst/>
            <a:gdLst/>
            <a:ahLst/>
            <a:cxnLst/>
            <a:rect r="r" b="b" t="t" l="l"/>
            <a:pathLst>
              <a:path h="3824086" w="3441678">
                <a:moveTo>
                  <a:pt x="0" y="0"/>
                </a:moveTo>
                <a:lnTo>
                  <a:pt x="3441677" y="0"/>
                </a:lnTo>
                <a:lnTo>
                  <a:pt x="3441677" y="3824087"/>
                </a:lnTo>
                <a:lnTo>
                  <a:pt x="0" y="382408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550823" y="6148050"/>
            <a:ext cx="3516034" cy="3400963"/>
          </a:xfrm>
          <a:custGeom>
            <a:avLst/>
            <a:gdLst/>
            <a:ahLst/>
            <a:cxnLst/>
            <a:rect r="r" b="b" t="t" l="l"/>
            <a:pathLst>
              <a:path h="3400963" w="3516034">
                <a:moveTo>
                  <a:pt x="0" y="0"/>
                </a:moveTo>
                <a:lnTo>
                  <a:pt x="3516034" y="0"/>
                </a:lnTo>
                <a:lnTo>
                  <a:pt x="3516034" y="3400964"/>
                </a:lnTo>
                <a:lnTo>
                  <a:pt x="0" y="340096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10" id="10"/>
          <p:cNvGrpSpPr/>
          <p:nvPr/>
        </p:nvGrpSpPr>
        <p:grpSpPr>
          <a:xfrm rot="0">
            <a:off x="408697" y="1847570"/>
            <a:ext cx="17470607" cy="2989591"/>
            <a:chOff x="0" y="0"/>
            <a:chExt cx="23294142" cy="3986121"/>
          </a:xfrm>
        </p:grpSpPr>
        <p:sp>
          <p:nvSpPr>
            <p:cNvPr name="Freeform 11" id="11"/>
            <p:cNvSpPr/>
            <p:nvPr/>
          </p:nvSpPr>
          <p:spPr>
            <a:xfrm flipH="false" flipV="false" rot="0">
              <a:off x="21271587" y="930063"/>
              <a:ext cx="2022555" cy="3056058"/>
            </a:xfrm>
            <a:custGeom>
              <a:avLst/>
              <a:gdLst/>
              <a:ahLst/>
              <a:cxnLst/>
              <a:rect r="r" b="b" t="t" l="l"/>
              <a:pathLst>
                <a:path h="3056058" w="2022555">
                  <a:moveTo>
                    <a:pt x="0" y="0"/>
                  </a:moveTo>
                  <a:lnTo>
                    <a:pt x="2022555" y="0"/>
                  </a:lnTo>
                  <a:lnTo>
                    <a:pt x="2022555" y="3056058"/>
                  </a:lnTo>
                  <a:lnTo>
                    <a:pt x="0" y="305605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2" id="12"/>
            <p:cNvSpPr txBox="true"/>
            <p:nvPr/>
          </p:nvSpPr>
          <p:spPr>
            <a:xfrm rot="0">
              <a:off x="0" y="-171450"/>
              <a:ext cx="22924929" cy="2031576"/>
            </a:xfrm>
            <a:prstGeom prst="rect">
              <a:avLst/>
            </a:prstGeom>
          </p:spPr>
          <p:txBody>
            <a:bodyPr anchor="t" rtlCol="false" tIns="0" lIns="0" bIns="0" rIns="0">
              <a:spAutoFit/>
            </a:bodyPr>
            <a:lstStyle/>
            <a:p>
              <a:pPr algn="ctr">
                <a:lnSpc>
                  <a:spcPts val="12880"/>
                </a:lnSpc>
              </a:pPr>
              <a:r>
                <a:rPr lang="en-US" sz="9200">
                  <a:solidFill>
                    <a:srgbClr val="FFD43B"/>
                  </a:solidFill>
                  <a:latin typeface="Canva Sans Bold"/>
                </a:rPr>
                <a:t>Real-Time Options Chain Tool </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3D1D66"/>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17257633" y="-854221"/>
            <a:ext cx="2057400" cy="2057400"/>
          </a:xfrm>
          <a:custGeom>
            <a:avLst/>
            <a:gdLst/>
            <a:ahLst/>
            <a:cxnLst/>
            <a:rect r="r" b="b" t="t" l="l"/>
            <a:pathLst>
              <a:path h="2057400" w="2057400">
                <a:moveTo>
                  <a:pt x="0" y="0"/>
                </a:moveTo>
                <a:lnTo>
                  <a:pt x="2057400" y="0"/>
                </a:lnTo>
                <a:lnTo>
                  <a:pt x="2057400" y="2057400"/>
                </a:lnTo>
                <a:lnTo>
                  <a:pt x="0" y="2057400"/>
                </a:lnTo>
                <a:lnTo>
                  <a:pt x="0" y="0"/>
                </a:lnTo>
                <a:close/>
              </a:path>
            </a:pathLst>
          </a:custGeom>
          <a:blipFill>
            <a:blip r:embed="rId3"/>
            <a:stretch>
              <a:fillRect l="0" t="0" r="0" b="0"/>
            </a:stretch>
          </a:blipFill>
        </p:spPr>
      </p:sp>
      <p:sp>
        <p:nvSpPr>
          <p:cNvPr name="Freeform 3" id="3"/>
          <p:cNvSpPr/>
          <p:nvPr/>
        </p:nvSpPr>
        <p:spPr>
          <a:xfrm flipH="false" flipV="false" rot="0">
            <a:off x="394657" y="174479"/>
            <a:ext cx="634043" cy="634043"/>
          </a:xfrm>
          <a:custGeom>
            <a:avLst/>
            <a:gdLst/>
            <a:ahLst/>
            <a:cxnLst/>
            <a:rect r="r" b="b" t="t" l="l"/>
            <a:pathLst>
              <a:path h="634043" w="634043">
                <a:moveTo>
                  <a:pt x="0" y="0"/>
                </a:moveTo>
                <a:lnTo>
                  <a:pt x="634043" y="0"/>
                </a:lnTo>
                <a:lnTo>
                  <a:pt x="634043" y="634043"/>
                </a:lnTo>
                <a:lnTo>
                  <a:pt x="0" y="634043"/>
                </a:lnTo>
                <a:lnTo>
                  <a:pt x="0" y="0"/>
                </a:lnTo>
                <a:close/>
              </a:path>
            </a:pathLst>
          </a:custGeom>
          <a:blipFill>
            <a:blip r:embed="rId4"/>
            <a:stretch>
              <a:fillRect l="0" t="0" r="0" b="0"/>
            </a:stretch>
          </a:blipFill>
        </p:spPr>
      </p:sp>
      <p:sp>
        <p:nvSpPr>
          <p:cNvPr name="TextBox 4" id="4"/>
          <p:cNvSpPr txBox="true"/>
          <p:nvPr/>
        </p:nvSpPr>
        <p:spPr>
          <a:xfrm rot="0">
            <a:off x="4278392" y="390849"/>
            <a:ext cx="9731216" cy="1368424"/>
          </a:xfrm>
          <a:prstGeom prst="rect">
            <a:avLst/>
          </a:prstGeom>
        </p:spPr>
        <p:txBody>
          <a:bodyPr anchor="t" rtlCol="false" tIns="0" lIns="0" bIns="0" rIns="0">
            <a:spAutoFit/>
          </a:bodyPr>
          <a:lstStyle/>
          <a:p>
            <a:pPr algn="ctr">
              <a:lnSpc>
                <a:spcPts val="11200"/>
              </a:lnSpc>
            </a:pPr>
            <a:r>
              <a:rPr lang="en-US" sz="8000">
                <a:solidFill>
                  <a:srgbClr val="FFD43B"/>
                </a:solidFill>
                <a:latin typeface="Canva Sans Bold"/>
              </a:rPr>
              <a:t>Problem Statement</a:t>
            </a:r>
          </a:p>
        </p:txBody>
      </p:sp>
      <p:sp>
        <p:nvSpPr>
          <p:cNvPr name="TextBox 5" id="5"/>
          <p:cNvSpPr txBox="true"/>
          <p:nvPr/>
        </p:nvSpPr>
        <p:spPr>
          <a:xfrm rot="0">
            <a:off x="714095" y="6600314"/>
            <a:ext cx="16859810" cy="2647950"/>
          </a:xfrm>
          <a:prstGeom prst="rect">
            <a:avLst/>
          </a:prstGeom>
        </p:spPr>
        <p:txBody>
          <a:bodyPr anchor="t" rtlCol="false" tIns="0" lIns="0" bIns="0" rIns="0">
            <a:spAutoFit/>
          </a:bodyPr>
          <a:lstStyle/>
          <a:p>
            <a:pPr>
              <a:lnSpc>
                <a:spcPts val="4200"/>
              </a:lnSpc>
              <a:spcBef>
                <a:spcPct val="0"/>
              </a:spcBef>
            </a:pPr>
            <a:r>
              <a:rPr lang="en-US" sz="3000">
                <a:solidFill>
                  <a:srgbClr val="FFFFFF"/>
                </a:solidFill>
                <a:latin typeface="Canva Sans Bold"/>
              </a:rPr>
              <a:t>The objective of this project is to develop a sophisticated Option Chain Tool that enables traders and investors to analyze, visualize, and track option contracts with ease. The tools offers real-time data updates, comprehensive filtering options, and intuitive user interfaces to facilitate decision-making in the dynamic options market. It is designed to retrieve, process, and display option chain data. </a:t>
            </a:r>
          </a:p>
        </p:txBody>
      </p:sp>
      <p:sp>
        <p:nvSpPr>
          <p:cNvPr name="TextBox 6" id="6"/>
          <p:cNvSpPr txBox="true"/>
          <p:nvPr/>
        </p:nvSpPr>
        <p:spPr>
          <a:xfrm rot="0">
            <a:off x="714095" y="2199764"/>
            <a:ext cx="16545205" cy="3714750"/>
          </a:xfrm>
          <a:prstGeom prst="rect">
            <a:avLst/>
          </a:prstGeom>
        </p:spPr>
        <p:txBody>
          <a:bodyPr anchor="t" rtlCol="false" tIns="0" lIns="0" bIns="0" rIns="0">
            <a:spAutoFit/>
          </a:bodyPr>
          <a:lstStyle/>
          <a:p>
            <a:pPr>
              <a:lnSpc>
                <a:spcPts val="4200"/>
              </a:lnSpc>
              <a:spcBef>
                <a:spcPct val="0"/>
              </a:spcBef>
            </a:pPr>
            <a:r>
              <a:rPr lang="en-US" sz="3000">
                <a:solidFill>
                  <a:srgbClr val="FFFFFF"/>
                </a:solidFill>
                <a:latin typeface="Canva Sans Bold"/>
              </a:rPr>
              <a:t>Option trading plays a crucial role in financial markets, providing investors with flexible investment opportunities and risk management strategies. To make informed trading decisions, traders and investors heavily rely on comprehensive option chain data. However, existing option chain tools often lack user-friendly interfaces, real-time data updates, and customization options, leading to inefficiencies and limited functionality. Therefore, there is a need to build a robust and efficient Option Chain Tool that addresses these limitations and provides a seamless experience for users.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3D1D66"/>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1028700" y="8687701"/>
            <a:ext cx="2057400" cy="2057400"/>
          </a:xfrm>
          <a:custGeom>
            <a:avLst/>
            <a:gdLst/>
            <a:ahLst/>
            <a:cxnLst/>
            <a:rect r="r" b="b" t="t" l="l"/>
            <a:pathLst>
              <a:path h="2057400" w="2057400">
                <a:moveTo>
                  <a:pt x="0" y="0"/>
                </a:moveTo>
                <a:lnTo>
                  <a:pt x="2057400" y="0"/>
                </a:lnTo>
                <a:lnTo>
                  <a:pt x="2057400" y="2057400"/>
                </a:lnTo>
                <a:lnTo>
                  <a:pt x="0" y="2057400"/>
                </a:lnTo>
                <a:lnTo>
                  <a:pt x="0" y="0"/>
                </a:lnTo>
                <a:close/>
              </a:path>
            </a:pathLst>
          </a:custGeom>
          <a:blipFill>
            <a:blip r:embed="rId3"/>
            <a:stretch>
              <a:fillRect l="0" t="0" r="0" b="0"/>
            </a:stretch>
          </a:blipFill>
        </p:spPr>
      </p:sp>
      <p:sp>
        <p:nvSpPr>
          <p:cNvPr name="Freeform 3" id="3"/>
          <p:cNvSpPr/>
          <p:nvPr/>
        </p:nvSpPr>
        <p:spPr>
          <a:xfrm flipH="false" flipV="false" rot="0">
            <a:off x="7171266" y="8594444"/>
            <a:ext cx="3945468" cy="93257"/>
          </a:xfrm>
          <a:custGeom>
            <a:avLst/>
            <a:gdLst/>
            <a:ahLst/>
            <a:cxnLst/>
            <a:rect r="r" b="b" t="t" l="l"/>
            <a:pathLst>
              <a:path h="93257" w="3945468">
                <a:moveTo>
                  <a:pt x="0" y="0"/>
                </a:moveTo>
                <a:lnTo>
                  <a:pt x="3945468" y="0"/>
                </a:lnTo>
                <a:lnTo>
                  <a:pt x="3945468" y="93257"/>
                </a:lnTo>
                <a:lnTo>
                  <a:pt x="0" y="93257"/>
                </a:lnTo>
                <a:lnTo>
                  <a:pt x="0" y="0"/>
                </a:lnTo>
                <a:close/>
              </a:path>
            </a:pathLst>
          </a:custGeom>
          <a:blipFill>
            <a:blip r:embed="rId4"/>
            <a:stretch>
              <a:fillRect l="0" t="371580" r="-2424" b="-371580"/>
            </a:stretch>
          </a:blipFill>
        </p:spPr>
      </p:sp>
      <p:sp>
        <p:nvSpPr>
          <p:cNvPr name="Freeform 4" id="4"/>
          <p:cNvSpPr/>
          <p:nvPr/>
        </p:nvSpPr>
        <p:spPr>
          <a:xfrm flipH="false" flipV="false" rot="0">
            <a:off x="413137" y="418698"/>
            <a:ext cx="634043" cy="634043"/>
          </a:xfrm>
          <a:custGeom>
            <a:avLst/>
            <a:gdLst/>
            <a:ahLst/>
            <a:cxnLst/>
            <a:rect r="r" b="b" t="t" l="l"/>
            <a:pathLst>
              <a:path h="634043" w="634043">
                <a:moveTo>
                  <a:pt x="0" y="0"/>
                </a:moveTo>
                <a:lnTo>
                  <a:pt x="634043" y="0"/>
                </a:lnTo>
                <a:lnTo>
                  <a:pt x="634043" y="634043"/>
                </a:lnTo>
                <a:lnTo>
                  <a:pt x="0" y="634043"/>
                </a:lnTo>
                <a:lnTo>
                  <a:pt x="0" y="0"/>
                </a:lnTo>
                <a:close/>
              </a:path>
            </a:pathLst>
          </a:custGeom>
          <a:blipFill>
            <a:blip r:embed="rId5"/>
            <a:stretch>
              <a:fillRect l="0" t="0" r="0" b="0"/>
            </a:stretch>
          </a:blipFill>
        </p:spPr>
      </p:sp>
      <p:sp>
        <p:nvSpPr>
          <p:cNvPr name="Freeform 5" id="5"/>
          <p:cNvSpPr/>
          <p:nvPr/>
        </p:nvSpPr>
        <p:spPr>
          <a:xfrm flipH="false" flipV="false" rot="0">
            <a:off x="17040269" y="418698"/>
            <a:ext cx="634043" cy="634043"/>
          </a:xfrm>
          <a:custGeom>
            <a:avLst/>
            <a:gdLst/>
            <a:ahLst/>
            <a:cxnLst/>
            <a:rect r="r" b="b" t="t" l="l"/>
            <a:pathLst>
              <a:path h="634043" w="634043">
                <a:moveTo>
                  <a:pt x="0" y="0"/>
                </a:moveTo>
                <a:lnTo>
                  <a:pt x="634043" y="0"/>
                </a:lnTo>
                <a:lnTo>
                  <a:pt x="634043" y="634043"/>
                </a:lnTo>
                <a:lnTo>
                  <a:pt x="0" y="634043"/>
                </a:lnTo>
                <a:lnTo>
                  <a:pt x="0" y="0"/>
                </a:lnTo>
                <a:close/>
              </a:path>
            </a:pathLst>
          </a:custGeom>
          <a:blipFill>
            <a:blip r:embed="rId5"/>
            <a:stretch>
              <a:fillRect l="0" t="0" r="0" b="0"/>
            </a:stretch>
          </a:blipFill>
        </p:spPr>
      </p:sp>
      <p:sp>
        <p:nvSpPr>
          <p:cNvPr name="Freeform 6" id="6"/>
          <p:cNvSpPr/>
          <p:nvPr/>
        </p:nvSpPr>
        <p:spPr>
          <a:xfrm flipH="false" flipV="false" rot="0">
            <a:off x="1481235" y="2454062"/>
            <a:ext cx="1826417" cy="2575717"/>
          </a:xfrm>
          <a:custGeom>
            <a:avLst/>
            <a:gdLst/>
            <a:ahLst/>
            <a:cxnLst/>
            <a:rect r="r" b="b" t="t" l="l"/>
            <a:pathLst>
              <a:path h="2575717" w="1826417">
                <a:moveTo>
                  <a:pt x="0" y="0"/>
                </a:moveTo>
                <a:lnTo>
                  <a:pt x="1826417" y="0"/>
                </a:lnTo>
                <a:lnTo>
                  <a:pt x="1826417" y="2575717"/>
                </a:lnTo>
                <a:lnTo>
                  <a:pt x="0" y="257571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481235" y="6476920"/>
            <a:ext cx="1902598" cy="2683151"/>
          </a:xfrm>
          <a:custGeom>
            <a:avLst/>
            <a:gdLst/>
            <a:ahLst/>
            <a:cxnLst/>
            <a:rect r="r" b="b" t="t" l="l"/>
            <a:pathLst>
              <a:path h="2683151" w="1902598">
                <a:moveTo>
                  <a:pt x="0" y="0"/>
                </a:moveTo>
                <a:lnTo>
                  <a:pt x="1902598" y="0"/>
                </a:lnTo>
                <a:lnTo>
                  <a:pt x="1902598" y="2683151"/>
                </a:lnTo>
                <a:lnTo>
                  <a:pt x="0" y="268315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11237455" y="2578952"/>
            <a:ext cx="6021845" cy="2325938"/>
          </a:xfrm>
          <a:custGeom>
            <a:avLst/>
            <a:gdLst/>
            <a:ahLst/>
            <a:cxnLst/>
            <a:rect r="r" b="b" t="t" l="l"/>
            <a:pathLst>
              <a:path h="2325938" w="6021845">
                <a:moveTo>
                  <a:pt x="0" y="0"/>
                </a:moveTo>
                <a:lnTo>
                  <a:pt x="6021845" y="0"/>
                </a:lnTo>
                <a:lnTo>
                  <a:pt x="6021845" y="2325938"/>
                </a:lnTo>
                <a:lnTo>
                  <a:pt x="0" y="232593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6413055" y="2817562"/>
            <a:ext cx="2325938" cy="2325938"/>
          </a:xfrm>
          <a:custGeom>
            <a:avLst/>
            <a:gdLst/>
            <a:ahLst/>
            <a:cxnLst/>
            <a:rect r="r" b="b" t="t" l="l"/>
            <a:pathLst>
              <a:path h="2325938" w="2325938">
                <a:moveTo>
                  <a:pt x="0" y="0"/>
                </a:moveTo>
                <a:lnTo>
                  <a:pt x="2325938" y="0"/>
                </a:lnTo>
                <a:lnTo>
                  <a:pt x="2325938" y="2325938"/>
                </a:lnTo>
                <a:lnTo>
                  <a:pt x="0" y="2325938"/>
                </a:lnTo>
                <a:lnTo>
                  <a:pt x="0" y="0"/>
                </a:lnTo>
                <a:close/>
              </a:path>
            </a:pathLst>
          </a:custGeom>
          <a:blipFill>
            <a:blip r:embed="rId12"/>
            <a:stretch>
              <a:fillRect l="0" t="0" r="0" b="0"/>
            </a:stretch>
          </a:blipFill>
        </p:spPr>
      </p:sp>
      <p:sp>
        <p:nvSpPr>
          <p:cNvPr name="Freeform 10" id="10"/>
          <p:cNvSpPr/>
          <p:nvPr/>
        </p:nvSpPr>
        <p:spPr>
          <a:xfrm flipH="false" flipV="false" rot="0">
            <a:off x="13212372" y="6102779"/>
            <a:ext cx="4144918" cy="2584922"/>
          </a:xfrm>
          <a:custGeom>
            <a:avLst/>
            <a:gdLst/>
            <a:ahLst/>
            <a:cxnLst/>
            <a:rect r="r" b="b" t="t" l="l"/>
            <a:pathLst>
              <a:path h="2584922" w="4144918">
                <a:moveTo>
                  <a:pt x="0" y="0"/>
                </a:moveTo>
                <a:lnTo>
                  <a:pt x="4144918" y="0"/>
                </a:lnTo>
                <a:lnTo>
                  <a:pt x="4144918" y="2584922"/>
                </a:lnTo>
                <a:lnTo>
                  <a:pt x="0" y="258492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1" id="11"/>
          <p:cNvSpPr/>
          <p:nvPr/>
        </p:nvSpPr>
        <p:spPr>
          <a:xfrm flipH="false" flipV="false" rot="0">
            <a:off x="5638681" y="7075539"/>
            <a:ext cx="6200624" cy="1612162"/>
          </a:xfrm>
          <a:custGeom>
            <a:avLst/>
            <a:gdLst/>
            <a:ahLst/>
            <a:cxnLst/>
            <a:rect r="r" b="b" t="t" l="l"/>
            <a:pathLst>
              <a:path h="1612162" w="6200624">
                <a:moveTo>
                  <a:pt x="0" y="0"/>
                </a:moveTo>
                <a:lnTo>
                  <a:pt x="6200624" y="0"/>
                </a:lnTo>
                <a:lnTo>
                  <a:pt x="6200624" y="1612162"/>
                </a:lnTo>
                <a:lnTo>
                  <a:pt x="0" y="1612162"/>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TextBox 12" id="12"/>
          <p:cNvSpPr txBox="true"/>
          <p:nvPr/>
        </p:nvSpPr>
        <p:spPr>
          <a:xfrm rot="0">
            <a:off x="4762560" y="390849"/>
            <a:ext cx="8762881" cy="1368424"/>
          </a:xfrm>
          <a:prstGeom prst="rect">
            <a:avLst/>
          </a:prstGeom>
        </p:spPr>
        <p:txBody>
          <a:bodyPr anchor="t" rtlCol="false" tIns="0" lIns="0" bIns="0" rIns="0">
            <a:spAutoFit/>
          </a:bodyPr>
          <a:lstStyle/>
          <a:p>
            <a:pPr algn="ctr">
              <a:lnSpc>
                <a:spcPts val="11200"/>
              </a:lnSpc>
            </a:pPr>
            <a:r>
              <a:rPr lang="en-US" sz="8000">
                <a:solidFill>
                  <a:srgbClr val="FFD43B"/>
                </a:solidFill>
                <a:latin typeface="Canva Sans Bold"/>
              </a:rPr>
              <a:t>Technology Stack</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3D1D66"/>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1028700" y="8687701"/>
            <a:ext cx="2057400" cy="2057400"/>
          </a:xfrm>
          <a:custGeom>
            <a:avLst/>
            <a:gdLst/>
            <a:ahLst/>
            <a:cxnLst/>
            <a:rect r="r" b="b" t="t" l="l"/>
            <a:pathLst>
              <a:path h="2057400" w="2057400">
                <a:moveTo>
                  <a:pt x="0" y="0"/>
                </a:moveTo>
                <a:lnTo>
                  <a:pt x="2057400" y="0"/>
                </a:lnTo>
                <a:lnTo>
                  <a:pt x="2057400" y="2057400"/>
                </a:lnTo>
                <a:lnTo>
                  <a:pt x="0" y="2057400"/>
                </a:lnTo>
                <a:lnTo>
                  <a:pt x="0" y="0"/>
                </a:lnTo>
                <a:close/>
              </a:path>
            </a:pathLst>
          </a:custGeom>
          <a:blipFill>
            <a:blip r:embed="rId3"/>
            <a:stretch>
              <a:fillRect l="0" t="0" r="0" b="0"/>
            </a:stretch>
          </a:blipFill>
        </p:spPr>
      </p:sp>
      <p:sp>
        <p:nvSpPr>
          <p:cNvPr name="Freeform 3" id="3"/>
          <p:cNvSpPr/>
          <p:nvPr/>
        </p:nvSpPr>
        <p:spPr>
          <a:xfrm flipH="false" flipV="false" rot="0">
            <a:off x="7171266" y="8594444"/>
            <a:ext cx="3945468" cy="93257"/>
          </a:xfrm>
          <a:custGeom>
            <a:avLst/>
            <a:gdLst/>
            <a:ahLst/>
            <a:cxnLst/>
            <a:rect r="r" b="b" t="t" l="l"/>
            <a:pathLst>
              <a:path h="93257" w="3945468">
                <a:moveTo>
                  <a:pt x="0" y="0"/>
                </a:moveTo>
                <a:lnTo>
                  <a:pt x="3945468" y="0"/>
                </a:lnTo>
                <a:lnTo>
                  <a:pt x="3945468" y="93257"/>
                </a:lnTo>
                <a:lnTo>
                  <a:pt x="0" y="93257"/>
                </a:lnTo>
                <a:lnTo>
                  <a:pt x="0" y="0"/>
                </a:lnTo>
                <a:close/>
              </a:path>
            </a:pathLst>
          </a:custGeom>
          <a:blipFill>
            <a:blip r:embed="rId4"/>
            <a:stretch>
              <a:fillRect l="0" t="371580" r="-2424" b="-371580"/>
            </a:stretch>
          </a:blipFill>
        </p:spPr>
      </p:sp>
      <p:sp>
        <p:nvSpPr>
          <p:cNvPr name="Freeform 4" id="4"/>
          <p:cNvSpPr/>
          <p:nvPr/>
        </p:nvSpPr>
        <p:spPr>
          <a:xfrm flipH="false" flipV="false" rot="0">
            <a:off x="413137" y="418698"/>
            <a:ext cx="634043" cy="634043"/>
          </a:xfrm>
          <a:custGeom>
            <a:avLst/>
            <a:gdLst/>
            <a:ahLst/>
            <a:cxnLst/>
            <a:rect r="r" b="b" t="t" l="l"/>
            <a:pathLst>
              <a:path h="634043" w="634043">
                <a:moveTo>
                  <a:pt x="0" y="0"/>
                </a:moveTo>
                <a:lnTo>
                  <a:pt x="634043" y="0"/>
                </a:lnTo>
                <a:lnTo>
                  <a:pt x="634043" y="634043"/>
                </a:lnTo>
                <a:lnTo>
                  <a:pt x="0" y="634043"/>
                </a:lnTo>
                <a:lnTo>
                  <a:pt x="0" y="0"/>
                </a:lnTo>
                <a:close/>
              </a:path>
            </a:pathLst>
          </a:custGeom>
          <a:blipFill>
            <a:blip r:embed="rId5"/>
            <a:stretch>
              <a:fillRect l="0" t="0" r="0" b="0"/>
            </a:stretch>
          </a:blipFill>
        </p:spPr>
      </p:sp>
      <p:sp>
        <p:nvSpPr>
          <p:cNvPr name="Freeform 5" id="5"/>
          <p:cNvSpPr/>
          <p:nvPr/>
        </p:nvSpPr>
        <p:spPr>
          <a:xfrm flipH="false" flipV="false" rot="0">
            <a:off x="17040269" y="418698"/>
            <a:ext cx="634043" cy="634043"/>
          </a:xfrm>
          <a:custGeom>
            <a:avLst/>
            <a:gdLst/>
            <a:ahLst/>
            <a:cxnLst/>
            <a:rect r="r" b="b" t="t" l="l"/>
            <a:pathLst>
              <a:path h="634043" w="634043">
                <a:moveTo>
                  <a:pt x="0" y="0"/>
                </a:moveTo>
                <a:lnTo>
                  <a:pt x="634043" y="0"/>
                </a:lnTo>
                <a:lnTo>
                  <a:pt x="634043" y="634043"/>
                </a:lnTo>
                <a:lnTo>
                  <a:pt x="0" y="634043"/>
                </a:lnTo>
                <a:lnTo>
                  <a:pt x="0" y="0"/>
                </a:lnTo>
                <a:close/>
              </a:path>
            </a:pathLst>
          </a:custGeom>
          <a:blipFill>
            <a:blip r:embed="rId5"/>
            <a:stretch>
              <a:fillRect l="0" t="0" r="0" b="0"/>
            </a:stretch>
          </a:blipFill>
        </p:spPr>
      </p:sp>
      <p:sp>
        <p:nvSpPr>
          <p:cNvPr name="TextBox 6" id="6"/>
          <p:cNvSpPr txBox="true"/>
          <p:nvPr/>
        </p:nvSpPr>
        <p:spPr>
          <a:xfrm rot="0">
            <a:off x="4762560" y="390849"/>
            <a:ext cx="8762881" cy="1368424"/>
          </a:xfrm>
          <a:prstGeom prst="rect">
            <a:avLst/>
          </a:prstGeom>
        </p:spPr>
        <p:txBody>
          <a:bodyPr anchor="t" rtlCol="false" tIns="0" lIns="0" bIns="0" rIns="0">
            <a:spAutoFit/>
          </a:bodyPr>
          <a:lstStyle/>
          <a:p>
            <a:pPr algn="ctr">
              <a:lnSpc>
                <a:spcPts val="11200"/>
              </a:lnSpc>
            </a:pPr>
            <a:r>
              <a:rPr lang="en-US" sz="8000">
                <a:solidFill>
                  <a:srgbClr val="FFD43B"/>
                </a:solidFill>
                <a:latin typeface="Canva Sans Bold"/>
              </a:rPr>
              <a:t>Technology Stack</a:t>
            </a:r>
          </a:p>
        </p:txBody>
      </p:sp>
      <p:sp>
        <p:nvSpPr>
          <p:cNvPr name="TextBox 7" id="7"/>
          <p:cNvSpPr txBox="true"/>
          <p:nvPr/>
        </p:nvSpPr>
        <p:spPr>
          <a:xfrm rot="0">
            <a:off x="830434" y="2447925"/>
            <a:ext cx="16627132" cy="5981065"/>
          </a:xfrm>
          <a:prstGeom prst="rect">
            <a:avLst/>
          </a:prstGeom>
        </p:spPr>
        <p:txBody>
          <a:bodyPr anchor="t" rtlCol="false" tIns="0" lIns="0" bIns="0" rIns="0">
            <a:spAutoFit/>
          </a:bodyPr>
          <a:lstStyle/>
          <a:p>
            <a:pPr algn="just">
              <a:lnSpc>
                <a:spcPts val="4759"/>
              </a:lnSpc>
            </a:pPr>
            <a:r>
              <a:rPr lang="en-US" sz="3399">
                <a:solidFill>
                  <a:srgbClr val="FFD43B"/>
                </a:solidFill>
                <a:latin typeface="Canva Sans Bold"/>
              </a:rPr>
              <a:t>Python: </a:t>
            </a:r>
            <a:r>
              <a:rPr lang="en-US" sz="3399">
                <a:solidFill>
                  <a:srgbClr val="FFFFFF"/>
                </a:solidFill>
                <a:latin typeface="Canva Sans"/>
              </a:rPr>
              <a:t>Python was the programming language that provided the backbone of the option chain tool, enabling the development of the logic, algorithms, and data processing capabilities required for the tool's functionalities.</a:t>
            </a:r>
          </a:p>
          <a:p>
            <a:pPr algn="just">
              <a:lnSpc>
                <a:spcPts val="4759"/>
              </a:lnSpc>
            </a:pPr>
          </a:p>
          <a:p>
            <a:pPr algn="just">
              <a:lnSpc>
                <a:spcPts val="4759"/>
              </a:lnSpc>
              <a:spcBef>
                <a:spcPct val="0"/>
              </a:spcBef>
            </a:pPr>
            <a:r>
              <a:rPr lang="en-US" sz="3399">
                <a:solidFill>
                  <a:srgbClr val="FFD43B"/>
                </a:solidFill>
                <a:latin typeface="Canva Sans Bold"/>
              </a:rPr>
              <a:t>Flask: </a:t>
            </a:r>
            <a:r>
              <a:rPr lang="en-US" sz="3399">
                <a:solidFill>
                  <a:srgbClr val="FFFFFF"/>
                </a:solidFill>
                <a:latin typeface="Canva Sans"/>
              </a:rPr>
              <a:t>Flask served as the web framework for the option chain tool, facilitating the routing, request handling, and integration of backend logic with the front-end interface.</a:t>
            </a:r>
          </a:p>
          <a:p>
            <a:pPr algn="just">
              <a:lnSpc>
                <a:spcPts val="4759"/>
              </a:lnSpc>
              <a:spcBef>
                <a:spcPct val="0"/>
              </a:spcBef>
            </a:pPr>
          </a:p>
          <a:p>
            <a:pPr algn="just">
              <a:lnSpc>
                <a:spcPts val="4759"/>
              </a:lnSpc>
              <a:spcBef>
                <a:spcPct val="0"/>
              </a:spcBef>
            </a:pPr>
            <a:r>
              <a:rPr lang="en-US" sz="3399">
                <a:solidFill>
                  <a:srgbClr val="FFD43B"/>
                </a:solidFill>
                <a:latin typeface="Canva Sans Bold"/>
              </a:rPr>
              <a:t>MongoDB:</a:t>
            </a:r>
            <a:r>
              <a:rPr lang="en-US" sz="3399">
                <a:solidFill>
                  <a:srgbClr val="FFFFFF"/>
                </a:solidFill>
                <a:latin typeface="Canva Sans"/>
              </a:rPr>
              <a:t> MongoDB served as the database management system, storing and organizing the option chain data efficiently for retrieval and analysis in the tool.</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3D1D66"/>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1028700" y="8687701"/>
            <a:ext cx="2057400" cy="2057400"/>
          </a:xfrm>
          <a:custGeom>
            <a:avLst/>
            <a:gdLst/>
            <a:ahLst/>
            <a:cxnLst/>
            <a:rect r="r" b="b" t="t" l="l"/>
            <a:pathLst>
              <a:path h="2057400" w="2057400">
                <a:moveTo>
                  <a:pt x="0" y="0"/>
                </a:moveTo>
                <a:lnTo>
                  <a:pt x="2057400" y="0"/>
                </a:lnTo>
                <a:lnTo>
                  <a:pt x="2057400" y="2057400"/>
                </a:lnTo>
                <a:lnTo>
                  <a:pt x="0" y="2057400"/>
                </a:lnTo>
                <a:lnTo>
                  <a:pt x="0" y="0"/>
                </a:lnTo>
                <a:close/>
              </a:path>
            </a:pathLst>
          </a:custGeom>
          <a:blipFill>
            <a:blip r:embed="rId3"/>
            <a:stretch>
              <a:fillRect l="0" t="0" r="0" b="0"/>
            </a:stretch>
          </a:blipFill>
        </p:spPr>
      </p:sp>
      <p:sp>
        <p:nvSpPr>
          <p:cNvPr name="Freeform 3" id="3"/>
          <p:cNvSpPr/>
          <p:nvPr/>
        </p:nvSpPr>
        <p:spPr>
          <a:xfrm flipH="false" flipV="false" rot="0">
            <a:off x="7171266" y="8594444"/>
            <a:ext cx="3945468" cy="93257"/>
          </a:xfrm>
          <a:custGeom>
            <a:avLst/>
            <a:gdLst/>
            <a:ahLst/>
            <a:cxnLst/>
            <a:rect r="r" b="b" t="t" l="l"/>
            <a:pathLst>
              <a:path h="93257" w="3945468">
                <a:moveTo>
                  <a:pt x="0" y="0"/>
                </a:moveTo>
                <a:lnTo>
                  <a:pt x="3945468" y="0"/>
                </a:lnTo>
                <a:lnTo>
                  <a:pt x="3945468" y="93257"/>
                </a:lnTo>
                <a:lnTo>
                  <a:pt x="0" y="93257"/>
                </a:lnTo>
                <a:lnTo>
                  <a:pt x="0" y="0"/>
                </a:lnTo>
                <a:close/>
              </a:path>
            </a:pathLst>
          </a:custGeom>
          <a:blipFill>
            <a:blip r:embed="rId4"/>
            <a:stretch>
              <a:fillRect l="0" t="371580" r="-2424" b="-371580"/>
            </a:stretch>
          </a:blipFill>
        </p:spPr>
      </p:sp>
      <p:sp>
        <p:nvSpPr>
          <p:cNvPr name="Freeform 4" id="4"/>
          <p:cNvSpPr/>
          <p:nvPr/>
        </p:nvSpPr>
        <p:spPr>
          <a:xfrm flipH="false" flipV="false" rot="0">
            <a:off x="413137" y="418698"/>
            <a:ext cx="634043" cy="634043"/>
          </a:xfrm>
          <a:custGeom>
            <a:avLst/>
            <a:gdLst/>
            <a:ahLst/>
            <a:cxnLst/>
            <a:rect r="r" b="b" t="t" l="l"/>
            <a:pathLst>
              <a:path h="634043" w="634043">
                <a:moveTo>
                  <a:pt x="0" y="0"/>
                </a:moveTo>
                <a:lnTo>
                  <a:pt x="634043" y="0"/>
                </a:lnTo>
                <a:lnTo>
                  <a:pt x="634043" y="634043"/>
                </a:lnTo>
                <a:lnTo>
                  <a:pt x="0" y="634043"/>
                </a:lnTo>
                <a:lnTo>
                  <a:pt x="0" y="0"/>
                </a:lnTo>
                <a:close/>
              </a:path>
            </a:pathLst>
          </a:custGeom>
          <a:blipFill>
            <a:blip r:embed="rId5"/>
            <a:stretch>
              <a:fillRect l="0" t="0" r="0" b="0"/>
            </a:stretch>
          </a:blipFill>
        </p:spPr>
      </p:sp>
      <p:sp>
        <p:nvSpPr>
          <p:cNvPr name="Freeform 5" id="5"/>
          <p:cNvSpPr/>
          <p:nvPr/>
        </p:nvSpPr>
        <p:spPr>
          <a:xfrm flipH="false" flipV="false" rot="0">
            <a:off x="17040269" y="418698"/>
            <a:ext cx="634043" cy="634043"/>
          </a:xfrm>
          <a:custGeom>
            <a:avLst/>
            <a:gdLst/>
            <a:ahLst/>
            <a:cxnLst/>
            <a:rect r="r" b="b" t="t" l="l"/>
            <a:pathLst>
              <a:path h="634043" w="634043">
                <a:moveTo>
                  <a:pt x="0" y="0"/>
                </a:moveTo>
                <a:lnTo>
                  <a:pt x="634043" y="0"/>
                </a:lnTo>
                <a:lnTo>
                  <a:pt x="634043" y="634043"/>
                </a:lnTo>
                <a:lnTo>
                  <a:pt x="0" y="634043"/>
                </a:lnTo>
                <a:lnTo>
                  <a:pt x="0" y="0"/>
                </a:lnTo>
                <a:close/>
              </a:path>
            </a:pathLst>
          </a:custGeom>
          <a:blipFill>
            <a:blip r:embed="rId5"/>
            <a:stretch>
              <a:fillRect l="0" t="0" r="0" b="0"/>
            </a:stretch>
          </a:blipFill>
        </p:spPr>
      </p:sp>
      <p:sp>
        <p:nvSpPr>
          <p:cNvPr name="TextBox 6" id="6"/>
          <p:cNvSpPr txBox="true"/>
          <p:nvPr/>
        </p:nvSpPr>
        <p:spPr>
          <a:xfrm rot="0">
            <a:off x="4762560" y="390849"/>
            <a:ext cx="8762881" cy="1368424"/>
          </a:xfrm>
          <a:prstGeom prst="rect">
            <a:avLst/>
          </a:prstGeom>
        </p:spPr>
        <p:txBody>
          <a:bodyPr anchor="t" rtlCol="false" tIns="0" lIns="0" bIns="0" rIns="0">
            <a:spAutoFit/>
          </a:bodyPr>
          <a:lstStyle/>
          <a:p>
            <a:pPr algn="ctr">
              <a:lnSpc>
                <a:spcPts val="11200"/>
              </a:lnSpc>
            </a:pPr>
            <a:r>
              <a:rPr lang="en-US" sz="8000">
                <a:solidFill>
                  <a:srgbClr val="FFD43B"/>
                </a:solidFill>
                <a:latin typeface="Canva Sans Bold"/>
              </a:rPr>
              <a:t>Technology Stack</a:t>
            </a:r>
          </a:p>
        </p:txBody>
      </p:sp>
      <p:sp>
        <p:nvSpPr>
          <p:cNvPr name="TextBox 7" id="7"/>
          <p:cNvSpPr txBox="true"/>
          <p:nvPr/>
        </p:nvSpPr>
        <p:spPr>
          <a:xfrm rot="0">
            <a:off x="830434" y="2614951"/>
            <a:ext cx="16627132" cy="5380990"/>
          </a:xfrm>
          <a:prstGeom prst="rect">
            <a:avLst/>
          </a:prstGeom>
        </p:spPr>
        <p:txBody>
          <a:bodyPr anchor="t" rtlCol="false" tIns="0" lIns="0" bIns="0" rIns="0">
            <a:spAutoFit/>
          </a:bodyPr>
          <a:lstStyle/>
          <a:p>
            <a:pPr>
              <a:lnSpc>
                <a:spcPts val="4759"/>
              </a:lnSpc>
              <a:spcBef>
                <a:spcPct val="0"/>
              </a:spcBef>
            </a:pPr>
            <a:r>
              <a:rPr lang="en-US" sz="3399">
                <a:solidFill>
                  <a:srgbClr val="FFD43B"/>
                </a:solidFill>
                <a:latin typeface="Canva Sans Bold"/>
              </a:rPr>
              <a:t>HTML: </a:t>
            </a:r>
            <a:r>
              <a:rPr lang="en-US" sz="3399">
                <a:solidFill>
                  <a:srgbClr val="FFFFFF"/>
                </a:solidFill>
                <a:latin typeface="Canva Sans"/>
              </a:rPr>
              <a:t>HTML provided the structure and markup for creating the user interface and defining the layout and content of the option chain tool.</a:t>
            </a:r>
          </a:p>
          <a:p>
            <a:pPr>
              <a:lnSpc>
                <a:spcPts val="4759"/>
              </a:lnSpc>
              <a:spcBef>
                <a:spcPct val="0"/>
              </a:spcBef>
            </a:pPr>
          </a:p>
          <a:p>
            <a:pPr>
              <a:lnSpc>
                <a:spcPts val="4759"/>
              </a:lnSpc>
              <a:spcBef>
                <a:spcPct val="0"/>
              </a:spcBef>
            </a:pPr>
            <a:r>
              <a:rPr lang="en-US" sz="3399">
                <a:solidFill>
                  <a:srgbClr val="FFD43B"/>
                </a:solidFill>
                <a:latin typeface="Canva Sans Bold"/>
              </a:rPr>
              <a:t>CSS:</a:t>
            </a:r>
            <a:r>
              <a:rPr lang="en-US" sz="3399">
                <a:solidFill>
                  <a:srgbClr val="FFFFFF"/>
                </a:solidFill>
                <a:latin typeface="Canva Sans"/>
              </a:rPr>
              <a:t> CSS enabled the customization and styling of the HTML elements, enhancing the visual appeal and user experience of the option chain tool.</a:t>
            </a:r>
          </a:p>
          <a:p>
            <a:pPr>
              <a:lnSpc>
                <a:spcPts val="4759"/>
              </a:lnSpc>
              <a:spcBef>
                <a:spcPct val="0"/>
              </a:spcBef>
            </a:pPr>
          </a:p>
          <a:p>
            <a:pPr>
              <a:lnSpc>
                <a:spcPts val="4759"/>
              </a:lnSpc>
              <a:spcBef>
                <a:spcPct val="0"/>
              </a:spcBef>
            </a:pPr>
            <a:r>
              <a:rPr lang="en-US" sz="3399">
                <a:solidFill>
                  <a:srgbClr val="FFD43B"/>
                </a:solidFill>
                <a:latin typeface="Canva Sans Bold"/>
              </a:rPr>
              <a:t>JavaScript: </a:t>
            </a:r>
            <a:r>
              <a:rPr lang="en-US" sz="3399">
                <a:solidFill>
                  <a:srgbClr val="FFFFFF"/>
                </a:solidFill>
                <a:latin typeface="Canva Sans"/>
              </a:rPr>
              <a:t>JavaScript added interactivity and dynamic functionality to the option chain tool, allowing for real-time updates, filtering options, and highlighting features.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3D1D66"/>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17515197" y="-298127"/>
            <a:ext cx="2057400" cy="2057400"/>
          </a:xfrm>
          <a:custGeom>
            <a:avLst/>
            <a:gdLst/>
            <a:ahLst/>
            <a:cxnLst/>
            <a:rect r="r" b="b" t="t" l="l"/>
            <a:pathLst>
              <a:path h="2057400" w="2057400">
                <a:moveTo>
                  <a:pt x="0" y="0"/>
                </a:moveTo>
                <a:lnTo>
                  <a:pt x="2057400" y="0"/>
                </a:lnTo>
                <a:lnTo>
                  <a:pt x="2057400" y="2057400"/>
                </a:lnTo>
                <a:lnTo>
                  <a:pt x="0" y="2057400"/>
                </a:lnTo>
                <a:lnTo>
                  <a:pt x="0" y="0"/>
                </a:lnTo>
                <a:close/>
              </a:path>
            </a:pathLst>
          </a:custGeom>
          <a:blipFill>
            <a:blip r:embed="rId3"/>
            <a:stretch>
              <a:fillRect l="0" t="0" r="0" b="0"/>
            </a:stretch>
          </a:blipFill>
        </p:spPr>
      </p:sp>
      <p:sp>
        <p:nvSpPr>
          <p:cNvPr name="TextBox 3" id="3"/>
          <p:cNvSpPr txBox="true"/>
          <p:nvPr/>
        </p:nvSpPr>
        <p:spPr>
          <a:xfrm rot="0">
            <a:off x="3610451" y="390849"/>
            <a:ext cx="11067098" cy="1368424"/>
          </a:xfrm>
          <a:prstGeom prst="rect">
            <a:avLst/>
          </a:prstGeom>
        </p:spPr>
        <p:txBody>
          <a:bodyPr anchor="t" rtlCol="false" tIns="0" lIns="0" bIns="0" rIns="0">
            <a:spAutoFit/>
          </a:bodyPr>
          <a:lstStyle/>
          <a:p>
            <a:pPr algn="ctr">
              <a:lnSpc>
                <a:spcPts val="11200"/>
              </a:lnSpc>
            </a:pPr>
            <a:r>
              <a:rPr lang="en-US" sz="8000">
                <a:solidFill>
                  <a:srgbClr val="FFD43B"/>
                </a:solidFill>
                <a:latin typeface="Canva Sans Bold"/>
              </a:rPr>
              <a:t>Implementation Steps</a:t>
            </a:r>
          </a:p>
        </p:txBody>
      </p:sp>
      <p:sp>
        <p:nvSpPr>
          <p:cNvPr name="TextBox 4" id="4"/>
          <p:cNvSpPr txBox="true"/>
          <p:nvPr/>
        </p:nvSpPr>
        <p:spPr>
          <a:xfrm rot="0">
            <a:off x="455070" y="2238606"/>
            <a:ext cx="17377860" cy="7448550"/>
          </a:xfrm>
          <a:prstGeom prst="rect">
            <a:avLst/>
          </a:prstGeom>
        </p:spPr>
        <p:txBody>
          <a:bodyPr anchor="t" rtlCol="false" tIns="0" lIns="0" bIns="0" rIns="0">
            <a:spAutoFit/>
          </a:bodyPr>
          <a:lstStyle/>
          <a:p>
            <a:pPr>
              <a:lnSpc>
                <a:spcPts val="4200"/>
              </a:lnSpc>
              <a:spcBef>
                <a:spcPct val="0"/>
              </a:spcBef>
            </a:pPr>
            <a:r>
              <a:rPr lang="en-US" sz="3000">
                <a:solidFill>
                  <a:srgbClr val="FFD43B"/>
                </a:solidFill>
                <a:latin typeface="Canva Sans Bold"/>
              </a:rPr>
              <a:t>The provided JAR file is executed through the command prompt using the TCP/IP protocol:</a:t>
            </a:r>
            <a:r>
              <a:rPr lang="en-US" sz="3000">
                <a:solidFill>
                  <a:srgbClr val="FFFFFF"/>
                </a:solidFill>
                <a:latin typeface="Canva Sans Bold"/>
              </a:rPr>
              <a:t> </a:t>
            </a:r>
            <a:r>
              <a:rPr lang="en-US" sz="3000">
                <a:solidFill>
                  <a:srgbClr val="FFFFFF"/>
                </a:solidFill>
                <a:latin typeface="Canva Sans"/>
              </a:rPr>
              <a:t>The JAR file, which is a Java executable file, is run in a command prompt environment, utilizing the TCP/IP protocol for communication. The TCP/IP protocol is a widely used network protocol suite that allows devices to communicate over the internet or local networks.</a:t>
            </a:r>
          </a:p>
          <a:p>
            <a:pPr>
              <a:lnSpc>
                <a:spcPts val="4200"/>
              </a:lnSpc>
              <a:spcBef>
                <a:spcPct val="0"/>
              </a:spcBef>
            </a:pPr>
          </a:p>
          <a:p>
            <a:pPr>
              <a:lnSpc>
                <a:spcPts val="4200"/>
              </a:lnSpc>
              <a:spcBef>
                <a:spcPct val="0"/>
              </a:spcBef>
            </a:pPr>
            <a:r>
              <a:rPr lang="en-US" sz="3000">
                <a:solidFill>
                  <a:srgbClr val="FFD43B"/>
                </a:solidFill>
                <a:latin typeface="Canva Sans Bold"/>
              </a:rPr>
              <a:t>A live stream of data is received:</a:t>
            </a:r>
            <a:r>
              <a:rPr lang="en-US" sz="3000">
                <a:solidFill>
                  <a:srgbClr val="FFFFFF"/>
                </a:solidFill>
                <a:latin typeface="Canva Sans Bold"/>
              </a:rPr>
              <a:t> </a:t>
            </a:r>
            <a:r>
              <a:rPr lang="en-US" sz="3000">
                <a:solidFill>
                  <a:srgbClr val="FFFFFF"/>
                </a:solidFill>
                <a:latin typeface="Canva Sans"/>
              </a:rPr>
              <a:t>The executed JAR file is designed to receive a continuous stream of data in real-time. This data could be coming from various sources, such as sensors, network devices, or other applications.</a:t>
            </a:r>
          </a:p>
          <a:p>
            <a:pPr>
              <a:lnSpc>
                <a:spcPts val="4200"/>
              </a:lnSpc>
              <a:spcBef>
                <a:spcPct val="0"/>
              </a:spcBef>
            </a:pPr>
          </a:p>
          <a:p>
            <a:pPr>
              <a:lnSpc>
                <a:spcPts val="4200"/>
              </a:lnSpc>
              <a:spcBef>
                <a:spcPct val="0"/>
              </a:spcBef>
            </a:pPr>
            <a:r>
              <a:rPr lang="en-US" sz="3000">
                <a:solidFill>
                  <a:srgbClr val="FFD43B"/>
                </a:solidFill>
                <a:latin typeface="Canva Sans Bold"/>
              </a:rPr>
              <a:t>The data is sent to the client side using Python:</a:t>
            </a:r>
            <a:r>
              <a:rPr lang="en-US" sz="3000">
                <a:solidFill>
                  <a:srgbClr val="FFFFFF"/>
                </a:solidFill>
                <a:latin typeface="Canva Sans Bold"/>
              </a:rPr>
              <a:t> </a:t>
            </a:r>
            <a:r>
              <a:rPr lang="en-US" sz="3000">
                <a:solidFill>
                  <a:srgbClr val="FFFFFF"/>
                </a:solidFill>
                <a:latin typeface="Canva Sans"/>
              </a:rPr>
              <a:t>Once the data is received by the JAR file, it is transferred to the client side of the application using Python. Python is a popular programming language with libraries and frameworks that enable easy data processing and communication between different components of an application.</a:t>
            </a:r>
          </a:p>
          <a:p>
            <a:pPr>
              <a:lnSpc>
                <a:spcPts val="4200"/>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3D1D66"/>
        </a:solidFill>
      </p:bgPr>
    </p:bg>
    <p:spTree>
      <p:nvGrpSpPr>
        <p:cNvPr id="1" name=""/>
        <p:cNvGrpSpPr/>
        <p:nvPr/>
      </p:nvGrpSpPr>
      <p:grpSpPr>
        <a:xfrm>
          <a:off x="0" y="0"/>
          <a:ext cx="0" cy="0"/>
          <a:chOff x="0" y="0"/>
          <a:chExt cx="0" cy="0"/>
        </a:xfrm>
      </p:grpSpPr>
      <p:sp>
        <p:nvSpPr>
          <p:cNvPr name="Freeform 2" id="2"/>
          <p:cNvSpPr/>
          <p:nvPr/>
        </p:nvSpPr>
        <p:spPr>
          <a:xfrm flipH="false" flipV="false" rot="0">
            <a:off x="413128" y="418698"/>
            <a:ext cx="17454629" cy="9445755"/>
          </a:xfrm>
          <a:custGeom>
            <a:avLst/>
            <a:gdLst/>
            <a:ahLst/>
            <a:cxnLst/>
            <a:rect r="r" b="b" t="t" l="l"/>
            <a:pathLst>
              <a:path h="9445755" w="17454629">
                <a:moveTo>
                  <a:pt x="0" y="0"/>
                </a:moveTo>
                <a:lnTo>
                  <a:pt x="17454629" y="0"/>
                </a:lnTo>
                <a:lnTo>
                  <a:pt x="17454629" y="9445755"/>
                </a:lnTo>
                <a:lnTo>
                  <a:pt x="0" y="94457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5400000">
            <a:off x="17515197" y="-298127"/>
            <a:ext cx="2057400" cy="2057400"/>
          </a:xfrm>
          <a:custGeom>
            <a:avLst/>
            <a:gdLst/>
            <a:ahLst/>
            <a:cxnLst/>
            <a:rect r="r" b="b" t="t" l="l"/>
            <a:pathLst>
              <a:path h="2057400" w="2057400">
                <a:moveTo>
                  <a:pt x="0" y="0"/>
                </a:moveTo>
                <a:lnTo>
                  <a:pt x="2057400" y="0"/>
                </a:lnTo>
                <a:lnTo>
                  <a:pt x="2057400" y="2057400"/>
                </a:lnTo>
                <a:lnTo>
                  <a:pt x="0" y="2057400"/>
                </a:lnTo>
                <a:lnTo>
                  <a:pt x="0" y="0"/>
                </a:lnTo>
                <a:close/>
              </a:path>
            </a:pathLst>
          </a:custGeom>
          <a:blipFill>
            <a:blip r:embed="rId5"/>
            <a:stretch>
              <a:fillRect l="0" t="0" r="0" b="0"/>
            </a:stretch>
          </a:blipFill>
        </p:spPr>
      </p:sp>
      <p:sp>
        <p:nvSpPr>
          <p:cNvPr name="TextBox 4" id="4"/>
          <p:cNvSpPr txBox="true"/>
          <p:nvPr/>
        </p:nvSpPr>
        <p:spPr>
          <a:xfrm rot="0">
            <a:off x="3610451" y="390849"/>
            <a:ext cx="11067098" cy="1368424"/>
          </a:xfrm>
          <a:prstGeom prst="rect">
            <a:avLst/>
          </a:prstGeom>
        </p:spPr>
        <p:txBody>
          <a:bodyPr anchor="t" rtlCol="false" tIns="0" lIns="0" bIns="0" rIns="0">
            <a:spAutoFit/>
          </a:bodyPr>
          <a:lstStyle/>
          <a:p>
            <a:pPr algn="ctr">
              <a:lnSpc>
                <a:spcPts val="11200"/>
              </a:lnSpc>
            </a:pPr>
            <a:r>
              <a:rPr lang="en-US" sz="8000">
                <a:solidFill>
                  <a:srgbClr val="FFD43B"/>
                </a:solidFill>
                <a:latin typeface="Canva Sans Bold"/>
              </a:rPr>
              <a:t>Implementation Steps</a:t>
            </a:r>
          </a:p>
        </p:txBody>
      </p:sp>
      <p:sp>
        <p:nvSpPr>
          <p:cNvPr name="TextBox 5" id="5"/>
          <p:cNvSpPr txBox="true"/>
          <p:nvPr/>
        </p:nvSpPr>
        <p:spPr>
          <a:xfrm rot="0">
            <a:off x="416685" y="2264196"/>
            <a:ext cx="17454629" cy="5314950"/>
          </a:xfrm>
          <a:prstGeom prst="rect">
            <a:avLst/>
          </a:prstGeom>
        </p:spPr>
        <p:txBody>
          <a:bodyPr anchor="t" rtlCol="false" tIns="0" lIns="0" bIns="0" rIns="0">
            <a:spAutoFit/>
          </a:bodyPr>
          <a:lstStyle/>
          <a:p>
            <a:pPr>
              <a:lnSpc>
                <a:spcPts val="4200"/>
              </a:lnSpc>
              <a:spcBef>
                <a:spcPct val="0"/>
              </a:spcBef>
            </a:pPr>
            <a:r>
              <a:rPr lang="en-US" sz="3000">
                <a:solidFill>
                  <a:srgbClr val="FFD43B"/>
                </a:solidFill>
                <a:latin typeface="Canva Sans Bold"/>
              </a:rPr>
              <a:t>The data is stored in MongoDB:</a:t>
            </a:r>
            <a:r>
              <a:rPr lang="en-US" sz="3000">
                <a:solidFill>
                  <a:srgbClr val="FFFFFF"/>
                </a:solidFill>
                <a:latin typeface="Canva Sans Bold"/>
              </a:rPr>
              <a:t> </a:t>
            </a:r>
            <a:r>
              <a:rPr lang="en-US" sz="3000">
                <a:solidFill>
                  <a:srgbClr val="FFFFFF"/>
                </a:solidFill>
                <a:latin typeface="Canva Sans"/>
              </a:rPr>
              <a:t>After being transmitted to the client side using Python, the data is stored in MongoDB. MongoDB is a NoSQL database that provides a flexible and scalable approach to store and retrieve data. It allows for efficient handling of large volumes of data and supports various data formats.</a:t>
            </a:r>
          </a:p>
          <a:p>
            <a:pPr>
              <a:lnSpc>
                <a:spcPts val="4200"/>
              </a:lnSpc>
              <a:spcBef>
                <a:spcPct val="0"/>
              </a:spcBef>
            </a:pPr>
          </a:p>
          <a:p>
            <a:pPr>
              <a:lnSpc>
                <a:spcPts val="4200"/>
              </a:lnSpc>
              <a:spcBef>
                <a:spcPct val="0"/>
              </a:spcBef>
            </a:pPr>
            <a:r>
              <a:rPr lang="en-US" sz="3000">
                <a:solidFill>
                  <a:srgbClr val="FFD43B"/>
                </a:solidFill>
                <a:latin typeface="Canva Sans Bold"/>
              </a:rPr>
              <a:t>The data is displayed on a webpage using Flask: </a:t>
            </a:r>
            <a:r>
              <a:rPr lang="en-US" sz="3000">
                <a:solidFill>
                  <a:srgbClr val="FFFFFF"/>
                </a:solidFill>
                <a:latin typeface="Canva Sans"/>
              </a:rPr>
              <a:t>The stored data is presented on a webpage using Flask. Flask is a Python web framework that simplifies the process of building web applications. It provides tools and libraries for creating dynamic web pages and rendering data from the backend, in this case, the data stored in MongoDB. The data is presented in a visually appealing and user-friendly manner on the webpage.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3D1D66"/>
        </a:solidFill>
      </p:bgPr>
    </p:bg>
    <p:spTree>
      <p:nvGrpSpPr>
        <p:cNvPr id="1" name=""/>
        <p:cNvGrpSpPr/>
        <p:nvPr/>
      </p:nvGrpSpPr>
      <p:grpSpPr>
        <a:xfrm>
          <a:off x="0" y="0"/>
          <a:ext cx="0" cy="0"/>
          <a:chOff x="0" y="0"/>
          <a:chExt cx="0" cy="0"/>
        </a:xfrm>
      </p:grpSpPr>
      <p:grpSp>
        <p:nvGrpSpPr>
          <p:cNvPr name="Group 2" id="2"/>
          <p:cNvGrpSpPr/>
          <p:nvPr/>
        </p:nvGrpSpPr>
        <p:grpSpPr>
          <a:xfrm rot="0">
            <a:off x="413128" y="418698"/>
            <a:ext cx="17461745" cy="9449604"/>
            <a:chOff x="0" y="0"/>
            <a:chExt cx="23282327" cy="12599472"/>
          </a:xfrm>
        </p:grpSpPr>
        <p:sp>
          <p:nvSpPr>
            <p:cNvPr name="Freeform 3" id="3"/>
            <p:cNvSpPr/>
            <p:nvPr/>
          </p:nvSpPr>
          <p:spPr>
            <a:xfrm flipH="false" flipV="false" rot="0">
              <a:off x="0" y="0"/>
              <a:ext cx="23282402" cy="12599543"/>
            </a:xfrm>
            <a:custGeom>
              <a:avLst/>
              <a:gdLst/>
              <a:ahLst/>
              <a:cxnLst/>
              <a:rect r="r" b="b" t="t" l="l"/>
              <a:pathLst>
                <a:path h="12599543" w="23282402">
                  <a:moveTo>
                    <a:pt x="22791801" y="12599416"/>
                  </a:moveTo>
                  <a:lnTo>
                    <a:pt x="490601" y="12599416"/>
                  </a:lnTo>
                  <a:cubicBezTo>
                    <a:pt x="220218" y="12599416"/>
                    <a:pt x="0" y="12379198"/>
                    <a:pt x="0" y="12108942"/>
                  </a:cubicBezTo>
                  <a:lnTo>
                    <a:pt x="0" y="490601"/>
                  </a:lnTo>
                  <a:cubicBezTo>
                    <a:pt x="0" y="220218"/>
                    <a:pt x="220218" y="0"/>
                    <a:pt x="490601" y="0"/>
                  </a:cubicBezTo>
                  <a:lnTo>
                    <a:pt x="22791801" y="0"/>
                  </a:lnTo>
                  <a:cubicBezTo>
                    <a:pt x="23062057" y="0"/>
                    <a:pt x="23282402" y="220218"/>
                    <a:pt x="23282402" y="490601"/>
                  </a:cubicBezTo>
                  <a:lnTo>
                    <a:pt x="23282402" y="12108942"/>
                  </a:lnTo>
                  <a:cubicBezTo>
                    <a:pt x="23282402" y="12379199"/>
                    <a:pt x="23062185" y="12599543"/>
                    <a:pt x="22791801" y="12599543"/>
                  </a:cubicBezTo>
                  <a:close/>
                </a:path>
              </a:pathLst>
            </a:custGeom>
            <a:solidFill>
              <a:srgbClr val="FFFFFF">
                <a:alpha val="1961"/>
              </a:srgbClr>
            </a:solidFill>
          </p:spPr>
        </p:sp>
        <p:sp>
          <p:nvSpPr>
            <p:cNvPr name="TextBox 4" id="4"/>
            <p:cNvSpPr txBox="true"/>
            <p:nvPr/>
          </p:nvSpPr>
          <p:spPr>
            <a:xfrm>
              <a:off x="0" y="-28575"/>
              <a:ext cx="23282327" cy="12628047"/>
            </a:xfrm>
            <a:prstGeom prst="rect">
              <a:avLst/>
            </a:prstGeom>
          </p:spPr>
          <p:txBody>
            <a:bodyPr anchor="ctr" rtlCol="false" tIns="50800" lIns="50800" bIns="50800" rIns="50800"/>
            <a:lstStyle/>
            <a:p>
              <a:pPr algn="l">
                <a:lnSpc>
                  <a:spcPts val="1679"/>
                </a:lnSpc>
              </a:pPr>
              <a:r>
                <a:rPr lang="en-US" sz="1399">
                  <a:solidFill>
                    <a:srgbClr val="000000"/>
                  </a:solidFill>
                  <a:latin typeface="Arial"/>
                </a:rPr>
                <a:t>`	</a:t>
              </a:r>
            </a:p>
          </p:txBody>
        </p:sp>
      </p:grpSp>
      <p:sp>
        <p:nvSpPr>
          <p:cNvPr name="Freeform 5" id="5"/>
          <p:cNvSpPr/>
          <p:nvPr/>
        </p:nvSpPr>
        <p:spPr>
          <a:xfrm flipH="false" flipV="false" rot="5400000">
            <a:off x="17259300" y="7200900"/>
            <a:ext cx="2057400" cy="2057400"/>
          </a:xfrm>
          <a:custGeom>
            <a:avLst/>
            <a:gdLst/>
            <a:ahLst/>
            <a:cxnLst/>
            <a:rect r="r" b="b" t="t" l="l"/>
            <a:pathLst>
              <a:path h="2057400" w="2057400">
                <a:moveTo>
                  <a:pt x="0" y="0"/>
                </a:moveTo>
                <a:lnTo>
                  <a:pt x="2057400" y="0"/>
                </a:lnTo>
                <a:lnTo>
                  <a:pt x="2057400" y="2057400"/>
                </a:lnTo>
                <a:lnTo>
                  <a:pt x="0" y="2057400"/>
                </a:lnTo>
                <a:lnTo>
                  <a:pt x="0" y="0"/>
                </a:lnTo>
                <a:close/>
              </a:path>
            </a:pathLst>
          </a:custGeom>
          <a:blipFill>
            <a:blip r:embed="rId3"/>
            <a:stretch>
              <a:fillRect l="0" t="0" r="0" b="0"/>
            </a:stretch>
          </a:blipFill>
        </p:spPr>
      </p:sp>
      <p:sp>
        <p:nvSpPr>
          <p:cNvPr name="Freeform 6" id="6"/>
          <p:cNvSpPr/>
          <p:nvPr/>
        </p:nvSpPr>
        <p:spPr>
          <a:xfrm flipH="false" flipV="false" rot="0">
            <a:off x="1877907" y="2280202"/>
            <a:ext cx="14532185" cy="6647825"/>
          </a:xfrm>
          <a:custGeom>
            <a:avLst/>
            <a:gdLst/>
            <a:ahLst/>
            <a:cxnLst/>
            <a:rect r="r" b="b" t="t" l="l"/>
            <a:pathLst>
              <a:path h="6647825" w="14532185">
                <a:moveTo>
                  <a:pt x="0" y="0"/>
                </a:moveTo>
                <a:lnTo>
                  <a:pt x="14532186" y="0"/>
                </a:lnTo>
                <a:lnTo>
                  <a:pt x="14532186" y="6647825"/>
                </a:lnTo>
                <a:lnTo>
                  <a:pt x="0" y="6647825"/>
                </a:lnTo>
                <a:lnTo>
                  <a:pt x="0" y="0"/>
                </a:lnTo>
                <a:close/>
              </a:path>
            </a:pathLst>
          </a:custGeom>
          <a:blipFill>
            <a:blip r:embed="rId4"/>
            <a:stretch>
              <a:fillRect l="0" t="-35630" r="0" b="-215997"/>
            </a:stretch>
          </a:blipFill>
        </p:spPr>
      </p:sp>
      <p:sp>
        <p:nvSpPr>
          <p:cNvPr name="TextBox 7" id="7"/>
          <p:cNvSpPr txBox="true"/>
          <p:nvPr/>
        </p:nvSpPr>
        <p:spPr>
          <a:xfrm rot="0">
            <a:off x="2064912" y="3058759"/>
            <a:ext cx="14158176" cy="2545355"/>
          </a:xfrm>
          <a:prstGeom prst="rect">
            <a:avLst/>
          </a:prstGeom>
        </p:spPr>
        <p:txBody>
          <a:bodyPr anchor="t" rtlCol="false" tIns="0" lIns="0" bIns="0" rIns="0">
            <a:spAutoFit/>
          </a:bodyPr>
          <a:lstStyle/>
          <a:p>
            <a:pPr marL="629166" indent="-314583" lvl="1">
              <a:lnSpc>
                <a:spcPts val="4079"/>
              </a:lnSpc>
              <a:buFont typeface="Arial"/>
              <a:buChar char="•"/>
            </a:pPr>
            <a:r>
              <a:rPr lang="en-US" sz="2914">
                <a:solidFill>
                  <a:srgbClr val="000000"/>
                </a:solidFill>
                <a:latin typeface="Canva Sans Bold"/>
              </a:rPr>
              <a:t>Real-Time Updates: </a:t>
            </a:r>
            <a:r>
              <a:rPr lang="en-US" sz="2914">
                <a:solidFill>
                  <a:srgbClr val="000000"/>
                </a:solidFill>
                <a:latin typeface="Canva Sans"/>
              </a:rPr>
              <a:t>Our application is designed to provide real-time updates on IV data. It can integrate with market data streams over TCP/IP, enabling users to access the most up-to-date information on IV for various stocks. This ensures that users have access to the latest market insights to make informed decisions.</a:t>
            </a:r>
          </a:p>
        </p:txBody>
      </p:sp>
      <p:sp>
        <p:nvSpPr>
          <p:cNvPr name="TextBox 8" id="8"/>
          <p:cNvSpPr txBox="true"/>
          <p:nvPr/>
        </p:nvSpPr>
        <p:spPr>
          <a:xfrm rot="0">
            <a:off x="2044855" y="6023478"/>
            <a:ext cx="13991228" cy="2031111"/>
          </a:xfrm>
          <a:prstGeom prst="rect">
            <a:avLst/>
          </a:prstGeom>
        </p:spPr>
        <p:txBody>
          <a:bodyPr anchor="t" rtlCol="false" tIns="0" lIns="0" bIns="0" rIns="0">
            <a:spAutoFit/>
          </a:bodyPr>
          <a:lstStyle/>
          <a:p>
            <a:pPr marL="628269" indent="-314134" lvl="1">
              <a:lnSpc>
                <a:spcPts val="4073"/>
              </a:lnSpc>
              <a:buFont typeface="Arial"/>
              <a:buChar char="•"/>
            </a:pPr>
            <a:r>
              <a:rPr lang="en-US" sz="2910">
                <a:solidFill>
                  <a:srgbClr val="000000"/>
                </a:solidFill>
                <a:latin typeface="Canva Sans Bold"/>
              </a:rPr>
              <a:t>User-Friendly Interface: </a:t>
            </a:r>
            <a:r>
              <a:rPr lang="en-US" sz="2910">
                <a:solidFill>
                  <a:srgbClr val="000000"/>
                </a:solidFill>
                <a:latin typeface="Canva Sans"/>
              </a:rPr>
              <a:t>We have created an intuitive and user-friendly interface that resembles the homepage of the NSE. The interface allows users to easily navigate through different options, select underlying assets, and choose different expiries.</a:t>
            </a:r>
          </a:p>
        </p:txBody>
      </p:sp>
      <p:sp>
        <p:nvSpPr>
          <p:cNvPr name="TextBox 9" id="9"/>
          <p:cNvSpPr txBox="true"/>
          <p:nvPr/>
        </p:nvSpPr>
        <p:spPr>
          <a:xfrm rot="0">
            <a:off x="3310771" y="390849"/>
            <a:ext cx="11666459" cy="1368424"/>
          </a:xfrm>
          <a:prstGeom prst="rect">
            <a:avLst/>
          </a:prstGeom>
        </p:spPr>
        <p:txBody>
          <a:bodyPr anchor="t" rtlCol="false" tIns="0" lIns="0" bIns="0" rIns="0">
            <a:spAutoFit/>
          </a:bodyPr>
          <a:lstStyle/>
          <a:p>
            <a:pPr algn="ctr">
              <a:lnSpc>
                <a:spcPts val="11200"/>
              </a:lnSpc>
            </a:pPr>
            <a:r>
              <a:rPr lang="en-US" sz="8000">
                <a:solidFill>
                  <a:srgbClr val="FFD43B"/>
                </a:solidFill>
                <a:latin typeface="Canva Sans Bold"/>
              </a:rPr>
              <a:t>Distinguishing Features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3D1D66"/>
        </a:solidFill>
      </p:bgPr>
    </p:bg>
    <p:spTree>
      <p:nvGrpSpPr>
        <p:cNvPr id="1" name=""/>
        <p:cNvGrpSpPr/>
        <p:nvPr/>
      </p:nvGrpSpPr>
      <p:grpSpPr>
        <a:xfrm>
          <a:off x="0" y="0"/>
          <a:ext cx="0" cy="0"/>
          <a:chOff x="0" y="0"/>
          <a:chExt cx="0" cy="0"/>
        </a:xfrm>
      </p:grpSpPr>
      <p:sp>
        <p:nvSpPr>
          <p:cNvPr name="Freeform 2" id="2"/>
          <p:cNvSpPr/>
          <p:nvPr/>
        </p:nvSpPr>
        <p:spPr>
          <a:xfrm flipH="false" flipV="false" rot="0">
            <a:off x="3122219" y="2289070"/>
            <a:ext cx="12043563" cy="5145886"/>
          </a:xfrm>
          <a:custGeom>
            <a:avLst/>
            <a:gdLst/>
            <a:ahLst/>
            <a:cxnLst/>
            <a:rect r="r" b="b" t="t" l="l"/>
            <a:pathLst>
              <a:path h="5145886" w="12043563">
                <a:moveTo>
                  <a:pt x="0" y="0"/>
                </a:moveTo>
                <a:lnTo>
                  <a:pt x="12043562" y="0"/>
                </a:lnTo>
                <a:lnTo>
                  <a:pt x="12043562" y="5145886"/>
                </a:lnTo>
                <a:lnTo>
                  <a:pt x="0" y="51458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649570" y="6271071"/>
            <a:ext cx="3019165" cy="3426003"/>
          </a:xfrm>
          <a:custGeom>
            <a:avLst/>
            <a:gdLst/>
            <a:ahLst/>
            <a:cxnLst/>
            <a:rect r="r" b="b" t="t" l="l"/>
            <a:pathLst>
              <a:path h="3426003" w="3019165">
                <a:moveTo>
                  <a:pt x="0" y="0"/>
                </a:moveTo>
                <a:lnTo>
                  <a:pt x="3019165" y="0"/>
                </a:lnTo>
                <a:lnTo>
                  <a:pt x="3019165" y="3426003"/>
                </a:lnTo>
                <a:lnTo>
                  <a:pt x="0" y="34260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DAFnrGN4WNQ</dc:identifier>
  <dcterms:modified xsi:type="dcterms:W3CDTF">2011-08-01T06:04:30Z</dcterms:modified>
  <cp:revision>1</cp:revision>
  <dc:title>hackathon.pptx</dc:title>
</cp:coreProperties>
</file>