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6" r:id="rId2"/>
    <p:sldId id="257" r:id="rId3"/>
    <p:sldId id="265" r:id="rId4"/>
    <p:sldId id="258" r:id="rId5"/>
    <p:sldId id="259" r:id="rId6"/>
    <p:sldId id="260" r:id="rId7"/>
    <p:sldId id="261" r:id="rId8"/>
    <p:sldId id="263" r:id="rId9"/>
    <p:sldId id="264" r:id="rId10"/>
    <p:sldId id="26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61"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B1B22C9-F33D-40CB-BE1C-4C73C1FA70CD}" type="datetimeFigureOut">
              <a:rPr lang="en-IN" smtClean="0"/>
              <a:t>06-12-2021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2A294E2-3AB5-424D-8CAA-6BCCFA8392C1}" type="slidenum">
              <a:rPr lang="en-IN" smtClean="0"/>
              <a:t>‹#›</a:t>
            </a:fld>
            <a:endParaRPr lang="en-IN"/>
          </a:p>
        </p:txBody>
      </p:sp>
    </p:spTree>
    <p:extLst>
      <p:ext uri="{BB962C8B-B14F-4D97-AF65-F5344CB8AC3E}">
        <p14:creationId xmlns:p14="http://schemas.microsoft.com/office/powerpoint/2010/main" val="38701236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B1B22C9-F33D-40CB-BE1C-4C73C1FA70CD}" type="datetimeFigureOut">
              <a:rPr lang="en-IN" smtClean="0"/>
              <a:t>06-12-2021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2A294E2-3AB5-424D-8CAA-6BCCFA8392C1}" type="slidenum">
              <a:rPr lang="en-IN" smtClean="0"/>
              <a:t>‹#›</a:t>
            </a:fld>
            <a:endParaRPr lang="en-IN"/>
          </a:p>
        </p:txBody>
      </p:sp>
    </p:spTree>
    <p:extLst>
      <p:ext uri="{BB962C8B-B14F-4D97-AF65-F5344CB8AC3E}">
        <p14:creationId xmlns:p14="http://schemas.microsoft.com/office/powerpoint/2010/main" val="5544108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B1B22C9-F33D-40CB-BE1C-4C73C1FA70CD}" type="datetimeFigureOut">
              <a:rPr lang="en-IN" smtClean="0"/>
              <a:t>06-12-2021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2A294E2-3AB5-424D-8CAA-6BCCFA8392C1}"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184532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B1B22C9-F33D-40CB-BE1C-4C73C1FA70CD}" type="datetimeFigureOut">
              <a:rPr lang="en-IN" smtClean="0"/>
              <a:t>06-12-2021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2A294E2-3AB5-424D-8CAA-6BCCFA8392C1}" type="slidenum">
              <a:rPr lang="en-IN" smtClean="0"/>
              <a:t>‹#›</a:t>
            </a:fld>
            <a:endParaRPr lang="en-IN"/>
          </a:p>
        </p:txBody>
      </p:sp>
    </p:spTree>
    <p:extLst>
      <p:ext uri="{BB962C8B-B14F-4D97-AF65-F5344CB8AC3E}">
        <p14:creationId xmlns:p14="http://schemas.microsoft.com/office/powerpoint/2010/main" val="7957110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B1B22C9-F33D-40CB-BE1C-4C73C1FA70CD}" type="datetimeFigureOut">
              <a:rPr lang="en-IN" smtClean="0"/>
              <a:t>06-12-2021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2A294E2-3AB5-424D-8CAA-6BCCFA8392C1}"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5040999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B1B22C9-F33D-40CB-BE1C-4C73C1FA70CD}" type="datetimeFigureOut">
              <a:rPr lang="en-IN" smtClean="0"/>
              <a:t>06-12-2021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2A294E2-3AB5-424D-8CAA-6BCCFA8392C1}" type="slidenum">
              <a:rPr lang="en-IN" smtClean="0"/>
              <a:t>‹#›</a:t>
            </a:fld>
            <a:endParaRPr lang="en-IN"/>
          </a:p>
        </p:txBody>
      </p:sp>
    </p:spTree>
    <p:extLst>
      <p:ext uri="{BB962C8B-B14F-4D97-AF65-F5344CB8AC3E}">
        <p14:creationId xmlns:p14="http://schemas.microsoft.com/office/powerpoint/2010/main" val="40103274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1B22C9-F33D-40CB-BE1C-4C73C1FA70CD}" type="datetimeFigureOut">
              <a:rPr lang="en-IN" smtClean="0"/>
              <a:t>06-12-2021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2A294E2-3AB5-424D-8CAA-6BCCFA8392C1}" type="slidenum">
              <a:rPr lang="en-IN" smtClean="0"/>
              <a:t>‹#›</a:t>
            </a:fld>
            <a:endParaRPr lang="en-IN"/>
          </a:p>
        </p:txBody>
      </p:sp>
    </p:spTree>
    <p:extLst>
      <p:ext uri="{BB962C8B-B14F-4D97-AF65-F5344CB8AC3E}">
        <p14:creationId xmlns:p14="http://schemas.microsoft.com/office/powerpoint/2010/main" val="213782538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1B22C9-F33D-40CB-BE1C-4C73C1FA70CD}" type="datetimeFigureOut">
              <a:rPr lang="en-IN" smtClean="0"/>
              <a:t>06-12-2021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2A294E2-3AB5-424D-8CAA-6BCCFA8392C1}" type="slidenum">
              <a:rPr lang="en-IN" smtClean="0"/>
              <a:t>‹#›</a:t>
            </a:fld>
            <a:endParaRPr lang="en-IN"/>
          </a:p>
        </p:txBody>
      </p:sp>
    </p:spTree>
    <p:extLst>
      <p:ext uri="{BB962C8B-B14F-4D97-AF65-F5344CB8AC3E}">
        <p14:creationId xmlns:p14="http://schemas.microsoft.com/office/powerpoint/2010/main" val="13706644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1B22C9-F33D-40CB-BE1C-4C73C1FA70CD}" type="datetimeFigureOut">
              <a:rPr lang="en-IN" smtClean="0"/>
              <a:t>06-12-2021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2A294E2-3AB5-424D-8CAA-6BCCFA8392C1}" type="slidenum">
              <a:rPr lang="en-IN" smtClean="0"/>
              <a:t>‹#›</a:t>
            </a:fld>
            <a:endParaRPr lang="en-IN"/>
          </a:p>
        </p:txBody>
      </p:sp>
    </p:spTree>
    <p:extLst>
      <p:ext uri="{BB962C8B-B14F-4D97-AF65-F5344CB8AC3E}">
        <p14:creationId xmlns:p14="http://schemas.microsoft.com/office/powerpoint/2010/main" val="31039674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B1B22C9-F33D-40CB-BE1C-4C73C1FA70CD}" type="datetimeFigureOut">
              <a:rPr lang="en-IN" smtClean="0"/>
              <a:t>06-12-2021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2A294E2-3AB5-424D-8CAA-6BCCFA8392C1}" type="slidenum">
              <a:rPr lang="en-IN" smtClean="0"/>
              <a:t>‹#›</a:t>
            </a:fld>
            <a:endParaRPr lang="en-IN"/>
          </a:p>
        </p:txBody>
      </p:sp>
    </p:spTree>
    <p:extLst>
      <p:ext uri="{BB962C8B-B14F-4D97-AF65-F5344CB8AC3E}">
        <p14:creationId xmlns:p14="http://schemas.microsoft.com/office/powerpoint/2010/main" val="7065763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B1B22C9-F33D-40CB-BE1C-4C73C1FA70CD}" type="datetimeFigureOut">
              <a:rPr lang="en-IN" smtClean="0"/>
              <a:t>06-12-2021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2A294E2-3AB5-424D-8CAA-6BCCFA8392C1}" type="slidenum">
              <a:rPr lang="en-IN" smtClean="0"/>
              <a:t>‹#›</a:t>
            </a:fld>
            <a:endParaRPr lang="en-IN"/>
          </a:p>
        </p:txBody>
      </p:sp>
    </p:spTree>
    <p:extLst>
      <p:ext uri="{BB962C8B-B14F-4D97-AF65-F5344CB8AC3E}">
        <p14:creationId xmlns:p14="http://schemas.microsoft.com/office/powerpoint/2010/main" val="16770342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B1B22C9-F33D-40CB-BE1C-4C73C1FA70CD}" type="datetimeFigureOut">
              <a:rPr lang="en-IN" smtClean="0"/>
              <a:t>06-12-2021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2A294E2-3AB5-424D-8CAA-6BCCFA8392C1}" type="slidenum">
              <a:rPr lang="en-IN" smtClean="0"/>
              <a:t>‹#›</a:t>
            </a:fld>
            <a:endParaRPr lang="en-IN"/>
          </a:p>
        </p:txBody>
      </p:sp>
    </p:spTree>
    <p:extLst>
      <p:ext uri="{BB962C8B-B14F-4D97-AF65-F5344CB8AC3E}">
        <p14:creationId xmlns:p14="http://schemas.microsoft.com/office/powerpoint/2010/main" val="11150781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B1B22C9-F33D-40CB-BE1C-4C73C1FA70CD}" type="datetimeFigureOut">
              <a:rPr lang="en-IN" smtClean="0"/>
              <a:t>06-12-2021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2A294E2-3AB5-424D-8CAA-6BCCFA8392C1}" type="slidenum">
              <a:rPr lang="en-IN" smtClean="0"/>
              <a:t>‹#›</a:t>
            </a:fld>
            <a:endParaRPr lang="en-IN"/>
          </a:p>
        </p:txBody>
      </p:sp>
    </p:spTree>
    <p:extLst>
      <p:ext uri="{BB962C8B-B14F-4D97-AF65-F5344CB8AC3E}">
        <p14:creationId xmlns:p14="http://schemas.microsoft.com/office/powerpoint/2010/main" val="35455602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B1B22C9-F33D-40CB-BE1C-4C73C1FA70CD}" type="datetimeFigureOut">
              <a:rPr lang="en-IN" smtClean="0"/>
              <a:t>06-12-2021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2A294E2-3AB5-424D-8CAA-6BCCFA8392C1}" type="slidenum">
              <a:rPr lang="en-IN" smtClean="0"/>
              <a:t>‹#›</a:t>
            </a:fld>
            <a:endParaRPr lang="en-IN"/>
          </a:p>
        </p:txBody>
      </p:sp>
    </p:spTree>
    <p:extLst>
      <p:ext uri="{BB962C8B-B14F-4D97-AF65-F5344CB8AC3E}">
        <p14:creationId xmlns:p14="http://schemas.microsoft.com/office/powerpoint/2010/main" val="25970954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B1B22C9-F33D-40CB-BE1C-4C73C1FA70CD}" type="datetimeFigureOut">
              <a:rPr lang="en-IN" smtClean="0"/>
              <a:t>06-12-2021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2A294E2-3AB5-424D-8CAA-6BCCFA8392C1}" type="slidenum">
              <a:rPr lang="en-IN" smtClean="0"/>
              <a:t>‹#›</a:t>
            </a:fld>
            <a:endParaRPr lang="en-IN"/>
          </a:p>
        </p:txBody>
      </p:sp>
    </p:spTree>
    <p:extLst>
      <p:ext uri="{BB962C8B-B14F-4D97-AF65-F5344CB8AC3E}">
        <p14:creationId xmlns:p14="http://schemas.microsoft.com/office/powerpoint/2010/main" val="38016339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B1B22C9-F33D-40CB-BE1C-4C73C1FA70CD}" type="datetimeFigureOut">
              <a:rPr lang="en-IN" smtClean="0"/>
              <a:t>06-12-2021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2A294E2-3AB5-424D-8CAA-6BCCFA8392C1}" type="slidenum">
              <a:rPr lang="en-IN" smtClean="0"/>
              <a:t>‹#›</a:t>
            </a:fld>
            <a:endParaRPr lang="en-IN"/>
          </a:p>
        </p:txBody>
      </p:sp>
    </p:spTree>
    <p:extLst>
      <p:ext uri="{BB962C8B-B14F-4D97-AF65-F5344CB8AC3E}">
        <p14:creationId xmlns:p14="http://schemas.microsoft.com/office/powerpoint/2010/main" val="27047323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B1B22C9-F33D-40CB-BE1C-4C73C1FA70CD}" type="datetimeFigureOut">
              <a:rPr lang="en-IN" smtClean="0"/>
              <a:t>06-12-2021</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E2A294E2-3AB5-424D-8CAA-6BCCFA8392C1}" type="slidenum">
              <a:rPr lang="en-IN" smtClean="0"/>
              <a:t>‹#›</a:t>
            </a:fld>
            <a:endParaRPr lang="en-IN"/>
          </a:p>
        </p:txBody>
      </p:sp>
    </p:spTree>
    <p:extLst>
      <p:ext uri="{BB962C8B-B14F-4D97-AF65-F5344CB8AC3E}">
        <p14:creationId xmlns:p14="http://schemas.microsoft.com/office/powerpoint/2010/main" val="391629314"/>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2.%20RDBMS.dia.pdf" TargetMode="External"/><Relationship Id="rId2" Type="http://schemas.openxmlformats.org/officeDocument/2006/relationships/hyperlink" Target="1.%20ER%20DIAGRAM.dia.pdf"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52023" y="298115"/>
            <a:ext cx="9144000" cy="2387600"/>
          </a:xfrm>
        </p:spPr>
        <p:txBody>
          <a:bodyPr>
            <a:normAutofit/>
          </a:bodyPr>
          <a:lstStyle/>
          <a:p>
            <a:pPr algn="ctr"/>
            <a:r>
              <a:rPr lang="en-IN" sz="3900" b="1" dirty="0">
                <a:latin typeface="Times New Roman" panose="02020603050405020304" pitchFamily="18" charset="0"/>
                <a:cs typeface="Times New Roman" panose="02020603050405020304" pitchFamily="18" charset="0"/>
              </a:rPr>
              <a:t>Database on</a:t>
            </a:r>
            <a:br>
              <a:rPr lang="en-IN" b="1" dirty="0">
                <a:latin typeface="Times New Roman" panose="02020603050405020304" pitchFamily="18" charset="0"/>
                <a:cs typeface="Times New Roman" panose="02020603050405020304" pitchFamily="18" charset="0"/>
              </a:rPr>
            </a:br>
            <a:r>
              <a:rPr lang="en-IN" b="1" dirty="0">
                <a:latin typeface="Times New Roman" panose="02020603050405020304" pitchFamily="18" charset="0"/>
                <a:cs typeface="Times New Roman" panose="02020603050405020304" pitchFamily="18" charset="0"/>
              </a:rPr>
              <a:t> </a:t>
            </a:r>
            <a:r>
              <a:rPr lang="en-IN" sz="5000" b="1" u="sng" dirty="0">
                <a:latin typeface="Times New Roman" panose="02020603050405020304" pitchFamily="18" charset="0"/>
                <a:cs typeface="Times New Roman" panose="02020603050405020304" pitchFamily="18" charset="0"/>
              </a:rPr>
              <a:t>State Civil Supplies Corporation Ltd</a:t>
            </a:r>
          </a:p>
        </p:txBody>
      </p:sp>
      <p:sp>
        <p:nvSpPr>
          <p:cNvPr id="3" name="Subtitle 2"/>
          <p:cNvSpPr>
            <a:spLocks noGrp="1"/>
          </p:cNvSpPr>
          <p:nvPr>
            <p:ph type="subTitle" idx="1"/>
          </p:nvPr>
        </p:nvSpPr>
        <p:spPr>
          <a:xfrm>
            <a:off x="511821" y="3223925"/>
            <a:ext cx="9144000" cy="1655762"/>
          </a:xfrm>
        </p:spPr>
        <p:txBody>
          <a:bodyPr>
            <a:noAutofit/>
          </a:bodyPr>
          <a:lstStyle/>
          <a:p>
            <a:pPr algn="l"/>
            <a:r>
              <a:rPr lang="en-IN" sz="2500" dirty="0">
                <a:latin typeface="Times New Roman" panose="02020603050405020304" pitchFamily="18" charset="0"/>
                <a:cs typeface="Times New Roman" panose="02020603050405020304" pitchFamily="18" charset="0"/>
              </a:rPr>
              <a:t>GROUP </a:t>
            </a:r>
            <a:r>
              <a:rPr lang="en-IN" sz="2500" b="1" dirty="0">
                <a:latin typeface="Times New Roman" panose="02020603050405020304" pitchFamily="18" charset="0"/>
                <a:cs typeface="Times New Roman" panose="02020603050405020304" pitchFamily="18" charset="0"/>
              </a:rPr>
              <a:t>9</a:t>
            </a:r>
          </a:p>
          <a:p>
            <a:pPr algn="l"/>
            <a:r>
              <a:rPr lang="en-IN" sz="2500" i="1" u="sng" dirty="0">
                <a:latin typeface="Times New Roman" panose="02020603050405020304" pitchFamily="18" charset="0"/>
                <a:cs typeface="Times New Roman" panose="02020603050405020304" pitchFamily="18" charset="0"/>
              </a:rPr>
              <a:t>By:-</a:t>
            </a:r>
          </a:p>
          <a:p>
            <a:pPr algn="l"/>
            <a:r>
              <a:rPr lang="en-IN" sz="2500" i="1" dirty="0" err="1">
                <a:latin typeface="Times New Roman" panose="02020603050405020304" pitchFamily="18" charset="0"/>
                <a:cs typeface="Times New Roman" panose="02020603050405020304" pitchFamily="18" charset="0"/>
              </a:rPr>
              <a:t>Yash</a:t>
            </a:r>
            <a:r>
              <a:rPr lang="en-IN" sz="2500" i="1" dirty="0">
                <a:latin typeface="Times New Roman" panose="02020603050405020304" pitchFamily="18" charset="0"/>
                <a:cs typeface="Times New Roman" panose="02020603050405020304" pitchFamily="18" charset="0"/>
              </a:rPr>
              <a:t> </a:t>
            </a:r>
            <a:r>
              <a:rPr lang="en-IN" sz="2500" i="1" dirty="0" err="1">
                <a:latin typeface="Times New Roman" panose="02020603050405020304" pitchFamily="18" charset="0"/>
                <a:cs typeface="Times New Roman" panose="02020603050405020304" pitchFamily="18" charset="0"/>
              </a:rPr>
              <a:t>Pandia</a:t>
            </a:r>
            <a:r>
              <a:rPr lang="en-IN" sz="2500" i="1" dirty="0">
                <a:latin typeface="Times New Roman" panose="02020603050405020304" pitchFamily="18" charset="0"/>
                <a:cs typeface="Times New Roman" panose="02020603050405020304" pitchFamily="18" charset="0"/>
              </a:rPr>
              <a:t>        (202112004)</a:t>
            </a:r>
          </a:p>
          <a:p>
            <a:pPr algn="l"/>
            <a:r>
              <a:rPr lang="en-IN" sz="2500" i="1" dirty="0" err="1">
                <a:latin typeface="Times New Roman" panose="02020603050405020304" pitchFamily="18" charset="0"/>
                <a:cs typeface="Times New Roman" panose="02020603050405020304" pitchFamily="18" charset="0"/>
              </a:rPr>
              <a:t>Renish</a:t>
            </a:r>
            <a:r>
              <a:rPr lang="en-IN" sz="2500" i="1" dirty="0">
                <a:latin typeface="Times New Roman" panose="02020603050405020304" pitchFamily="18" charset="0"/>
                <a:cs typeface="Times New Roman" panose="02020603050405020304" pitchFamily="18" charset="0"/>
              </a:rPr>
              <a:t> </a:t>
            </a:r>
            <a:r>
              <a:rPr lang="en-IN" sz="2500" i="1" dirty="0" err="1">
                <a:latin typeface="Times New Roman" panose="02020603050405020304" pitchFamily="18" charset="0"/>
                <a:cs typeface="Times New Roman" panose="02020603050405020304" pitchFamily="18" charset="0"/>
              </a:rPr>
              <a:t>Gadhiya</a:t>
            </a:r>
            <a:r>
              <a:rPr lang="en-IN" sz="2500" i="1" dirty="0">
                <a:latin typeface="Times New Roman" panose="02020603050405020304" pitchFamily="18" charset="0"/>
                <a:cs typeface="Times New Roman" panose="02020603050405020304" pitchFamily="18" charset="0"/>
              </a:rPr>
              <a:t>  (202112037)</a:t>
            </a:r>
          </a:p>
          <a:p>
            <a:pPr algn="l"/>
            <a:r>
              <a:rPr lang="en-IN" sz="2500" i="1" dirty="0" err="1">
                <a:latin typeface="Times New Roman" panose="02020603050405020304" pitchFamily="18" charset="0"/>
                <a:cs typeface="Times New Roman" panose="02020603050405020304" pitchFamily="18" charset="0"/>
              </a:rPr>
              <a:t>Abhinav</a:t>
            </a:r>
            <a:r>
              <a:rPr lang="en-IN" sz="2500" i="1" dirty="0">
                <a:latin typeface="Times New Roman" panose="02020603050405020304" pitchFamily="18" charset="0"/>
                <a:cs typeface="Times New Roman" panose="02020603050405020304" pitchFamily="18" charset="0"/>
              </a:rPr>
              <a:t> </a:t>
            </a:r>
            <a:r>
              <a:rPr lang="en-IN" sz="2500" i="1" dirty="0" err="1">
                <a:latin typeface="Times New Roman" panose="02020603050405020304" pitchFamily="18" charset="0"/>
                <a:cs typeface="Times New Roman" panose="02020603050405020304" pitchFamily="18" charset="0"/>
              </a:rPr>
              <a:t>Kakade</a:t>
            </a:r>
            <a:r>
              <a:rPr lang="en-IN" sz="2500" i="1" dirty="0">
                <a:latin typeface="Times New Roman" panose="02020603050405020304" pitchFamily="18" charset="0"/>
                <a:cs typeface="Times New Roman" panose="02020603050405020304" pitchFamily="18" charset="0"/>
              </a:rPr>
              <a:t> (202112041)</a:t>
            </a:r>
          </a:p>
          <a:p>
            <a:pPr algn="l"/>
            <a:r>
              <a:rPr lang="en-IN" sz="2500" i="1" dirty="0" err="1">
                <a:latin typeface="Times New Roman" panose="02020603050405020304" pitchFamily="18" charset="0"/>
                <a:cs typeface="Times New Roman" panose="02020603050405020304" pitchFamily="18" charset="0"/>
              </a:rPr>
              <a:t>Parth</a:t>
            </a:r>
            <a:r>
              <a:rPr lang="en-IN" sz="2500" i="1" dirty="0">
                <a:latin typeface="Times New Roman" panose="02020603050405020304" pitchFamily="18" charset="0"/>
                <a:cs typeface="Times New Roman" panose="02020603050405020304" pitchFamily="18" charset="0"/>
              </a:rPr>
              <a:t> </a:t>
            </a:r>
            <a:r>
              <a:rPr lang="en-IN" sz="2500" i="1" dirty="0" err="1">
                <a:latin typeface="Times New Roman" panose="02020603050405020304" pitchFamily="18" charset="0"/>
                <a:cs typeface="Times New Roman" panose="02020603050405020304" pitchFamily="18" charset="0"/>
              </a:rPr>
              <a:t>Kaneriya</a:t>
            </a:r>
            <a:r>
              <a:rPr lang="en-IN" sz="2500" i="1" dirty="0">
                <a:latin typeface="Times New Roman" panose="02020603050405020304" pitchFamily="18" charset="0"/>
                <a:cs typeface="Times New Roman" panose="02020603050405020304" pitchFamily="18" charset="0"/>
              </a:rPr>
              <a:t>   (202112084)</a:t>
            </a:r>
          </a:p>
        </p:txBody>
      </p:sp>
    </p:spTree>
    <p:extLst>
      <p:ext uri="{BB962C8B-B14F-4D97-AF65-F5344CB8AC3E}">
        <p14:creationId xmlns:p14="http://schemas.microsoft.com/office/powerpoint/2010/main" val="2850763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3031" y="2506662"/>
            <a:ext cx="10413642" cy="4351338"/>
          </a:xfrm>
        </p:spPr>
        <p:txBody>
          <a:bodyPr>
            <a:normAutofit/>
          </a:bodyPr>
          <a:lstStyle/>
          <a:p>
            <a:pPr marL="0" indent="0" algn="ctr">
              <a:buNone/>
            </a:pPr>
            <a:r>
              <a:rPr lang="en-IN" sz="8000" i="1" dirty="0">
                <a:solidFill>
                  <a:schemeClr val="accent2">
                    <a:lumMod val="60000"/>
                    <a:lumOff val="40000"/>
                  </a:schemeClr>
                </a:solidFill>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8376327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a:latin typeface="Times New Roman" panose="02020603050405020304" pitchFamily="18" charset="0"/>
                <a:cs typeface="Times New Roman" panose="02020603050405020304" pitchFamily="18" charset="0"/>
              </a:rPr>
              <a:t>1. Introduction</a:t>
            </a:r>
          </a:p>
        </p:txBody>
      </p:sp>
      <p:sp>
        <p:nvSpPr>
          <p:cNvPr id="3" name="Content Placeholder 2"/>
          <p:cNvSpPr>
            <a:spLocks noGrp="1"/>
          </p:cNvSpPr>
          <p:nvPr>
            <p:ph idx="1"/>
          </p:nvPr>
        </p:nvSpPr>
        <p:spPr>
          <a:xfrm>
            <a:off x="677334" y="1592419"/>
            <a:ext cx="8596668" cy="3880773"/>
          </a:xfrm>
        </p:spPr>
        <p:txBody>
          <a:bodyPr>
            <a:noAutofit/>
          </a:bodyPr>
          <a:lstStyle/>
          <a:p>
            <a:pPr>
              <a:lnSpc>
                <a:spcPct val="150000"/>
              </a:lnSpc>
            </a:pPr>
            <a:r>
              <a:rPr lang="en-IN" sz="2200" dirty="0">
                <a:latin typeface="Times New Roman" panose="02020603050405020304" pitchFamily="18" charset="0"/>
                <a:cs typeface="Times New Roman" panose="02020603050405020304" pitchFamily="18" charset="0"/>
              </a:rPr>
              <a:t>SCSCL is an organization that deals with the purchase and distribution of different agricultural commodities.</a:t>
            </a:r>
          </a:p>
          <a:p>
            <a:pPr>
              <a:lnSpc>
                <a:spcPct val="150000"/>
              </a:lnSpc>
            </a:pPr>
            <a:r>
              <a:rPr lang="en-IN" sz="2200" dirty="0">
                <a:latin typeface="Times New Roman" panose="02020603050405020304" pitchFamily="18" charset="0"/>
                <a:cs typeface="Times New Roman" panose="02020603050405020304" pitchFamily="18" charset="0"/>
              </a:rPr>
              <a:t>The farmers sell a fixed quantity of each</a:t>
            </a:r>
            <a:r>
              <a:rPr lang="en-IN" sz="2200" b="1" dirty="0">
                <a:latin typeface="Times New Roman" panose="02020603050405020304" pitchFamily="18" charset="0"/>
                <a:cs typeface="Times New Roman" panose="02020603050405020304" pitchFamily="18" charset="0"/>
              </a:rPr>
              <a:t> </a:t>
            </a:r>
            <a:r>
              <a:rPr lang="en-IN" sz="2200" dirty="0">
                <a:latin typeface="Times New Roman" panose="02020603050405020304" pitchFamily="18" charset="0"/>
                <a:cs typeface="Times New Roman" panose="02020603050405020304" pitchFamily="18" charset="0"/>
              </a:rPr>
              <a:t>commodity to SCSCL at a pre-decided rate. Farmer can sell a particular commodity to SCSCL only once with one farmer id during a season.</a:t>
            </a:r>
          </a:p>
          <a:p>
            <a:pPr>
              <a:lnSpc>
                <a:spcPct val="150000"/>
              </a:lnSpc>
            </a:pPr>
            <a:r>
              <a:rPr lang="en-IN" sz="2200" dirty="0">
                <a:latin typeface="Times New Roman" panose="02020603050405020304" pitchFamily="18" charset="0"/>
                <a:cs typeface="Times New Roman" panose="02020603050405020304" pitchFamily="18" charset="0"/>
              </a:rPr>
              <a:t>After purchasing the commodities, SCSCL stores them in their warehouses located nearby the purchase </a:t>
            </a:r>
            <a:r>
              <a:rPr lang="en-IN" sz="2200" dirty="0" err="1">
                <a:latin typeface="Times New Roman" panose="02020603050405020304" pitchFamily="18" charset="0"/>
                <a:cs typeface="Times New Roman" panose="02020603050405020304" pitchFamily="18" charset="0"/>
              </a:rPr>
              <a:t>center</a:t>
            </a:r>
            <a:r>
              <a:rPr lang="en-IN" sz="2200" dirty="0">
                <a:latin typeface="Times New Roman" panose="02020603050405020304" pitchFamily="18" charset="0"/>
                <a:cs typeface="Times New Roman" panose="02020603050405020304" pitchFamily="18" charset="0"/>
              </a:rPr>
              <a:t> and from there, it is sent to the shops from which it is sold to the public at a minimum rate.</a:t>
            </a:r>
          </a:p>
          <a:p>
            <a:pPr>
              <a:lnSpc>
                <a:spcPct val="150000"/>
              </a:lnSpc>
            </a:pP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725113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a:latin typeface="Times New Roman" panose="02020603050405020304" pitchFamily="18" charset="0"/>
                <a:cs typeface="Times New Roman" panose="02020603050405020304" pitchFamily="18" charset="0"/>
              </a:rPr>
              <a:t>2. Motivation</a:t>
            </a:r>
          </a:p>
        </p:txBody>
      </p:sp>
      <p:sp>
        <p:nvSpPr>
          <p:cNvPr id="3" name="Content Placeholder 2"/>
          <p:cNvSpPr>
            <a:spLocks noGrp="1"/>
          </p:cNvSpPr>
          <p:nvPr>
            <p:ph idx="1"/>
          </p:nvPr>
        </p:nvSpPr>
        <p:spPr>
          <a:xfrm>
            <a:off x="677334" y="1814360"/>
            <a:ext cx="8596668" cy="3880773"/>
          </a:xfrm>
        </p:spPr>
        <p:txBody>
          <a:bodyPr>
            <a:normAutofit/>
          </a:bodyPr>
          <a:lstStyle/>
          <a:p>
            <a:pPr lvl="0">
              <a:lnSpc>
                <a:spcPct val="150000"/>
              </a:lnSpc>
            </a:pPr>
            <a:r>
              <a:rPr lang="en-IN" sz="2200" dirty="0">
                <a:latin typeface="Times New Roman" panose="02020603050405020304" pitchFamily="18" charset="0"/>
                <a:cs typeface="Times New Roman" panose="02020603050405020304" pitchFamily="18" charset="0"/>
              </a:rPr>
              <a:t>The ecosystem of distribution of crops from the farmer to the public is quite complex.</a:t>
            </a:r>
          </a:p>
          <a:p>
            <a:pPr lvl="0">
              <a:lnSpc>
                <a:spcPct val="150000"/>
              </a:lnSpc>
            </a:pPr>
            <a:r>
              <a:rPr lang="en-IN" sz="2200" dirty="0">
                <a:latin typeface="Times New Roman" panose="02020603050405020304" pitchFamily="18" charset="0"/>
                <a:cs typeface="Times New Roman" panose="02020603050405020304" pitchFamily="18" charset="0"/>
              </a:rPr>
              <a:t>Lots of relational entities are involved in this process.</a:t>
            </a:r>
          </a:p>
          <a:p>
            <a:pPr>
              <a:lnSpc>
                <a:spcPct val="150000"/>
              </a:lnSpc>
            </a:pPr>
            <a:r>
              <a:rPr lang="en-IN" sz="2200" dirty="0">
                <a:latin typeface="Times New Roman" panose="02020603050405020304" pitchFamily="18" charset="0"/>
                <a:cs typeface="Times New Roman" panose="02020603050405020304" pitchFamily="18" charset="0"/>
              </a:rPr>
              <a:t>Hence, a lot of information is required for this particular topic. Because of this, quite a number of queries can be generated using this information, which helps us to improve our understanding of this database creation.</a:t>
            </a:r>
          </a:p>
        </p:txBody>
      </p:sp>
    </p:spTree>
    <p:extLst>
      <p:ext uri="{BB962C8B-B14F-4D97-AF65-F5344CB8AC3E}">
        <p14:creationId xmlns:p14="http://schemas.microsoft.com/office/powerpoint/2010/main" val="20659751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a:latin typeface="Times New Roman" panose="02020603050405020304" pitchFamily="18" charset="0"/>
                <a:cs typeface="Times New Roman" panose="02020603050405020304" pitchFamily="18" charset="0"/>
              </a:rPr>
              <a:t>3. Scope</a:t>
            </a:r>
          </a:p>
        </p:txBody>
      </p:sp>
      <p:sp>
        <p:nvSpPr>
          <p:cNvPr id="3" name="Content Placeholder 2"/>
          <p:cNvSpPr>
            <a:spLocks noGrp="1"/>
          </p:cNvSpPr>
          <p:nvPr>
            <p:ph idx="1"/>
          </p:nvPr>
        </p:nvSpPr>
        <p:spPr>
          <a:xfrm>
            <a:off x="677334" y="1574663"/>
            <a:ext cx="8596668" cy="3880773"/>
          </a:xfrm>
        </p:spPr>
        <p:txBody>
          <a:bodyPr>
            <a:noAutofit/>
          </a:bodyPr>
          <a:lstStyle/>
          <a:p>
            <a:pPr lvl="0" fontAlgn="base"/>
            <a:r>
              <a:rPr lang="en-IN" sz="2200" dirty="0">
                <a:latin typeface="Times New Roman" panose="02020603050405020304" pitchFamily="18" charset="0"/>
                <a:cs typeface="Times New Roman" panose="02020603050405020304" pitchFamily="18" charset="0"/>
              </a:rPr>
              <a:t>Records of personal details of </a:t>
            </a:r>
            <a:r>
              <a:rPr lang="en-IN" sz="2200" b="1" dirty="0">
                <a:latin typeface="Times New Roman" panose="02020603050405020304" pitchFamily="18" charset="0"/>
                <a:cs typeface="Times New Roman" panose="02020603050405020304" pitchFamily="18" charset="0"/>
              </a:rPr>
              <a:t>Farmers</a:t>
            </a:r>
            <a:r>
              <a:rPr lang="en-IN" sz="2200" dirty="0">
                <a:latin typeface="Times New Roman" panose="02020603050405020304" pitchFamily="18" charset="0"/>
                <a:cs typeface="Times New Roman" panose="02020603050405020304" pitchFamily="18" charset="0"/>
              </a:rPr>
              <a:t>.</a:t>
            </a:r>
          </a:p>
          <a:p>
            <a:pPr lvl="0" fontAlgn="base"/>
            <a:r>
              <a:rPr lang="en-IN" sz="2200" dirty="0">
                <a:latin typeface="Times New Roman" panose="02020603050405020304" pitchFamily="18" charset="0"/>
                <a:cs typeface="Times New Roman" panose="02020603050405020304" pitchFamily="18" charset="0"/>
              </a:rPr>
              <a:t>Details of </a:t>
            </a:r>
            <a:r>
              <a:rPr lang="en-IN" sz="2200" b="1" dirty="0">
                <a:latin typeface="Times New Roman" panose="02020603050405020304" pitchFamily="18" charset="0"/>
                <a:cs typeface="Times New Roman" panose="02020603050405020304" pitchFamily="18" charset="0"/>
              </a:rPr>
              <a:t>Employees</a:t>
            </a:r>
            <a:r>
              <a:rPr lang="en-IN" sz="2200" dirty="0">
                <a:latin typeface="Times New Roman" panose="02020603050405020304" pitchFamily="18" charset="0"/>
                <a:cs typeface="Times New Roman" panose="02020603050405020304" pitchFamily="18" charset="0"/>
              </a:rPr>
              <a:t> working in SCSCL.</a:t>
            </a:r>
          </a:p>
          <a:p>
            <a:pPr lvl="0" fontAlgn="base"/>
            <a:r>
              <a:rPr lang="en-IN" sz="2200" dirty="0">
                <a:latin typeface="Times New Roman" panose="02020603050405020304" pitchFamily="18" charset="0"/>
                <a:cs typeface="Times New Roman" panose="02020603050405020304" pitchFamily="18" charset="0"/>
              </a:rPr>
              <a:t>Details of </a:t>
            </a:r>
            <a:r>
              <a:rPr lang="en-IN" sz="2200" b="1" dirty="0">
                <a:latin typeface="Times New Roman" panose="02020603050405020304" pitchFamily="18" charset="0"/>
                <a:cs typeface="Times New Roman" panose="02020603050405020304" pitchFamily="18" charset="0"/>
              </a:rPr>
              <a:t>Manager.</a:t>
            </a:r>
            <a:endParaRPr lang="en-IN" sz="2200" dirty="0">
              <a:latin typeface="Times New Roman" panose="02020603050405020304" pitchFamily="18" charset="0"/>
              <a:cs typeface="Times New Roman" panose="02020603050405020304" pitchFamily="18" charset="0"/>
            </a:endParaRPr>
          </a:p>
          <a:p>
            <a:pPr lvl="0" fontAlgn="base"/>
            <a:r>
              <a:rPr lang="en-IN" sz="2200" dirty="0">
                <a:latin typeface="Times New Roman" panose="02020603050405020304" pitchFamily="18" charset="0"/>
                <a:cs typeface="Times New Roman" panose="02020603050405020304" pitchFamily="18" charset="0"/>
              </a:rPr>
              <a:t>Details of </a:t>
            </a:r>
            <a:r>
              <a:rPr lang="en-IN" sz="2200" b="1" dirty="0">
                <a:latin typeface="Times New Roman" panose="02020603050405020304" pitchFamily="18" charset="0"/>
                <a:cs typeface="Times New Roman" panose="02020603050405020304" pitchFamily="18" charset="0"/>
              </a:rPr>
              <a:t>Purchase</a:t>
            </a:r>
            <a:r>
              <a:rPr lang="en-IN" sz="2200" dirty="0">
                <a:latin typeface="Times New Roman" panose="02020603050405020304" pitchFamily="18" charset="0"/>
                <a:cs typeface="Times New Roman" panose="02020603050405020304" pitchFamily="18" charset="0"/>
              </a:rPr>
              <a:t> made by SCSCL.</a:t>
            </a:r>
          </a:p>
          <a:p>
            <a:pPr lvl="0" fontAlgn="base"/>
            <a:r>
              <a:rPr lang="en-IN" sz="2200" dirty="0">
                <a:latin typeface="Times New Roman" panose="02020603050405020304" pitchFamily="18" charset="0"/>
                <a:cs typeface="Times New Roman" panose="02020603050405020304" pitchFamily="18" charset="0"/>
              </a:rPr>
              <a:t>Details of </a:t>
            </a:r>
            <a:r>
              <a:rPr lang="en-IN" sz="2200" b="1" dirty="0">
                <a:latin typeface="Times New Roman" panose="02020603050405020304" pitchFamily="18" charset="0"/>
                <a:cs typeface="Times New Roman" panose="02020603050405020304" pitchFamily="18" charset="0"/>
              </a:rPr>
              <a:t>Purchase Center</a:t>
            </a:r>
            <a:r>
              <a:rPr lang="en-IN" sz="2200" dirty="0">
                <a:latin typeface="Times New Roman" panose="02020603050405020304" pitchFamily="18" charset="0"/>
                <a:cs typeface="Times New Roman" panose="02020603050405020304" pitchFamily="18" charset="0"/>
              </a:rPr>
              <a:t>.</a:t>
            </a:r>
          </a:p>
          <a:p>
            <a:pPr lvl="0" fontAlgn="base"/>
            <a:r>
              <a:rPr lang="en-IN" sz="2200" dirty="0">
                <a:latin typeface="Times New Roman" panose="02020603050405020304" pitchFamily="18" charset="0"/>
                <a:cs typeface="Times New Roman" panose="02020603050405020304" pitchFamily="18" charset="0"/>
              </a:rPr>
              <a:t>Details of </a:t>
            </a:r>
            <a:r>
              <a:rPr lang="en-IN" sz="2200" b="1" dirty="0">
                <a:latin typeface="Times New Roman" panose="02020603050405020304" pitchFamily="18" charset="0"/>
                <a:cs typeface="Times New Roman" panose="02020603050405020304" pitchFamily="18" charset="0"/>
              </a:rPr>
              <a:t>Warehouses</a:t>
            </a:r>
            <a:r>
              <a:rPr lang="en-IN" sz="2200" dirty="0">
                <a:latin typeface="Times New Roman" panose="02020603050405020304" pitchFamily="18" charset="0"/>
                <a:cs typeface="Times New Roman" panose="02020603050405020304" pitchFamily="18" charset="0"/>
              </a:rPr>
              <a:t>.</a:t>
            </a:r>
          </a:p>
          <a:p>
            <a:pPr lvl="0" fontAlgn="base"/>
            <a:r>
              <a:rPr lang="en-IN" sz="2200" dirty="0">
                <a:latin typeface="Times New Roman" panose="02020603050405020304" pitchFamily="18" charset="0"/>
                <a:cs typeface="Times New Roman" panose="02020603050405020304" pitchFamily="18" charset="0"/>
              </a:rPr>
              <a:t>Details of </a:t>
            </a:r>
            <a:r>
              <a:rPr lang="en-IN" sz="2200" b="1" dirty="0">
                <a:latin typeface="Times New Roman" panose="02020603050405020304" pitchFamily="18" charset="0"/>
                <a:cs typeface="Times New Roman" panose="02020603050405020304" pitchFamily="18" charset="0"/>
              </a:rPr>
              <a:t>Warehouse Stock</a:t>
            </a:r>
            <a:r>
              <a:rPr lang="en-IN" sz="2200" dirty="0">
                <a:latin typeface="Times New Roman" panose="02020603050405020304" pitchFamily="18" charset="0"/>
                <a:cs typeface="Times New Roman" panose="02020603050405020304" pitchFamily="18" charset="0"/>
              </a:rPr>
              <a:t>.</a:t>
            </a:r>
          </a:p>
          <a:p>
            <a:pPr lvl="0" fontAlgn="base"/>
            <a:r>
              <a:rPr lang="en-IN" sz="2200" dirty="0">
                <a:latin typeface="Times New Roman" panose="02020603050405020304" pitchFamily="18" charset="0"/>
                <a:cs typeface="Times New Roman" panose="02020603050405020304" pitchFamily="18" charset="0"/>
              </a:rPr>
              <a:t>Details of </a:t>
            </a:r>
            <a:r>
              <a:rPr lang="en-IN" sz="2200" b="1" dirty="0">
                <a:latin typeface="Times New Roman" panose="02020603050405020304" pitchFamily="18" charset="0"/>
                <a:cs typeface="Times New Roman" panose="02020603050405020304" pitchFamily="18" charset="0"/>
              </a:rPr>
              <a:t>Warehouse Transport</a:t>
            </a:r>
            <a:r>
              <a:rPr lang="en-IN" sz="2200" dirty="0">
                <a:latin typeface="Times New Roman" panose="02020603050405020304" pitchFamily="18" charset="0"/>
                <a:cs typeface="Times New Roman" panose="02020603050405020304" pitchFamily="18" charset="0"/>
              </a:rPr>
              <a:t>.</a:t>
            </a:r>
          </a:p>
          <a:p>
            <a:pPr lvl="0" fontAlgn="base"/>
            <a:r>
              <a:rPr lang="en-IN" sz="2200" dirty="0">
                <a:latin typeface="Times New Roman" panose="02020603050405020304" pitchFamily="18" charset="0"/>
                <a:cs typeface="Times New Roman" panose="02020603050405020304" pitchFamily="18" charset="0"/>
              </a:rPr>
              <a:t>Details of </a:t>
            </a:r>
            <a:r>
              <a:rPr lang="en-IN" sz="2200" b="1" dirty="0">
                <a:latin typeface="Times New Roman" panose="02020603050405020304" pitchFamily="18" charset="0"/>
                <a:cs typeface="Times New Roman" panose="02020603050405020304" pitchFamily="18" charset="0"/>
              </a:rPr>
              <a:t>Shop Transport</a:t>
            </a:r>
            <a:r>
              <a:rPr lang="en-IN" sz="2200" dirty="0">
                <a:latin typeface="Times New Roman" panose="02020603050405020304" pitchFamily="18" charset="0"/>
                <a:cs typeface="Times New Roman" panose="02020603050405020304" pitchFamily="18" charset="0"/>
              </a:rPr>
              <a:t>.</a:t>
            </a:r>
          </a:p>
          <a:p>
            <a:r>
              <a:rPr lang="en-IN" sz="2200" dirty="0">
                <a:latin typeface="Times New Roman" panose="02020603050405020304" pitchFamily="18" charset="0"/>
                <a:cs typeface="Times New Roman" panose="02020603050405020304" pitchFamily="18" charset="0"/>
              </a:rPr>
              <a:t>Details of </a:t>
            </a:r>
            <a:r>
              <a:rPr lang="en-IN" sz="2200" b="1" dirty="0">
                <a:latin typeface="Times New Roman" panose="02020603050405020304" pitchFamily="18" charset="0"/>
                <a:cs typeface="Times New Roman" panose="02020603050405020304" pitchFamily="18" charset="0"/>
              </a:rPr>
              <a:t>Shops.</a:t>
            </a: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000086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a:latin typeface="Times New Roman" panose="02020603050405020304" pitchFamily="18" charset="0"/>
                <a:cs typeface="Times New Roman" panose="02020603050405020304" pitchFamily="18" charset="0"/>
              </a:rPr>
              <a:t>4. ER Diagram &amp; Relational Schema </a:t>
            </a:r>
          </a:p>
        </p:txBody>
      </p:sp>
      <p:sp>
        <p:nvSpPr>
          <p:cNvPr id="5" name="Content Placeholder 4"/>
          <p:cNvSpPr>
            <a:spLocks noGrp="1"/>
          </p:cNvSpPr>
          <p:nvPr>
            <p:ph idx="1"/>
          </p:nvPr>
        </p:nvSpPr>
        <p:spPr/>
        <p:txBody>
          <a:bodyPr>
            <a:normAutofit/>
          </a:bodyPr>
          <a:lstStyle/>
          <a:p>
            <a:pPr>
              <a:buFont typeface="Wingdings" panose="05000000000000000000" pitchFamily="2" charset="2"/>
              <a:buChar char="Ø"/>
            </a:pPr>
            <a:r>
              <a:rPr lang="en-IN" sz="2400" dirty="0">
                <a:solidFill>
                  <a:schemeClr val="accent2">
                    <a:lumMod val="50000"/>
                  </a:schemeClr>
                </a:solidFill>
                <a:hlinkClick r:id="rId2" action="ppaction://hlinkfile" tooltip="ER DIAGRAM">
                  <a:extLst>
                    <a:ext uri="{A12FA001-AC4F-418D-AE19-62706E023703}">
                      <ahyp:hlinkClr xmlns:ahyp="http://schemas.microsoft.com/office/drawing/2018/hyperlinkcolor" val="tx"/>
                    </a:ext>
                  </a:extLst>
                </a:hlinkClick>
              </a:rPr>
              <a:t>ER DIAGRAM</a:t>
            </a:r>
            <a:endParaRPr lang="en-IN" sz="2400" dirty="0">
              <a:solidFill>
                <a:schemeClr val="accent2">
                  <a:lumMod val="50000"/>
                </a:schemeClr>
              </a:solidFill>
            </a:endParaRPr>
          </a:p>
          <a:p>
            <a:pPr marL="0" indent="0">
              <a:buNone/>
            </a:pPr>
            <a:endParaRPr lang="en-IN" sz="2400" dirty="0">
              <a:solidFill>
                <a:schemeClr val="accent2">
                  <a:lumMod val="50000"/>
                </a:schemeClr>
              </a:solidFill>
            </a:endParaRPr>
          </a:p>
          <a:p>
            <a:pPr>
              <a:buFont typeface="Wingdings" panose="05000000000000000000" pitchFamily="2" charset="2"/>
              <a:buChar char="Ø"/>
            </a:pPr>
            <a:r>
              <a:rPr lang="en-IN" sz="2400" dirty="0">
                <a:solidFill>
                  <a:schemeClr val="accent2">
                    <a:lumMod val="50000"/>
                  </a:schemeClr>
                </a:solidFill>
                <a:hlinkClick r:id="rId3" action="ppaction://hlinkfile">
                  <a:extLst>
                    <a:ext uri="{A12FA001-AC4F-418D-AE19-62706E023703}">
                      <ahyp:hlinkClr xmlns:ahyp="http://schemas.microsoft.com/office/drawing/2018/hyperlinkcolor" val="tx"/>
                    </a:ext>
                  </a:extLst>
                </a:hlinkClick>
              </a:rPr>
              <a:t>Relational Schema Diagram </a:t>
            </a:r>
            <a:endParaRPr lang="en-IN" sz="2400" dirty="0">
              <a:solidFill>
                <a:schemeClr val="accent2">
                  <a:lumMod val="50000"/>
                </a:schemeClr>
              </a:solidFill>
            </a:endParaRPr>
          </a:p>
          <a:p>
            <a:pPr marL="0" indent="0">
              <a:buNone/>
            </a:pPr>
            <a:endParaRPr lang="en-IN" sz="2400" dirty="0">
              <a:solidFill>
                <a:schemeClr val="accent2">
                  <a:lumMod val="50000"/>
                </a:schemeClr>
              </a:solidFill>
            </a:endParaRPr>
          </a:p>
        </p:txBody>
      </p:sp>
    </p:spTree>
    <p:extLst>
      <p:ext uri="{BB962C8B-B14F-4D97-AF65-F5344CB8AC3E}">
        <p14:creationId xmlns:p14="http://schemas.microsoft.com/office/powerpoint/2010/main" val="9228323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2897" y="347967"/>
            <a:ext cx="10515600" cy="1325563"/>
          </a:xfrm>
        </p:spPr>
        <p:txBody>
          <a:bodyPr/>
          <a:lstStyle/>
          <a:p>
            <a:r>
              <a:rPr lang="en-IN" b="1" u="sng" dirty="0">
                <a:latin typeface="Times New Roman" panose="02020603050405020304" pitchFamily="18" charset="0"/>
                <a:cs typeface="Times New Roman" panose="02020603050405020304" pitchFamily="18" charset="0"/>
              </a:rPr>
              <a:t>5. Queries</a:t>
            </a:r>
          </a:p>
        </p:txBody>
      </p:sp>
      <p:sp>
        <p:nvSpPr>
          <p:cNvPr id="4" name="Rectangle 2"/>
          <p:cNvSpPr>
            <a:spLocks noChangeArrowheads="1"/>
          </p:cNvSpPr>
          <p:nvPr/>
        </p:nvSpPr>
        <p:spPr bwMode="auto">
          <a:xfrm>
            <a:off x="464121" y="1136497"/>
            <a:ext cx="8839678"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sz="2400" b="1" dirty="0">
                <a:solidFill>
                  <a:schemeClr val="accent2">
                    <a:lumMod val="50000"/>
                  </a:schemeClr>
                </a:solidFill>
                <a:latin typeface="Times New Roman" panose="02020603050405020304" pitchFamily="18" charset="0"/>
                <a:ea typeface="Times New Roman" panose="02020603050405020304" pitchFamily="18" charset="0"/>
                <a:cs typeface="Times New Roman" panose="02020603050405020304" pitchFamily="18" charset="0"/>
              </a:rPr>
              <a:t>1.</a:t>
            </a:r>
            <a:r>
              <a:rPr kumimoji="0" lang="en-US" sz="2400" b="1" i="0" u="none" strike="noStrike" cap="none" normalizeH="0" baseline="0" dirty="0">
                <a:ln>
                  <a:noFill/>
                </a:ln>
                <a:solidFill>
                  <a:schemeClr val="accent2">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sz="2200" b="1"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What is the Total Qty of commodity purchased by each district?</a:t>
            </a:r>
            <a:r>
              <a:rPr kumimoji="0" lang="en-US" sz="22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kumimoji="0" lang="en-US" sz="21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1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select </a:t>
            </a:r>
            <a:r>
              <a:rPr kumimoji="0" lang="en-US" sz="2100" b="0" i="0" u="none" strike="noStrike" cap="none" normalizeH="0" baseline="0" dirty="0" err="1">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district,commodity,sum</a:t>
            </a:r>
            <a:r>
              <a:rPr kumimoji="0" lang="en-US" sz="21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kumimoji="0" lang="en-US" sz="2100" b="0" i="0" u="none" strike="noStrike" cap="none" normalizeH="0" baseline="0" dirty="0" err="1">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qty_in_quintal</a:t>
            </a:r>
            <a:r>
              <a:rPr kumimoji="0" lang="en-US" sz="21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as </a:t>
            </a:r>
            <a:r>
              <a:rPr kumimoji="0" lang="en-US" sz="2100" b="0" i="0" u="none" strike="noStrike" cap="none" normalizeH="0" baseline="0" dirty="0" err="1">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total_qty</a:t>
            </a:r>
            <a:r>
              <a:rPr kumimoji="0" lang="en-US" sz="21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from farmers as f          </a:t>
            </a:r>
          </a:p>
          <a:p>
            <a:pPr marL="0" marR="0" lvl="0" indent="0" algn="l" defTabSz="914400" rtl="0" eaLnBrk="0" fontAlgn="base" latinLnBrk="0" hangingPunct="0">
              <a:lnSpc>
                <a:spcPct val="100000"/>
              </a:lnSpc>
              <a:spcBef>
                <a:spcPct val="0"/>
              </a:spcBef>
              <a:spcAft>
                <a:spcPct val="0"/>
              </a:spcAft>
              <a:buClrTx/>
              <a:buSzTx/>
              <a:buFontTx/>
              <a:buNone/>
              <a:tabLst/>
            </a:pPr>
            <a:r>
              <a:rPr lang="en-US" sz="21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kumimoji="0" lang="en-US" sz="21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join purchase as p on </a:t>
            </a:r>
            <a:r>
              <a:rPr kumimoji="0" lang="en-US" sz="2100" b="0" i="0" u="none" strike="noStrike" cap="none" normalizeH="0" baseline="0" dirty="0" err="1">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f.farmer_id</a:t>
            </a:r>
            <a:r>
              <a:rPr kumimoji="0" lang="en-US" sz="21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 </a:t>
            </a:r>
            <a:r>
              <a:rPr kumimoji="0" lang="en-US" sz="2100" b="0" i="0" u="none" strike="noStrike" cap="none" normalizeH="0" baseline="0" dirty="0" err="1">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p.farmer_id</a:t>
            </a:r>
            <a:r>
              <a:rPr kumimoji="0" lang="en-US" sz="21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group by district, commodity   </a:t>
            </a:r>
          </a:p>
          <a:p>
            <a:pPr marL="0" marR="0" lvl="0" indent="0" algn="l" defTabSz="914400" rtl="0" eaLnBrk="0" fontAlgn="base" latinLnBrk="0" hangingPunct="0">
              <a:lnSpc>
                <a:spcPct val="100000"/>
              </a:lnSpc>
              <a:spcBef>
                <a:spcPct val="0"/>
              </a:spcBef>
              <a:spcAft>
                <a:spcPct val="0"/>
              </a:spcAft>
              <a:buClrTx/>
              <a:buSzTx/>
              <a:buFontTx/>
              <a:buNone/>
              <a:tabLst/>
            </a:pPr>
            <a:r>
              <a:rPr lang="en-US" sz="21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kumimoji="0" lang="en-US" sz="21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order by </a:t>
            </a:r>
            <a:r>
              <a:rPr kumimoji="0" lang="en-US" sz="2100" b="0" i="0" u="none" strike="noStrike" cap="none" normalizeH="0" baseline="0" dirty="0" err="1">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total_qty</a:t>
            </a:r>
            <a:r>
              <a:rPr kumimoji="0" lang="en-US" sz="21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sz="2100" b="0" i="0" u="none" strike="noStrike" cap="none" normalizeH="0" baseline="0" dirty="0" err="1">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asc</a:t>
            </a:r>
            <a:r>
              <a:rPr kumimoji="0" lang="en-US" sz="21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kumimoji="0" lang="en-US" sz="21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1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pic>
        <p:nvPicPr>
          <p:cNvPr id="1025" name="Picture 3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1029" y="2790199"/>
            <a:ext cx="5538810" cy="358965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5" name="Rectangle 3"/>
          <p:cNvSpPr>
            <a:spLocks noChangeArrowheads="1"/>
          </p:cNvSpPr>
          <p:nvPr/>
        </p:nvSpPr>
        <p:spPr bwMode="auto">
          <a:xfrm>
            <a:off x="552897" y="347821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18911400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99564" y="596327"/>
            <a:ext cx="8486479" cy="4351338"/>
          </a:xfrm>
        </p:spPr>
        <p:txBody>
          <a:bodyPr>
            <a:normAutofit/>
          </a:bodyPr>
          <a:lstStyle/>
          <a:p>
            <a:pPr marL="0" indent="0">
              <a:spcBef>
                <a:spcPts val="0"/>
              </a:spcBef>
              <a:buNone/>
            </a:pPr>
            <a:r>
              <a:rPr lang="en-IN" sz="2400" b="1" dirty="0">
                <a:solidFill>
                  <a:schemeClr val="accent2">
                    <a:lumMod val="75000"/>
                  </a:schemeClr>
                </a:solidFill>
                <a:latin typeface="Times New Roman" panose="02020603050405020304" pitchFamily="18" charset="0"/>
                <a:cs typeface="Times New Roman" panose="02020603050405020304" pitchFamily="18" charset="0"/>
              </a:rPr>
              <a:t>2.   </a:t>
            </a:r>
            <a:r>
              <a:rPr lang="en-IN" sz="2200" b="1" dirty="0">
                <a:latin typeface="Times New Roman" panose="02020603050405020304" pitchFamily="18" charset="0"/>
                <a:cs typeface="Times New Roman" panose="02020603050405020304" pitchFamily="18" charset="0"/>
              </a:rPr>
              <a:t>What is the total quantity of commodities transferred to the </a:t>
            </a:r>
          </a:p>
          <a:p>
            <a:pPr marL="0" indent="0">
              <a:spcBef>
                <a:spcPts val="0"/>
              </a:spcBef>
              <a:buNone/>
            </a:pPr>
            <a:r>
              <a:rPr lang="en-IN" sz="2200" b="1" dirty="0">
                <a:latin typeface="Times New Roman" panose="02020603050405020304" pitchFamily="18" charset="0"/>
                <a:cs typeface="Times New Roman" panose="02020603050405020304" pitchFamily="18" charset="0"/>
              </a:rPr>
              <a:t>	shops in ‘</a:t>
            </a:r>
            <a:r>
              <a:rPr lang="en-IN" sz="2200" b="1" dirty="0" err="1">
                <a:latin typeface="Times New Roman" panose="02020603050405020304" pitchFamily="18" charset="0"/>
                <a:cs typeface="Times New Roman" panose="02020603050405020304" pitchFamily="18" charset="0"/>
              </a:rPr>
              <a:t>Vanthali</a:t>
            </a:r>
            <a:r>
              <a:rPr lang="en-IN" sz="2200" b="1" dirty="0">
                <a:latin typeface="Times New Roman" panose="02020603050405020304" pitchFamily="18" charset="0"/>
                <a:cs typeface="Times New Roman" panose="02020603050405020304" pitchFamily="18" charset="0"/>
              </a:rPr>
              <a:t>’ taluka between 25</a:t>
            </a:r>
            <a:r>
              <a:rPr lang="en-IN" sz="2200" b="1" baseline="30000" dirty="0">
                <a:latin typeface="Times New Roman" panose="02020603050405020304" pitchFamily="18" charset="0"/>
                <a:cs typeface="Times New Roman" panose="02020603050405020304" pitchFamily="18" charset="0"/>
              </a:rPr>
              <a:t>th</a:t>
            </a:r>
            <a:r>
              <a:rPr lang="en-IN" sz="2200" b="1" dirty="0">
                <a:latin typeface="Times New Roman" panose="02020603050405020304" pitchFamily="18" charset="0"/>
                <a:cs typeface="Times New Roman" panose="02020603050405020304" pitchFamily="18" charset="0"/>
              </a:rPr>
              <a:t> October 2020 and 25</a:t>
            </a:r>
            <a:r>
              <a:rPr lang="en-IN" sz="2200" b="1" baseline="30000" dirty="0">
                <a:latin typeface="Times New Roman" panose="02020603050405020304" pitchFamily="18" charset="0"/>
                <a:cs typeface="Times New Roman" panose="02020603050405020304" pitchFamily="18" charset="0"/>
              </a:rPr>
              <a:t>th</a:t>
            </a:r>
            <a:r>
              <a:rPr lang="en-IN" sz="2200" b="1" dirty="0">
                <a:latin typeface="Times New Roman" panose="02020603050405020304" pitchFamily="18" charset="0"/>
                <a:cs typeface="Times New Roman" panose="02020603050405020304" pitchFamily="18" charset="0"/>
              </a:rPr>
              <a:t> 	October 2021?</a:t>
            </a:r>
          </a:p>
          <a:p>
            <a:pPr marL="0" indent="0">
              <a:buNone/>
            </a:pPr>
            <a:r>
              <a:rPr lang="en-IN" sz="2100" dirty="0">
                <a:latin typeface="Times New Roman" panose="02020603050405020304" pitchFamily="18" charset="0"/>
                <a:cs typeface="Times New Roman" panose="02020603050405020304" pitchFamily="18" charset="0"/>
              </a:rPr>
              <a:t>	select </a:t>
            </a:r>
            <a:r>
              <a:rPr lang="en-IN" sz="2100" dirty="0" err="1">
                <a:latin typeface="Times New Roman" panose="02020603050405020304" pitchFamily="18" charset="0"/>
                <a:cs typeface="Times New Roman" panose="02020603050405020304" pitchFamily="18" charset="0"/>
              </a:rPr>
              <a:t>s.shop_id,shop_name,sum</a:t>
            </a:r>
            <a:r>
              <a:rPr lang="en-IN" sz="2100" dirty="0">
                <a:latin typeface="Times New Roman" panose="02020603050405020304" pitchFamily="18" charset="0"/>
                <a:cs typeface="Times New Roman" panose="02020603050405020304" pitchFamily="18" charset="0"/>
              </a:rPr>
              <a:t>(</a:t>
            </a:r>
            <a:r>
              <a:rPr lang="en-IN" sz="2100" dirty="0" err="1">
                <a:latin typeface="Times New Roman" panose="02020603050405020304" pitchFamily="18" charset="0"/>
                <a:cs typeface="Times New Roman" panose="02020603050405020304" pitchFamily="18" charset="0"/>
              </a:rPr>
              <a:t>qty_in_quintal</a:t>
            </a:r>
            <a:r>
              <a:rPr lang="en-IN" sz="2100" dirty="0">
                <a:latin typeface="Times New Roman" panose="02020603050405020304" pitchFamily="18" charset="0"/>
                <a:cs typeface="Times New Roman" panose="02020603050405020304" pitchFamily="18" charset="0"/>
              </a:rPr>
              <a:t>) from shop as s join 	</a:t>
            </a:r>
            <a:r>
              <a:rPr lang="en-IN" sz="2100" dirty="0" err="1">
                <a:latin typeface="Times New Roman" panose="02020603050405020304" pitchFamily="18" charset="0"/>
                <a:cs typeface="Times New Roman" panose="02020603050405020304" pitchFamily="18" charset="0"/>
              </a:rPr>
              <a:t>shop_transport</a:t>
            </a:r>
            <a:r>
              <a:rPr lang="en-IN" sz="2100" dirty="0">
                <a:latin typeface="Times New Roman" panose="02020603050405020304" pitchFamily="18" charset="0"/>
                <a:cs typeface="Times New Roman" panose="02020603050405020304" pitchFamily="18" charset="0"/>
              </a:rPr>
              <a:t> as t on </a:t>
            </a:r>
            <a:r>
              <a:rPr lang="en-IN" sz="2100" dirty="0" err="1">
                <a:latin typeface="Times New Roman" panose="02020603050405020304" pitchFamily="18" charset="0"/>
                <a:cs typeface="Times New Roman" panose="02020603050405020304" pitchFamily="18" charset="0"/>
              </a:rPr>
              <a:t>s.shop_id</a:t>
            </a:r>
            <a:r>
              <a:rPr lang="en-IN" sz="2100" dirty="0">
                <a:latin typeface="Times New Roman" panose="02020603050405020304" pitchFamily="18" charset="0"/>
                <a:cs typeface="Times New Roman" panose="02020603050405020304" pitchFamily="18" charset="0"/>
              </a:rPr>
              <a:t>=</a:t>
            </a:r>
            <a:r>
              <a:rPr lang="en-IN" sz="2100" dirty="0" err="1">
                <a:latin typeface="Times New Roman" panose="02020603050405020304" pitchFamily="18" charset="0"/>
                <a:cs typeface="Times New Roman" panose="02020603050405020304" pitchFamily="18" charset="0"/>
              </a:rPr>
              <a:t>t.shop_id</a:t>
            </a:r>
            <a:r>
              <a:rPr lang="en-IN" sz="2100" dirty="0">
                <a:latin typeface="Times New Roman" panose="02020603050405020304" pitchFamily="18" charset="0"/>
                <a:cs typeface="Times New Roman" panose="02020603050405020304" pitchFamily="18" charset="0"/>
              </a:rPr>
              <a:t> where taluka ='</a:t>
            </a:r>
            <a:r>
              <a:rPr lang="en-IN" sz="2100" dirty="0" err="1">
                <a:latin typeface="Times New Roman" panose="02020603050405020304" pitchFamily="18" charset="0"/>
                <a:cs typeface="Times New Roman" panose="02020603050405020304" pitchFamily="18" charset="0"/>
              </a:rPr>
              <a:t>Vanthali</a:t>
            </a:r>
            <a:r>
              <a:rPr lang="en-IN" sz="2100" dirty="0">
                <a:latin typeface="Times New Roman" panose="02020603050405020304" pitchFamily="18" charset="0"/>
                <a:cs typeface="Times New Roman" panose="02020603050405020304" pitchFamily="18" charset="0"/>
              </a:rPr>
              <a:t>' and 	</a:t>
            </a:r>
            <a:r>
              <a:rPr lang="en-IN" sz="2100" dirty="0" err="1">
                <a:latin typeface="Times New Roman" panose="02020603050405020304" pitchFamily="18" charset="0"/>
                <a:cs typeface="Times New Roman" panose="02020603050405020304" pitchFamily="18" charset="0"/>
              </a:rPr>
              <a:t>tp_date</a:t>
            </a:r>
            <a:r>
              <a:rPr lang="en-IN" sz="2100" dirty="0">
                <a:latin typeface="Times New Roman" panose="02020603050405020304" pitchFamily="18" charset="0"/>
                <a:cs typeface="Times New Roman" panose="02020603050405020304" pitchFamily="18" charset="0"/>
              </a:rPr>
              <a:t> between '2020-10-25' and '2021-10-25' group by </a:t>
            </a:r>
            <a:r>
              <a:rPr lang="en-IN" sz="2100" dirty="0" err="1">
                <a:latin typeface="Times New Roman" panose="02020603050405020304" pitchFamily="18" charset="0"/>
                <a:cs typeface="Times New Roman" panose="02020603050405020304" pitchFamily="18" charset="0"/>
              </a:rPr>
              <a:t>s.shop_id</a:t>
            </a:r>
            <a:r>
              <a:rPr lang="en-IN" sz="2100" dirty="0">
                <a:latin typeface="Times New Roman" panose="02020603050405020304" pitchFamily="18" charset="0"/>
                <a:cs typeface="Times New Roman" panose="02020603050405020304" pitchFamily="18" charset="0"/>
              </a:rPr>
              <a:t>, 	</a:t>
            </a:r>
            <a:r>
              <a:rPr lang="en-IN" sz="2100" dirty="0" err="1">
                <a:latin typeface="Times New Roman" panose="02020603050405020304" pitchFamily="18" charset="0"/>
                <a:cs typeface="Times New Roman" panose="02020603050405020304" pitchFamily="18" charset="0"/>
              </a:rPr>
              <a:t>shop_name</a:t>
            </a:r>
            <a:r>
              <a:rPr lang="en-IN" sz="2100" dirty="0">
                <a:latin typeface="Times New Roman" panose="02020603050405020304" pitchFamily="18" charset="0"/>
                <a:cs typeface="Times New Roman" panose="02020603050405020304" pitchFamily="18" charset="0"/>
              </a:rPr>
              <a:t>;</a:t>
            </a:r>
            <a:endParaRPr lang="en-IN" sz="2100" b="1" dirty="0">
              <a:latin typeface="Times New Roman" panose="02020603050405020304" pitchFamily="18" charset="0"/>
              <a:cs typeface="Times New Roman" panose="02020603050405020304" pitchFamily="18" charset="0"/>
            </a:endParaRPr>
          </a:p>
          <a:p>
            <a:pPr marL="0" indent="0">
              <a:buNone/>
            </a:pPr>
            <a:endParaRPr lang="en-IN" sz="2100" dirty="0">
              <a:latin typeface="Times New Roman" panose="02020603050405020304" pitchFamily="18" charset="0"/>
              <a:cs typeface="Times New Roman" panose="02020603050405020304" pitchFamily="18" charset="0"/>
            </a:endParaRPr>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1953664" y="3331292"/>
            <a:ext cx="5281640" cy="220837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40152711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19091" y="816309"/>
            <a:ext cx="8416031" cy="4351338"/>
          </a:xfrm>
        </p:spPr>
        <p:txBody>
          <a:bodyPr>
            <a:normAutofit/>
          </a:bodyPr>
          <a:lstStyle/>
          <a:p>
            <a:pPr marL="0" indent="0">
              <a:buNone/>
            </a:pPr>
            <a:r>
              <a:rPr lang="en-IN" sz="2400" b="1" dirty="0">
                <a:solidFill>
                  <a:schemeClr val="accent2">
                    <a:lumMod val="50000"/>
                  </a:schemeClr>
                </a:solidFill>
                <a:latin typeface="Times New Roman" panose="02020603050405020304" pitchFamily="18" charset="0"/>
                <a:cs typeface="Times New Roman" panose="02020603050405020304" pitchFamily="18" charset="0"/>
              </a:rPr>
              <a:t>3.    </a:t>
            </a:r>
            <a:r>
              <a:rPr lang="en-IN" sz="2200" b="1" dirty="0">
                <a:latin typeface="Times New Roman" panose="02020603050405020304" pitchFamily="18" charset="0"/>
                <a:cs typeface="Times New Roman" panose="02020603050405020304" pitchFamily="18" charset="0"/>
              </a:rPr>
              <a:t>What is the average production of Ground Nut Per acre?</a:t>
            </a:r>
          </a:p>
          <a:p>
            <a:pPr marL="0" indent="0">
              <a:buNone/>
            </a:pPr>
            <a:r>
              <a:rPr lang="en-IN" sz="2100" dirty="0">
                <a:latin typeface="Times New Roman" panose="02020603050405020304" pitchFamily="18" charset="0"/>
                <a:cs typeface="Times New Roman" panose="02020603050405020304" pitchFamily="18" charset="0"/>
              </a:rPr>
              <a:t>	select district,(sum(</a:t>
            </a:r>
            <a:r>
              <a:rPr lang="en-IN" sz="2100" dirty="0" err="1">
                <a:latin typeface="Times New Roman" panose="02020603050405020304" pitchFamily="18" charset="0"/>
                <a:cs typeface="Times New Roman" panose="02020603050405020304" pitchFamily="18" charset="0"/>
              </a:rPr>
              <a:t>qty_in_quintal</a:t>
            </a:r>
            <a:r>
              <a:rPr lang="en-IN" sz="2100" dirty="0">
                <a:latin typeface="Times New Roman" panose="02020603050405020304" pitchFamily="18" charset="0"/>
                <a:cs typeface="Times New Roman" panose="02020603050405020304" pitchFamily="18" charset="0"/>
              </a:rPr>
              <a:t>)/sum(</a:t>
            </a:r>
            <a:r>
              <a:rPr lang="en-IN" sz="2100" dirty="0" err="1">
                <a:latin typeface="Times New Roman" panose="02020603050405020304" pitchFamily="18" charset="0"/>
                <a:cs typeface="Times New Roman" panose="02020603050405020304" pitchFamily="18" charset="0"/>
              </a:rPr>
              <a:t>land_area_in_acre</a:t>
            </a:r>
            <a:r>
              <a:rPr lang="en-IN" sz="2100" dirty="0">
                <a:latin typeface="Times New Roman" panose="02020603050405020304" pitchFamily="18" charset="0"/>
                <a:cs typeface="Times New Roman" panose="02020603050405020304" pitchFamily="18" charset="0"/>
              </a:rPr>
              <a:t>)) as 	</a:t>
            </a:r>
            <a:r>
              <a:rPr lang="en-IN" sz="2100" dirty="0" err="1">
                <a:latin typeface="Times New Roman" panose="02020603050405020304" pitchFamily="18" charset="0"/>
                <a:cs typeface="Times New Roman" panose="02020603050405020304" pitchFamily="18" charset="0"/>
              </a:rPr>
              <a:t>avg_production_per_acre</a:t>
            </a:r>
            <a:r>
              <a:rPr lang="en-IN" sz="2100" dirty="0">
                <a:latin typeface="Times New Roman" panose="02020603050405020304" pitchFamily="18" charset="0"/>
                <a:cs typeface="Times New Roman" panose="02020603050405020304" pitchFamily="18" charset="0"/>
              </a:rPr>
              <a:t> from farmers as f join purchase as p on 	</a:t>
            </a:r>
            <a:r>
              <a:rPr lang="en-IN" sz="2100" dirty="0" err="1">
                <a:latin typeface="Times New Roman" panose="02020603050405020304" pitchFamily="18" charset="0"/>
                <a:cs typeface="Times New Roman" panose="02020603050405020304" pitchFamily="18" charset="0"/>
              </a:rPr>
              <a:t>f.farmer_id</a:t>
            </a:r>
            <a:r>
              <a:rPr lang="en-IN" sz="2100" dirty="0">
                <a:latin typeface="Times New Roman" panose="02020603050405020304" pitchFamily="18" charset="0"/>
                <a:cs typeface="Times New Roman" panose="02020603050405020304" pitchFamily="18" charset="0"/>
              </a:rPr>
              <a:t>=</a:t>
            </a:r>
            <a:r>
              <a:rPr lang="en-IN" sz="2100" dirty="0" err="1">
                <a:latin typeface="Times New Roman" panose="02020603050405020304" pitchFamily="18" charset="0"/>
                <a:cs typeface="Times New Roman" panose="02020603050405020304" pitchFamily="18" charset="0"/>
              </a:rPr>
              <a:t>p.farmer_id</a:t>
            </a:r>
            <a:r>
              <a:rPr lang="en-IN" sz="2100" dirty="0">
                <a:latin typeface="Times New Roman" panose="02020603050405020304" pitchFamily="18" charset="0"/>
                <a:cs typeface="Times New Roman" panose="02020603050405020304" pitchFamily="18" charset="0"/>
              </a:rPr>
              <a:t> where commodity='Ground Nut' group by 	(district);</a:t>
            </a:r>
          </a:p>
          <a:p>
            <a:pPr marL="0" indent="0">
              <a:buNone/>
            </a:pPr>
            <a:endParaRPr lang="en-IN" sz="2100" dirty="0">
              <a:latin typeface="Times New Roman" panose="02020603050405020304" pitchFamily="18" charset="0"/>
              <a:cs typeface="Times New Roman" panose="02020603050405020304" pitchFamily="18" charset="0"/>
            </a:endParaRPr>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1599083" y="2831976"/>
            <a:ext cx="6630517" cy="279646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1540782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71942"/>
            <a:ext cx="10515600" cy="1325563"/>
          </a:xfrm>
        </p:spPr>
        <p:txBody>
          <a:bodyPr/>
          <a:lstStyle/>
          <a:p>
            <a:r>
              <a:rPr lang="en-IN" b="1" u="sng" dirty="0">
                <a:latin typeface="Times New Roman" panose="02020603050405020304" pitchFamily="18" charset="0"/>
                <a:cs typeface="Times New Roman" panose="02020603050405020304" pitchFamily="18" charset="0"/>
              </a:rPr>
              <a:t>6. Summary</a:t>
            </a:r>
          </a:p>
        </p:txBody>
      </p:sp>
      <p:sp>
        <p:nvSpPr>
          <p:cNvPr id="3" name="Content Placeholder 2"/>
          <p:cNvSpPr>
            <a:spLocks noGrp="1"/>
          </p:cNvSpPr>
          <p:nvPr>
            <p:ph idx="1"/>
          </p:nvPr>
        </p:nvSpPr>
        <p:spPr>
          <a:xfrm>
            <a:off x="749423" y="1055622"/>
            <a:ext cx="9166934" cy="4351338"/>
          </a:xfrm>
        </p:spPr>
        <p:txBody>
          <a:bodyPr>
            <a:noAutofit/>
          </a:bodyPr>
          <a:lstStyle/>
          <a:p>
            <a:pPr lvl="0">
              <a:lnSpc>
                <a:spcPct val="120000"/>
              </a:lnSpc>
            </a:pPr>
            <a:r>
              <a:rPr lang="en-IN" sz="2200" dirty="0">
                <a:latin typeface="Times New Roman" panose="02020603050405020304" pitchFamily="18" charset="0"/>
                <a:cs typeface="Times New Roman" panose="02020603050405020304" pitchFamily="18" charset="0"/>
              </a:rPr>
              <a:t>This database will help us in finding out the details of farmers such as their bank details, land area, location of their land, crop production in each season etc.</a:t>
            </a:r>
          </a:p>
          <a:p>
            <a:pPr lvl="0">
              <a:lnSpc>
                <a:spcPct val="120000"/>
              </a:lnSpc>
            </a:pPr>
            <a:r>
              <a:rPr lang="en-IN" sz="2200" dirty="0">
                <a:latin typeface="Times New Roman" panose="02020603050405020304" pitchFamily="18" charset="0"/>
                <a:cs typeface="Times New Roman" panose="02020603050405020304" pitchFamily="18" charset="0"/>
              </a:rPr>
              <a:t>It helps SCSCL to manage the purchase details of different commodities.</a:t>
            </a:r>
          </a:p>
          <a:p>
            <a:pPr lvl="0">
              <a:lnSpc>
                <a:spcPct val="120000"/>
              </a:lnSpc>
            </a:pPr>
            <a:r>
              <a:rPr lang="en-IN" sz="2200" dirty="0">
                <a:latin typeface="Times New Roman" panose="02020603050405020304" pitchFamily="18" charset="0"/>
                <a:cs typeface="Times New Roman" panose="02020603050405020304" pitchFamily="18" charset="0"/>
              </a:rPr>
              <a:t>It also helps them to manage the data of transfer of commodities from purchase </a:t>
            </a:r>
            <a:r>
              <a:rPr lang="en-IN" sz="2200" dirty="0" err="1">
                <a:latin typeface="Times New Roman" panose="02020603050405020304" pitchFamily="18" charset="0"/>
                <a:cs typeface="Times New Roman" panose="02020603050405020304" pitchFamily="18" charset="0"/>
              </a:rPr>
              <a:t>center</a:t>
            </a:r>
            <a:r>
              <a:rPr lang="en-IN" sz="2200" dirty="0">
                <a:latin typeface="Times New Roman" panose="02020603050405020304" pitchFamily="18" charset="0"/>
                <a:cs typeface="Times New Roman" panose="02020603050405020304" pitchFamily="18" charset="0"/>
              </a:rPr>
              <a:t> to warehouse and from warehouse to different shops.</a:t>
            </a:r>
          </a:p>
          <a:p>
            <a:pPr lvl="0">
              <a:lnSpc>
                <a:spcPct val="120000"/>
              </a:lnSpc>
            </a:pPr>
            <a:r>
              <a:rPr lang="en-IN" sz="2200" dirty="0">
                <a:latin typeface="Times New Roman" panose="02020603050405020304" pitchFamily="18" charset="0"/>
                <a:cs typeface="Times New Roman" panose="02020603050405020304" pitchFamily="18" charset="0"/>
              </a:rPr>
              <a:t>Stocks table of database helps to manage the stocks of different commodities at warehouses.</a:t>
            </a:r>
          </a:p>
          <a:p>
            <a:pPr lvl="0">
              <a:lnSpc>
                <a:spcPct val="120000"/>
              </a:lnSpc>
            </a:pPr>
            <a:r>
              <a:rPr lang="en-IN" sz="2200" dirty="0">
                <a:latin typeface="Times New Roman" panose="02020603050405020304" pitchFamily="18" charset="0"/>
                <a:cs typeface="Times New Roman" panose="02020603050405020304" pitchFamily="18" charset="0"/>
              </a:rPr>
              <a:t>It also gives the information about employees and Manager.</a:t>
            </a:r>
          </a:p>
          <a:p>
            <a:pPr>
              <a:lnSpc>
                <a:spcPct val="120000"/>
              </a:lnSpc>
            </a:pPr>
            <a:r>
              <a:rPr lang="en-IN" sz="2200" dirty="0">
                <a:latin typeface="Times New Roman" panose="02020603050405020304" pitchFamily="18" charset="0"/>
                <a:cs typeface="Times New Roman" panose="02020603050405020304" pitchFamily="18" charset="0"/>
              </a:rPr>
              <a:t>It helps SCSCL to find the different data like average production of commodities per acre, average income of farmer, district wise crop production, total amount paid by SCSCL to the farmers every year.</a:t>
            </a:r>
          </a:p>
        </p:txBody>
      </p:sp>
    </p:spTree>
    <p:extLst>
      <p:ext uri="{BB962C8B-B14F-4D97-AF65-F5344CB8AC3E}">
        <p14:creationId xmlns:p14="http://schemas.microsoft.com/office/powerpoint/2010/main" val="10674732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140</TotalTime>
  <Words>646</Words>
  <Application>Microsoft Office PowerPoint</Application>
  <PresentationFormat>Widescreen</PresentationFormat>
  <Paragraphs>48</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Times New Roman</vt:lpstr>
      <vt:lpstr>Trebuchet MS</vt:lpstr>
      <vt:lpstr>Wingdings</vt:lpstr>
      <vt:lpstr>Wingdings 3</vt:lpstr>
      <vt:lpstr>Facet</vt:lpstr>
      <vt:lpstr>Database on  State Civil Supplies Corporation Ltd</vt:lpstr>
      <vt:lpstr>1. Introduction</vt:lpstr>
      <vt:lpstr>2. Motivation</vt:lpstr>
      <vt:lpstr>3. Scope</vt:lpstr>
      <vt:lpstr>4. ER Diagram &amp; Relational Schema </vt:lpstr>
      <vt:lpstr>5. Queries</vt:lpstr>
      <vt:lpstr>PowerPoint Presentation</vt:lpstr>
      <vt:lpstr>PowerPoint Presentation</vt:lpstr>
      <vt:lpstr>6. Summary</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on  State Civil Supplies Corporation Ltd</dc:title>
  <dc:creator>Windows User</dc:creator>
  <cp:lastModifiedBy>ravi gadhiya</cp:lastModifiedBy>
  <cp:revision>10</cp:revision>
  <dcterms:created xsi:type="dcterms:W3CDTF">2021-12-06T14:06:22Z</dcterms:created>
  <dcterms:modified xsi:type="dcterms:W3CDTF">2021-12-06T17:11:07Z</dcterms:modified>
</cp:coreProperties>
</file>