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75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58457-7A6D-4E8E-BE04-54030CF2A898}" v="44" dt="2021-11-23T16:04:16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D605-E60F-4D52-93F2-FBB43DE6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2635-B3EE-461A-9EE1-0B8C8EF4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A939-1152-4139-9C42-FC4CA292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A963-1A0C-4E35-A487-AEBDE92C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0493-AB81-4F09-881D-ADED4C8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0F7-D449-4431-B0E4-9522597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8A4E-8EA2-4F15-BD4A-B30438ABE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3607-6B2C-4C3C-8767-C811CFC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AD10-341C-4F6C-B395-AE2815FA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4345-DD29-4538-97CC-905CAAE5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8796-F5A1-40CA-BA09-53E9F73C8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24149-B824-42C6-8711-20B434B0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9BC6-D01E-42AC-A04E-822849C2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548-4697-4F43-9C6E-3F3CB155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7080-A85B-4F11-9CFA-0EB6DABC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F7ED-295C-4F04-A198-8EDF9EB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0983-CAAB-43C0-890C-7783DBFF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8E0E-5BF2-4300-B996-D99CCCBE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FFBE-7A4B-4BB7-8D0A-06A3B315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1966-B0A3-41FA-9325-BFEAA23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D284-49C2-4D5E-BE21-33BB0EFE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3DA0-914F-4C87-80E4-8391CF03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C653-E37C-4DA3-9F5E-220A76E3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5744-6813-4828-9C29-EC1D123C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DCB2-9760-4979-B5BC-16FD89A0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FB26-83B4-4C87-94A0-7D91F4A8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A97-A0C7-4E48-9651-9968D8B3E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BAA2A-A702-4066-A2E0-47E46BD2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165E-FE0B-4E45-9CB4-A7E85881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3E977-52E8-4691-B6BC-604C837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80D6F-2E24-4D46-92E7-47C5D92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FB51-D891-4F16-9ADA-6CFE1ED8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4C0D-0EE6-4CE3-B8B0-FD4212F1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E7A48-02D1-451F-8175-6DCE66B3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DFCF7-B551-40A1-9E5A-94C98B23A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11999-4885-4978-8213-09A899C1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BF47-D24D-4ACB-9D86-A7087C0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2257E-6F62-41F3-A214-61F4A31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271E0-8C8B-43F4-BFF9-B53CF425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9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B5AE-7D6D-4BD9-8117-2CA615FC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94E9C-9DDD-4172-AFA2-C7BA3E96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11241-0C74-4EF4-AEAA-6852958D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731C2-CFD7-499E-9B78-B481E615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AB846-ABC7-4392-8E58-E961FE6A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FC17-C48C-44AB-BB9D-C9BF5B37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16903-8FCD-49B5-B1C2-DF6427F6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76D0-62F8-4631-8AF1-B1DEF035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FCD7-5CDF-4E06-A04E-1121EAA4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0F49-7C40-4E69-B4D9-D1266953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61E3-629F-40CC-94EA-26E462C1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1814-0C38-46D4-96CE-C623FEAE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DA83-C35B-4708-836B-CEFA255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D298-FEBA-4740-B31C-D22F30C9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73844-7616-4AFF-B67C-612E09057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E008-A3FC-47CC-AC2C-ED887A8C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DF81-F7F3-4EFD-A1DF-B23480E1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4329-8CA1-4696-BF20-84CADD2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48E95-2695-4D61-8529-9011B4F2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3700A-3A4D-41E2-83EF-72D3FA2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856E4-55DA-4F4E-B3E6-1AFFC2FA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D25D-D006-4684-B336-26BF692DE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6DBA-E38D-4DB4-AB0D-07661B968AF8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4798-99C5-4A35-A6C0-418E1E0D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C4179-9C00-4226-8B80-B8BB20FA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E20E-3783-4D5B-92BC-AD40506D9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2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51B34-FA1B-4260-9F18-38304B82A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735" y="2161053"/>
            <a:ext cx="8523621" cy="1670268"/>
          </a:xfrm>
        </p:spPr>
        <p:txBody>
          <a:bodyPr anchor="b">
            <a:no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EDA on News article dataset</a:t>
            </a:r>
          </a:p>
        </p:txBody>
      </p:sp>
    </p:spTree>
    <p:extLst>
      <p:ext uri="{BB962C8B-B14F-4D97-AF65-F5344CB8AC3E}">
        <p14:creationId xmlns:p14="http://schemas.microsoft.com/office/powerpoint/2010/main" val="7742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EDA-Time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time at which article is published also plays an important role in popularity</a:t>
            </a:r>
          </a:p>
          <a:p>
            <a:pPr lvl="1"/>
            <a:r>
              <a:rPr lang="en-US" sz="2000" dirty="0"/>
              <a:t>Articles published on weekends tend to have higher popularity .</a:t>
            </a:r>
          </a:p>
          <a:p>
            <a:pPr lvl="1"/>
            <a:r>
              <a:rPr lang="en-US" sz="2000" dirty="0"/>
              <a:t>Articles published between 6pm and 5 am tend to have higher popularity 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7D53C8-2946-4CB4-A0AF-E59E6A58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150" y="733688"/>
            <a:ext cx="4252328" cy="2552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736336-7A3B-434D-91F5-6DC004142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0620" y="3715827"/>
            <a:ext cx="413039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EFFFF"/>
                </a:solidFill>
              </a:rPr>
              <a:t>Feature Engineering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311" y="2503328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 dirty="0"/>
              <a:t>Log transformation on count variables</a:t>
            </a:r>
          </a:p>
          <a:p>
            <a:r>
              <a:rPr lang="en-US" sz="2000" dirty="0"/>
              <a:t>Time variables based on publication date</a:t>
            </a:r>
          </a:p>
          <a:p>
            <a:pPr lvl="1"/>
            <a:r>
              <a:rPr lang="en-US" sz="1600" dirty="0"/>
              <a:t>Day of week , hour</a:t>
            </a:r>
          </a:p>
          <a:p>
            <a:r>
              <a:rPr lang="en-US" sz="2000" dirty="0"/>
              <a:t>Title/Description length</a:t>
            </a:r>
          </a:p>
          <a:p>
            <a:r>
              <a:rPr lang="en-US" sz="2000" dirty="0"/>
              <a:t>Sentiment based on Title + Description </a:t>
            </a:r>
          </a:p>
          <a:p>
            <a:r>
              <a:rPr lang="en-US" sz="2000" dirty="0"/>
              <a:t>Topic modelling using LDA based on Title + Description </a:t>
            </a:r>
          </a:p>
          <a:p>
            <a:r>
              <a:rPr lang="en-US" sz="2000" dirty="0"/>
              <a:t>Conversion of useful categorical features using     pd. </a:t>
            </a:r>
            <a:r>
              <a:rPr lang="en-US" sz="2000" dirty="0" err="1"/>
              <a:t>get_dummies</a:t>
            </a:r>
            <a:r>
              <a:rPr lang="en-US" sz="2000" dirty="0"/>
              <a:t> into dummy/indicator variables.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145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06" y="2418429"/>
            <a:ext cx="3182940" cy="14719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271" y="675195"/>
            <a:ext cx="3098990" cy="730439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Feature importance for </a:t>
            </a:r>
            <a:r>
              <a:rPr lang="en-US" sz="2400" dirty="0" err="1"/>
              <a:t>total_shares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dirty="0"/>
          </a:p>
          <a:p>
            <a:pPr lvl="1"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2E3F6-4C22-4355-A482-9E34AD6D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56" y="1526965"/>
            <a:ext cx="6539075" cy="447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60" y="2524299"/>
            <a:ext cx="3182940" cy="147195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265" y="675196"/>
            <a:ext cx="3088401" cy="695240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Feature importance for total comments</a:t>
            </a:r>
          </a:p>
          <a:p>
            <a:pPr marL="0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dirty="0"/>
          </a:p>
          <a:p>
            <a:pPr lvl="1"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48619-DD1A-4998-958C-04EB9500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56" y="1510617"/>
            <a:ext cx="6539075" cy="45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2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70" y="2517381"/>
            <a:ext cx="3182940" cy="147195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Feature Importance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551" y="675196"/>
            <a:ext cx="3200451" cy="298592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Feature importance for total reactions</a:t>
            </a:r>
          </a:p>
          <a:p>
            <a:pPr marL="0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dirty="0"/>
          </a:p>
          <a:p>
            <a:pPr lvl="1"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14C9B-AC03-45EA-9DCE-20601955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28" y="1502444"/>
            <a:ext cx="6539075" cy="45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4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Rewrite negative title and descriptions</a:t>
            </a:r>
          </a:p>
          <a:p>
            <a:pPr lvl="1"/>
            <a:r>
              <a:rPr lang="en-US" dirty="0"/>
              <a:t>Try to make title unique</a:t>
            </a:r>
          </a:p>
          <a:p>
            <a:pPr lvl="1"/>
            <a:r>
              <a:rPr lang="en-US" dirty="0"/>
              <a:t>Change publication time to between 6pm and 5am </a:t>
            </a:r>
          </a:p>
          <a:p>
            <a:pPr lvl="1"/>
            <a:r>
              <a:rPr lang="en-US" dirty="0"/>
              <a:t>Tie story to current socio-political context and use right keywords</a:t>
            </a:r>
          </a:p>
          <a:p>
            <a:pPr lvl="1"/>
            <a:r>
              <a:rPr lang="en-US" dirty="0"/>
              <a:t>Use recommendation system to drive traffic from popular articles to unpopular articles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</a:t>
            </a:r>
            <a:r>
              <a:rPr lang="en-US" sz="2000" dirty="0">
                <a:solidFill>
                  <a:srgbClr val="FFFFFF"/>
                </a:solidFill>
              </a:rPr>
              <a:t>What we want to accomplish</a:t>
            </a: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ECC1D-1C09-4B92-8CF8-F9D9A3DD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64" y="2613369"/>
            <a:ext cx="2822575" cy="2752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82B1BE-604C-41FB-80AA-1A168C1F0BC3}"/>
              </a:ext>
            </a:extLst>
          </p:cNvPr>
          <p:cNvSpPr txBox="1"/>
          <p:nvPr/>
        </p:nvSpPr>
        <p:spPr>
          <a:xfrm>
            <a:off x="2241892" y="4729266"/>
            <a:ext cx="3362325" cy="78581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2800" b="1" dirty="0">
                <a:solidFill>
                  <a:srgbClr val="FFFFFF"/>
                </a:solidFill>
              </a:rPr>
              <a:t>Business Objective</a:t>
            </a:r>
          </a:p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How can we improve article popularity?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8ECB57C-CB28-4793-BDF6-60D144C4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05" y="2679009"/>
            <a:ext cx="2822575" cy="2443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3774D6-772C-4179-BDAD-F86549F8AD42}"/>
              </a:ext>
            </a:extLst>
          </p:cNvPr>
          <p:cNvSpPr txBox="1"/>
          <p:nvPr/>
        </p:nvSpPr>
        <p:spPr>
          <a:xfrm>
            <a:off x="6971841" y="4602414"/>
            <a:ext cx="3605350" cy="9199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2800" b="1" dirty="0">
                <a:solidFill>
                  <a:srgbClr val="FFFFFF"/>
                </a:solidFill>
              </a:rPr>
              <a:t>Data Science Objective</a:t>
            </a:r>
          </a:p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What are the most important predictors for popularity</a:t>
            </a:r>
          </a:p>
        </p:txBody>
      </p:sp>
    </p:spTree>
    <p:extLst>
      <p:ext uri="{BB962C8B-B14F-4D97-AF65-F5344CB8AC3E}">
        <p14:creationId xmlns:p14="http://schemas.microsoft.com/office/powerpoint/2010/main" val="24515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Overview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	What we are working with</a:t>
            </a:r>
          </a:p>
        </p:txBody>
      </p:sp>
      <p:graphicFrame>
        <p:nvGraphicFramePr>
          <p:cNvPr id="37" name="Table 44">
            <a:extLst>
              <a:ext uri="{FF2B5EF4-FFF2-40B4-BE49-F238E27FC236}">
                <a16:creationId xmlns:a16="http://schemas.microsoft.com/office/drawing/2014/main" id="{D715ECBA-8ECA-4EE7-9F4C-559B0AB99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063326"/>
              </p:ext>
            </p:extLst>
          </p:nvPr>
        </p:nvGraphicFramePr>
        <p:xfrm>
          <a:off x="1422492" y="2669500"/>
          <a:ext cx="9507779" cy="33753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55056">
                  <a:extLst>
                    <a:ext uri="{9D8B030D-6E8A-4147-A177-3AD203B41FA5}">
                      <a16:colId xmlns:a16="http://schemas.microsoft.com/office/drawing/2014/main" val="389339345"/>
                    </a:ext>
                  </a:extLst>
                </a:gridCol>
                <a:gridCol w="6852723">
                  <a:extLst>
                    <a:ext uri="{9D8B030D-6E8A-4147-A177-3AD203B41FA5}">
                      <a16:colId xmlns:a16="http://schemas.microsoft.com/office/drawing/2014/main" val="3279704367"/>
                    </a:ext>
                  </a:extLst>
                </a:gridCol>
              </a:tblGrid>
              <a:tr h="363726">
                <a:tc>
                  <a:txBody>
                    <a:bodyPr/>
                    <a:lstStyle/>
                    <a:p>
                      <a:r>
                        <a:rPr lang="en-IN" sz="1400" dirty="0" err="1"/>
                        <a:t>Urltoimage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</a:t>
                      </a:r>
                      <a:r>
                        <a:rPr lang="en-US" sz="1400" dirty="0"/>
                        <a:t>a URL to the main image associated with the article.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2369569421"/>
                  </a:ext>
                </a:extLst>
              </a:tr>
              <a:tr h="320079">
                <a:tc>
                  <a:txBody>
                    <a:bodyPr/>
                    <a:lstStyle/>
                    <a:p>
                      <a:r>
                        <a:rPr lang="en-IN" sz="1400" dirty="0" err="1"/>
                        <a:t>Source_name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publisher name.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3231046528"/>
                  </a:ext>
                </a:extLst>
              </a:tr>
              <a:tr h="5383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article author. Some publishers do not share information about authors of their news, in this case usually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replaces that information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4273776732"/>
                  </a:ext>
                </a:extLst>
              </a:tr>
              <a:tr h="320079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headline of an article.</a:t>
                      </a:r>
                      <a:endParaRPr lang="en-IN" sz="140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3483587470"/>
                  </a:ext>
                </a:extLst>
              </a:tr>
              <a:tr h="538314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Sourceid</a:t>
                      </a:r>
                      <a:endParaRPr lang="en-IN" sz="140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publisher unique identifier usually presented as lowercase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sourcename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spaces replaced with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symbol.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4139610592"/>
                  </a:ext>
                </a:extLst>
              </a:tr>
              <a:tr h="756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IN" sz="1400" dirty="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short article description usually visible in popups or recommendation boxes on the publisher's website. This field is shortened to a few sentences content column.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2448249864"/>
                  </a:ext>
                </a:extLst>
              </a:tr>
              <a:tr h="53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</a:p>
                    <a:p>
                      <a:endParaRPr lang="en-IN" sz="1400"/>
                    </a:p>
                  </a:txBody>
                  <a:tcPr marL="72745" marR="72745" marT="36373" marB="363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Contains URL (Uniform Resource Locator) for article located on the publisher website.</a:t>
                      </a:r>
                      <a:endParaRPr lang="en-IN" sz="1400" dirty="0"/>
                    </a:p>
                  </a:txBody>
                  <a:tcPr marL="72745" marR="72745" marT="36373" marB="36373"/>
                </a:tc>
                <a:extLst>
                  <a:ext uri="{0D108BD9-81ED-4DB2-BD59-A6C34878D82A}">
                    <a16:rowId xmlns:a16="http://schemas.microsoft.com/office/drawing/2014/main" val="16417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Overview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	What we are working with</a:t>
            </a:r>
          </a:p>
        </p:txBody>
      </p:sp>
      <p:graphicFrame>
        <p:nvGraphicFramePr>
          <p:cNvPr id="37" name="Table 44">
            <a:extLst>
              <a:ext uri="{FF2B5EF4-FFF2-40B4-BE49-F238E27FC236}">
                <a16:creationId xmlns:a16="http://schemas.microsoft.com/office/drawing/2014/main" id="{D715ECBA-8ECA-4EE7-9F4C-559B0AB99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86872"/>
              </p:ext>
            </p:extLst>
          </p:nvPr>
        </p:nvGraphicFramePr>
        <p:xfrm>
          <a:off x="1422492" y="2573113"/>
          <a:ext cx="9507778" cy="35681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598494">
                  <a:extLst>
                    <a:ext uri="{9D8B030D-6E8A-4147-A177-3AD203B41FA5}">
                      <a16:colId xmlns:a16="http://schemas.microsoft.com/office/drawing/2014/main" val="389339345"/>
                    </a:ext>
                  </a:extLst>
                </a:gridCol>
                <a:gridCol w="6909284">
                  <a:extLst>
                    <a:ext uri="{9D8B030D-6E8A-4147-A177-3AD203B41FA5}">
                      <a16:colId xmlns:a16="http://schemas.microsoft.com/office/drawing/2014/main" val="3279704367"/>
                    </a:ext>
                  </a:extLst>
                </a:gridCol>
              </a:tblGrid>
              <a:tr h="540467">
                <a:tc>
                  <a:txBody>
                    <a:bodyPr/>
                    <a:lstStyle/>
                    <a:p>
                      <a:r>
                        <a:rPr lang="en-IN" sz="1400" dirty="0" err="1"/>
                        <a:t>Published_at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Contains </a:t>
                      </a:r>
                      <a:r>
                        <a:rPr lang="en-US" sz="1400" dirty="0"/>
                        <a:t>the exact date and time of publishing the article. Date and time are presented in UTC (+000) time format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2369569421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r>
                        <a:rPr lang="en-IN" sz="1400" dirty="0"/>
                        <a:t>Content</a:t>
                      </a:r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unformatted content of the article. This field is truncated to 260 characters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3231046528"/>
                  </a:ext>
                </a:extLst>
              </a:tr>
              <a:tr h="755588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Top_article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article listed as a top article on publisher website. This field can have only two values, 1 when the article is contained in the popular/top articles group and 0 otherwise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4273776732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total_comments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count of total comments on article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3483587470"/>
                  </a:ext>
                </a:extLst>
              </a:tr>
              <a:tr h="325346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total_shares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count the number of time article was share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4139610592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total_plugin_comments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count of plugin comments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2448249864"/>
                  </a:ext>
                </a:extLst>
              </a:tr>
              <a:tr h="540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total_reactions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dirty="0"/>
                    </a:p>
                  </a:txBody>
                  <a:tcPr marL="73345" marR="73345" marT="36673" marB="3667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Contains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of reactions on the article</a:t>
                      </a:r>
                      <a:endParaRPr lang="en-IN" sz="1400" dirty="0"/>
                    </a:p>
                  </a:txBody>
                  <a:tcPr marL="73345" marR="73345" marT="36673" marB="36673"/>
                </a:tc>
                <a:extLst>
                  <a:ext uri="{0D108BD9-81ED-4DB2-BD59-A6C34878D82A}">
                    <a16:rowId xmlns:a16="http://schemas.microsoft.com/office/drawing/2014/main" val="16417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EDA-Source </a:t>
            </a:r>
            <a:b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2E0361-973E-41D2-8C12-9F2FC7DE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0">
              <a:buNone/>
            </a:pPr>
            <a:r>
              <a:rPr lang="en-US" sz="2400" dirty="0"/>
              <a:t>Source is a strong predictor of article popularity</a:t>
            </a:r>
          </a:p>
          <a:p>
            <a:pPr marL="800100" lvl="1" indent="-285750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the number of articles published by each publisher is quite uneven.</a:t>
            </a:r>
          </a:p>
          <a:p>
            <a:pPr marL="800100" lvl="1" indent="-285750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800100" lvl="1" indent="-285750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Reuters, BBC news and ABC news have the biggest number of articles in the dataset. Yet the most popular articles are those of CBS News, Newsweek and The Irish Times.</a:t>
            </a:r>
          </a:p>
          <a:p>
            <a:pPr marL="800100" lvl="1" indent="-285750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800100" lvl="1" indent="-285750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Articles Published in  Wall street Journal tend to have higher number of shares</a:t>
            </a:r>
          </a:p>
          <a:p>
            <a:pPr marL="742950" lvl="1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80EB7C-A9A2-45C1-8AC6-AFF1FB2E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635714"/>
            <a:ext cx="4381500" cy="27266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5BC9B5-4EB2-40A3-B088-6F312B39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3495676"/>
            <a:ext cx="3743325" cy="30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EDA-Source </a:t>
            </a:r>
            <a:b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2E0361-973E-41D2-8C12-9F2FC7DE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0">
              <a:buNone/>
            </a:pPr>
            <a:r>
              <a:rPr lang="en-US" sz="2400" dirty="0"/>
              <a:t>Top articles are usually promoted on publisher's website and are the articles users see at the top</a:t>
            </a:r>
          </a:p>
          <a:p>
            <a:pPr marL="57150" indent="0">
              <a:buNone/>
            </a:pPr>
            <a:endParaRPr lang="en-US" sz="2400" dirty="0"/>
          </a:p>
          <a:p>
            <a:pPr marL="800100" lvl="1" indent="-285750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Only 11% of the total articles are promoted as top articles </a:t>
            </a:r>
          </a:p>
          <a:p>
            <a:pPr marL="800100" lvl="1" indent="-285750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800100" lvl="1" indent="-285750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Wall street Journal promotes most amount articles as top as compared to others ,whereas The Irish Times has least number of top articles</a:t>
            </a:r>
          </a:p>
          <a:p>
            <a:pPr marL="742950" lvl="1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98977384-0815-49F5-A0E5-4801808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72" y="75338"/>
            <a:ext cx="2762699" cy="261324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A6FA6FFC-4910-4DA1-BA22-13D1493D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37" y="2763917"/>
            <a:ext cx="3324487" cy="35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9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EDA-Title and Description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35036"/>
            <a:ext cx="5848350" cy="356315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6200" dirty="0"/>
              <a:t>Effect of duplicate Title 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Duplicate article popularity is far less as compared to distinct title</a:t>
            </a:r>
          </a:p>
          <a:p>
            <a:pPr marL="1143000" lvl="1" indent="-457200">
              <a:lnSpc>
                <a:spcPct val="110000"/>
              </a:lnSpc>
            </a:pPr>
            <a:endParaRPr lang="en-US" sz="3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6100" dirty="0"/>
              <a:t>Effect of sentiments of the article</a:t>
            </a:r>
            <a:r>
              <a:rPr lang="en-US" sz="3400" dirty="0"/>
              <a:t>	</a:t>
            </a:r>
          </a:p>
          <a:p>
            <a:pPr marL="1143000" lvl="1" indent="-457200">
              <a:lnSpc>
                <a:spcPct val="110000"/>
              </a:lnSpc>
            </a:pPr>
            <a:r>
              <a:rPr lang="en-US" sz="3400" dirty="0"/>
              <a:t>Sentiment of the article is also a driving factors in popularity . For example, positive articles tends to have more popularity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5A600-E7C0-4DA2-ABE5-77F81DEF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19" y="2085368"/>
            <a:ext cx="4046571" cy="2461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22FB95-925E-4C9B-996F-953D1FA8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09" y="4427009"/>
            <a:ext cx="3939881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9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EDA-Title and Description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12" y="2382826"/>
            <a:ext cx="5985998" cy="21852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/>
              <a:t>Effect length</a:t>
            </a:r>
          </a:p>
          <a:p>
            <a:pPr marL="1143000" lvl="1" indent="-457200">
              <a:lnSpc>
                <a:spcPct val="110000"/>
              </a:lnSpc>
            </a:pPr>
            <a:r>
              <a:rPr lang="en-US" sz="2400" dirty="0"/>
              <a:t>The effect of length is the most evident on  reaction share	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C2E88-8585-4295-BCDF-EFFEEEC8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610" y="2785355"/>
            <a:ext cx="3792593" cy="29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1BEB-007F-4801-A173-D036695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EDA-Title and Description</a:t>
            </a:r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86F4DFD4-FB18-46F5-8727-A574F301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400" dirty="0"/>
              <a:t>Topic Modeling</a:t>
            </a:r>
          </a:p>
          <a:p>
            <a:pPr lvl="1"/>
            <a:r>
              <a:rPr lang="en-US" sz="2000" dirty="0"/>
              <a:t>The topic of article also plays an important role.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Articles on current socio-political context are more popular as compared to others.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7A6D-30CD-470A-B865-72DF549A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968" y="390618"/>
            <a:ext cx="3931758" cy="2545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A9C48-7DD3-4251-97E6-63FBCFC4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27" y="3103344"/>
            <a:ext cx="37350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669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EDA on News article dataset</vt:lpstr>
      <vt:lpstr>Objective      What we want to accomplish</vt:lpstr>
      <vt:lpstr>Data Overview  What we are working with</vt:lpstr>
      <vt:lpstr>Data Overview  What we are working with</vt:lpstr>
      <vt:lpstr>EDA-Source   </vt:lpstr>
      <vt:lpstr>EDA-Source   </vt:lpstr>
      <vt:lpstr>EDA-Title and Description</vt:lpstr>
      <vt:lpstr>EDA-Title and Description</vt:lpstr>
      <vt:lpstr>EDA-Title and Description</vt:lpstr>
      <vt:lpstr>EDA-Time</vt:lpstr>
      <vt:lpstr>Feature Engineering</vt:lpstr>
      <vt:lpstr>Feature Importance</vt:lpstr>
      <vt:lpstr>Feature Importance</vt:lpstr>
      <vt:lpstr>Feature Importance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News article dataset</dc:title>
  <dc:creator>kelkar47@gmail.com</dc:creator>
  <cp:lastModifiedBy>kelkar47@gmail.com</cp:lastModifiedBy>
  <cp:revision>2</cp:revision>
  <dcterms:created xsi:type="dcterms:W3CDTF">2021-11-23T10:01:15Z</dcterms:created>
  <dcterms:modified xsi:type="dcterms:W3CDTF">2021-11-23T16:07:26Z</dcterms:modified>
</cp:coreProperties>
</file>