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5" r:id="rId3"/>
    <p:sldId id="257" r:id="rId4"/>
    <p:sldId id="258" r:id="rId5"/>
    <p:sldId id="268" r:id="rId6"/>
    <p:sldId id="260" r:id="rId7"/>
    <p:sldId id="275" r:id="rId8"/>
    <p:sldId id="270" r:id="rId9"/>
    <p:sldId id="272" r:id="rId10"/>
    <p:sldId id="262" r:id="rId11"/>
    <p:sldId id="274" r:id="rId12"/>
    <p:sldId id="263"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p:scale>
          <a:sx n="100" d="100"/>
          <a:sy n="100" d="100"/>
        </p:scale>
        <p:origin x="87"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47983092_Virtual_Mouse_Control_Using_Hand_Class_Gesture" TargetMode="External"/><Relationship Id="rId2" Type="http://schemas.openxmlformats.org/officeDocument/2006/relationships/hyperlink" Target="http://www.ece.lsu.edu/ipl/SampleStudentProjects/ProjectKazim/Virtual%20Mouse%20Using%20a%20Webcam_Kazim_Sekeroglu.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F1B63-77B8-42B3-8BDB-2A87C9E18CD1}"/>
              </a:ext>
            </a:extLst>
          </p:cNvPr>
          <p:cNvSpPr>
            <a:spLocks noGrp="1"/>
          </p:cNvSpPr>
          <p:nvPr>
            <p:ph type="title"/>
          </p:nvPr>
        </p:nvSpPr>
        <p:spPr>
          <a:xfrm>
            <a:off x="876300" y="423863"/>
            <a:ext cx="8397702" cy="1838325"/>
          </a:xfrm>
          <a:solidFill>
            <a:schemeClr val="bg1"/>
          </a:solidFill>
          <a:ln>
            <a:solidFill>
              <a:schemeClr val="tx1"/>
            </a:solidFill>
          </a:ln>
        </p:spPr>
        <p:txBody>
          <a:bodyPr>
            <a:normAutofit/>
          </a:bodyPr>
          <a:lstStyle/>
          <a:p>
            <a:r>
              <a:rPr lang="en-GB" sz="1200" dirty="0">
                <a:solidFill>
                  <a:schemeClr val="tx1"/>
                </a:solidFill>
              </a:rPr>
              <a:t>                         CAPSTONE PROJECT 2- PPT FOR MEDSEMESTER ASSESSMENT -MAY</a:t>
            </a:r>
            <a:endParaRPr lang="en-IN" sz="1200" dirty="0">
              <a:solidFill>
                <a:schemeClr val="tx1"/>
              </a:solidFill>
            </a:endParaRPr>
          </a:p>
        </p:txBody>
      </p:sp>
      <p:sp>
        <p:nvSpPr>
          <p:cNvPr id="3" name="Content Placeholder 2">
            <a:extLst>
              <a:ext uri="{FF2B5EF4-FFF2-40B4-BE49-F238E27FC236}">
                <a16:creationId xmlns:a16="http://schemas.microsoft.com/office/drawing/2014/main" id="{2C2B9BC1-DF7A-42A9-81C1-D2D9B4D41CAE}"/>
              </a:ext>
            </a:extLst>
          </p:cNvPr>
          <p:cNvSpPr>
            <a:spLocks noGrp="1"/>
          </p:cNvSpPr>
          <p:nvPr>
            <p:ph idx="1"/>
          </p:nvPr>
        </p:nvSpPr>
        <p:spPr>
          <a:xfrm>
            <a:off x="352425" y="2479677"/>
            <a:ext cx="8921577" cy="4335461"/>
          </a:xfrm>
        </p:spPr>
        <p:txBody>
          <a:bodyPr>
            <a:normAutofit/>
          </a:bodyPr>
          <a:lstStyle/>
          <a:p>
            <a:pPr marL="0" indent="0">
              <a:buNone/>
            </a:pPr>
            <a:r>
              <a:rPr lang="en-GB" dirty="0" err="1"/>
              <a:t>Div</a:t>
            </a:r>
            <a:r>
              <a:rPr lang="en-GB" dirty="0"/>
              <a:t> :- I              CP1_GROUP No. 10       Day:-  Monday     Date:-30/05/2022</a:t>
            </a:r>
          </a:p>
          <a:p>
            <a:pPr marL="0" indent="0">
              <a:buNone/>
            </a:pPr>
            <a:r>
              <a:rPr lang="en-GB" dirty="0"/>
              <a:t>Presented by                                                                Project Guide</a:t>
            </a:r>
          </a:p>
          <a:p>
            <a:pPr marL="0" indent="0">
              <a:buNone/>
            </a:pPr>
            <a:r>
              <a:rPr lang="en-GB"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400" b="1" dirty="0"/>
              <a:t>                DEPARTMENT OF ENGINEERING SCIENCE AND HUMANITIES(DESH)</a:t>
            </a:r>
          </a:p>
          <a:p>
            <a:pPr marL="0" indent="0">
              <a:buNone/>
            </a:pPr>
            <a:r>
              <a:rPr lang="en-IN" sz="1400" b="1" dirty="0"/>
              <a:t>                      VISHWAKARMA INSTITUTE OF TECHNOLOGY , PUNE</a:t>
            </a:r>
          </a:p>
          <a:p>
            <a:pPr marL="0" indent="0">
              <a:buNone/>
            </a:pPr>
            <a:endParaRPr lang="en-IN" dirty="0"/>
          </a:p>
        </p:txBody>
      </p:sp>
      <p:sp>
        <p:nvSpPr>
          <p:cNvPr id="5" name="Rectangle 4">
            <a:extLst>
              <a:ext uri="{FF2B5EF4-FFF2-40B4-BE49-F238E27FC236}">
                <a16:creationId xmlns:a16="http://schemas.microsoft.com/office/drawing/2014/main" id="{D51962A2-ECE4-4006-86B5-780AC25DA8C0}"/>
              </a:ext>
            </a:extLst>
          </p:cNvPr>
          <p:cNvSpPr/>
          <p:nvPr/>
        </p:nvSpPr>
        <p:spPr>
          <a:xfrm>
            <a:off x="1100138" y="1076325"/>
            <a:ext cx="7939087" cy="5857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CP1_TITLE:- HIFI MOUSE </a:t>
            </a:r>
            <a:endParaRPr lang="en-IN" dirty="0">
              <a:solidFill>
                <a:schemeClr val="tx1"/>
              </a:solidFill>
            </a:endParaRPr>
          </a:p>
        </p:txBody>
      </p:sp>
      <p:sp>
        <p:nvSpPr>
          <p:cNvPr id="6" name="Rectangle 5">
            <a:extLst>
              <a:ext uri="{FF2B5EF4-FFF2-40B4-BE49-F238E27FC236}">
                <a16:creationId xmlns:a16="http://schemas.microsoft.com/office/drawing/2014/main" id="{34F45D95-E22C-43A0-AD4C-E39C95E727D5}"/>
              </a:ext>
            </a:extLst>
          </p:cNvPr>
          <p:cNvSpPr/>
          <p:nvPr/>
        </p:nvSpPr>
        <p:spPr>
          <a:xfrm>
            <a:off x="1100138" y="1662113"/>
            <a:ext cx="7939087" cy="498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4ACD42B-6A26-4E03-97D0-03BD54D21599}"/>
              </a:ext>
            </a:extLst>
          </p:cNvPr>
          <p:cNvSpPr/>
          <p:nvPr/>
        </p:nvSpPr>
        <p:spPr>
          <a:xfrm>
            <a:off x="564356" y="3690939"/>
            <a:ext cx="4447031" cy="17441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7">
            <a:extLst>
              <a:ext uri="{FF2B5EF4-FFF2-40B4-BE49-F238E27FC236}">
                <a16:creationId xmlns:a16="http://schemas.microsoft.com/office/drawing/2014/main" id="{2B8BE4A2-9179-4962-8C76-733EFA551440}"/>
              </a:ext>
            </a:extLst>
          </p:cNvPr>
          <p:cNvSpPr/>
          <p:nvPr/>
        </p:nvSpPr>
        <p:spPr>
          <a:xfrm>
            <a:off x="5562600" y="3690938"/>
            <a:ext cx="3567113" cy="5429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r>
              <a:rPr lang="en-IN" dirty="0">
                <a:solidFill>
                  <a:schemeClr val="tx1"/>
                </a:solidFill>
              </a:rPr>
              <a:t>Yogita </a:t>
            </a:r>
            <a:r>
              <a:rPr lang="en-IN" dirty="0" err="1">
                <a:solidFill>
                  <a:schemeClr val="tx1"/>
                </a:solidFill>
              </a:rPr>
              <a:t>Narule</a:t>
            </a:r>
            <a:r>
              <a:rPr lang="en-IN" dirty="0">
                <a:solidFill>
                  <a:schemeClr val="tx1"/>
                </a:solidFill>
              </a:rPr>
              <a:t> Mam</a:t>
            </a: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p:txBody>
      </p:sp>
      <p:sp>
        <p:nvSpPr>
          <p:cNvPr id="9" name="TextBox 8">
            <a:extLst>
              <a:ext uri="{FF2B5EF4-FFF2-40B4-BE49-F238E27FC236}">
                <a16:creationId xmlns:a16="http://schemas.microsoft.com/office/drawing/2014/main" id="{D101D46B-71C2-4A18-B06C-2B41EE70095C}"/>
              </a:ext>
            </a:extLst>
          </p:cNvPr>
          <p:cNvSpPr txBox="1"/>
          <p:nvPr/>
        </p:nvSpPr>
        <p:spPr>
          <a:xfrm>
            <a:off x="600222" y="3957712"/>
            <a:ext cx="4187484" cy="1477328"/>
          </a:xfrm>
          <a:prstGeom prst="rect">
            <a:avLst/>
          </a:prstGeom>
          <a:noFill/>
        </p:spPr>
        <p:txBody>
          <a:bodyPr wrap="square" rtlCol="0">
            <a:spAutoFit/>
          </a:bodyPr>
          <a:lstStyle/>
          <a:p>
            <a:r>
              <a:rPr lang="en-GB" err="1"/>
              <a:t>Dipkul</a:t>
            </a:r>
            <a:r>
              <a:rPr lang="en-GB"/>
              <a:t> Khandelwal        12111226</a:t>
            </a:r>
          </a:p>
          <a:p>
            <a:r>
              <a:rPr lang="en-GB"/>
              <a:t>Arya </a:t>
            </a:r>
            <a:r>
              <a:rPr lang="en-GB" err="1"/>
              <a:t>Khandetod</a:t>
            </a:r>
            <a:r>
              <a:rPr lang="en-GB"/>
              <a:t>            12110563</a:t>
            </a:r>
          </a:p>
          <a:p>
            <a:r>
              <a:rPr lang="en-GB" err="1"/>
              <a:t>Siddesh</a:t>
            </a:r>
            <a:r>
              <a:rPr lang="en-GB"/>
              <a:t> </a:t>
            </a:r>
            <a:r>
              <a:rPr lang="en-GB" err="1"/>
              <a:t>Khaple</a:t>
            </a:r>
            <a:r>
              <a:rPr lang="en-GB"/>
              <a:t>             12110054</a:t>
            </a:r>
          </a:p>
          <a:p>
            <a:r>
              <a:rPr lang="en-GB"/>
              <a:t>Aishwarya Kharade       12110040</a:t>
            </a:r>
          </a:p>
          <a:p>
            <a:r>
              <a:rPr lang="en-GB"/>
              <a:t>Parth Kharade              12110130</a:t>
            </a:r>
            <a:endParaRPr lang="en-IN"/>
          </a:p>
        </p:txBody>
      </p:sp>
    </p:spTree>
    <p:extLst>
      <p:ext uri="{BB962C8B-B14F-4D97-AF65-F5344CB8AC3E}">
        <p14:creationId xmlns:p14="http://schemas.microsoft.com/office/powerpoint/2010/main" val="166967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27A8-87C1-454B-8913-CD0927890D0E}"/>
              </a:ext>
            </a:extLst>
          </p:cNvPr>
          <p:cNvSpPr>
            <a:spLocks noGrp="1"/>
          </p:cNvSpPr>
          <p:nvPr>
            <p:ph type="title"/>
          </p:nvPr>
        </p:nvSpPr>
        <p:spPr/>
        <p:txBody>
          <a:bodyPr>
            <a:normAutofit/>
          </a:bodyPr>
          <a:lstStyle/>
          <a:p>
            <a:r>
              <a:rPr lang="en-GB">
                <a:latin typeface="Century" panose="02040604050505020304" pitchFamily="18" charset="0"/>
              </a:rPr>
              <a:t>Work done till now</a:t>
            </a:r>
            <a:endParaRPr lang="en-IN">
              <a:latin typeface="Century" panose="02040604050505020304" pitchFamily="18" charset="0"/>
            </a:endParaRPr>
          </a:p>
        </p:txBody>
      </p:sp>
      <p:sp>
        <p:nvSpPr>
          <p:cNvPr id="3" name="Content Placeholder 2">
            <a:extLst>
              <a:ext uri="{FF2B5EF4-FFF2-40B4-BE49-F238E27FC236}">
                <a16:creationId xmlns:a16="http://schemas.microsoft.com/office/drawing/2014/main" id="{7921665A-D41D-46BB-868A-BAD6E395A07E}"/>
              </a:ext>
            </a:extLst>
          </p:cNvPr>
          <p:cNvSpPr>
            <a:spLocks noGrp="1"/>
          </p:cNvSpPr>
          <p:nvPr>
            <p:ph idx="1"/>
          </p:nvPr>
        </p:nvSpPr>
        <p:spPr>
          <a:xfrm>
            <a:off x="487680" y="1500555"/>
            <a:ext cx="8398412" cy="4314091"/>
          </a:xfrm>
        </p:spPr>
        <p:txBody>
          <a:bodyPr/>
          <a:lstStyle/>
          <a:p>
            <a:endParaRPr lang="en-GB" b="0" i="0" dirty="0">
              <a:solidFill>
                <a:srgbClr val="202124"/>
              </a:solidFill>
              <a:effectLst/>
              <a:latin typeface="Century" panose="02040604050505020304" pitchFamily="18" charset="0"/>
            </a:endParaRPr>
          </a:p>
          <a:p>
            <a:endParaRPr lang="en-GB" b="0" i="0" dirty="0">
              <a:solidFill>
                <a:srgbClr val="202124"/>
              </a:solidFill>
              <a:effectLst/>
              <a:latin typeface="Century" panose="02040604050505020304" pitchFamily="18" charset="0"/>
            </a:endParaRPr>
          </a:p>
        </p:txBody>
      </p:sp>
      <p:sp>
        <p:nvSpPr>
          <p:cNvPr id="4" name="TextBox 3">
            <a:extLst>
              <a:ext uri="{FF2B5EF4-FFF2-40B4-BE49-F238E27FC236}">
                <a16:creationId xmlns:a16="http://schemas.microsoft.com/office/drawing/2014/main" id="{40CB3F75-D6C5-AD19-21A7-BC7D9A9EAC14}"/>
              </a:ext>
            </a:extLst>
          </p:cNvPr>
          <p:cNvSpPr txBox="1"/>
          <p:nvPr/>
        </p:nvSpPr>
        <p:spPr>
          <a:xfrm>
            <a:off x="372534" y="1500555"/>
            <a:ext cx="4941146" cy="2308324"/>
          </a:xfrm>
          <a:prstGeom prst="rect">
            <a:avLst/>
          </a:prstGeom>
          <a:noFill/>
        </p:spPr>
        <p:txBody>
          <a:bodyPr wrap="square" rtlCol="0">
            <a:spAutoFit/>
          </a:bodyPr>
          <a:lstStyle/>
          <a:p>
            <a:r>
              <a:rPr lang="en-IN" dirty="0" err="1"/>
              <a:t>InstaWorking</a:t>
            </a:r>
            <a:r>
              <a:rPr lang="en-IN" dirty="0"/>
              <a:t> on Hand-Tracking Module: </a:t>
            </a:r>
            <a:r>
              <a:rPr lang="en-US" dirty="0"/>
              <a:t> It consists of code required to track our hand.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DA869857-A847-6157-8312-5B40C4472EDE}"/>
              </a:ext>
            </a:extLst>
          </p:cNvPr>
          <p:cNvPicPr>
            <a:picLocks noChangeAspect="1"/>
          </p:cNvPicPr>
          <p:nvPr/>
        </p:nvPicPr>
        <p:blipFill>
          <a:blip r:embed="rId2"/>
          <a:stretch>
            <a:fillRect/>
          </a:stretch>
        </p:blipFill>
        <p:spPr>
          <a:xfrm>
            <a:off x="5983137" y="1137673"/>
            <a:ext cx="6185218" cy="4826248"/>
          </a:xfrm>
          <a:prstGeom prst="rect">
            <a:avLst/>
          </a:prstGeom>
        </p:spPr>
      </p:pic>
    </p:spTree>
    <p:extLst>
      <p:ext uri="{BB962C8B-B14F-4D97-AF65-F5344CB8AC3E}">
        <p14:creationId xmlns:p14="http://schemas.microsoft.com/office/powerpoint/2010/main" val="312912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1A6E20-294E-5A6A-DD28-B67EF51A3F51}"/>
              </a:ext>
            </a:extLst>
          </p:cNvPr>
          <p:cNvPicPr>
            <a:picLocks noGrp="1" noChangeAspect="1"/>
          </p:cNvPicPr>
          <p:nvPr>
            <p:ph idx="1"/>
          </p:nvPr>
        </p:nvPicPr>
        <p:blipFill>
          <a:blip r:embed="rId2"/>
          <a:stretch>
            <a:fillRect/>
          </a:stretch>
        </p:blipFill>
        <p:spPr>
          <a:xfrm>
            <a:off x="2116659" y="2530475"/>
            <a:ext cx="5789810" cy="3881437"/>
          </a:xfrm>
        </p:spPr>
      </p:pic>
    </p:spTree>
    <p:extLst>
      <p:ext uri="{BB962C8B-B14F-4D97-AF65-F5344CB8AC3E}">
        <p14:creationId xmlns:p14="http://schemas.microsoft.com/office/powerpoint/2010/main" val="134804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5513-0C16-49CB-A1A9-96FBD692D1A7}"/>
              </a:ext>
            </a:extLst>
          </p:cNvPr>
          <p:cNvSpPr>
            <a:spLocks noGrp="1"/>
          </p:cNvSpPr>
          <p:nvPr>
            <p:ph type="title"/>
          </p:nvPr>
        </p:nvSpPr>
        <p:spPr>
          <a:xfrm>
            <a:off x="1176996" y="984738"/>
            <a:ext cx="8097005" cy="945662"/>
          </a:xfrm>
        </p:spPr>
        <p:txBody>
          <a:bodyPr/>
          <a:lstStyle/>
          <a:p>
            <a:r>
              <a:rPr lang="en-GB" dirty="0">
                <a:latin typeface="Century" panose="02040604050505020304" pitchFamily="18" charset="0"/>
              </a:rPr>
              <a:t>Action Plan for future</a:t>
            </a:r>
            <a:endParaRPr lang="en-IN" dirty="0">
              <a:latin typeface="Century" panose="02040604050505020304" pitchFamily="18" charset="0"/>
            </a:endParaRPr>
          </a:p>
        </p:txBody>
      </p:sp>
      <p:sp>
        <p:nvSpPr>
          <p:cNvPr id="3" name="Content Placeholder 2">
            <a:extLst>
              <a:ext uri="{FF2B5EF4-FFF2-40B4-BE49-F238E27FC236}">
                <a16:creationId xmlns:a16="http://schemas.microsoft.com/office/drawing/2014/main" id="{D4CD2EEA-4D18-448B-9877-F5F8AAC9F9C2}"/>
              </a:ext>
            </a:extLst>
          </p:cNvPr>
          <p:cNvSpPr>
            <a:spLocks noGrp="1"/>
          </p:cNvSpPr>
          <p:nvPr>
            <p:ph idx="1"/>
          </p:nvPr>
        </p:nvSpPr>
        <p:spPr>
          <a:xfrm>
            <a:off x="764344" y="2410265"/>
            <a:ext cx="8509657" cy="3631097"/>
          </a:xfrm>
        </p:spPr>
        <p:txBody>
          <a:bodyPr/>
          <a:lstStyle/>
          <a:p>
            <a:pPr marL="0" indent="0">
              <a:buNone/>
            </a:pPr>
            <a:r>
              <a:rPr lang="en-IN" dirty="0"/>
              <a:t> </a:t>
            </a:r>
          </a:p>
          <a:p>
            <a:r>
              <a:rPr lang="en-IN" dirty="0"/>
              <a:t>Going to work on the  Mouse control </a:t>
            </a:r>
          </a:p>
        </p:txBody>
      </p:sp>
    </p:spTree>
    <p:extLst>
      <p:ext uri="{BB962C8B-B14F-4D97-AF65-F5344CB8AC3E}">
        <p14:creationId xmlns:p14="http://schemas.microsoft.com/office/powerpoint/2010/main" val="112721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3A1E-13BB-434F-B506-5521F998CEC8}"/>
              </a:ext>
            </a:extLst>
          </p:cNvPr>
          <p:cNvSpPr>
            <a:spLocks noGrp="1"/>
          </p:cNvSpPr>
          <p:nvPr>
            <p:ph type="title"/>
          </p:nvPr>
        </p:nvSpPr>
        <p:spPr>
          <a:xfrm>
            <a:off x="720149" y="1440298"/>
            <a:ext cx="8378628" cy="600585"/>
          </a:xfrm>
        </p:spPr>
        <p:txBody>
          <a:bodyPr>
            <a:normAutofit fontScale="90000"/>
          </a:bodyPr>
          <a:lstStyle/>
          <a:p>
            <a:r>
              <a:rPr lang="en-GB" dirty="0">
                <a:latin typeface="Century" panose="02040604050505020304" pitchFamily="18" charset="0"/>
              </a:rPr>
              <a:t>Conclusion</a:t>
            </a:r>
            <a:endParaRPr lang="en-IN" dirty="0">
              <a:latin typeface="Century" panose="02040604050505020304" pitchFamily="18" charset="0"/>
            </a:endParaRPr>
          </a:p>
        </p:txBody>
      </p:sp>
      <p:sp>
        <p:nvSpPr>
          <p:cNvPr id="3" name="Content Placeholder 2">
            <a:extLst>
              <a:ext uri="{FF2B5EF4-FFF2-40B4-BE49-F238E27FC236}">
                <a16:creationId xmlns:a16="http://schemas.microsoft.com/office/drawing/2014/main" id="{0571DDB6-BD26-4E4C-9835-C664B49EEA31}"/>
              </a:ext>
            </a:extLst>
          </p:cNvPr>
          <p:cNvSpPr>
            <a:spLocks noGrp="1"/>
          </p:cNvSpPr>
          <p:nvPr>
            <p:ph idx="1"/>
          </p:nvPr>
        </p:nvSpPr>
        <p:spPr>
          <a:xfrm>
            <a:off x="459546" y="2430504"/>
            <a:ext cx="9568374" cy="3279416"/>
          </a:xfrm>
        </p:spPr>
        <p:txBody>
          <a:bodyPr>
            <a:normAutofit/>
          </a:bodyPr>
          <a:lstStyle/>
          <a:p>
            <a:pPr marL="0" indent="0">
              <a:buNone/>
            </a:pPr>
            <a:r>
              <a:rPr lang="en-GB" sz="2000" b="0" i="0" dirty="0">
                <a:solidFill>
                  <a:srgbClr val="000000"/>
                </a:solidFill>
                <a:effectLst/>
                <a:latin typeface="STIXGeneral-Regular"/>
              </a:rPr>
              <a:t>Python programming language is used for developing the AI virtual mouse system, and also, OpenCV which is the library for computer vision is used in the AI virtual mouse system. In the proposed AI virtual mouse system, the model makes use of the </a:t>
            </a:r>
            <a:r>
              <a:rPr lang="en-GB" sz="2000" b="0" i="0" dirty="0" err="1">
                <a:solidFill>
                  <a:srgbClr val="000000"/>
                </a:solidFill>
                <a:effectLst/>
                <a:latin typeface="STIXGeneral-Regular"/>
              </a:rPr>
              <a:t>MediaPipe</a:t>
            </a:r>
            <a:r>
              <a:rPr lang="en-GB" sz="2000" b="0" i="0" dirty="0">
                <a:solidFill>
                  <a:srgbClr val="000000"/>
                </a:solidFill>
                <a:effectLst/>
                <a:latin typeface="STIXGeneral-Regular"/>
              </a:rPr>
              <a:t> package for the tracking of the hands and for tracking of the tip of the hands, and also, </a:t>
            </a:r>
            <a:r>
              <a:rPr lang="en-GB" sz="2000" b="0" i="0" dirty="0" err="1">
                <a:solidFill>
                  <a:srgbClr val="000000"/>
                </a:solidFill>
                <a:effectLst/>
                <a:latin typeface="STIXGeneral-Regular"/>
              </a:rPr>
              <a:t>Pynput</a:t>
            </a:r>
            <a:r>
              <a:rPr lang="en-GB" sz="2000" b="0" i="0" dirty="0">
                <a:solidFill>
                  <a:srgbClr val="000000"/>
                </a:solidFill>
                <a:effectLst/>
                <a:latin typeface="STIXGeneral-Regular"/>
              </a:rPr>
              <a:t>, </a:t>
            </a:r>
            <a:r>
              <a:rPr lang="en-GB" sz="2000" b="0" i="0" dirty="0" err="1">
                <a:solidFill>
                  <a:srgbClr val="000000"/>
                </a:solidFill>
                <a:effectLst/>
                <a:latin typeface="STIXGeneral-Regular"/>
              </a:rPr>
              <a:t>Autopy</a:t>
            </a:r>
            <a:r>
              <a:rPr lang="en-GB" sz="2000" b="0" i="0" dirty="0">
                <a:solidFill>
                  <a:srgbClr val="000000"/>
                </a:solidFill>
                <a:effectLst/>
                <a:latin typeface="STIXGeneral-Regular"/>
              </a:rPr>
              <a:t>, and </a:t>
            </a:r>
            <a:r>
              <a:rPr lang="en-GB" sz="2000" b="0" i="0" dirty="0" err="1">
                <a:solidFill>
                  <a:srgbClr val="000000"/>
                </a:solidFill>
                <a:effectLst/>
                <a:latin typeface="STIXGeneral-Regular"/>
              </a:rPr>
              <a:t>PyAutoGUI</a:t>
            </a:r>
            <a:r>
              <a:rPr lang="en-GB" sz="2000" b="0" i="0" dirty="0">
                <a:solidFill>
                  <a:srgbClr val="000000"/>
                </a:solidFill>
                <a:effectLst/>
                <a:latin typeface="STIXGeneral-Regular"/>
              </a:rPr>
              <a:t> packages were used for moving around the window screen of the computer for performing functions such as left click, right click, and scrolling functions. The results of the proposed model showed very high accuracy level, and the proposed model can work very well in real-world application with the use of a CPU without the use of a GPU.</a:t>
            </a:r>
            <a:endParaRPr lang="en-IN" sz="2000" dirty="0"/>
          </a:p>
        </p:txBody>
      </p:sp>
      <p:sp>
        <p:nvSpPr>
          <p:cNvPr id="5" name="Content Placeholder 2">
            <a:extLst>
              <a:ext uri="{FF2B5EF4-FFF2-40B4-BE49-F238E27FC236}">
                <a16:creationId xmlns:a16="http://schemas.microsoft.com/office/drawing/2014/main" id="{A619C58A-2E7B-4EC4-83C7-712845106048}"/>
              </a:ext>
            </a:extLst>
          </p:cNvPr>
          <p:cNvSpPr txBox="1">
            <a:spLocks/>
          </p:cNvSpPr>
          <p:nvPr/>
        </p:nvSpPr>
        <p:spPr>
          <a:xfrm>
            <a:off x="459545" y="3600024"/>
            <a:ext cx="10488317" cy="30085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a:p>
        </p:txBody>
      </p:sp>
    </p:spTree>
    <p:extLst>
      <p:ext uri="{BB962C8B-B14F-4D97-AF65-F5344CB8AC3E}">
        <p14:creationId xmlns:p14="http://schemas.microsoft.com/office/powerpoint/2010/main" val="89673814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01E1-6E87-D502-E0EB-9207F7BE6C83}"/>
              </a:ext>
            </a:extLst>
          </p:cNvPr>
          <p:cNvSpPr>
            <a:spLocks noGrp="1"/>
          </p:cNvSpPr>
          <p:nvPr>
            <p:ph type="title"/>
          </p:nvPr>
        </p:nvSpPr>
        <p:spPr/>
        <p:txBody>
          <a:bodyPr/>
          <a:lstStyle/>
          <a:p>
            <a:r>
              <a:rPr lang="en-GB" sz="3600" dirty="0">
                <a:solidFill>
                  <a:schemeClr val="accent1"/>
                </a:solidFill>
                <a:latin typeface="Century" panose="02040604050505020304" pitchFamily="18" charset="0"/>
              </a:rPr>
              <a:t>References</a:t>
            </a:r>
            <a:br>
              <a:rPr lang="en-IN" sz="3600" dirty="0">
                <a:solidFill>
                  <a:schemeClr val="accent1"/>
                </a:solidFill>
                <a:latin typeface="Century" panose="02040604050505020304" pitchFamily="18" charset="0"/>
              </a:rPr>
            </a:br>
            <a:endParaRPr lang="en-IN" dirty="0"/>
          </a:p>
        </p:txBody>
      </p:sp>
      <p:sp>
        <p:nvSpPr>
          <p:cNvPr id="3" name="Content Placeholder 2">
            <a:extLst>
              <a:ext uri="{FF2B5EF4-FFF2-40B4-BE49-F238E27FC236}">
                <a16:creationId xmlns:a16="http://schemas.microsoft.com/office/drawing/2014/main" id="{F41206F1-277E-94F3-D3CE-A17FF6B8C3CD}"/>
              </a:ext>
            </a:extLst>
          </p:cNvPr>
          <p:cNvSpPr>
            <a:spLocks noGrp="1"/>
          </p:cNvSpPr>
          <p:nvPr>
            <p:ph idx="1"/>
          </p:nvPr>
        </p:nvSpPr>
        <p:spPr/>
        <p:txBody>
          <a:bodyPr>
            <a:normAutofit lnSpcReduction="10000"/>
          </a:bodyPr>
          <a:lstStyle/>
          <a:p>
            <a:r>
              <a:rPr lang="en-IN" sz="1800" dirty="0">
                <a:hlinkClick r:id="rId2"/>
              </a:rPr>
              <a:t>http://www.ece.lsu.edu/ipl/SampleStudentProjects/ProjectKazim/Virtual%20Mouse%20Using%20a%20Webcam_Kazim_Sekeroglu.pdf</a:t>
            </a:r>
            <a:endParaRPr lang="en-IN" sz="1800" dirty="0"/>
          </a:p>
          <a:p>
            <a:r>
              <a:rPr lang="en-IN" sz="1800" dirty="0">
                <a:hlinkClick r:id="rId3"/>
              </a:rPr>
              <a:t>https://www.researchgate.net/publication/347983092_Virtual_Mouse_Control_Using_Hand_Class_Gesture</a:t>
            </a:r>
            <a:endParaRPr lang="en-IN" sz="1800" dirty="0"/>
          </a:p>
          <a:p>
            <a:r>
              <a:rPr lang="en-GB" sz="1800" dirty="0"/>
              <a:t>Deep Learning-Based Real-Time AI Virtual Mouse System Using Computer Vision to Avoid COVID-19 Spread</a:t>
            </a:r>
            <a:endParaRPr lang="en-IN" sz="1800" dirty="0"/>
          </a:p>
          <a:p>
            <a:r>
              <a:rPr lang="en-IN" sz="1800" dirty="0"/>
              <a:t>Virtual Mouse Using Hand Gesture 1Saniya Khan,2Dnyaneshwari Bagekar,3Abhishek Chauhan,4Prof.Deveshree Wankhede. 1Student, 2Student, 3Stuent, 4Assistant Professor 1Computer Engineering Department, 1Shivajirao S. </a:t>
            </a:r>
            <a:r>
              <a:rPr lang="en-IN" sz="1800" dirty="0" err="1"/>
              <a:t>Jondhale</a:t>
            </a:r>
            <a:r>
              <a:rPr lang="en-IN" sz="1800" dirty="0"/>
              <a:t> College Of Engineering, Dombivli(E), India</a:t>
            </a:r>
          </a:p>
          <a:p>
            <a:r>
              <a:rPr lang="en-GB" sz="1800" dirty="0"/>
              <a:t>Virtual Mouse Proceedings of International Conference on Circuits, Communication, Control and Com</a:t>
            </a:r>
            <a:endParaRPr lang="en-IN" sz="1800" dirty="0"/>
          </a:p>
          <a:p>
            <a:pPr marL="0" indent="0">
              <a:buNone/>
            </a:pPr>
            <a:endParaRPr lang="en-IN" sz="1800" dirty="0">
              <a:solidFill>
                <a:schemeClr val="accent1"/>
              </a:solidFill>
              <a:latin typeface="Century" panose="02040604050505020304" pitchFamily="18" charset="0"/>
            </a:endParaRPr>
          </a:p>
        </p:txBody>
      </p:sp>
    </p:spTree>
    <p:extLst>
      <p:ext uri="{BB962C8B-B14F-4D97-AF65-F5344CB8AC3E}">
        <p14:creationId xmlns:p14="http://schemas.microsoft.com/office/powerpoint/2010/main" val="3009971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D1A9-3C62-4831-A680-EC0A5CE48172}"/>
              </a:ext>
            </a:extLst>
          </p:cNvPr>
          <p:cNvSpPr>
            <a:spLocks noGrp="1"/>
          </p:cNvSpPr>
          <p:nvPr>
            <p:ph type="ctrTitle"/>
          </p:nvPr>
        </p:nvSpPr>
        <p:spPr>
          <a:xfrm>
            <a:off x="762790" y="42640"/>
            <a:ext cx="1847751" cy="473783"/>
          </a:xfrm>
        </p:spPr>
        <p:txBody>
          <a:bodyPr/>
          <a:lstStyle/>
          <a:p>
            <a:r>
              <a:rPr lang="en-GB" sz="2800" b="1">
                <a:latin typeface="Century" panose="02040604050505020304" pitchFamily="18" charset="0"/>
              </a:rPr>
              <a:t>Contents</a:t>
            </a:r>
            <a:endParaRPr lang="en-IN" sz="2800" b="1">
              <a:latin typeface="Century" panose="02040604050505020304" pitchFamily="18" charset="0"/>
            </a:endParaRPr>
          </a:p>
        </p:txBody>
      </p:sp>
      <p:sp>
        <p:nvSpPr>
          <p:cNvPr id="3" name="Subtitle 2">
            <a:extLst>
              <a:ext uri="{FF2B5EF4-FFF2-40B4-BE49-F238E27FC236}">
                <a16:creationId xmlns:a16="http://schemas.microsoft.com/office/drawing/2014/main" id="{318004FE-4279-4137-BB01-35A2FD6D9A53}"/>
              </a:ext>
            </a:extLst>
          </p:cNvPr>
          <p:cNvSpPr>
            <a:spLocks noGrp="1"/>
          </p:cNvSpPr>
          <p:nvPr>
            <p:ph type="subTitle" idx="1"/>
          </p:nvPr>
        </p:nvSpPr>
        <p:spPr>
          <a:xfrm>
            <a:off x="848070" y="606441"/>
            <a:ext cx="8986810" cy="5967079"/>
          </a:xfrm>
        </p:spPr>
        <p:txBody>
          <a:bodyPr>
            <a:normAutofit lnSpcReduction="10000"/>
          </a:bodyPr>
          <a:lstStyle/>
          <a:p>
            <a:pPr marL="285750" indent="-285750" algn="l">
              <a:lnSpc>
                <a:spcPct val="200000"/>
              </a:lnSpc>
              <a:buFont typeface="Wingdings" panose="05000000000000000000" pitchFamily="2" charset="2"/>
              <a:buChar char="Ø"/>
            </a:pPr>
            <a:r>
              <a:rPr lang="en-GB" dirty="0">
                <a:solidFill>
                  <a:schemeClr val="tx1"/>
                </a:solidFill>
                <a:latin typeface="Century" panose="02040604050505020304" pitchFamily="18" charset="0"/>
              </a:rPr>
              <a:t>Introduction</a:t>
            </a:r>
          </a:p>
          <a:p>
            <a:pPr marL="285750" indent="-285750" algn="l">
              <a:lnSpc>
                <a:spcPct val="200000"/>
              </a:lnSpc>
              <a:buFont typeface="Wingdings" panose="05000000000000000000" pitchFamily="2" charset="2"/>
              <a:buChar char="Ø"/>
            </a:pPr>
            <a:r>
              <a:rPr lang="en-GB" dirty="0">
                <a:solidFill>
                  <a:schemeClr val="tx1"/>
                </a:solidFill>
                <a:latin typeface="Century" panose="02040604050505020304" pitchFamily="18" charset="0"/>
              </a:rPr>
              <a:t>Problem statement</a:t>
            </a:r>
          </a:p>
          <a:p>
            <a:pPr marL="285750" indent="-285750" algn="l">
              <a:lnSpc>
                <a:spcPct val="200000"/>
              </a:lnSpc>
              <a:buFont typeface="Wingdings" panose="05000000000000000000" pitchFamily="2" charset="2"/>
              <a:buChar char="Ø"/>
            </a:pPr>
            <a:r>
              <a:rPr lang="en-GB" dirty="0">
                <a:solidFill>
                  <a:schemeClr val="tx1"/>
                </a:solidFill>
                <a:latin typeface="Century" panose="02040604050505020304" pitchFamily="18" charset="0"/>
              </a:rPr>
              <a:t>Objectives</a:t>
            </a:r>
          </a:p>
          <a:p>
            <a:pPr marL="285750" indent="-285750" algn="l">
              <a:lnSpc>
                <a:spcPct val="200000"/>
              </a:lnSpc>
              <a:buFont typeface="Wingdings" panose="05000000000000000000" pitchFamily="2" charset="2"/>
              <a:buChar char="Ø"/>
            </a:pPr>
            <a:r>
              <a:rPr lang="en-GB" dirty="0">
                <a:solidFill>
                  <a:schemeClr val="tx1"/>
                </a:solidFill>
                <a:latin typeface="Century" panose="02040604050505020304" pitchFamily="18" charset="0"/>
              </a:rPr>
              <a:t>Literature review</a:t>
            </a:r>
          </a:p>
          <a:p>
            <a:pPr marL="285750" indent="-285750" algn="l">
              <a:lnSpc>
                <a:spcPct val="200000"/>
              </a:lnSpc>
              <a:buFont typeface="Wingdings" panose="05000000000000000000" pitchFamily="2" charset="2"/>
              <a:buChar char="Ø"/>
            </a:pPr>
            <a:r>
              <a:rPr lang="en-GB" dirty="0">
                <a:solidFill>
                  <a:schemeClr val="tx1"/>
                </a:solidFill>
                <a:latin typeface="Century" panose="02040604050505020304" pitchFamily="18" charset="0"/>
              </a:rPr>
              <a:t>Methodology</a:t>
            </a:r>
          </a:p>
          <a:p>
            <a:pPr marL="285750" indent="-285750" algn="l">
              <a:lnSpc>
                <a:spcPct val="200000"/>
              </a:lnSpc>
              <a:buFont typeface="Wingdings" panose="05000000000000000000" pitchFamily="2" charset="2"/>
              <a:buChar char="Ø"/>
            </a:pPr>
            <a:r>
              <a:rPr lang="en-GB" dirty="0">
                <a:solidFill>
                  <a:schemeClr val="tx1"/>
                </a:solidFill>
                <a:latin typeface="Century" panose="02040604050505020304" pitchFamily="18" charset="0"/>
              </a:rPr>
              <a:t>Work done till now</a:t>
            </a:r>
          </a:p>
          <a:p>
            <a:pPr marL="285750" indent="-285750" algn="l">
              <a:lnSpc>
                <a:spcPct val="200000"/>
              </a:lnSpc>
              <a:buFont typeface="Wingdings" panose="05000000000000000000" pitchFamily="2" charset="2"/>
              <a:buChar char="Ø"/>
            </a:pPr>
            <a:r>
              <a:rPr lang="en-GB" dirty="0">
                <a:solidFill>
                  <a:schemeClr val="tx1"/>
                </a:solidFill>
                <a:latin typeface="Century" panose="02040604050505020304" pitchFamily="18" charset="0"/>
              </a:rPr>
              <a:t>Action plan for future</a:t>
            </a:r>
          </a:p>
          <a:p>
            <a:pPr marL="285750" indent="-285750" algn="l">
              <a:lnSpc>
                <a:spcPct val="200000"/>
              </a:lnSpc>
              <a:buFont typeface="Wingdings" panose="05000000000000000000" pitchFamily="2" charset="2"/>
              <a:buChar char="Ø"/>
            </a:pPr>
            <a:r>
              <a:rPr lang="en-GB" dirty="0">
                <a:solidFill>
                  <a:schemeClr val="tx1"/>
                </a:solidFill>
                <a:latin typeface="Century" panose="02040604050505020304" pitchFamily="18" charset="0"/>
              </a:rPr>
              <a:t>Conclusion</a:t>
            </a:r>
          </a:p>
          <a:p>
            <a:pPr marL="285750" indent="-285750" algn="l">
              <a:lnSpc>
                <a:spcPct val="200000"/>
              </a:lnSpc>
              <a:buFont typeface="Wingdings" panose="05000000000000000000" pitchFamily="2" charset="2"/>
              <a:buChar char="Ø"/>
            </a:pPr>
            <a:r>
              <a:rPr lang="en-GB" dirty="0">
                <a:solidFill>
                  <a:schemeClr val="tx1"/>
                </a:solidFill>
                <a:latin typeface="Century" panose="02040604050505020304" pitchFamily="18" charset="0"/>
              </a:rPr>
              <a:t>References</a:t>
            </a:r>
          </a:p>
          <a:p>
            <a:pPr marL="285750" indent="-285750" algn="l">
              <a:buFont typeface="Wingdings" panose="05000000000000000000" pitchFamily="2" charset="2"/>
              <a:buChar char="Ø"/>
            </a:pPr>
            <a:endParaRPr lang="en-IN" dirty="0">
              <a:solidFill>
                <a:schemeClr val="tx1"/>
              </a:solidFill>
            </a:endParaRPr>
          </a:p>
        </p:txBody>
      </p:sp>
    </p:spTree>
    <p:extLst>
      <p:ext uri="{BB962C8B-B14F-4D97-AF65-F5344CB8AC3E}">
        <p14:creationId xmlns:p14="http://schemas.microsoft.com/office/powerpoint/2010/main" val="389790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
                                        <p:tgtEl>
                                          <p:spTgt spid="3">
                                            <p:txEl>
                                              <p:pRg st="0" end="0"/>
                                            </p:txEl>
                                          </p:spTgt>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
                                        <p:tgtEl>
                                          <p:spTgt spid="3">
                                            <p:txEl>
                                              <p:pRg st="1" end="1"/>
                                            </p:txEl>
                                          </p:spTgt>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00"/>
                                        <p:tgtEl>
                                          <p:spTgt spid="3">
                                            <p:txEl>
                                              <p:pRg st="2" end="2"/>
                                            </p:txEl>
                                          </p:spTgt>
                                        </p:tgtEl>
                                      </p:cBhvr>
                                    </p:animEffect>
                                  </p:childTnLst>
                                </p:cTn>
                              </p:par>
                            </p:childTnLst>
                          </p:cTn>
                        </p:par>
                        <p:par>
                          <p:cTn id="16" fill="hold">
                            <p:stCondLst>
                              <p:cond delay="6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200"/>
                                        <p:tgtEl>
                                          <p:spTgt spid="3">
                                            <p:txEl>
                                              <p:pRg st="3" end="3"/>
                                            </p:txEl>
                                          </p:spTgt>
                                        </p:tgtEl>
                                      </p:cBhvr>
                                    </p:animEffect>
                                  </p:childTnLst>
                                </p:cTn>
                              </p:par>
                            </p:childTnLst>
                          </p:cTn>
                        </p:par>
                        <p:par>
                          <p:cTn id="20" fill="hold">
                            <p:stCondLst>
                              <p:cond delay="8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200"/>
                                        <p:tgtEl>
                                          <p:spTgt spid="3">
                                            <p:txEl>
                                              <p:pRg st="4" end="4"/>
                                            </p:txEl>
                                          </p:spTgt>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200"/>
                                        <p:tgtEl>
                                          <p:spTgt spid="3">
                                            <p:txEl>
                                              <p:pRg st="5" end="5"/>
                                            </p:txEl>
                                          </p:spTgt>
                                        </p:tgtEl>
                                      </p:cBhvr>
                                    </p:animEffect>
                                  </p:childTnLst>
                                </p:cTn>
                              </p:par>
                            </p:childTnLst>
                          </p:cTn>
                        </p:par>
                        <p:par>
                          <p:cTn id="28" fill="hold">
                            <p:stCondLst>
                              <p:cond delay="1200"/>
                            </p:stCondLst>
                            <p:childTnLst>
                              <p:par>
                                <p:cTn id="29" presetID="22" presetClass="entr" presetSubtype="8"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200"/>
                                        <p:tgtEl>
                                          <p:spTgt spid="3">
                                            <p:txEl>
                                              <p:pRg st="6" end="6"/>
                                            </p:txEl>
                                          </p:spTgt>
                                        </p:tgtEl>
                                      </p:cBhvr>
                                    </p:animEffect>
                                  </p:childTnLst>
                                </p:cTn>
                              </p:par>
                            </p:childTnLst>
                          </p:cTn>
                        </p:par>
                        <p:par>
                          <p:cTn id="32" fill="hold">
                            <p:stCondLst>
                              <p:cond delay="1400"/>
                            </p:stCondLst>
                            <p:childTnLst>
                              <p:par>
                                <p:cTn id="33" presetID="22" presetClass="entr" presetSubtype="8"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200"/>
                                        <p:tgtEl>
                                          <p:spTgt spid="3">
                                            <p:txEl>
                                              <p:pRg st="7" end="7"/>
                                            </p:txEl>
                                          </p:spTgt>
                                        </p:tgtEl>
                                      </p:cBhvr>
                                    </p:animEffect>
                                  </p:childTnLst>
                                </p:cTn>
                              </p:par>
                            </p:childTnLst>
                          </p:cTn>
                        </p:par>
                        <p:par>
                          <p:cTn id="36" fill="hold">
                            <p:stCondLst>
                              <p:cond delay="1600"/>
                            </p:stCondLst>
                            <p:childTnLst>
                              <p:par>
                                <p:cTn id="37" presetID="22" presetClass="entr" presetSubtype="8"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2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1BB8-3760-4720-ABE3-01660D60C089}"/>
              </a:ext>
            </a:extLst>
          </p:cNvPr>
          <p:cNvSpPr>
            <a:spLocks noGrp="1"/>
          </p:cNvSpPr>
          <p:nvPr>
            <p:ph type="title"/>
          </p:nvPr>
        </p:nvSpPr>
        <p:spPr>
          <a:xfrm>
            <a:off x="914400" y="1031632"/>
            <a:ext cx="4084320" cy="818890"/>
          </a:xfrm>
        </p:spPr>
        <p:txBody>
          <a:bodyPr>
            <a:normAutofit/>
          </a:bodyPr>
          <a:lstStyle/>
          <a:p>
            <a:r>
              <a:rPr lang="en-GB">
                <a:latin typeface="Century" panose="02040604050505020304" pitchFamily="18" charset="0"/>
              </a:rPr>
              <a:t>Introduction</a:t>
            </a:r>
            <a:endParaRPr lang="en-IN">
              <a:latin typeface="Century" panose="02040604050505020304" pitchFamily="18" charset="0"/>
            </a:endParaRPr>
          </a:p>
        </p:txBody>
      </p:sp>
      <p:sp>
        <p:nvSpPr>
          <p:cNvPr id="3" name="Content Placeholder 2">
            <a:extLst>
              <a:ext uri="{FF2B5EF4-FFF2-40B4-BE49-F238E27FC236}">
                <a16:creationId xmlns:a16="http://schemas.microsoft.com/office/drawing/2014/main" id="{56734FD2-82C6-41ED-8BBF-8F1404A7AAF1}"/>
              </a:ext>
            </a:extLst>
          </p:cNvPr>
          <p:cNvSpPr>
            <a:spLocks noGrp="1"/>
          </p:cNvSpPr>
          <p:nvPr>
            <p:ph idx="1"/>
          </p:nvPr>
        </p:nvSpPr>
        <p:spPr/>
        <p:txBody>
          <a:bodyPr/>
          <a:lstStyle/>
          <a:p>
            <a:r>
              <a:rPr lang="en-GB" dirty="0"/>
              <a:t>With the development in technologies the devices that we use in daily life are becoming compact in form of Bluetooth or wireless technologies</a:t>
            </a:r>
          </a:p>
          <a:p>
            <a:r>
              <a:rPr lang="en-GB" dirty="0"/>
              <a:t>The mouse system that we are going to develop is makes use of hand gestures and fingertips for performing mouse functions</a:t>
            </a:r>
          </a:p>
          <a:p>
            <a:r>
              <a:rPr lang="en-GB" dirty="0"/>
              <a:t>Hand gesture and hand tip hand tip detection by using computer vision is used in HCL with the computer </a:t>
            </a:r>
          </a:p>
          <a:p>
            <a:r>
              <a:rPr lang="en-GB" dirty="0"/>
              <a:t>By using a built-in-camera or web camera and perform the mouse cursor operations and scrolling functions and also move the cursor with it </a:t>
            </a:r>
          </a:p>
        </p:txBody>
      </p:sp>
    </p:spTree>
    <p:extLst>
      <p:ext uri="{BB962C8B-B14F-4D97-AF65-F5344CB8AC3E}">
        <p14:creationId xmlns:p14="http://schemas.microsoft.com/office/powerpoint/2010/main" val="171207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A417-2D05-4C6C-83CB-117A339D7B4E}"/>
              </a:ext>
            </a:extLst>
          </p:cNvPr>
          <p:cNvSpPr>
            <a:spLocks noGrp="1"/>
          </p:cNvSpPr>
          <p:nvPr>
            <p:ph type="title"/>
          </p:nvPr>
        </p:nvSpPr>
        <p:spPr>
          <a:xfrm>
            <a:off x="716400" y="765037"/>
            <a:ext cx="8596668" cy="1320800"/>
          </a:xfrm>
        </p:spPr>
        <p:txBody>
          <a:bodyPr>
            <a:normAutofit/>
          </a:bodyPr>
          <a:lstStyle/>
          <a:p>
            <a:r>
              <a:rPr lang="en-GB" sz="3200" dirty="0">
                <a:latin typeface="Century" panose="02040604050505020304" pitchFamily="18" charset="0"/>
              </a:rPr>
              <a:t>Problem Statement</a:t>
            </a:r>
            <a:endParaRPr lang="en-IN" sz="3200" dirty="0">
              <a:latin typeface="Century" panose="02040604050505020304" pitchFamily="18" charset="0"/>
            </a:endParaRPr>
          </a:p>
        </p:txBody>
      </p:sp>
      <p:sp>
        <p:nvSpPr>
          <p:cNvPr id="3" name="Content Placeholder 2">
            <a:extLst>
              <a:ext uri="{FF2B5EF4-FFF2-40B4-BE49-F238E27FC236}">
                <a16:creationId xmlns:a16="http://schemas.microsoft.com/office/drawing/2014/main" id="{6901E9D7-7E77-4D1A-9FD7-8BE12A2EE7A0}"/>
              </a:ext>
            </a:extLst>
          </p:cNvPr>
          <p:cNvSpPr>
            <a:spLocks noGrp="1"/>
          </p:cNvSpPr>
          <p:nvPr>
            <p:ph idx="1"/>
          </p:nvPr>
        </p:nvSpPr>
        <p:spPr>
          <a:xfrm>
            <a:off x="416928" y="1949549"/>
            <a:ext cx="8142825" cy="2822615"/>
          </a:xfrm>
        </p:spPr>
        <p:txBody>
          <a:bodyPr/>
          <a:lstStyle/>
          <a:p>
            <a:r>
              <a:rPr lang="en-GB" dirty="0">
                <a:latin typeface="Century" panose="02040604050505020304" pitchFamily="18" charset="0"/>
              </a:rPr>
              <a:t>The AI virtual mouse system can be used to overcome the problem in real world where there is no space to use a physical mouse and also for the people who have any physical problem and can’t operate the mouse</a:t>
            </a:r>
          </a:p>
          <a:p>
            <a:r>
              <a:rPr lang="en-IN" dirty="0">
                <a:latin typeface="Century" panose="02040604050505020304" pitchFamily="18" charset="0"/>
              </a:rPr>
              <a:t>As we have seen in COVID-19 situation it is not safe to use devices by touching them as it increase the spread of virus </a:t>
            </a:r>
          </a:p>
          <a:p>
            <a:r>
              <a:rPr lang="en-IN" dirty="0">
                <a:latin typeface="Century" panose="02040604050505020304" pitchFamily="18" charset="0"/>
              </a:rPr>
              <a:t>AI virtual mouse can be used to overcome these problems since hand gestures and hand tip detection is used to control PC mouse functions by using a web-cam or built-in camera.</a:t>
            </a:r>
          </a:p>
        </p:txBody>
      </p:sp>
      <p:sp>
        <p:nvSpPr>
          <p:cNvPr id="4" name="Title 1">
            <a:extLst>
              <a:ext uri="{FF2B5EF4-FFF2-40B4-BE49-F238E27FC236}">
                <a16:creationId xmlns:a16="http://schemas.microsoft.com/office/drawing/2014/main" id="{65C5ECF5-A91A-41EC-BD04-85328CBCF3D5}"/>
              </a:ext>
            </a:extLst>
          </p:cNvPr>
          <p:cNvSpPr txBox="1">
            <a:spLocks/>
          </p:cNvSpPr>
          <p:nvPr/>
        </p:nvSpPr>
        <p:spPr>
          <a:xfrm>
            <a:off x="303715" y="3429000"/>
            <a:ext cx="5134360" cy="8190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
        <p:nvSpPr>
          <p:cNvPr id="5" name="Content Placeholder 2">
            <a:extLst>
              <a:ext uri="{FF2B5EF4-FFF2-40B4-BE49-F238E27FC236}">
                <a16:creationId xmlns:a16="http://schemas.microsoft.com/office/drawing/2014/main" id="{9ADCCEA1-C3E2-4151-B77C-7819F5762EE6}"/>
              </a:ext>
            </a:extLst>
          </p:cNvPr>
          <p:cNvSpPr txBox="1">
            <a:spLocks/>
          </p:cNvSpPr>
          <p:nvPr/>
        </p:nvSpPr>
        <p:spPr>
          <a:xfrm>
            <a:off x="2870895" y="3641523"/>
            <a:ext cx="8596668" cy="30439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303986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nodePh="1">
                                  <p:stCondLst>
                                    <p:cond delay="0"/>
                                  </p:stCondLst>
                                  <p:endCondLst>
                                    <p:cond evt="begin" delay="0">
                                      <p:tn val="20"/>
                                    </p:cond>
                                  </p:end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FA4E-27C1-6DB5-EE6D-AFEB840693C6}"/>
              </a:ext>
            </a:extLst>
          </p:cNvPr>
          <p:cNvSpPr>
            <a:spLocks noGrp="1"/>
          </p:cNvSpPr>
          <p:nvPr>
            <p:ph type="title"/>
          </p:nvPr>
        </p:nvSpPr>
        <p:spPr/>
        <p:txBody>
          <a:bodyPr/>
          <a:lstStyle/>
          <a:p>
            <a:r>
              <a:rPr lang="en-GB" dirty="0"/>
              <a:t>Objectives</a:t>
            </a:r>
            <a:br>
              <a:rPr lang="en-IN" dirty="0"/>
            </a:br>
            <a:endParaRPr lang="en-IN" dirty="0"/>
          </a:p>
        </p:txBody>
      </p:sp>
      <p:sp>
        <p:nvSpPr>
          <p:cNvPr id="3" name="Content Placeholder 2">
            <a:extLst>
              <a:ext uri="{FF2B5EF4-FFF2-40B4-BE49-F238E27FC236}">
                <a16:creationId xmlns:a16="http://schemas.microsoft.com/office/drawing/2014/main" id="{D312B6A3-E3B8-E0E7-90D0-1869206CAB76}"/>
              </a:ext>
            </a:extLst>
          </p:cNvPr>
          <p:cNvSpPr>
            <a:spLocks noGrp="1"/>
          </p:cNvSpPr>
          <p:nvPr>
            <p:ph idx="1"/>
          </p:nvPr>
        </p:nvSpPr>
        <p:spPr/>
        <p:txBody>
          <a:bodyPr/>
          <a:lstStyle/>
          <a:p>
            <a:pPr>
              <a:lnSpc>
                <a:spcPct val="150000"/>
              </a:lnSpc>
            </a:pPr>
            <a:r>
              <a:rPr lang="en-GB" dirty="0"/>
              <a:t>To develop alternative to regular and traditional mouse system to perform and control mouse functions </a:t>
            </a:r>
          </a:p>
          <a:p>
            <a:pPr>
              <a:lnSpc>
                <a:spcPct val="150000"/>
              </a:lnSpc>
            </a:pPr>
            <a:r>
              <a:rPr lang="en-GB" dirty="0"/>
              <a:t>This can be achieved with the help of web camera that captures the hand gestures and hand tip </a:t>
            </a:r>
          </a:p>
          <a:p>
            <a:pPr>
              <a:lnSpc>
                <a:spcPct val="150000"/>
              </a:lnSpc>
            </a:pPr>
            <a:r>
              <a:rPr lang="en-GB" dirty="0"/>
              <a:t>Then processes these work frames to perform the particular mouse function such as left click, right click and scrolling functions</a:t>
            </a:r>
            <a:endParaRPr lang="en-IN" dirty="0"/>
          </a:p>
        </p:txBody>
      </p:sp>
    </p:spTree>
    <p:extLst>
      <p:ext uri="{BB962C8B-B14F-4D97-AF65-F5344CB8AC3E}">
        <p14:creationId xmlns:p14="http://schemas.microsoft.com/office/powerpoint/2010/main" val="325394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14C2-C3B0-4C19-9F93-2AEEBEDFC487}"/>
              </a:ext>
            </a:extLst>
          </p:cNvPr>
          <p:cNvSpPr>
            <a:spLocks noGrp="1"/>
          </p:cNvSpPr>
          <p:nvPr>
            <p:ph type="title"/>
          </p:nvPr>
        </p:nvSpPr>
        <p:spPr/>
        <p:txBody>
          <a:bodyPr/>
          <a:lstStyle/>
          <a:p>
            <a:r>
              <a:rPr lang="en-GB">
                <a:latin typeface="Century" panose="02040604050505020304" pitchFamily="18" charset="0"/>
              </a:rPr>
              <a:t>Methodology</a:t>
            </a:r>
            <a:endParaRPr lang="en-IN">
              <a:latin typeface="Century" panose="02040604050505020304" pitchFamily="18" charset="0"/>
            </a:endParaRPr>
          </a:p>
        </p:txBody>
      </p:sp>
      <p:sp>
        <p:nvSpPr>
          <p:cNvPr id="3" name="Content Placeholder 2">
            <a:extLst>
              <a:ext uri="{FF2B5EF4-FFF2-40B4-BE49-F238E27FC236}">
                <a16:creationId xmlns:a16="http://schemas.microsoft.com/office/drawing/2014/main" id="{0D9B0EE5-E52A-4F66-9CE8-11668E395416}"/>
              </a:ext>
            </a:extLst>
          </p:cNvPr>
          <p:cNvSpPr>
            <a:spLocks noGrp="1"/>
          </p:cNvSpPr>
          <p:nvPr>
            <p:ph idx="1"/>
          </p:nvPr>
        </p:nvSpPr>
        <p:spPr>
          <a:xfrm>
            <a:off x="356382" y="1458351"/>
            <a:ext cx="8917620" cy="4583011"/>
          </a:xfrm>
        </p:spPr>
        <p:txBody>
          <a:bodyPr/>
          <a:lstStyle/>
          <a:p>
            <a:r>
              <a:rPr lang="en-GB" dirty="0"/>
              <a:t>OpenCV is a computer vision library which contains image-processing algorithms for object detection </a:t>
            </a:r>
          </a:p>
          <a:p>
            <a:r>
              <a:rPr lang="en-GB" dirty="0"/>
              <a:t>OpenCV is a library of python programming language and the real time computer vision application can be developed by using the computer vision library.</a:t>
            </a:r>
          </a:p>
          <a:p>
            <a:r>
              <a:rPr lang="en-GB" dirty="0"/>
              <a:t>The OpenCV library used in image and video processing and also analysis such as face detection and object detection </a:t>
            </a:r>
          </a:p>
          <a:p>
            <a:r>
              <a:rPr lang="en-GB" dirty="0" err="1"/>
              <a:t>Mediapipe</a:t>
            </a:r>
            <a:r>
              <a:rPr lang="en-GB" dirty="0"/>
              <a:t> is a framework which is used for applying in a machine learning pipeline and it is an opensource framework of google </a:t>
            </a:r>
          </a:p>
          <a:p>
            <a:r>
              <a:rPr lang="en-GB" dirty="0" err="1"/>
              <a:t>Mediapipe</a:t>
            </a:r>
            <a:r>
              <a:rPr lang="en-GB" dirty="0"/>
              <a:t> frame is multimodal where this framework can be applied to various audios and videos.</a:t>
            </a:r>
          </a:p>
          <a:p>
            <a:pPr marL="0" indent="0">
              <a:buNone/>
            </a:pPr>
            <a:r>
              <a:rPr lang="en-GB" dirty="0"/>
              <a:t>     </a:t>
            </a:r>
          </a:p>
          <a:p>
            <a:endParaRPr lang="en-GB" dirty="0"/>
          </a:p>
          <a:p>
            <a:endParaRPr lang="en-GB" dirty="0"/>
          </a:p>
          <a:p>
            <a:endParaRPr lang="en-GB" dirty="0"/>
          </a:p>
          <a:p>
            <a:endParaRPr lang="en-IN" dirty="0"/>
          </a:p>
        </p:txBody>
      </p:sp>
    </p:spTree>
    <p:extLst>
      <p:ext uri="{BB962C8B-B14F-4D97-AF65-F5344CB8AC3E}">
        <p14:creationId xmlns:p14="http://schemas.microsoft.com/office/powerpoint/2010/main" val="139311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350A-0AF3-FC48-5CF5-9C648202740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0B61587-C0D3-C3D8-C380-7D4EE88A5809}"/>
              </a:ext>
            </a:extLst>
          </p:cNvPr>
          <p:cNvPicPr>
            <a:picLocks noGrp="1" noChangeAspect="1"/>
          </p:cNvPicPr>
          <p:nvPr>
            <p:ph idx="1"/>
          </p:nvPr>
        </p:nvPicPr>
        <p:blipFill>
          <a:blip r:embed="rId2"/>
          <a:stretch>
            <a:fillRect/>
          </a:stretch>
        </p:blipFill>
        <p:spPr>
          <a:xfrm>
            <a:off x="729722" y="3062233"/>
            <a:ext cx="1051454" cy="1492191"/>
          </a:xfrm>
        </p:spPr>
      </p:pic>
      <p:pic>
        <p:nvPicPr>
          <p:cNvPr id="7" name="Picture 6">
            <a:extLst>
              <a:ext uri="{FF2B5EF4-FFF2-40B4-BE49-F238E27FC236}">
                <a16:creationId xmlns:a16="http://schemas.microsoft.com/office/drawing/2014/main" id="{D72D1FDF-1C71-22AA-AB1C-F77969539D94}"/>
              </a:ext>
            </a:extLst>
          </p:cNvPr>
          <p:cNvPicPr>
            <a:picLocks noChangeAspect="1"/>
          </p:cNvPicPr>
          <p:nvPr/>
        </p:nvPicPr>
        <p:blipFill>
          <a:blip r:embed="rId3"/>
          <a:stretch>
            <a:fillRect/>
          </a:stretch>
        </p:blipFill>
        <p:spPr>
          <a:xfrm>
            <a:off x="3368000" y="3062233"/>
            <a:ext cx="1454849" cy="1893024"/>
          </a:xfrm>
          <a:prstGeom prst="rect">
            <a:avLst/>
          </a:prstGeom>
        </p:spPr>
      </p:pic>
    </p:spTree>
    <p:extLst>
      <p:ext uri="{BB962C8B-B14F-4D97-AF65-F5344CB8AC3E}">
        <p14:creationId xmlns:p14="http://schemas.microsoft.com/office/powerpoint/2010/main" val="44831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6607-7BE1-4FDC-6D41-4020963BFE0C}"/>
              </a:ext>
            </a:extLst>
          </p:cNvPr>
          <p:cNvSpPr>
            <a:spLocks noGrp="1"/>
          </p:cNvSpPr>
          <p:nvPr>
            <p:ph type="title"/>
          </p:nvPr>
        </p:nvSpPr>
        <p:spPr>
          <a:xfrm>
            <a:off x="1383444" y="221098"/>
            <a:ext cx="8487523" cy="579594"/>
          </a:xfrm>
        </p:spPr>
        <p:txBody>
          <a:bodyPr>
            <a:normAutofit fontScale="90000"/>
          </a:bodyPr>
          <a:lstStyle/>
          <a:p>
            <a:r>
              <a:rPr lang="en-GB" dirty="0"/>
              <a:t>Literature review</a:t>
            </a:r>
            <a:endParaRPr lang="en-IN" dirty="0"/>
          </a:p>
        </p:txBody>
      </p:sp>
      <p:graphicFrame>
        <p:nvGraphicFramePr>
          <p:cNvPr id="5" name="Table 5">
            <a:extLst>
              <a:ext uri="{FF2B5EF4-FFF2-40B4-BE49-F238E27FC236}">
                <a16:creationId xmlns:a16="http://schemas.microsoft.com/office/drawing/2014/main" id="{988B39DE-0B0B-E04F-AFF1-2994AF52F6CA}"/>
              </a:ext>
            </a:extLst>
          </p:cNvPr>
          <p:cNvGraphicFramePr>
            <a:graphicFrameLocks noGrp="1"/>
          </p:cNvGraphicFramePr>
          <p:nvPr>
            <p:ph idx="1"/>
            <p:extLst>
              <p:ext uri="{D42A27DB-BD31-4B8C-83A1-F6EECF244321}">
                <p14:modId xmlns:p14="http://schemas.microsoft.com/office/powerpoint/2010/main" val="2847667271"/>
              </p:ext>
            </p:extLst>
          </p:nvPr>
        </p:nvGraphicFramePr>
        <p:xfrm>
          <a:off x="198988" y="1075486"/>
          <a:ext cx="10816452" cy="5699601"/>
        </p:xfrm>
        <a:graphic>
          <a:graphicData uri="http://schemas.openxmlformats.org/drawingml/2006/table">
            <a:tbl>
              <a:tblPr firstRow="1" bandRow="1">
                <a:tableStyleId>{5C22544A-7EE6-4342-B048-85BDC9FD1C3A}</a:tableStyleId>
              </a:tblPr>
              <a:tblGrid>
                <a:gridCol w="1658239">
                  <a:extLst>
                    <a:ext uri="{9D8B030D-6E8A-4147-A177-3AD203B41FA5}">
                      <a16:colId xmlns:a16="http://schemas.microsoft.com/office/drawing/2014/main" val="3631781196"/>
                    </a:ext>
                  </a:extLst>
                </a:gridCol>
                <a:gridCol w="1885654">
                  <a:extLst>
                    <a:ext uri="{9D8B030D-6E8A-4147-A177-3AD203B41FA5}">
                      <a16:colId xmlns:a16="http://schemas.microsoft.com/office/drawing/2014/main" val="564354733"/>
                    </a:ext>
                  </a:extLst>
                </a:gridCol>
                <a:gridCol w="2203088">
                  <a:extLst>
                    <a:ext uri="{9D8B030D-6E8A-4147-A177-3AD203B41FA5}">
                      <a16:colId xmlns:a16="http://schemas.microsoft.com/office/drawing/2014/main" val="2679871055"/>
                    </a:ext>
                  </a:extLst>
                </a:gridCol>
                <a:gridCol w="5069471">
                  <a:extLst>
                    <a:ext uri="{9D8B030D-6E8A-4147-A177-3AD203B41FA5}">
                      <a16:colId xmlns:a16="http://schemas.microsoft.com/office/drawing/2014/main" val="1851763092"/>
                    </a:ext>
                  </a:extLst>
                </a:gridCol>
              </a:tblGrid>
              <a:tr h="793884">
                <a:tc>
                  <a:txBody>
                    <a:bodyPr/>
                    <a:lstStyle/>
                    <a:p>
                      <a:r>
                        <a:rPr lang="en-GB" dirty="0"/>
                        <a:t>Title of paper </a:t>
                      </a:r>
                      <a:endParaRPr lang="en-IN" dirty="0"/>
                    </a:p>
                  </a:txBody>
                  <a:tcPr/>
                </a:tc>
                <a:tc>
                  <a:txBody>
                    <a:bodyPr/>
                    <a:lstStyle/>
                    <a:p>
                      <a:r>
                        <a:rPr lang="en-GB" dirty="0"/>
                        <a:t>Author </a:t>
                      </a:r>
                      <a:endParaRPr lang="en-IN" dirty="0"/>
                    </a:p>
                  </a:txBody>
                  <a:tcPr/>
                </a:tc>
                <a:tc>
                  <a:txBody>
                    <a:bodyPr/>
                    <a:lstStyle/>
                    <a:p>
                      <a:r>
                        <a:rPr lang="en-GB" dirty="0"/>
                        <a:t>Publishing year</a:t>
                      </a:r>
                      <a:endParaRPr lang="en-IN" dirty="0"/>
                    </a:p>
                  </a:txBody>
                  <a:tcPr/>
                </a:tc>
                <a:tc>
                  <a:txBody>
                    <a:bodyPr/>
                    <a:lstStyle/>
                    <a:p>
                      <a:r>
                        <a:rPr lang="en-GB" dirty="0"/>
                        <a:t>Features </a:t>
                      </a:r>
                      <a:endParaRPr lang="en-IN" dirty="0"/>
                    </a:p>
                  </a:txBody>
                  <a:tcPr/>
                </a:tc>
                <a:extLst>
                  <a:ext uri="{0D108BD9-81ED-4DB2-BD59-A6C34878D82A}">
                    <a16:rowId xmlns:a16="http://schemas.microsoft.com/office/drawing/2014/main" val="3050163418"/>
                  </a:ext>
                </a:extLst>
              </a:tr>
              <a:tr h="4905717">
                <a:tc>
                  <a:txBody>
                    <a:bodyPr/>
                    <a:lstStyle/>
                    <a:p>
                      <a:pPr marL="285750" indent="-285750">
                        <a:buFont typeface="Arial" panose="020B0604020202020204" pitchFamily="34" charset="0"/>
                        <a:buChar char="•"/>
                      </a:pPr>
                      <a:r>
                        <a:rPr lang="en-GB" dirty="0"/>
                        <a:t>Virtual Mouse Using a Webcam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0" i="0" kern="1200" dirty="0">
                          <a:solidFill>
                            <a:schemeClr val="dk1"/>
                          </a:solidFill>
                          <a:effectLst/>
                          <a:latin typeface="+mn-lt"/>
                          <a:ea typeface="+mn-ea"/>
                          <a:cs typeface="+mn-cs"/>
                        </a:rPr>
                        <a:t>Virtual Mouse Control Using Hand Class Gesture </a:t>
                      </a:r>
                    </a:p>
                    <a:p>
                      <a:pPr marL="285750" indent="-285750">
                        <a:buFont typeface="Arial" panose="020B0604020202020204" pitchFamily="34" charset="0"/>
                        <a:buChar char="•"/>
                      </a:pPr>
                      <a:endParaRPr lang="en-IN" dirty="0"/>
                    </a:p>
                  </a:txBody>
                  <a:tcPr/>
                </a:tc>
                <a:tc>
                  <a:txBody>
                    <a:bodyPr/>
                    <a:lstStyle/>
                    <a:p>
                      <a:r>
                        <a:rPr lang="en-IN" dirty="0"/>
                        <a:t>Kazim </a:t>
                      </a:r>
                      <a:r>
                        <a:rPr lang="en-IN" dirty="0" err="1"/>
                        <a:t>Sekeroglu</a:t>
                      </a:r>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Vijay Kumar Sharma </a:t>
                      </a:r>
                      <a:endParaRPr lang="en-IN" dirty="0"/>
                    </a:p>
                    <a:p>
                      <a:endParaRPr lang="en-IN" dirty="0"/>
                    </a:p>
                  </a:txBody>
                  <a:tcPr/>
                </a:tc>
                <a:tc>
                  <a:txBody>
                    <a:bodyPr/>
                    <a:lstStyle/>
                    <a:p>
                      <a:r>
                        <a:rPr lang="en-GB" dirty="0"/>
                        <a:t>2017</a:t>
                      </a:r>
                    </a:p>
                    <a:p>
                      <a:endParaRPr lang="en-GB" dirty="0"/>
                    </a:p>
                    <a:p>
                      <a:endParaRPr lang="en-GB" dirty="0"/>
                    </a:p>
                    <a:p>
                      <a:endParaRPr lang="en-GB" dirty="0"/>
                    </a:p>
                    <a:p>
                      <a:endParaRPr lang="en-GB" dirty="0"/>
                    </a:p>
                    <a:p>
                      <a:endParaRPr lang="en-GB" dirty="0"/>
                    </a:p>
                    <a:p>
                      <a:endParaRPr lang="en-GB" dirty="0"/>
                    </a:p>
                    <a:p>
                      <a:endParaRPr lang="en-GB" dirty="0"/>
                    </a:p>
                    <a:p>
                      <a:r>
                        <a:rPr lang="en-GB" dirty="0"/>
                        <a:t>2020</a:t>
                      </a:r>
                    </a:p>
                  </a:txBody>
                  <a:tcPr/>
                </a:tc>
                <a:tc>
                  <a:txBody>
                    <a:bodyPr/>
                    <a:lstStyle/>
                    <a:p>
                      <a:r>
                        <a:rPr lang="en-GB" sz="1200" dirty="0"/>
                        <a:t>In the object tracking application one of the main problems is object detection. Instead of finger tips, a </a:t>
                      </a:r>
                      <a:r>
                        <a:rPr lang="en-GB" sz="1200" dirty="0" err="1"/>
                        <a:t>color</a:t>
                      </a:r>
                      <a:r>
                        <a:rPr lang="en-GB" sz="1200" dirty="0"/>
                        <a:t> pointer has been used to make the object detection easy and fast. A circle blue sticker is used as a </a:t>
                      </a:r>
                      <a:r>
                        <a:rPr lang="en-GB" sz="1200" dirty="0" err="1"/>
                        <a:t>color</a:t>
                      </a:r>
                      <a:r>
                        <a:rPr lang="en-GB" sz="1200" dirty="0"/>
                        <a:t> pointer in this study.</a:t>
                      </a:r>
                    </a:p>
                    <a:p>
                      <a:r>
                        <a:rPr lang="en-GB" sz="1200" dirty="0"/>
                        <a:t> To simulate the click events of the mouse three fingers with three </a:t>
                      </a:r>
                      <a:r>
                        <a:rPr lang="en-GB" sz="1200" dirty="0" err="1"/>
                        <a:t>color</a:t>
                      </a:r>
                      <a:r>
                        <a:rPr lang="en-GB" sz="1200" dirty="0"/>
                        <a:t> pointers has been used. </a:t>
                      </a:r>
                    </a:p>
                    <a:p>
                      <a:endParaRPr lang="en-GB" sz="1600" dirty="0"/>
                    </a:p>
                    <a:p>
                      <a:endParaRPr lang="en-GB" sz="1600" dirty="0"/>
                    </a:p>
                    <a:p>
                      <a:r>
                        <a:rPr lang="en-GB" sz="1600" b="0" i="0" kern="1200" dirty="0">
                          <a:solidFill>
                            <a:schemeClr val="dk1"/>
                          </a:solidFill>
                          <a:effectLst/>
                          <a:latin typeface="+mn-lt"/>
                          <a:ea typeface="+mn-ea"/>
                          <a:cs typeface="+mn-cs"/>
                        </a:rPr>
                        <a:t>(</a:t>
                      </a:r>
                      <a:r>
                        <a:rPr lang="en-GB" sz="1200" b="0" i="0" kern="1200" dirty="0" err="1">
                          <a:solidFill>
                            <a:schemeClr val="dk1"/>
                          </a:solidFill>
                          <a:effectLst/>
                          <a:latin typeface="+mn-lt"/>
                          <a:ea typeface="+mn-ea"/>
                          <a:cs typeface="+mn-cs"/>
                        </a:rPr>
                        <a:t>i</a:t>
                      </a:r>
                      <a:r>
                        <a:rPr lang="en-GB" sz="1200" b="0" i="0" kern="1200" dirty="0">
                          <a:solidFill>
                            <a:schemeClr val="dk1"/>
                          </a:solidFill>
                          <a:effectLst/>
                          <a:latin typeface="+mn-lt"/>
                          <a:ea typeface="+mn-ea"/>
                          <a:cs typeface="+mn-cs"/>
                        </a:rPr>
                        <a:t>) The first step is to capture the image using the camera. </a:t>
                      </a:r>
                    </a:p>
                    <a:p>
                      <a:r>
                        <a:rPr lang="en-GB" sz="1200" b="0" i="0" kern="1200" dirty="0">
                          <a:solidFill>
                            <a:schemeClr val="dk1"/>
                          </a:solidFill>
                          <a:effectLst/>
                          <a:latin typeface="+mn-lt"/>
                          <a:ea typeface="+mn-ea"/>
                          <a:cs typeface="+mn-cs"/>
                        </a:rPr>
                        <a:t>(ii) The camera then extracts and recognizes the human hand </a:t>
                      </a:r>
                    </a:p>
                    <a:p>
                      <a:r>
                        <a:rPr lang="en-GB" sz="1200" b="0" i="0" kern="1200" dirty="0">
                          <a:solidFill>
                            <a:schemeClr val="dk1"/>
                          </a:solidFill>
                          <a:effectLst/>
                          <a:latin typeface="+mn-lt"/>
                          <a:ea typeface="+mn-ea"/>
                          <a:cs typeface="+mn-cs"/>
                        </a:rPr>
                        <a:t>from the input image. </a:t>
                      </a:r>
                    </a:p>
                    <a:p>
                      <a:r>
                        <a:rPr lang="en-GB" sz="1200" b="0" i="0" kern="1200" dirty="0">
                          <a:solidFill>
                            <a:schemeClr val="dk1"/>
                          </a:solidFill>
                          <a:effectLst/>
                          <a:latin typeface="+mn-lt"/>
                          <a:ea typeface="+mn-ea"/>
                          <a:cs typeface="+mn-cs"/>
                        </a:rPr>
                        <a:t>(iii) Then the position of the human hand is stored in the </a:t>
                      </a:r>
                    </a:p>
                    <a:p>
                      <a:r>
                        <a:rPr lang="en-GB" sz="1200" b="0" i="0" kern="1200" dirty="0">
                          <a:solidFill>
                            <a:schemeClr val="dk1"/>
                          </a:solidFill>
                          <a:effectLst/>
                          <a:latin typeface="+mn-lt"/>
                          <a:ea typeface="+mn-ea"/>
                          <a:cs typeface="+mn-cs"/>
                        </a:rPr>
                        <a:t>system using the regular” coordinate-system”. </a:t>
                      </a:r>
                    </a:p>
                    <a:p>
                      <a:r>
                        <a:rPr lang="en-GB" sz="1200" b="0" i="0" kern="1200" dirty="0">
                          <a:solidFill>
                            <a:schemeClr val="dk1"/>
                          </a:solidFill>
                          <a:effectLst/>
                          <a:latin typeface="+mn-lt"/>
                          <a:ea typeface="+mn-ea"/>
                          <a:cs typeface="+mn-cs"/>
                        </a:rPr>
                        <a:t>(iv) Then when the second frame is captured. The position of </a:t>
                      </a:r>
                    </a:p>
                    <a:p>
                      <a:r>
                        <a:rPr lang="en-GB" sz="1200" b="0" i="0" kern="1200" dirty="0">
                          <a:solidFill>
                            <a:schemeClr val="dk1"/>
                          </a:solidFill>
                          <a:effectLst/>
                          <a:latin typeface="+mn-lt"/>
                          <a:ea typeface="+mn-ea"/>
                          <a:cs typeface="+mn-cs"/>
                        </a:rPr>
                        <a:t>the hand from the second frame is captured and is stored in the </a:t>
                      </a:r>
                    </a:p>
                    <a:p>
                      <a:r>
                        <a:rPr lang="en-GB" sz="1200" b="0" i="0" kern="1200" dirty="0">
                          <a:solidFill>
                            <a:schemeClr val="dk1"/>
                          </a:solidFill>
                          <a:effectLst/>
                          <a:latin typeface="+mn-lt"/>
                          <a:ea typeface="+mn-ea"/>
                          <a:cs typeface="+mn-cs"/>
                        </a:rPr>
                        <a:t>system. </a:t>
                      </a:r>
                    </a:p>
                    <a:p>
                      <a:r>
                        <a:rPr lang="en-GB" sz="1200" b="0" i="0" kern="1200" dirty="0">
                          <a:solidFill>
                            <a:schemeClr val="dk1"/>
                          </a:solidFill>
                          <a:effectLst/>
                          <a:latin typeface="+mn-lt"/>
                          <a:ea typeface="+mn-ea"/>
                          <a:cs typeface="+mn-cs"/>
                        </a:rPr>
                        <a:t>(v) Then the position of both hands is compared and then the </a:t>
                      </a:r>
                    </a:p>
                    <a:p>
                      <a:r>
                        <a:rPr lang="en-GB" sz="1200" b="0" i="0" kern="1200" dirty="0">
                          <a:solidFill>
                            <a:schemeClr val="dk1"/>
                          </a:solidFill>
                          <a:effectLst/>
                          <a:latin typeface="+mn-lt"/>
                          <a:ea typeface="+mn-ea"/>
                          <a:cs typeface="+mn-cs"/>
                        </a:rPr>
                        <a:t>cursor moves accordingly. </a:t>
                      </a:r>
                    </a:p>
                    <a:p>
                      <a:endParaRPr lang="en-GB" sz="1600" dirty="0"/>
                    </a:p>
                    <a:p>
                      <a:endParaRPr lang="en-GB" sz="1600" dirty="0"/>
                    </a:p>
                    <a:p>
                      <a:endParaRPr lang="en-GB" sz="1600" dirty="0"/>
                    </a:p>
                  </a:txBody>
                  <a:tcPr/>
                </a:tc>
                <a:extLst>
                  <a:ext uri="{0D108BD9-81ED-4DB2-BD59-A6C34878D82A}">
                    <a16:rowId xmlns:a16="http://schemas.microsoft.com/office/drawing/2014/main" val="1243895485"/>
                  </a:ext>
                </a:extLst>
              </a:tr>
            </a:tbl>
          </a:graphicData>
        </a:graphic>
      </p:graphicFrame>
    </p:spTree>
    <p:extLst>
      <p:ext uri="{BB962C8B-B14F-4D97-AF65-F5344CB8AC3E}">
        <p14:creationId xmlns:p14="http://schemas.microsoft.com/office/powerpoint/2010/main" val="387644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7295-03D6-7DBC-28C7-BE145A3A6AA4}"/>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B247D27E-B049-2400-A945-F434264E6072}"/>
              </a:ext>
            </a:extLst>
          </p:cNvPr>
          <p:cNvGraphicFramePr>
            <a:graphicFrameLocks noGrp="1"/>
          </p:cNvGraphicFramePr>
          <p:nvPr>
            <p:ph idx="1"/>
            <p:extLst>
              <p:ext uri="{D42A27DB-BD31-4B8C-83A1-F6EECF244321}">
                <p14:modId xmlns:p14="http://schemas.microsoft.com/office/powerpoint/2010/main" val="281814639"/>
              </p:ext>
            </p:extLst>
          </p:nvPr>
        </p:nvGraphicFramePr>
        <p:xfrm>
          <a:off x="677861" y="255842"/>
          <a:ext cx="10740292" cy="6282355"/>
        </p:xfrm>
        <a:graphic>
          <a:graphicData uri="http://schemas.openxmlformats.org/drawingml/2006/table">
            <a:tbl>
              <a:tblPr firstRow="1" bandRow="1">
                <a:tableStyleId>{5C22544A-7EE6-4342-B048-85BDC9FD1C3A}</a:tableStyleId>
              </a:tblPr>
              <a:tblGrid>
                <a:gridCol w="2685073">
                  <a:extLst>
                    <a:ext uri="{9D8B030D-6E8A-4147-A177-3AD203B41FA5}">
                      <a16:colId xmlns:a16="http://schemas.microsoft.com/office/drawing/2014/main" val="4212119968"/>
                    </a:ext>
                  </a:extLst>
                </a:gridCol>
                <a:gridCol w="2685073">
                  <a:extLst>
                    <a:ext uri="{9D8B030D-6E8A-4147-A177-3AD203B41FA5}">
                      <a16:colId xmlns:a16="http://schemas.microsoft.com/office/drawing/2014/main" val="1361963599"/>
                    </a:ext>
                  </a:extLst>
                </a:gridCol>
                <a:gridCol w="2685073">
                  <a:extLst>
                    <a:ext uri="{9D8B030D-6E8A-4147-A177-3AD203B41FA5}">
                      <a16:colId xmlns:a16="http://schemas.microsoft.com/office/drawing/2014/main" val="3584588809"/>
                    </a:ext>
                  </a:extLst>
                </a:gridCol>
                <a:gridCol w="2685073">
                  <a:extLst>
                    <a:ext uri="{9D8B030D-6E8A-4147-A177-3AD203B41FA5}">
                      <a16:colId xmlns:a16="http://schemas.microsoft.com/office/drawing/2014/main" val="1739952517"/>
                    </a:ext>
                  </a:extLst>
                </a:gridCol>
              </a:tblGrid>
              <a:tr h="796928">
                <a:tc>
                  <a:txBody>
                    <a:bodyPr/>
                    <a:lstStyle/>
                    <a:p>
                      <a:r>
                        <a:rPr lang="en-GB" dirty="0"/>
                        <a:t>Title of paper</a:t>
                      </a:r>
                      <a:endParaRPr lang="en-IN" dirty="0"/>
                    </a:p>
                  </a:txBody>
                  <a:tcPr/>
                </a:tc>
                <a:tc>
                  <a:txBody>
                    <a:bodyPr/>
                    <a:lstStyle/>
                    <a:p>
                      <a:r>
                        <a:rPr lang="en-GB" dirty="0"/>
                        <a:t>Author </a:t>
                      </a:r>
                      <a:endParaRPr lang="en-IN" dirty="0"/>
                    </a:p>
                  </a:txBody>
                  <a:tcPr/>
                </a:tc>
                <a:tc>
                  <a:txBody>
                    <a:bodyPr/>
                    <a:lstStyle/>
                    <a:p>
                      <a:r>
                        <a:rPr lang="en-GB" dirty="0"/>
                        <a:t>Publishing year </a:t>
                      </a:r>
                      <a:endParaRPr lang="en-IN" dirty="0"/>
                    </a:p>
                  </a:txBody>
                  <a:tcPr/>
                </a:tc>
                <a:tc>
                  <a:txBody>
                    <a:bodyPr/>
                    <a:lstStyle/>
                    <a:p>
                      <a:r>
                        <a:rPr lang="en-GB" dirty="0"/>
                        <a:t>Features </a:t>
                      </a:r>
                      <a:endParaRPr lang="en-IN" dirty="0"/>
                    </a:p>
                  </a:txBody>
                  <a:tcPr/>
                </a:tc>
                <a:extLst>
                  <a:ext uri="{0D108BD9-81ED-4DB2-BD59-A6C34878D82A}">
                    <a16:rowId xmlns:a16="http://schemas.microsoft.com/office/drawing/2014/main" val="3543876251"/>
                  </a:ext>
                </a:extLst>
              </a:tr>
              <a:tr h="5485427">
                <a:tc>
                  <a:txBody>
                    <a:bodyPr/>
                    <a:lstStyle/>
                    <a:p>
                      <a:pPr marL="285750" indent="-285750">
                        <a:buFont typeface="Arial" panose="020B0604020202020204" pitchFamily="34" charset="0"/>
                        <a:buChar char="•"/>
                      </a:pPr>
                      <a:r>
                        <a:rPr lang="en-GB" dirty="0"/>
                        <a:t>Deep Learning-Based Real-Time AI Virtual Mouse System Using Computer Vision to Avoid COVID-19 Spread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Virtual Mouse Using Hand Gesture</a:t>
                      </a:r>
                      <a:endParaRPr lang="en-IN"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IN" dirty="0"/>
                    </a:p>
                  </a:txBody>
                  <a:tcPr/>
                </a:tc>
                <a:tc>
                  <a:txBody>
                    <a:bodyPr/>
                    <a:lstStyle/>
                    <a:p>
                      <a:r>
                        <a:rPr lang="en-IN" dirty="0"/>
                        <a:t>S. Shriram , </a:t>
                      </a:r>
                    </a:p>
                    <a:p>
                      <a:r>
                        <a:rPr lang="en-IN" dirty="0"/>
                        <a:t>B. Nagaraj , </a:t>
                      </a:r>
                    </a:p>
                    <a:p>
                      <a:r>
                        <a:rPr lang="en-IN" dirty="0"/>
                        <a:t>J. Jaya , </a:t>
                      </a:r>
                    </a:p>
                    <a:p>
                      <a:r>
                        <a:rPr lang="en-IN" dirty="0"/>
                        <a:t>S. Shankar , </a:t>
                      </a:r>
                    </a:p>
                    <a:p>
                      <a:r>
                        <a:rPr lang="en-IN" dirty="0"/>
                        <a:t>P. Ajay </a:t>
                      </a:r>
                    </a:p>
                    <a:p>
                      <a:endParaRPr lang="en-IN" dirty="0"/>
                    </a:p>
                    <a:p>
                      <a:endParaRPr lang="en-IN" dirty="0"/>
                    </a:p>
                    <a:p>
                      <a:endParaRPr lang="en-IN" dirty="0"/>
                    </a:p>
                    <a:p>
                      <a:endParaRPr lang="en-IN" dirty="0"/>
                    </a:p>
                    <a:p>
                      <a:endParaRPr lang="en-IN" dirty="0"/>
                    </a:p>
                    <a:p>
                      <a:r>
                        <a:rPr lang="en-IN" dirty="0"/>
                        <a:t>Saniya Khan,</a:t>
                      </a:r>
                    </a:p>
                    <a:p>
                      <a:r>
                        <a:rPr lang="en-IN" dirty="0"/>
                        <a:t>Dnyaneshwari </a:t>
                      </a:r>
                      <a:r>
                        <a:rPr lang="en-IN" dirty="0" err="1"/>
                        <a:t>Bagekar</a:t>
                      </a:r>
                      <a:r>
                        <a:rPr lang="en-IN" dirty="0"/>
                        <a:t>,</a:t>
                      </a:r>
                    </a:p>
                    <a:p>
                      <a:r>
                        <a:rPr lang="en-IN" dirty="0"/>
                        <a:t>Abhishek Chauhan,</a:t>
                      </a:r>
                    </a:p>
                    <a:p>
                      <a:r>
                        <a:rPr lang="en-IN" dirty="0" err="1"/>
                        <a:t>Prof.Deveshree</a:t>
                      </a:r>
                      <a:r>
                        <a:rPr lang="en-IN" dirty="0"/>
                        <a:t> Wankhede. </a:t>
                      </a:r>
                    </a:p>
                    <a:p>
                      <a:endParaRPr lang="en-IN" dirty="0"/>
                    </a:p>
                  </a:txBody>
                  <a:tcPr/>
                </a:tc>
                <a:tc>
                  <a:txBody>
                    <a:bodyPr/>
                    <a:lstStyle/>
                    <a:p>
                      <a:r>
                        <a:rPr lang="en-GB" dirty="0"/>
                        <a:t>25 October 2021</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5 May 2021</a:t>
                      </a:r>
                      <a:endParaRPr lang="en-IN" dirty="0"/>
                    </a:p>
                    <a:p>
                      <a:endParaRPr lang="en-IN" dirty="0"/>
                    </a:p>
                  </a:txBody>
                  <a:tcPr/>
                </a:tc>
                <a:tc>
                  <a:txBody>
                    <a:bodyPr/>
                    <a:lstStyle/>
                    <a:p>
                      <a:r>
                        <a:rPr lang="en-GB" sz="1200" dirty="0"/>
                        <a:t>There are some related works carried out on virtual mouse using hand gesture detection by wearing a glove in the hand and also using </a:t>
                      </a:r>
                      <a:r>
                        <a:rPr lang="en-GB" sz="1200" dirty="0" err="1"/>
                        <a:t>color</a:t>
                      </a:r>
                      <a:r>
                        <a:rPr lang="en-GB" sz="1200" dirty="0"/>
                        <a:t> tips in the hands for gesture recognition, but they are no more accurate in mouse functions. the recognition is not so accurate because of wearing gloves; also, the gloves are also not suited for some users, and in some cases, the recognition is not so accurate because of the failure of detection of </a:t>
                      </a:r>
                      <a:r>
                        <a:rPr lang="en-GB" sz="1200" dirty="0" err="1"/>
                        <a:t>color</a:t>
                      </a:r>
                      <a:r>
                        <a:rPr lang="en-GB" sz="1200" dirty="0"/>
                        <a:t> tips. </a:t>
                      </a:r>
                    </a:p>
                    <a:p>
                      <a:endParaRPr lang="en-GB"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dirty="0"/>
                        <a:t>The flow model shows the working of the system with different functions. The system will first take the input of image from the web camera. It will also convert the video captured from the web camera and convert them into image. It will then resize the input image so that the segmentation can take place to calibrate the points on the image. </a:t>
                      </a:r>
                      <a:endParaRPr lang="en-IN" sz="1200" dirty="0"/>
                    </a:p>
                    <a:p>
                      <a:endParaRPr lang="en-IN" sz="1200" dirty="0"/>
                    </a:p>
                  </a:txBody>
                  <a:tcPr/>
                </a:tc>
                <a:extLst>
                  <a:ext uri="{0D108BD9-81ED-4DB2-BD59-A6C34878D82A}">
                    <a16:rowId xmlns:a16="http://schemas.microsoft.com/office/drawing/2014/main" val="4173146090"/>
                  </a:ext>
                </a:extLst>
              </a:tr>
            </a:tbl>
          </a:graphicData>
        </a:graphic>
      </p:graphicFrame>
    </p:spTree>
    <p:extLst>
      <p:ext uri="{BB962C8B-B14F-4D97-AF65-F5344CB8AC3E}">
        <p14:creationId xmlns:p14="http://schemas.microsoft.com/office/powerpoint/2010/main" val="11898505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210</TotalTime>
  <Words>1139</Words>
  <Application>Microsoft Office PowerPoint</Application>
  <PresentationFormat>Widescreen</PresentationFormat>
  <Paragraphs>167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vt:lpstr>
      <vt:lpstr>STIXGeneral-Regular</vt:lpstr>
      <vt:lpstr>Trebuchet MS</vt:lpstr>
      <vt:lpstr>Wingdings</vt:lpstr>
      <vt:lpstr>Wingdings 3</vt:lpstr>
      <vt:lpstr>Facet</vt:lpstr>
      <vt:lpstr>                         CAPSTONE PROJECT 2- PPT FOR MEDSEMESTER ASSESSMENT -MAY</vt:lpstr>
      <vt:lpstr>Contents</vt:lpstr>
      <vt:lpstr>Introduction</vt:lpstr>
      <vt:lpstr>Problem Statement</vt:lpstr>
      <vt:lpstr>Objectives </vt:lpstr>
      <vt:lpstr>Methodology</vt:lpstr>
      <vt:lpstr>PowerPoint Presentation</vt:lpstr>
      <vt:lpstr>Literature review</vt:lpstr>
      <vt:lpstr>PowerPoint Presentation</vt:lpstr>
      <vt:lpstr>Work done till now</vt:lpstr>
      <vt:lpstr>PowerPoint Presentation</vt:lpstr>
      <vt:lpstr>Action Plan for future</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PPT FOR MEDSEMESTER ASSESSMENT -FEBRUARY</dc:title>
  <dc:creator>Arya Khandetod</dc:creator>
  <cp:lastModifiedBy>Arya Khandetod</cp:lastModifiedBy>
  <cp:revision>7</cp:revision>
  <dcterms:created xsi:type="dcterms:W3CDTF">2022-05-26T13:36:50Z</dcterms:created>
  <dcterms:modified xsi:type="dcterms:W3CDTF">2022-05-30T06:49:57Z</dcterms:modified>
</cp:coreProperties>
</file>